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2" r:id="rId7"/>
    <p:sldId id="261" r:id="rId8"/>
    <p:sldId id="268" r:id="rId9"/>
    <p:sldId id="274" r:id="rId10"/>
    <p:sldId id="269" r:id="rId11"/>
    <p:sldId id="263" r:id="rId12"/>
    <p:sldId id="264" r:id="rId13"/>
    <p:sldId id="266" r:id="rId14"/>
    <p:sldId id="267" r:id="rId15"/>
    <p:sldId id="271" r:id="rId16"/>
    <p:sldId id="272" r:id="rId17"/>
    <p:sldId id="273" r:id="rId18"/>
    <p:sldId id="270" r:id="rId19"/>
    <p:sldId id="275" r:id="rId20"/>
    <p:sldId id="276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D2F42-863B-4A11-8847-D4D6A4B4C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34BB581-468E-4B62-96F2-9FFECFFFE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F8279C-D41A-4247-8B61-401EAB20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78BA0E-699F-460B-9D19-E9472391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8903B7-512C-485D-9678-D480C35E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63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FC779-6A72-416D-9AAB-48454D64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67012C-6D5D-4C3B-B9FA-E70DB80CC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21025B-C5C0-4251-8B7A-B922618D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F8D863-C292-43AA-9598-89F5B91B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744BC-3EEA-4BF5-B252-731AAB2D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81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954D9CD-2CBB-477B-A13F-213E916DE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D45AC3-6FF7-4B7A-84AF-514F0B822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6751A6-B4A5-452E-AACA-648358B9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7A0058-E6F8-4CE2-B8D1-20E683B2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D12DC3-E9E2-430C-9C0D-22614182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1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86F92-19CE-46C4-B44B-65F74B1C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F136D9-F35E-4526-B0F8-425EF20A6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BA50C3-01B3-4869-8707-E2AF7F9A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74E9A6-8910-41D2-804F-B4E6736C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BBA3E1-EDA4-4A88-912C-7BAC2E7A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97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0C9E6-1B82-472F-ADFF-ED58E7A3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3646B41-0DEE-44E4-85B0-74A82259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53AA4A-360C-44BF-9033-4E3278BD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E4C449-5266-4544-9E6C-DB0CA09A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793425-7D62-4662-A248-B39D076C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2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54F5F-4816-4F85-ACF5-76CF07C0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64F3F6-AD51-4099-82EA-39DED8E28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A4D73AD-5E85-4697-AE9B-8DC6E7478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4C30F6-2675-4CA7-9906-F7638540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A6F3E2F-FB81-4763-B02E-0427C47E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5C6DD9D-9FF5-492C-B27E-88E7E384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69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FFA45-75CA-4996-997E-8861BF7C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2B507C-3C9A-492E-A9ED-7CC30566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C6754C-6E24-4897-964A-6F0384591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1B1644B-D3F5-4FB7-91FF-12A90641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8FCAA0-2A01-436D-A955-A1245482E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AAC0639-E3F6-40BE-9151-4FF46E4D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F39AEA5-24D4-4EE0-B297-0BBF297B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E60CAC-6572-4776-B956-DB3CCA7D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6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C129E-6A1E-4EF7-B422-2C8636D4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0BA9AE7-DC10-4557-8550-C03065F4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CAC573-6AFF-4228-8387-3A2224AE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C1F5043-48E0-4C3E-B461-F7A44BAA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70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D49897B-9AA7-4BB1-9B03-2D30AEEF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DEFDACA-D9B1-43D2-A049-65F0F094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A06311D-A47D-444B-BD53-3AD39014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04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018E6-6738-4483-AEB7-7E43ED05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678282-AEE7-492D-A910-BDC2BA99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EAACD7-0DD6-4D35-B6FD-FEE5C96E1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18C012-3970-4719-8670-9075742F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C5933D4-D51A-4F9D-A8B6-F89D1B9D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83DC53-E008-464B-9E37-24FE7BA8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21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2EE64-38E2-4926-B103-796EB683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F000648-DCC9-493A-96BC-84B8125E6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A251BA-68DC-4EA8-8B32-0C6BFD035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E9105A-335A-4CAD-8C6C-77F67EF0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1EDF25-EB5E-4C9A-87A7-EF6C24B4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517699-16B7-4148-A8F1-C64617D5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1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8157CC2-45C5-4B3F-BDC3-45E6EFD7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D206DF-7B42-4D28-8B52-DA1A0377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2632F-6822-4828-8A71-64B8285A4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FD75-FF44-4720-B568-FDA1940CED14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4D034A-F442-4DA5-AB23-0583A2950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FFAD12-1C55-48F7-B42B-31E3EBCB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63AB-B911-499A-B8C4-4DD69A7EE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7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3F25D-4D23-4242-AACC-D5F4726C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9285847" cy="1680882"/>
          </a:xfrm>
        </p:spPr>
        <p:txBody>
          <a:bodyPr>
            <a:norm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4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«Покоління 1914-го року»: ідеологія, художньо-філософська концепція, представники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5B152BA-EE7D-41A4-B78A-9320DEF15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34" y="2312894"/>
            <a:ext cx="6404466" cy="381158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EDD8E82-4067-43AB-AD36-6EFFFE017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460" y="2057399"/>
            <a:ext cx="5142074" cy="455855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і значення «покоління 14» в історії іспанської культури ХХ ст.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Ідейні переконання і художні пошуки «покоління 14»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 експерименти Хуана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філософського і художнього в книзі ліричної прози Х.Р.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я»</a:t>
            </a:r>
          </a:p>
          <a:p>
            <a:pPr marL="457200" indent="-457200">
              <a:buAutoNum type="arabicPeriod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7A99D-AEC3-472C-803B-D6CBE9A6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9282"/>
            <a:ext cx="6650224" cy="75303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засобів художньої виразності в поезії Х.Р.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A99227E-566F-45D8-9895-5E414DC75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04" y="457199"/>
            <a:ext cx="4094914" cy="623943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87AD1A-C62A-4169-8EEB-D1D328DF2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671" y="1640541"/>
            <a:ext cx="7348533" cy="50560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заперечував різке протиставлення нового і старого періодів: «Не щось нове, а відхід від старого,  глибше очищення того самого».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 очищення полягало у звільненні від чуттєвого, реального, матеріального, від кольорів і метафор, у створенні більш духовного, абстрагованого та неприкрашеного вірша. І в цей період поета хвилює тема смерті, самотності, єднання людини із природою, проте його манера змінюється.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Колір і музика, що були найяскравішими ознаками його ранньої творчості, «розмилися» і потихшали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7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C05E7-4BE9-4317-9BC1-D44911DA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6" y="228600"/>
            <a:ext cx="7680446" cy="739588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Риси художнього світобачення Х.Р.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03CD1F7-D9B9-4E02-A0A3-4397E03FF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76" y="457200"/>
            <a:ext cx="3731624" cy="58556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556FA6-AF80-414C-B5C5-5EB01E3A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183341"/>
            <a:ext cx="7449671" cy="567465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 характерні язичницькі і пантеїстичні уявлення.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найважливіша характеристика – платонізм. У низці поезій другого етапу творчості («очищення форми») вдається до опису «паралельного світу», що стоїть за формами зовнішніх явищ.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руслі платонічної традиції розглядає видимі предмети та явища як відблиски та тіні справжньої реальності, чий сенс перебуває поза досвідом спостереження.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 сенс кожної речі мається на увазі не в ній самій, не в її видимій формі, а в її співвідношенні зі своїм внутрішнім змістом, що підлягає розкриттю усередині цих просторів.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море виявляється універсальним чином безмежності людських змістів, усвідомлюваних та неусвідомлюваних внутрішніх процесів. Птах стає нетутешнім мешканцем, який повідомляє ностальгію про справжню, вічну реальність.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421588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01AEF-FECA-46D1-8298-93FA2023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599"/>
            <a:ext cx="6734177" cy="820271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Платонізм як основа поетичного світогляду Х.Р.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E6546F-EAB5-43D6-8D7B-9CAADACC0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247" y="1317812"/>
            <a:ext cx="7766329" cy="531158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 з видимим небом та видимими зірками всередині людини існують «зірки внутрішнього небосхилу».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 із зовнішнім «я» людини існує її справжнє «я». Паралельно до зовнішнього часу – час внутрішній. У цьому головний фокус уваги зрілого поета.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дають можливість легкого дотику до платонічної традиції завдяки доступній поетичній формі.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руслі платонізму здійснюється поетом пошук власного бога. Поет пише, що вважає своїм призначенням зустріти бога, «можливого для поезії».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пише: «До кінця мого першого етапу &lt;…&gt; бог постає для мене у взаємному чуттєвому саморозкритті, наприкінці другого &lt;…&gt; бог проходить як інтелектуальний феномен, з підтекстом взаємного завоювання, нині, коли я вступаю в передостанню стадію призначеного мені , що має на увазі обидва інших, бог для мене підсумовується як відкриття як реальність воістину самодостатньої справжності».</a:t>
            </a: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BBC0CBFB-0EF6-49C3-A837-8BF86E754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45" y="489415"/>
            <a:ext cx="4035055" cy="5481078"/>
          </a:xfrm>
        </p:spPr>
      </p:pic>
    </p:spTree>
    <p:extLst>
      <p:ext uri="{BB962C8B-B14F-4D97-AF65-F5344CB8AC3E}">
        <p14:creationId xmlns:p14="http://schemas.microsoft.com/office/powerpoint/2010/main" val="382942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440AA-B4E4-4963-8B7D-8A7B85C6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17459" cy="753035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художнього методу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768A5D-CEF6-4681-93A1-59CA29667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11941"/>
            <a:ext cx="6717459" cy="544605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стислості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афористичності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Вершиною останнього періоду є книги «Стан вічності» (1923-1936, опублікована в 1946-му) і «Той, що в глибинах» — вражають високою точністю слова і смисловою насиченістю.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перед собою найважче завдання - втілити процес злиття людської свідомості з нескінченним потоком часу, розчинення людини у світобудові та одночасно - перетворення світу, часу та простору людиною та через людину.</a:t>
            </a:r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06AE0BDB-4621-457A-8FF6-9E35BF4C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15" y="268941"/>
            <a:ext cx="4112971" cy="5943600"/>
          </a:xfrm>
        </p:spPr>
      </p:pic>
    </p:spTree>
    <p:extLst>
      <p:ext uri="{BB962C8B-B14F-4D97-AF65-F5344CB8AC3E}">
        <p14:creationId xmlns:p14="http://schemas.microsoft.com/office/powerpoint/2010/main" val="179473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2CFA7-11C1-426A-B6A6-F2EF5C77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924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C7F2613-E76D-409E-B47F-A9A4C6859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6220" r="14810" b="5200"/>
          <a:stretch/>
        </p:blipFill>
        <p:spPr>
          <a:xfrm>
            <a:off x="7536853" y="243396"/>
            <a:ext cx="4202430" cy="595569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10BE96-4D5F-4DDD-9F17-6F3386E7A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717" y="1465728"/>
            <a:ext cx="6593541" cy="524435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божественна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мене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точному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всеосяжному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прекрасного,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і в той же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дорікали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«бог»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слова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самопізнання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зрештою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9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BA147-6CB0-4EFB-A381-24754D43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9788" y="295835"/>
            <a:ext cx="3932237" cy="16136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044233A-3ADC-4238-AE8A-DE65B983B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41" y="295834"/>
            <a:ext cx="3799071" cy="595704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D995A9-1A63-4694-8F48-F6FD4A2FA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5256212" cy="6562165"/>
          </a:xfrm>
        </p:spPr>
        <p:txBody>
          <a:bodyPr>
            <a:normAutofit/>
          </a:bodyPr>
          <a:lstStyle/>
          <a:p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Сумний старенький п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віз, що в пам'яті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зринає!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Село, яке згубилось на повороті долі!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Немов сльоза прозора, тремтить на небокраї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ясна зоря, сяйнувши понад зеленим полем!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Зелена чаша неба дорогу освіжила,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духмяну й прохолодну в ранковім чаруванні;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озвався соловейко, риплять млинові крила,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очікує троянда на промені світання.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душі майнула згадка... Ось котиться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сльозина,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відслонено фіранку; в задуманій блакиті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вулицею місяць спинився самотинний,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цілунки в ніч останню, журбою оповиті...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Сумний старенький повіз, що в пам'яті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зринає!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Село, яке згубилось на повороті долі!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Немов сльоза прозора, тремтить на небокраї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ясна зоря, сяйнувши понад зеленим полем!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0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A52CB-4D6E-460A-B86F-01D7CC1C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8238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0000E55-2D65-4D3F-837B-360CC72F0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2" y="205856"/>
            <a:ext cx="3932236" cy="644628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B86BA1-4EAF-4938-9934-64047C0E4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739589"/>
            <a:ext cx="4713847" cy="5930152"/>
          </a:xfrm>
        </p:spPr>
        <p:txBody>
          <a:bodyPr>
            <a:noAutofit/>
          </a:bodyPr>
          <a:lstStyle/>
          <a:p>
            <a:pPr algn="ctr"/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галузка</a:t>
            </a:r>
          </a:p>
          <a:p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Болюча гілка із осіннім листом —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Обернена на сонці в самоцвіт.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хмари вкрадуть сонце, й смуток віт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 убогим,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пилявим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нечистим.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Все, що було прекрасно-урочистим.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Увесь галузки золотої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міт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понадземний забирає світ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хмарна повівом імлистим.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Тож, серце, й ти — гніздо сухе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марне.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якому щось одвічно-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світозарне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спочин іноді на мить.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 коли любов тебе покине,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тільки попіл, де були жарини,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ти шукало душу — підла гидь.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переклад І. Качуровського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2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19B5C-0EDB-4F6B-B343-73FCB9AE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57200"/>
            <a:ext cx="5592295" cy="28238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6EFAF4B-AAD6-4CB1-A072-E5796AF48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53" y="2794465"/>
            <a:ext cx="2590027" cy="380804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1FA64B4-632A-44A5-9DBF-44D42DC15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95"/>
            <a:ext cx="6580189" cy="6400800"/>
          </a:xfrm>
        </p:spPr>
        <p:txBody>
          <a:bodyPr>
            <a:noAutofit/>
          </a:bodyPr>
          <a:lstStyle/>
          <a:p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 вже переповнила природа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зрілістю своєю золотою,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 високим вітром, що зело овіяв.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Неначе плід розкішний, потаємний,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собі начала вміщую величні: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вогонь, повітря, землю, воду —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безмір.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світло золоте я ллю на морок,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 сутінках пробуджую духмяність,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 низки чарівних мелодій;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моя душа спиває безконечність —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розмірну насолоду самотини.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— ніби скарб найвищий,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незрівнянний,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густим і чистим поблиском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опалу;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усе довкіл заповнюю собою.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все це є надлишком порожнечі,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все це задля того лиш потрібне,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тішити безмежне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честолюбство.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7D7251-4E4C-472E-8127-4CF032E38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6"/>
          <a:stretch/>
        </p:blipFill>
        <p:spPr>
          <a:xfrm>
            <a:off x="7947742" y="0"/>
            <a:ext cx="4322187" cy="3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E4730-6F90-4A3E-B918-E182F989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02106" cy="1102659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я. Андалузька елегія» (1917)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ADFF63F-AAA7-4A06-B5BF-0B0A2BD98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1"/>
            <a:ext cx="6811588" cy="470647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 я» — збірка ліричних оповідань. Історії різні: сумні, веселі, журливі, життєві, інколи — вигадані.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схожа на подорож до іспанських міст Севільї та 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Могеру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вулицями яких крокує поет разом з віслюком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Осел став не просто домашнім улюбленцем, а приятелем. Тварина першою слухала нові вірші, а також його розповіді та роздуми.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 кожного твору окрема тема: дружба, природа, спогади, жінки, життя.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 збірки незмінна — любов.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був сповненим любові до всього живого: тварин, дітей, людей, природи.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епітети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оксюморони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гіперболи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буденне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цікавішими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6264F30F-1D0C-40E2-8FBF-A155271EC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03" y="363071"/>
            <a:ext cx="4102249" cy="5593976"/>
          </a:xfrm>
        </p:spPr>
      </p:pic>
    </p:spTree>
    <p:extLst>
      <p:ext uri="{BB962C8B-B14F-4D97-AF65-F5344CB8AC3E}">
        <p14:creationId xmlns:p14="http://schemas.microsoft.com/office/powerpoint/2010/main" val="80968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611E0-A2E8-4A00-B948-1D0D7D20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56847" cy="73958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D43F916-ABBC-4F72-A92D-BE7C862F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9967" r="16852" b="14323"/>
          <a:stretch/>
        </p:blipFill>
        <p:spPr>
          <a:xfrm>
            <a:off x="7176313" y="1196788"/>
            <a:ext cx="3850276" cy="517945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5B372-3102-4F17-A540-1D242523D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071" y="1465729"/>
            <a:ext cx="6602505" cy="5179454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– </a:t>
            </a:r>
            <a:r>
              <a:rPr lang="uk-UA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ДРИЖАКИ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супроводжує місяць, величезний, круглий і чистий. На сонних луках вгадується серед ожини чорна коза… Хтось невловно-мовчазний прошкує разом із нами… На пагорку величезний мигдаль, засніжений квітами й місяцем, повиснув білою хмарою, укриваючи дорогу від холоду пронизливих березневих зір… Паморочливий запах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помаранчів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вільгість і тиша… Урвище Відьом…</a:t>
            </a:r>
          </a:p>
          <a:p>
            <a:pPr algn="l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як… холодно!</a:t>
            </a:r>
          </a:p>
          <a:p>
            <a:pPr algn="l"/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гнаний своїм, а чи моїм страхом, швидко біжить і, минаючи струмок, товче в ньому місяць, аж летять скалки. Рій світло-рожевих бризок оплітає йому ноги, немов бажаючи стримати його біг…</a:t>
            </a:r>
          </a:p>
          <a:p>
            <a:pPr algn="l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легко збігає на пагорок, ще тремтячи, ніби хто женеться за ним, одначе вже чуючи таке жадане, а наче й недосяжне тепло близьких осель…</a:t>
            </a:r>
          </a:p>
        </p:txBody>
      </p:sp>
    </p:spTree>
    <p:extLst>
      <p:ext uri="{BB962C8B-B14F-4D97-AF65-F5344CB8AC3E}">
        <p14:creationId xmlns:p14="http://schemas.microsoft.com/office/powerpoint/2010/main" val="405904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ACD31-A5A8-4727-A027-6E01AB88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17459" cy="1035424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«покоління 14»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C0BD17C-F02E-4E38-A74E-19E059763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56" y="294295"/>
            <a:ext cx="4882274" cy="274627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6E28788-3784-4F51-8BC2-A35F9DEDF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330" y="1667435"/>
            <a:ext cx="7005918" cy="5190565"/>
          </a:xfrm>
        </p:spPr>
        <p:txBody>
          <a:bodyPr>
            <a:no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«Покоління 1914-го року»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novecentismo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- об’єднання іспанських культурних діячів (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Мануель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Азанья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(1880-1940),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Рамон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 де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Айяла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(1880-1962), Хуан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Рамон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Хіменес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(1881-1958), Хосе Ортега-і-Гассет (1883-1955),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Грегоріо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Мараньон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(1887-1960), Габріель Міро (1879-1930),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Рамон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Гомес де ла Серна (1888-1963), яке було пов’язане з ідеями французького авангарду й, водночас, відійшло від модернізму.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Інтелектуалізм проголошувався основним принципом творення нової культури.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Великий вплив мав перебіг і наслідки Першої світової війни. Країна мала великі політичні, економічні та соціальні втрати, які дали початок кризі 1917 року.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кризи спалахнула боротьба між групами, що захищали німецькі, французькі та англійські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культуротворчі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моделі.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точилися дискусії про пошуки ідентичності та сутності нації.</a:t>
            </a:r>
            <a:endParaRPr lang="uk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C52A1D-C26F-47C9-9B06-35C1FDAD5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t="3411" r="17138" b="5765"/>
          <a:stretch/>
        </p:blipFill>
        <p:spPr>
          <a:xfrm>
            <a:off x="8345646" y="3057182"/>
            <a:ext cx="2707837" cy="38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7301B-66CF-40E5-9DBB-89894112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3617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146E207-45A7-4C16-89EE-ECC6CFAC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62" y="174813"/>
            <a:ext cx="1914209" cy="299869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653DA7-C07C-494E-99A2-5704AE3D9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29" y="968189"/>
            <a:ext cx="8000999" cy="5620870"/>
          </a:xfrm>
        </p:spPr>
        <p:txBody>
          <a:bodyPr>
            <a:noAutofit/>
          </a:bodyPr>
          <a:lstStyle/>
          <a:p>
            <a:pPr algn="l"/>
            <a:r>
              <a:rPr lang="en-US" sz="2000" b="1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 – </a:t>
            </a:r>
            <a:r>
              <a:rPr lang="uk-UA" sz="2000" b="1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uk-UA" sz="2000" b="0" i="0" dirty="0">
              <a:solidFill>
                <a:srgbClr val="3C35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 б ти пішов, </a:t>
            </a:r>
            <a:r>
              <a:rPr lang="uk-UA" sz="2000" b="0" i="0" dirty="0" err="1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усі діти, до школи, то вчив би літери й писав би палички. Знав би стільки, як осел в музеї воскових фігур, сусіда русалоньки, що виринула з води в лахмітті з квітів, висвічуючи золотаво-рожевим тілом, – знав би більше ніж лікар чи </a:t>
            </a:r>
            <a:r>
              <a:rPr lang="uk-UA" sz="2000" b="0" i="0" dirty="0" err="1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палоський</a:t>
            </a:r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кюре, </a:t>
            </a:r>
            <a:r>
              <a:rPr lang="uk-UA" sz="2000" b="0" i="0" dirty="0" err="1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Однак, не зважаючи на те, що тобі лишень чотири роки, ти таки вже дорослий і, як мало хто, тямкий. То й тобі сідати за парту, писати в зошиті пером, на хорах разом з усіма співати Символ Віри? Щоби Донна </a:t>
            </a:r>
            <a:r>
              <a:rPr lang="uk-UA" sz="2000" b="0" i="0" dirty="0" err="1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Домітіла</a:t>
            </a:r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монастирській фіолетовій сутані й підперезана жовтим шнурком, як ото </a:t>
            </a:r>
            <a:r>
              <a:rPr lang="uk-UA" sz="2000" b="0" i="0" dirty="0" err="1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Рейес</a:t>
            </a:r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перевізник риби, – ставляла тебе на дві години на коліна під платанами в закутку подвір’я, чи підганяла тебе довгою лозинякою, чи полуднувала твоєю айвою, або ж пхала тобі під хвіст запалений папір і так наминала вуха, аж вони горіли б, як у сина керуючого маєтком у частих його бідах?..</a:t>
            </a:r>
          </a:p>
          <a:p>
            <a:pPr algn="l"/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Ні, </a:t>
            </a:r>
            <a:r>
              <a:rPr lang="uk-UA" sz="2000" b="0" i="0" dirty="0" err="1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Платеро</a:t>
            </a:r>
            <a:r>
              <a:rPr lang="uk-UA" sz="2000" b="0" i="0" dirty="0">
                <a:solidFill>
                  <a:srgbClr val="3C35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ні. Ти підеш зі мною. Я розповім тобі про квіти й про зірки. І не сміятимуться над тобою, мов над тим тупаком, якого ще й узивають віслюком і саджають за останню парту, іменовану ослячою.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F74E59-A850-4ACD-A7C0-2BF1150B2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27" y="3278444"/>
            <a:ext cx="2514601" cy="33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8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E8CC3-4566-4A02-AF22-429F6650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4812"/>
            <a:ext cx="6045106" cy="1048870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Ідейні і художні переконання «покоління 14»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0D24278-D30B-4330-AA5E-4ECB0D6C1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64" y="1806457"/>
            <a:ext cx="4968036" cy="358581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144B75E-905E-47BD-923F-E07DDB6E7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352" y="1465729"/>
            <a:ext cx="6932612" cy="52174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протидіяли сентиментальності і індивідуалізму попередніх літературних рухів,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присвятили себе об'єктивному аналізу поезії та мистецтва загалом.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Літературна програма зосереджена на естетичному аспекті, що призвело до елітарності.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проголосили тріумф ідеї над буденністю, інтелектуальної особистості над масою, інтелекту над почуттям.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Орієнтоване на місто більше, аніж на село, на активну дію більше, ніж на медитацію, на елітарну меншість як на перетворюючу силу, «покоління 14» вступає в історичну суперечку поколінь про долю Іспанії.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Орієнтуючись на високу європейську культуру, воно бачить «шлях Іспанії» в «інтелектуальній модернізації країни».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294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AEC54-8719-4DC4-A59F-96CA0563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39988" cy="79337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Новаторства «покоління 14»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C0DF0F7-9CF0-4FFD-AEAF-9382C6CD6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6530" r="25986"/>
          <a:stretch/>
        </p:blipFill>
        <p:spPr>
          <a:xfrm>
            <a:off x="7019364" y="850248"/>
            <a:ext cx="5172636" cy="432687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98406B-FB67-43DC-9B87-EF952901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80881"/>
            <a:ext cx="6179577" cy="49754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інноваційного стилю, що відповідав реаліям ХХ ст.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досягнення ясності стилю усунення складної метафорики, надмірної естетизації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від сентиментальних тем, надмірної емоційності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 мелодраматизму і песимізму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оптимістичне бачення майбутнього Іспанії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європейських художників-авангардистів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2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D3C6F-C3D1-4AD2-9312-58A9F224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84694" cy="26894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6B7929-CB72-4F91-8CC4-89FF383B6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976" y="1344706"/>
            <a:ext cx="6784694" cy="49350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для модернізму характерним було пізнання та уявлення світу через суб'єктивне відчуття, своєрідна естетизація та абсолютизація суб'єктивно-чуттєвого сприйняття, то «покоління 14 року» спиралося в основному на розум, закликало до розуму.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іспанській поезії починається рух углиб. Зникають риторика та нав'язлива звучність, все менш помітне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експериментаторство. Поезія стає тихою і людянішою.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D416F23D-6B1B-4529-B431-D39A9015C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11" y="1008529"/>
            <a:ext cx="3280291" cy="5069541"/>
          </a:xfrm>
        </p:spPr>
      </p:pic>
    </p:spTree>
    <p:extLst>
      <p:ext uri="{BB962C8B-B14F-4D97-AF65-F5344CB8AC3E}">
        <p14:creationId xmlns:p14="http://schemas.microsoft.com/office/powerpoint/2010/main" val="190551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D3E8A-1901-4E37-B6FA-C54A074C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24206"/>
            <a:ext cx="6306671" cy="130876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Хуан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/>
              <a:t>(1881-1958) – поет, есеїст, автор ліричної прози, нобелівський лауреат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D6AB1A0-2950-4491-B23E-9384C849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03" y="26894"/>
            <a:ext cx="3461497" cy="453165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655CB05-B267-4DCD-903C-67A85A13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776" y="2057400"/>
            <a:ext cx="5217459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«Третя поетична антологія» (1957) – 1115 сторінок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Чотиритомне мадридське видання поезії 2015 р. – 5820 сторінок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 рік – Нобелівська премія з літератури.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ліричну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поезію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духу і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іспанській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1A09D5-71C2-4FDC-979E-4AA1624C2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t="10378" r="12891" b="6260"/>
          <a:stretch/>
        </p:blipFill>
        <p:spPr>
          <a:xfrm>
            <a:off x="5546336" y="3532181"/>
            <a:ext cx="3184167" cy="31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571C7-C3BB-411E-A086-2505764E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577"/>
            <a:ext cx="6435071" cy="111610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художньої своєрідності творчості Хуана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Рамона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648EDC2-8CB3-41D7-9ABC-04EA18CB8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76548"/>
            <a:ext cx="7752883" cy="46392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 ідеями «покоління 98 року» і філософськими концепціями М. де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Унамуно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поезію Р.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Даріо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захоплення модернізмом, імпресіонізмом, символізмом, прагнення самобутності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 Мігелем де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Унамуно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народжується наша свідома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стурбованість, а з Рубеном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Даріо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наша свідома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стурбованість стилем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лише з поєднання цих двох властивостей, двох головних прагнень виникає справжня нова поезія»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свіжість, музичність, витонченість ліричних образів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«нової, чистої поетичної сутності»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Лаконізм, виразність, смислова наповненість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 війна і роки вигнання (США, Латинська Америка – Пуерто-Ріко, Куба, Аргентина, Уругвай)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C33B82F8-603C-4C3A-96F9-269D49483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74" y="13447"/>
            <a:ext cx="3530526" cy="4760259"/>
          </a:xfrm>
        </p:spPr>
      </p:pic>
    </p:spTree>
    <p:extLst>
      <p:ext uri="{BB962C8B-B14F-4D97-AF65-F5344CB8AC3E}">
        <p14:creationId xmlns:p14="http://schemas.microsoft.com/office/powerpoint/2010/main" val="302721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5E616-938D-4285-96FB-567D3C49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8407"/>
            <a:ext cx="6219918" cy="820805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 світобачення і еволюція творчості  Х.Р.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43FABF0-89A5-4D6C-B6EE-20677AEBE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268407"/>
            <a:ext cx="4064521" cy="632118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3CF760-4224-4D9F-966B-B6D003050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518" y="1371599"/>
            <a:ext cx="7570694" cy="548640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зміст життя - поезія, центральна тема - пошуки та захист Краси.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Уся художня епоха «вільний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ентузіастичний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похід назустріч Красі… нова зустріч з Красою, похованою у ХІХ ст. буржуазною літературою»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Ранні роки – служіння чуттєвій красі. Найв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ищий момент ліричного переживання – розчинення в звуках, фарбах, запахах природного світу. Створення словом музичних и зорових образів.</a:t>
            </a:r>
            <a:endParaRPr lang="uk-UA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себе: «Я створюю свій світ всередині себе».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Витоки творчості: «вічна» іспанська поезія —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романсеро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творчий спадок Л. де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Гонґори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Ґ. А. 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Беккера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творчого розвитку подолав ці впливи і віднайшов власну манеру. </a:t>
            </a:r>
          </a:p>
        </p:txBody>
      </p:sp>
    </p:spTree>
    <p:extLst>
      <p:ext uri="{BB962C8B-B14F-4D97-AF65-F5344CB8AC3E}">
        <p14:creationId xmlns:p14="http://schemas.microsoft.com/office/powerpoint/2010/main" val="328707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26FAD-9F56-4829-A741-F30FF0BF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5547565" cy="79337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поетичної творчості Х.Р.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Хіменеса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90F97D8-9FC0-4CF1-9D04-AD84B8DF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00" y="562870"/>
            <a:ext cx="4115775" cy="569001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4FF19F-BA11-4B06-AA02-71782033C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1506071"/>
            <a:ext cx="7268788" cy="518477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 етап — </a:t>
            </a:r>
            <a:r>
              <a:rPr lang="uk-UA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чуттєвий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(романтичний і модерністський) приблизно 1898 - 1916 р. Найяскравіші збірки цього періоду: «Пасторалі» («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Pastorales», 1903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1905), «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Далекі сади» («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Jardines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lejanos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1904), «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Весняні балади» (1907), «Дзвінка самота» («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Lasoledadsonora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1911)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(1915), «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сонети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(1914-1915)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 період творчості </a:t>
            </a:r>
            <a:r>
              <a:rPr lang="uk-UA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«інтелектуальний» або «очищення форми»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1916-1936,  розпочинається зі збірки «Щоденник щойно одруженого поета» («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Diario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poeta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recien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casado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1916). 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цей час припадає поява збірок «Вічність» («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Eternidades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1917),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небо» (1917-1918),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Краса» («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Belleza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1917), «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Єдність» («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Unidad», 1925) 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«Пісня» («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сіо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1935).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Самодостатній або істинний 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1937- 1958. Постає унікальним самозаглибленим поетом-містиком, відкривачем власної поетичної версії іманентного божества й особливого, глибинного особистісного поетичного зв'язку з цим відкриттям. </a:t>
            </a:r>
          </a:p>
          <a:p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302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2354</Words>
  <Application>Microsoft Office PowerPoint</Application>
  <PresentationFormat>Широкий екран</PresentationFormat>
  <Paragraphs>93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Лекція № 4 «Покоління 1914-го року»: ідеологія, художньо-філософська концепція, представники</vt:lpstr>
      <vt:lpstr>Загальна характеристика «покоління 14»</vt:lpstr>
      <vt:lpstr>Ідейні і художні переконання «покоління 14»</vt:lpstr>
      <vt:lpstr>Новаторства «покоління 14»</vt:lpstr>
      <vt:lpstr>Презентація PowerPoint</vt:lpstr>
      <vt:lpstr>Хуан Рамон Хіменес (1881-1958) – поет, есеїст, автор ліричної прози, нобелівський лауреат</vt:lpstr>
      <vt:lpstr>Формування художньої своєрідності творчості Хуана Рамона Хіменеса</vt:lpstr>
      <vt:lpstr>Художнє світобачення і еволюція творчості  Х.Р. Хіменеса</vt:lpstr>
      <vt:lpstr>Етапи поетичної творчості Х.Р. Хіменеса </vt:lpstr>
      <vt:lpstr>Трансформація засобів художньої виразності в поезії Х.Р. Хіменеса</vt:lpstr>
      <vt:lpstr>Риси художнього світобачення Х.Р. Хіменеса</vt:lpstr>
      <vt:lpstr>Платонізм як основа поетичного світогляду Х.Р. Хіменеса</vt:lpstr>
      <vt:lpstr>Еволюція художнього методу</vt:lpstr>
      <vt:lpstr>Презентація PowerPoint</vt:lpstr>
      <vt:lpstr>Презентація PowerPoint</vt:lpstr>
      <vt:lpstr>Презентація PowerPoint</vt:lpstr>
      <vt:lpstr>Презентація PowerPoint</vt:lpstr>
      <vt:lpstr>«Платеро і я. Андалузька елегія» (1917)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4 Художньо-філософська традиція «покоління 98-го року» у творчості «покоління 1914-го року»</dc:title>
  <dc:creator>Яна Кравченко</dc:creator>
  <cp:lastModifiedBy>Яна Кравченко</cp:lastModifiedBy>
  <cp:revision>57</cp:revision>
  <dcterms:created xsi:type="dcterms:W3CDTF">2024-12-02T16:13:22Z</dcterms:created>
  <dcterms:modified xsi:type="dcterms:W3CDTF">2024-12-04T16:01:33Z</dcterms:modified>
</cp:coreProperties>
</file>