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98" r:id="rId3"/>
    <p:sldId id="299" r:id="rId4"/>
    <p:sldId id="300" r:id="rId5"/>
    <p:sldId id="312" r:id="rId6"/>
    <p:sldId id="297" r:id="rId7"/>
    <p:sldId id="316" r:id="rId8"/>
    <p:sldId id="313" r:id="rId9"/>
    <p:sldId id="314" r:id="rId10"/>
    <p:sldId id="315" r:id="rId11"/>
    <p:sldId id="283" r:id="rId12"/>
    <p:sldId id="328" r:id="rId13"/>
    <p:sldId id="286" r:id="rId14"/>
    <p:sldId id="280" r:id="rId15"/>
    <p:sldId id="320" r:id="rId16"/>
    <p:sldId id="321" r:id="rId17"/>
    <p:sldId id="322" r:id="rId18"/>
    <p:sldId id="323" r:id="rId19"/>
    <p:sldId id="324" r:id="rId20"/>
    <p:sldId id="325" r:id="rId21"/>
    <p:sldId id="327" r:id="rId22"/>
    <p:sldId id="326" r:id="rId23"/>
    <p:sldId id="257" r:id="rId24"/>
    <p:sldId id="258" r:id="rId25"/>
    <p:sldId id="259" r:id="rId26"/>
    <p:sldId id="287" r:id="rId27"/>
    <p:sldId id="269" r:id="rId28"/>
    <p:sldId id="260" r:id="rId29"/>
    <p:sldId id="290" r:id="rId30"/>
    <p:sldId id="262" r:id="rId31"/>
    <p:sldId id="293" r:id="rId32"/>
    <p:sldId id="294" r:id="rId33"/>
    <p:sldId id="330" r:id="rId34"/>
    <p:sldId id="264" r:id="rId35"/>
    <p:sldId id="291" r:id="rId36"/>
    <p:sldId id="271" r:id="rId37"/>
    <p:sldId id="288" r:id="rId38"/>
    <p:sldId id="276" r:id="rId39"/>
    <p:sldId id="273" r:id="rId40"/>
    <p:sldId id="292" r:id="rId41"/>
    <p:sldId id="295" r:id="rId42"/>
    <p:sldId id="329" r:id="rId43"/>
    <p:sldId id="331" r:id="rId44"/>
    <p:sldId id="301" r:id="rId45"/>
    <p:sldId id="317" r:id="rId46"/>
    <p:sldId id="318" r:id="rId47"/>
    <p:sldId id="319" r:id="rId48"/>
    <p:sldId id="302" r:id="rId49"/>
    <p:sldId id="303" r:id="rId50"/>
    <p:sldId id="332" r:id="rId51"/>
    <p:sldId id="334" r:id="rId52"/>
    <p:sldId id="354" r:id="rId53"/>
    <p:sldId id="335" r:id="rId54"/>
    <p:sldId id="336" r:id="rId55"/>
    <p:sldId id="337" r:id="rId56"/>
    <p:sldId id="338" r:id="rId57"/>
    <p:sldId id="339" r:id="rId58"/>
    <p:sldId id="357" r:id="rId59"/>
    <p:sldId id="358" r:id="rId60"/>
    <p:sldId id="359" r:id="rId61"/>
    <p:sldId id="360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56" r:id="rId71"/>
    <p:sldId id="348" r:id="rId72"/>
    <p:sldId id="349" r:id="rId73"/>
    <p:sldId id="333" r:id="rId74"/>
    <p:sldId id="352" r:id="rId75"/>
    <p:sldId id="351" r:id="rId76"/>
    <p:sldId id="353" r:id="rId77"/>
    <p:sldId id="350" r:id="rId78"/>
    <p:sldId id="304" r:id="rId79"/>
    <p:sldId id="305" r:id="rId80"/>
    <p:sldId id="306" r:id="rId81"/>
    <p:sldId id="307" r:id="rId82"/>
    <p:sldId id="308" r:id="rId83"/>
    <p:sldId id="309" r:id="rId84"/>
    <p:sldId id="310" r:id="rId85"/>
    <p:sldId id="311" r:id="rId86"/>
    <p:sldId id="355" r:id="rId8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CC33"/>
    <a:srgbClr val="FF3300"/>
    <a:srgbClr val="B3EBC4"/>
    <a:srgbClr val="CCFFFF"/>
    <a:srgbClr val="CC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slide" Target="../slides/slide16.xml"/><Relationship Id="rId7" Type="http://schemas.openxmlformats.org/officeDocument/2006/relationships/slide" Target="../slides/slide17.xml"/><Relationship Id="rId12" Type="http://schemas.openxmlformats.org/officeDocument/2006/relationships/image" Target="../media/image33.jpeg"/><Relationship Id="rId2" Type="http://schemas.openxmlformats.org/officeDocument/2006/relationships/slide" Target="../slides/slide19.xml"/><Relationship Id="rId1" Type="http://schemas.openxmlformats.org/officeDocument/2006/relationships/slide" Target="../slides/slide18.xml"/><Relationship Id="rId6" Type="http://schemas.openxmlformats.org/officeDocument/2006/relationships/slide" Target="../slides/slide20.xml"/><Relationship Id="rId11" Type="http://schemas.openxmlformats.org/officeDocument/2006/relationships/image" Target="../media/image32.jpeg"/><Relationship Id="rId5" Type="http://schemas.openxmlformats.org/officeDocument/2006/relationships/slide" Target="../slides/slide21.xml"/><Relationship Id="rId10" Type="http://schemas.openxmlformats.org/officeDocument/2006/relationships/image" Target="../media/image31.png"/><Relationship Id="rId4" Type="http://schemas.openxmlformats.org/officeDocument/2006/relationships/slide" Target="../slides/slide22.xml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D0913C-516B-46CF-AE39-4DE300E13BD5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ED0A7E-FB2A-4F39-868E-6C232C41C294}">
      <dgm:prSet phldrT="[Текст]"/>
      <dgm:spPr/>
      <dgm:t>
        <a:bodyPr/>
        <a:lstStyle/>
        <a:p>
          <a:r>
            <a:rPr lang="uk-UA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sldjump"/>
            </a:rPr>
            <a:t>Бульбокорені</a:t>
          </a:r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sldjump"/>
            </a:rPr>
            <a:t> 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AE2843D-A021-45CC-BD00-02C99A1DD28C}" type="parTrans" cxnId="{1130BDFB-6E8D-4507-AF84-30D8ACA121D5}">
      <dgm:prSet/>
      <dgm:spPr/>
      <dgm:t>
        <a:bodyPr/>
        <a:lstStyle/>
        <a:p>
          <a:endParaRPr lang="ru-RU"/>
        </a:p>
      </dgm:t>
    </dgm:pt>
    <dgm:pt modelId="{E36138FC-2E56-4A1C-B77F-DA4579762018}" type="sibTrans" cxnId="{1130BDFB-6E8D-4507-AF84-30D8ACA121D5}">
      <dgm:prSet/>
      <dgm:spPr/>
      <dgm:t>
        <a:bodyPr/>
        <a:lstStyle/>
        <a:p>
          <a:endParaRPr lang="ru-RU"/>
        </a:p>
      </dgm:t>
    </dgm:pt>
    <dgm:pt modelId="{5B455DA9-D6E2-43B1-AC69-D9F029540592}">
      <dgm:prSet phldrT="[Текст]"/>
      <dgm:spPr/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sldjump"/>
            </a:rPr>
            <a:t>Повітряні корені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8A8D2B6-E680-4C6C-A803-C7BC264D2004}" type="parTrans" cxnId="{A1030A28-2338-4205-A96F-9CFC235F76FE}">
      <dgm:prSet/>
      <dgm:spPr/>
      <dgm:t>
        <a:bodyPr/>
        <a:lstStyle/>
        <a:p>
          <a:endParaRPr lang="ru-RU"/>
        </a:p>
      </dgm:t>
    </dgm:pt>
    <dgm:pt modelId="{1B1A767F-A5B4-4BC9-8A3A-E6B9CD6C3AC6}" type="sibTrans" cxnId="{A1030A28-2338-4205-A96F-9CFC235F76FE}">
      <dgm:prSet/>
      <dgm:spPr/>
      <dgm:t>
        <a:bodyPr/>
        <a:lstStyle/>
        <a:p>
          <a:endParaRPr lang="ru-RU"/>
        </a:p>
      </dgm:t>
    </dgm:pt>
    <dgm:pt modelId="{DB676B3A-25B5-405D-B84D-CF685AC1C64B}">
      <dgm:prSet phldrT="[Текст]"/>
      <dgm:spPr/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sldjump"/>
            </a:rPr>
            <a:t>Опорні корені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98007A5-69B3-4121-8FFE-8E2A70BCAD7F}" type="parTrans" cxnId="{63499956-B2C8-46D0-9697-331269147B23}">
      <dgm:prSet/>
      <dgm:spPr/>
      <dgm:t>
        <a:bodyPr/>
        <a:lstStyle/>
        <a:p>
          <a:endParaRPr lang="ru-RU"/>
        </a:p>
      </dgm:t>
    </dgm:pt>
    <dgm:pt modelId="{58D256AD-A5DF-4854-B721-8BC75B5F2DD1}" type="sibTrans" cxnId="{63499956-B2C8-46D0-9697-331269147B23}">
      <dgm:prSet/>
      <dgm:spPr/>
      <dgm:t>
        <a:bodyPr/>
        <a:lstStyle/>
        <a:p>
          <a:endParaRPr lang="ru-RU"/>
        </a:p>
      </dgm:t>
    </dgm:pt>
    <dgm:pt modelId="{B37267FF-E49C-4820-9B0B-E4EEE62B9857}">
      <dgm:prSet/>
      <dgm:spPr/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sldjump"/>
            </a:rPr>
            <a:t>Корені причіпки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3600E4A-1530-446E-AB31-9732DF6B807E}" type="parTrans" cxnId="{FDD7C1B7-55F8-4E43-9C3E-D6AAC2CCB153}">
      <dgm:prSet/>
      <dgm:spPr/>
      <dgm:t>
        <a:bodyPr/>
        <a:lstStyle/>
        <a:p>
          <a:endParaRPr lang="ru-RU"/>
        </a:p>
      </dgm:t>
    </dgm:pt>
    <dgm:pt modelId="{50295E23-BB90-4AF8-918B-50999ADAFD68}" type="sibTrans" cxnId="{FDD7C1B7-55F8-4E43-9C3E-D6AAC2CCB153}">
      <dgm:prSet/>
      <dgm:spPr/>
      <dgm:t>
        <a:bodyPr/>
        <a:lstStyle/>
        <a:p>
          <a:endParaRPr lang="ru-RU"/>
        </a:p>
      </dgm:t>
    </dgm:pt>
    <dgm:pt modelId="{A867CD35-CA36-49B3-9F91-C6A9ECEC55C3}">
      <dgm:prSet/>
      <dgm:spPr/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rId5" action="ppaction://hlinksldjump"/>
            </a:rPr>
            <a:t>Дихальні корені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08328DB-8DA5-4005-8522-FC7054069527}" type="parTrans" cxnId="{11748F85-9F0A-4424-B578-8A0A2C854A05}">
      <dgm:prSet/>
      <dgm:spPr/>
      <dgm:t>
        <a:bodyPr/>
        <a:lstStyle/>
        <a:p>
          <a:endParaRPr lang="ru-RU"/>
        </a:p>
      </dgm:t>
    </dgm:pt>
    <dgm:pt modelId="{5F43C647-6C23-420A-8036-22C4F076E267}" type="sibTrans" cxnId="{11748F85-9F0A-4424-B578-8A0A2C854A05}">
      <dgm:prSet/>
      <dgm:spPr/>
      <dgm:t>
        <a:bodyPr/>
        <a:lstStyle/>
        <a:p>
          <a:endParaRPr lang="ru-RU"/>
        </a:p>
      </dgm:t>
    </dgm:pt>
    <dgm:pt modelId="{E9A2509A-F3E0-45C3-9D81-7F77C279BD8A}">
      <dgm:prSet/>
      <dgm:spPr/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rId6" action="ppaction://hlinksldjump"/>
            </a:rPr>
            <a:t>Корені присоски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7554A39-8EFF-433F-BC53-242F18CA6C8F}" type="parTrans" cxnId="{C273BB08-41BE-4EA1-91D5-6902696C1655}">
      <dgm:prSet/>
      <dgm:spPr/>
      <dgm:t>
        <a:bodyPr/>
        <a:lstStyle/>
        <a:p>
          <a:endParaRPr lang="ru-RU"/>
        </a:p>
      </dgm:t>
    </dgm:pt>
    <dgm:pt modelId="{E357FB08-137E-4309-8307-21C9C8D073D9}" type="sibTrans" cxnId="{C273BB08-41BE-4EA1-91D5-6902696C1655}">
      <dgm:prSet/>
      <dgm:spPr/>
      <dgm:t>
        <a:bodyPr/>
        <a:lstStyle/>
        <a:p>
          <a:endParaRPr lang="ru-RU"/>
        </a:p>
      </dgm:t>
    </dgm:pt>
    <dgm:pt modelId="{9AACFF09-6901-45B6-9AC2-A221D3B412D8}">
      <dgm:prSet/>
      <dgm:spPr/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hlinkClick xmlns:r="http://schemas.openxmlformats.org/officeDocument/2006/relationships" r:id="rId7" action="ppaction://hlinksldjump"/>
            </a:rPr>
            <a:t>Коренеплоди</a:t>
          </a:r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C5EE255-62CB-49B3-B1BC-D3EC194C364E}" type="parTrans" cxnId="{46656C61-1EEB-4B06-80CF-650CB555EB59}">
      <dgm:prSet/>
      <dgm:spPr/>
      <dgm:t>
        <a:bodyPr/>
        <a:lstStyle/>
        <a:p>
          <a:endParaRPr lang="ru-RU"/>
        </a:p>
      </dgm:t>
    </dgm:pt>
    <dgm:pt modelId="{857475F2-33DD-4CD3-8057-71FE977FDEAE}" type="sibTrans" cxnId="{46656C61-1EEB-4B06-80CF-650CB555EB59}">
      <dgm:prSet/>
      <dgm:spPr/>
      <dgm:t>
        <a:bodyPr/>
        <a:lstStyle/>
        <a:p>
          <a:endParaRPr lang="ru-RU"/>
        </a:p>
      </dgm:t>
    </dgm:pt>
    <dgm:pt modelId="{739730F3-B1BE-447B-A328-5F98A121EC47}" type="pres">
      <dgm:prSet presAssocID="{71D0913C-516B-46CF-AE39-4DE300E13B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5B226F-0757-4DB2-8D4E-1B9F33568FD6}" type="pres">
      <dgm:prSet presAssocID="{9AACFF09-6901-45B6-9AC2-A221D3B412D8}" presName="compNode" presStyleCnt="0"/>
      <dgm:spPr/>
    </dgm:pt>
    <dgm:pt modelId="{60B8FC04-48DF-468E-8DD8-398B4AEDF531}" type="pres">
      <dgm:prSet presAssocID="{9AACFF09-6901-45B6-9AC2-A221D3B412D8}" presName="pictRect" presStyleLbl="node1" presStyleIdx="0" presStyleCnt="7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40F4640-0D38-45E0-9062-71C861CF870E}" type="pres">
      <dgm:prSet presAssocID="{9AACFF09-6901-45B6-9AC2-A221D3B412D8}" presName="textRec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D423C4-D138-42F5-9FA9-9B59D84BEFB8}" type="pres">
      <dgm:prSet presAssocID="{857475F2-33DD-4CD3-8057-71FE977FDEA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A83241D-8F90-4487-87A7-411F2E5F6E3B}" type="pres">
      <dgm:prSet presAssocID="{94ED0A7E-FB2A-4F39-868E-6C232C41C294}" presName="compNode" presStyleCnt="0"/>
      <dgm:spPr/>
      <dgm:t>
        <a:bodyPr/>
        <a:lstStyle/>
        <a:p>
          <a:endParaRPr lang="ru-RU"/>
        </a:p>
      </dgm:t>
    </dgm:pt>
    <dgm:pt modelId="{AFE6B70D-1296-4609-BFCD-AEFD60CFACD3}" type="pres">
      <dgm:prSet presAssocID="{94ED0A7E-FB2A-4F39-868E-6C232C41C294}" presName="pictRect" presStyleLbl="node1" presStyleIdx="1" presStyleCnt="7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FE9254C-9BDA-489F-8590-E9CAF3A889CB}" type="pres">
      <dgm:prSet presAssocID="{94ED0A7E-FB2A-4F39-868E-6C232C41C294}" presName="textRec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B3F11-2C85-4F75-B319-92F49D17FFE9}" type="pres">
      <dgm:prSet presAssocID="{E36138FC-2E56-4A1C-B77F-DA45797620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5676E66-9740-4719-B1C5-B2A4AAAF3E0E}" type="pres">
      <dgm:prSet presAssocID="{5B455DA9-D6E2-43B1-AC69-D9F029540592}" presName="compNode" presStyleCnt="0"/>
      <dgm:spPr/>
      <dgm:t>
        <a:bodyPr/>
        <a:lstStyle/>
        <a:p>
          <a:endParaRPr lang="ru-RU"/>
        </a:p>
      </dgm:t>
    </dgm:pt>
    <dgm:pt modelId="{A9288441-10C1-413E-9331-114D73DB458A}" type="pres">
      <dgm:prSet presAssocID="{5B455DA9-D6E2-43B1-AC69-D9F029540592}" presName="pictRect" presStyleLbl="node1" presStyleIdx="2" presStyleCnt="7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B7EA23-4EAA-4DD7-A52D-91760BCA4925}" type="pres">
      <dgm:prSet presAssocID="{5B455DA9-D6E2-43B1-AC69-D9F029540592}" presName="textRec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1A6AFB-8A05-405B-A0F4-9C71EDE9D7EA}" type="pres">
      <dgm:prSet presAssocID="{1B1A767F-A5B4-4BC9-8A3A-E6B9CD6C3AC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C2A36F5-885E-420D-9A6B-B7A1601A821F}" type="pres">
      <dgm:prSet presAssocID="{DB676B3A-25B5-405D-B84D-CF685AC1C64B}" presName="compNode" presStyleCnt="0"/>
      <dgm:spPr/>
      <dgm:t>
        <a:bodyPr/>
        <a:lstStyle/>
        <a:p>
          <a:endParaRPr lang="ru-RU"/>
        </a:p>
      </dgm:t>
    </dgm:pt>
    <dgm:pt modelId="{4FF8F3CD-A6EA-4A1D-9852-7FC3D7FF1EE6}" type="pres">
      <dgm:prSet presAssocID="{DB676B3A-25B5-405D-B84D-CF685AC1C64B}" presName="pictRect" presStyleLbl="node1" presStyleIdx="3" presStyleCnt="7" custLinFactNeighborX="-1158" custLinFactNeighborY="1263"/>
      <dgm:spPr>
        <a:blipFill rotWithShape="0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EBCBD7-D6B6-4C4F-B583-2C7AFF4404FF}" type="pres">
      <dgm:prSet presAssocID="{DB676B3A-25B5-405D-B84D-CF685AC1C64B}" presName="textRect" presStyleLbl="revTx" presStyleIdx="3" presStyleCnt="7" custLinFactNeighborX="-2678" custLinFactNeighborY="25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4B7B7-A3AE-4C7B-972A-312318622402}" type="pres">
      <dgm:prSet presAssocID="{58D256AD-A5DF-4854-B721-8BC75B5F2DD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432A7D8-3F4B-4A56-BA02-6380E7AF5ED3}" type="pres">
      <dgm:prSet presAssocID="{B37267FF-E49C-4820-9B0B-E4EEE62B9857}" presName="compNode" presStyleCnt="0"/>
      <dgm:spPr/>
    </dgm:pt>
    <dgm:pt modelId="{8C83765B-06D5-444A-918A-9AD079CD8988}" type="pres">
      <dgm:prSet presAssocID="{B37267FF-E49C-4820-9B0B-E4EEE62B9857}" presName="pictRect" presStyleLbl="node1" presStyleIdx="4" presStyleCnt="7"/>
      <dgm:spPr>
        <a:blipFill rotWithShape="0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ABE15F-E75D-4FF0-B343-BADB3C1D4B87}" type="pres">
      <dgm:prSet presAssocID="{B37267FF-E49C-4820-9B0B-E4EEE62B9857}" presName="textRec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E612B0-0755-4751-9634-B269BE6A707B}" type="pres">
      <dgm:prSet presAssocID="{50295E23-BB90-4AF8-918B-50999ADAFD6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ED90DA3-B627-401C-A344-FBEABED0B70D}" type="pres">
      <dgm:prSet presAssocID="{A867CD35-CA36-49B3-9F91-C6A9ECEC55C3}" presName="compNode" presStyleCnt="0"/>
      <dgm:spPr/>
    </dgm:pt>
    <dgm:pt modelId="{B0724CE0-17EB-4D1B-AC5D-13DBBDADF6CE}" type="pres">
      <dgm:prSet presAssocID="{A867CD35-CA36-49B3-9F91-C6A9ECEC55C3}" presName="pictRect" presStyleLbl="node1" presStyleIdx="5" presStyleCnt="7" custLinFactNeighborX="-1129" custLinFactNeighborY="-2047"/>
      <dgm:spPr>
        <a:blipFill rotWithShape="0">
          <a:blip xmlns:r="http://schemas.openxmlformats.org/officeDocument/2006/relationships" r:embed="rId1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0067B0-40D5-4905-906B-A3EEB49641EC}" type="pres">
      <dgm:prSet presAssocID="{A867CD35-CA36-49B3-9F91-C6A9ECEC55C3}" presName="textRec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FC8CC-22DF-434F-B84A-E53D56B0FD19}" type="pres">
      <dgm:prSet presAssocID="{5F43C647-6C23-420A-8036-22C4F076E26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226A94A-2686-41D3-88C7-DDC500B811EE}" type="pres">
      <dgm:prSet presAssocID="{E9A2509A-F3E0-45C3-9D81-7F77C279BD8A}" presName="compNode" presStyleCnt="0"/>
      <dgm:spPr/>
    </dgm:pt>
    <dgm:pt modelId="{2FEF1D8F-D7BF-4DD2-BC93-2594674944A1}" type="pres">
      <dgm:prSet presAssocID="{E9A2509A-F3E0-45C3-9D81-7F77C279BD8A}" presName="pictRect" presStyleLbl="node1" presStyleIdx="6" presStyleCnt="7"/>
      <dgm:spPr>
        <a:blipFill rotWithShape="0">
          <a:blip xmlns:r="http://schemas.openxmlformats.org/officeDocument/2006/relationships" r:embed="rId1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6B854CA-AA49-4B0C-9701-DF77B0AA60D9}" type="pres">
      <dgm:prSet presAssocID="{E9A2509A-F3E0-45C3-9D81-7F77C279BD8A}" presName="textRec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C05AC6-7446-4622-BDAA-5C604BB5B7D2}" type="presOf" srcId="{1B1A767F-A5B4-4BC9-8A3A-E6B9CD6C3AC6}" destId="{931A6AFB-8A05-405B-A0F4-9C71EDE9D7EA}" srcOrd="0" destOrd="0" presId="urn:microsoft.com/office/officeart/2005/8/layout/pList1#2"/>
    <dgm:cxn modelId="{8A890E9E-5FA6-4731-845D-056EA82B8471}" type="presOf" srcId="{E36138FC-2E56-4A1C-B77F-DA4579762018}" destId="{14EB3F11-2C85-4F75-B319-92F49D17FFE9}" srcOrd="0" destOrd="0" presId="urn:microsoft.com/office/officeart/2005/8/layout/pList1#2"/>
    <dgm:cxn modelId="{5FA96A06-CFAD-44F7-95F8-7F455226F76A}" type="presOf" srcId="{5B455DA9-D6E2-43B1-AC69-D9F029540592}" destId="{8FB7EA23-4EAA-4DD7-A52D-91760BCA4925}" srcOrd="0" destOrd="0" presId="urn:microsoft.com/office/officeart/2005/8/layout/pList1#2"/>
    <dgm:cxn modelId="{A6F90D08-F99E-4BED-B60E-AE7DE04A73C8}" type="presOf" srcId="{DB676B3A-25B5-405D-B84D-CF685AC1C64B}" destId="{E1EBCBD7-D6B6-4C4F-B583-2C7AFF4404FF}" srcOrd="0" destOrd="0" presId="urn:microsoft.com/office/officeart/2005/8/layout/pList1#2"/>
    <dgm:cxn modelId="{1FF36E79-A98D-4A92-89BE-60CA82C9A917}" type="presOf" srcId="{9AACFF09-6901-45B6-9AC2-A221D3B412D8}" destId="{240F4640-0D38-45E0-9062-71C861CF870E}" srcOrd="0" destOrd="0" presId="urn:microsoft.com/office/officeart/2005/8/layout/pList1#2"/>
    <dgm:cxn modelId="{F819DD27-9920-4F46-AE19-6E3D467092D5}" type="presOf" srcId="{94ED0A7E-FB2A-4F39-868E-6C232C41C294}" destId="{1FE9254C-9BDA-489F-8590-E9CAF3A889CB}" srcOrd="0" destOrd="0" presId="urn:microsoft.com/office/officeart/2005/8/layout/pList1#2"/>
    <dgm:cxn modelId="{FDD7C1B7-55F8-4E43-9C3E-D6AAC2CCB153}" srcId="{71D0913C-516B-46CF-AE39-4DE300E13BD5}" destId="{B37267FF-E49C-4820-9B0B-E4EEE62B9857}" srcOrd="4" destOrd="0" parTransId="{03600E4A-1530-446E-AB31-9732DF6B807E}" sibTransId="{50295E23-BB90-4AF8-918B-50999ADAFD68}"/>
    <dgm:cxn modelId="{11748F85-9F0A-4424-B578-8A0A2C854A05}" srcId="{71D0913C-516B-46CF-AE39-4DE300E13BD5}" destId="{A867CD35-CA36-49B3-9F91-C6A9ECEC55C3}" srcOrd="5" destOrd="0" parTransId="{E08328DB-8DA5-4005-8522-FC7054069527}" sibTransId="{5F43C647-6C23-420A-8036-22C4F076E267}"/>
    <dgm:cxn modelId="{C273BB08-41BE-4EA1-91D5-6902696C1655}" srcId="{71D0913C-516B-46CF-AE39-4DE300E13BD5}" destId="{E9A2509A-F3E0-45C3-9D81-7F77C279BD8A}" srcOrd="6" destOrd="0" parTransId="{87554A39-8EFF-433F-BC53-242F18CA6C8F}" sibTransId="{E357FB08-137E-4309-8307-21C9C8D073D9}"/>
    <dgm:cxn modelId="{5A270E2C-35CB-4552-8A5D-BE76B44FA2DF}" type="presOf" srcId="{E9A2509A-F3E0-45C3-9D81-7F77C279BD8A}" destId="{56B854CA-AA49-4B0C-9701-DF77B0AA60D9}" srcOrd="0" destOrd="0" presId="urn:microsoft.com/office/officeart/2005/8/layout/pList1#2"/>
    <dgm:cxn modelId="{1530D248-E218-40C0-AFCD-E9D4AB9AE680}" type="presOf" srcId="{857475F2-33DD-4CD3-8057-71FE977FDEAE}" destId="{62D423C4-D138-42F5-9FA9-9B59D84BEFB8}" srcOrd="0" destOrd="0" presId="urn:microsoft.com/office/officeart/2005/8/layout/pList1#2"/>
    <dgm:cxn modelId="{DA8ACD37-511B-435C-A771-CD9041E87C2A}" type="presOf" srcId="{B37267FF-E49C-4820-9B0B-E4EEE62B9857}" destId="{A4ABE15F-E75D-4FF0-B343-BADB3C1D4B87}" srcOrd="0" destOrd="0" presId="urn:microsoft.com/office/officeart/2005/8/layout/pList1#2"/>
    <dgm:cxn modelId="{45D43C2F-754C-4977-90A1-752BE3814BC0}" type="presOf" srcId="{5F43C647-6C23-420A-8036-22C4F076E267}" destId="{51EFC8CC-22DF-434F-B84A-E53D56B0FD19}" srcOrd="0" destOrd="0" presId="urn:microsoft.com/office/officeart/2005/8/layout/pList1#2"/>
    <dgm:cxn modelId="{46656C61-1EEB-4B06-80CF-650CB555EB59}" srcId="{71D0913C-516B-46CF-AE39-4DE300E13BD5}" destId="{9AACFF09-6901-45B6-9AC2-A221D3B412D8}" srcOrd="0" destOrd="0" parTransId="{CC5EE255-62CB-49B3-B1BC-D3EC194C364E}" sibTransId="{857475F2-33DD-4CD3-8057-71FE977FDEAE}"/>
    <dgm:cxn modelId="{1A605F41-AF2C-4309-B825-AB2E5D67274E}" type="presOf" srcId="{71D0913C-516B-46CF-AE39-4DE300E13BD5}" destId="{739730F3-B1BE-447B-A328-5F98A121EC47}" srcOrd="0" destOrd="0" presId="urn:microsoft.com/office/officeart/2005/8/layout/pList1#2"/>
    <dgm:cxn modelId="{A38AC980-9E92-4FE4-9FBC-F4AE042CFA9C}" type="presOf" srcId="{50295E23-BB90-4AF8-918B-50999ADAFD68}" destId="{13E612B0-0755-4751-9634-B269BE6A707B}" srcOrd="0" destOrd="0" presId="urn:microsoft.com/office/officeart/2005/8/layout/pList1#2"/>
    <dgm:cxn modelId="{DE527CAE-7E31-452E-8613-5583B67E3735}" type="presOf" srcId="{58D256AD-A5DF-4854-B721-8BC75B5F2DD1}" destId="{8BF4B7B7-A3AE-4C7B-972A-312318622402}" srcOrd="0" destOrd="0" presId="urn:microsoft.com/office/officeart/2005/8/layout/pList1#2"/>
    <dgm:cxn modelId="{452F9C4E-6AB6-43B8-9083-00E02AD91FF9}" type="presOf" srcId="{A867CD35-CA36-49B3-9F91-C6A9ECEC55C3}" destId="{FC0067B0-40D5-4905-906B-A3EEB49641EC}" srcOrd="0" destOrd="0" presId="urn:microsoft.com/office/officeart/2005/8/layout/pList1#2"/>
    <dgm:cxn modelId="{1130BDFB-6E8D-4507-AF84-30D8ACA121D5}" srcId="{71D0913C-516B-46CF-AE39-4DE300E13BD5}" destId="{94ED0A7E-FB2A-4F39-868E-6C232C41C294}" srcOrd="1" destOrd="0" parTransId="{9AE2843D-A021-45CC-BD00-02C99A1DD28C}" sibTransId="{E36138FC-2E56-4A1C-B77F-DA4579762018}"/>
    <dgm:cxn modelId="{A1030A28-2338-4205-A96F-9CFC235F76FE}" srcId="{71D0913C-516B-46CF-AE39-4DE300E13BD5}" destId="{5B455DA9-D6E2-43B1-AC69-D9F029540592}" srcOrd="2" destOrd="0" parTransId="{A8A8D2B6-E680-4C6C-A803-C7BC264D2004}" sibTransId="{1B1A767F-A5B4-4BC9-8A3A-E6B9CD6C3AC6}"/>
    <dgm:cxn modelId="{63499956-B2C8-46D0-9697-331269147B23}" srcId="{71D0913C-516B-46CF-AE39-4DE300E13BD5}" destId="{DB676B3A-25B5-405D-B84D-CF685AC1C64B}" srcOrd="3" destOrd="0" parTransId="{098007A5-69B3-4121-8FFE-8E2A70BCAD7F}" sibTransId="{58D256AD-A5DF-4854-B721-8BC75B5F2DD1}"/>
    <dgm:cxn modelId="{6757BA41-22C0-4359-B149-B84383C506ED}" type="presParOf" srcId="{739730F3-B1BE-447B-A328-5F98A121EC47}" destId="{725B226F-0757-4DB2-8D4E-1B9F33568FD6}" srcOrd="0" destOrd="0" presId="urn:microsoft.com/office/officeart/2005/8/layout/pList1#2"/>
    <dgm:cxn modelId="{3966C3AA-1E5D-4393-B521-49E43F9C053C}" type="presParOf" srcId="{725B226F-0757-4DB2-8D4E-1B9F33568FD6}" destId="{60B8FC04-48DF-468E-8DD8-398B4AEDF531}" srcOrd="0" destOrd="0" presId="urn:microsoft.com/office/officeart/2005/8/layout/pList1#2"/>
    <dgm:cxn modelId="{8887ED37-8CCB-4ACB-AD74-DD76C3AD1C43}" type="presParOf" srcId="{725B226F-0757-4DB2-8D4E-1B9F33568FD6}" destId="{240F4640-0D38-45E0-9062-71C861CF870E}" srcOrd="1" destOrd="0" presId="urn:microsoft.com/office/officeart/2005/8/layout/pList1#2"/>
    <dgm:cxn modelId="{90396F00-72DC-4A02-A77F-1B22438AB0D9}" type="presParOf" srcId="{739730F3-B1BE-447B-A328-5F98A121EC47}" destId="{62D423C4-D138-42F5-9FA9-9B59D84BEFB8}" srcOrd="1" destOrd="0" presId="urn:microsoft.com/office/officeart/2005/8/layout/pList1#2"/>
    <dgm:cxn modelId="{4D8559A2-2ED4-4309-B223-343FA2A88D83}" type="presParOf" srcId="{739730F3-B1BE-447B-A328-5F98A121EC47}" destId="{8A83241D-8F90-4487-87A7-411F2E5F6E3B}" srcOrd="2" destOrd="0" presId="urn:microsoft.com/office/officeart/2005/8/layout/pList1#2"/>
    <dgm:cxn modelId="{5ED97E18-CD27-4410-8DBB-B8904C1B1141}" type="presParOf" srcId="{8A83241D-8F90-4487-87A7-411F2E5F6E3B}" destId="{AFE6B70D-1296-4609-BFCD-AEFD60CFACD3}" srcOrd="0" destOrd="0" presId="urn:microsoft.com/office/officeart/2005/8/layout/pList1#2"/>
    <dgm:cxn modelId="{6D11A82C-46A7-4051-8AA7-D93AED811B28}" type="presParOf" srcId="{8A83241D-8F90-4487-87A7-411F2E5F6E3B}" destId="{1FE9254C-9BDA-489F-8590-E9CAF3A889CB}" srcOrd="1" destOrd="0" presId="urn:microsoft.com/office/officeart/2005/8/layout/pList1#2"/>
    <dgm:cxn modelId="{5C4437ED-68AD-4A55-9384-2106E308F8FC}" type="presParOf" srcId="{739730F3-B1BE-447B-A328-5F98A121EC47}" destId="{14EB3F11-2C85-4F75-B319-92F49D17FFE9}" srcOrd="3" destOrd="0" presId="urn:microsoft.com/office/officeart/2005/8/layout/pList1#2"/>
    <dgm:cxn modelId="{DA59F98C-8449-4B7A-A931-1515607DAF88}" type="presParOf" srcId="{739730F3-B1BE-447B-A328-5F98A121EC47}" destId="{45676E66-9740-4719-B1C5-B2A4AAAF3E0E}" srcOrd="4" destOrd="0" presId="urn:microsoft.com/office/officeart/2005/8/layout/pList1#2"/>
    <dgm:cxn modelId="{D1938E7A-1E87-457C-BF51-AD71E831FC92}" type="presParOf" srcId="{45676E66-9740-4719-B1C5-B2A4AAAF3E0E}" destId="{A9288441-10C1-413E-9331-114D73DB458A}" srcOrd="0" destOrd="0" presId="urn:microsoft.com/office/officeart/2005/8/layout/pList1#2"/>
    <dgm:cxn modelId="{B7D7E79E-F404-4028-B50F-B9D6D771B012}" type="presParOf" srcId="{45676E66-9740-4719-B1C5-B2A4AAAF3E0E}" destId="{8FB7EA23-4EAA-4DD7-A52D-91760BCA4925}" srcOrd="1" destOrd="0" presId="urn:microsoft.com/office/officeart/2005/8/layout/pList1#2"/>
    <dgm:cxn modelId="{ADF46E40-46AF-4F32-A5A9-C4BE789EBBAF}" type="presParOf" srcId="{739730F3-B1BE-447B-A328-5F98A121EC47}" destId="{931A6AFB-8A05-405B-A0F4-9C71EDE9D7EA}" srcOrd="5" destOrd="0" presId="urn:microsoft.com/office/officeart/2005/8/layout/pList1#2"/>
    <dgm:cxn modelId="{FFAA65F1-8E4E-4E18-B8CE-1FCE6F77B7CC}" type="presParOf" srcId="{739730F3-B1BE-447B-A328-5F98A121EC47}" destId="{EC2A36F5-885E-420D-9A6B-B7A1601A821F}" srcOrd="6" destOrd="0" presId="urn:microsoft.com/office/officeart/2005/8/layout/pList1#2"/>
    <dgm:cxn modelId="{464B66B0-EF07-4093-BA52-70AEDB6F2F82}" type="presParOf" srcId="{EC2A36F5-885E-420D-9A6B-B7A1601A821F}" destId="{4FF8F3CD-A6EA-4A1D-9852-7FC3D7FF1EE6}" srcOrd="0" destOrd="0" presId="urn:microsoft.com/office/officeart/2005/8/layout/pList1#2"/>
    <dgm:cxn modelId="{038BC8BF-7A5F-400D-A41D-50A72A1CB095}" type="presParOf" srcId="{EC2A36F5-885E-420D-9A6B-B7A1601A821F}" destId="{E1EBCBD7-D6B6-4C4F-B583-2C7AFF4404FF}" srcOrd="1" destOrd="0" presId="urn:microsoft.com/office/officeart/2005/8/layout/pList1#2"/>
    <dgm:cxn modelId="{2BD30F84-0876-4AC4-BE96-06201A3EF21C}" type="presParOf" srcId="{739730F3-B1BE-447B-A328-5F98A121EC47}" destId="{8BF4B7B7-A3AE-4C7B-972A-312318622402}" srcOrd="7" destOrd="0" presId="urn:microsoft.com/office/officeart/2005/8/layout/pList1#2"/>
    <dgm:cxn modelId="{EF5DBB4D-1EB9-42C8-89E2-59DECEDCAD5E}" type="presParOf" srcId="{739730F3-B1BE-447B-A328-5F98A121EC47}" destId="{5432A7D8-3F4B-4A56-BA02-6380E7AF5ED3}" srcOrd="8" destOrd="0" presId="urn:microsoft.com/office/officeart/2005/8/layout/pList1#2"/>
    <dgm:cxn modelId="{8F0A271F-908E-418E-8F91-3FFF69C46D06}" type="presParOf" srcId="{5432A7D8-3F4B-4A56-BA02-6380E7AF5ED3}" destId="{8C83765B-06D5-444A-918A-9AD079CD8988}" srcOrd="0" destOrd="0" presId="urn:microsoft.com/office/officeart/2005/8/layout/pList1#2"/>
    <dgm:cxn modelId="{B6F1A20F-C602-429E-A73E-4F7DEDA3B3AF}" type="presParOf" srcId="{5432A7D8-3F4B-4A56-BA02-6380E7AF5ED3}" destId="{A4ABE15F-E75D-4FF0-B343-BADB3C1D4B87}" srcOrd="1" destOrd="0" presId="urn:microsoft.com/office/officeart/2005/8/layout/pList1#2"/>
    <dgm:cxn modelId="{252EB1EF-AFAD-4EB9-958F-6B78C215DCD0}" type="presParOf" srcId="{739730F3-B1BE-447B-A328-5F98A121EC47}" destId="{13E612B0-0755-4751-9634-B269BE6A707B}" srcOrd="9" destOrd="0" presId="urn:microsoft.com/office/officeart/2005/8/layout/pList1#2"/>
    <dgm:cxn modelId="{7DC165F3-F866-4E9D-A4DF-A2A4F3051F95}" type="presParOf" srcId="{739730F3-B1BE-447B-A328-5F98A121EC47}" destId="{3ED90DA3-B627-401C-A344-FBEABED0B70D}" srcOrd="10" destOrd="0" presId="urn:microsoft.com/office/officeart/2005/8/layout/pList1#2"/>
    <dgm:cxn modelId="{5D8DB5BE-05C0-44B5-B176-4562EA05A6E9}" type="presParOf" srcId="{3ED90DA3-B627-401C-A344-FBEABED0B70D}" destId="{B0724CE0-17EB-4D1B-AC5D-13DBBDADF6CE}" srcOrd="0" destOrd="0" presId="urn:microsoft.com/office/officeart/2005/8/layout/pList1#2"/>
    <dgm:cxn modelId="{16956CB8-3209-4E9C-84A2-168A5F6A99EC}" type="presParOf" srcId="{3ED90DA3-B627-401C-A344-FBEABED0B70D}" destId="{FC0067B0-40D5-4905-906B-A3EEB49641EC}" srcOrd="1" destOrd="0" presId="urn:microsoft.com/office/officeart/2005/8/layout/pList1#2"/>
    <dgm:cxn modelId="{36D75685-D0DC-41A0-8001-633EACAB6CBD}" type="presParOf" srcId="{739730F3-B1BE-447B-A328-5F98A121EC47}" destId="{51EFC8CC-22DF-434F-B84A-E53D56B0FD19}" srcOrd="11" destOrd="0" presId="urn:microsoft.com/office/officeart/2005/8/layout/pList1#2"/>
    <dgm:cxn modelId="{F6E947C9-1E89-4C49-94E8-856E207DC19F}" type="presParOf" srcId="{739730F3-B1BE-447B-A328-5F98A121EC47}" destId="{0226A94A-2686-41D3-88C7-DDC500B811EE}" srcOrd="12" destOrd="0" presId="urn:microsoft.com/office/officeart/2005/8/layout/pList1#2"/>
    <dgm:cxn modelId="{04A72E5B-3510-4F5F-83F2-BD4932D01629}" type="presParOf" srcId="{0226A94A-2686-41D3-88C7-DDC500B811EE}" destId="{2FEF1D8F-D7BF-4DD2-BC93-2594674944A1}" srcOrd="0" destOrd="0" presId="urn:microsoft.com/office/officeart/2005/8/layout/pList1#2"/>
    <dgm:cxn modelId="{0C1B5F0F-6ECE-4BB7-9CC0-03B6F8FF994E}" type="presParOf" srcId="{0226A94A-2686-41D3-88C7-DDC500B811EE}" destId="{56B854CA-AA49-4B0C-9701-DF77B0AA60D9}" srcOrd="1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85DE1-5BCC-4FDD-82F3-BF4F04222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85DE1-5BCC-4FDD-82F3-BF4F04222E04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764B6-0F74-41AA-AE8A-8884687BA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BFEE1-D30D-4E2A-A208-EEB1A2E75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4F941-136D-4172-ACC6-89FC35AA2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66E3C-9797-436F-88E9-A77BE12DFE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A4E4A-F932-4D13-9062-06FCA8A37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475656" y="145435"/>
            <a:ext cx="7524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3640" y="145435"/>
            <a:ext cx="1188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Корінь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475656" y="145435"/>
            <a:ext cx="7524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3640" y="145435"/>
            <a:ext cx="1188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Корінь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475656" y="145435"/>
            <a:ext cx="7524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3640" y="145435"/>
            <a:ext cx="1188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Корінь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475656" y="145435"/>
            <a:ext cx="7524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3640" y="145435"/>
            <a:ext cx="1188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Корінь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475656" y="145435"/>
            <a:ext cx="7524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3640" y="145435"/>
            <a:ext cx="1188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Корінь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475656" y="145435"/>
            <a:ext cx="7524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3640" y="145435"/>
            <a:ext cx="1188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Корінь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02C62-551F-4F92-8107-774962358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475656" y="145435"/>
            <a:ext cx="7524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3640" y="145435"/>
            <a:ext cx="1188000" cy="302400"/>
          </a:xfrm>
          <a:prstGeom prst="rect">
            <a:avLst/>
          </a:prstGeom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Корінь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74676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076700" y="1981200"/>
            <a:ext cx="3695700" cy="41148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8DB65-7B89-4E8C-A752-A32A27C96A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74676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076700" y="1981200"/>
            <a:ext cx="3695700" cy="41148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FCBB6-20A6-4E48-98BC-675729854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74676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228600" y="1981200"/>
            <a:ext cx="7543800" cy="41148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76D96-5E56-4DCE-B2C4-D38DAEAF26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956C5-6AFB-4A4E-B06F-6C5E85A68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37F97-AF62-4495-9C87-0CC65B5B6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41B4F-AD07-44B9-AA66-BBE9F198A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C103-78B0-459E-BB0A-2A3153725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92333-E632-45D3-82FF-62AD0C4BE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DD984-DD88-430E-8C63-E920FC60C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EE60-C773-4330-B36A-37288039C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5F87EC5-F4AD-4220-B769-A999F018D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5" Type="http://schemas.openxmlformats.org/officeDocument/2006/relationships/slide" Target="slide15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rk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13" y="4357688"/>
            <a:ext cx="23050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редис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214818"/>
            <a:ext cx="1570038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WordArt 10"/>
          <p:cNvSpPr>
            <a:spLocks noChangeArrowheads="1" noChangeShapeType="1" noTextEdit="1"/>
          </p:cNvSpPr>
          <p:nvPr/>
        </p:nvSpPr>
        <p:spPr bwMode="auto">
          <a:xfrm>
            <a:off x="357158" y="2071678"/>
            <a:ext cx="8501122" cy="1247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Корінь та його видозміни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Рисунок 6" descr="1375439101_pink_white_flower_div_a_h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S05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13"/>
            <a:ext cx="9144000" cy="693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150" y="333375"/>
            <a:ext cx="40354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071678"/>
            <a:ext cx="80645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Від чого буде залежати </a:t>
            </a:r>
            <a:r>
              <a:rPr lang="uk-UA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глубина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проникнення коренів рослин у </a:t>
            </a:r>
            <a:r>
              <a:rPr lang="uk-UA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грунт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?</a:t>
            </a:r>
            <a:endPara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3" name="Picture 4" descr="поч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92375"/>
            <a:ext cx="8713787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 descr="картофел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25" y="1700213"/>
            <a:ext cx="15240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AutoShape 7"/>
          <p:cNvSpPr>
            <a:spLocks noChangeArrowheads="1"/>
          </p:cNvSpPr>
          <p:nvPr/>
        </p:nvSpPr>
        <p:spPr bwMode="auto">
          <a:xfrm>
            <a:off x="250825" y="4149725"/>
            <a:ext cx="1368425" cy="7207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Картопля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1,6 м</a:t>
            </a:r>
          </a:p>
        </p:txBody>
      </p:sp>
      <p:pic>
        <p:nvPicPr>
          <p:cNvPr id="5126" name="Picture 8" descr="Горо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9763" y="1700213"/>
            <a:ext cx="1538287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1908175" y="4149725"/>
            <a:ext cx="1368425" cy="7207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Горох</a:t>
            </a: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1,7 м</a:t>
            </a:r>
          </a:p>
        </p:txBody>
      </p:sp>
      <p:pic>
        <p:nvPicPr>
          <p:cNvPr id="5128" name="Picture 10" descr="рожь"/>
          <p:cNvPicPr>
            <a:picLocks noChangeAspect="1" noChangeArrowheads="1"/>
          </p:cNvPicPr>
          <p:nvPr/>
        </p:nvPicPr>
        <p:blipFill>
          <a:blip r:embed="rId5" cstate="print"/>
          <a:srcRect t="-389" r="46230"/>
          <a:stretch>
            <a:fillRect/>
          </a:stretch>
        </p:blipFill>
        <p:spPr bwMode="auto">
          <a:xfrm>
            <a:off x="3606800" y="1700213"/>
            <a:ext cx="1627188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AutoShape 11"/>
          <p:cNvSpPr>
            <a:spLocks noChangeArrowheads="1"/>
          </p:cNvSpPr>
          <p:nvPr/>
        </p:nvSpPr>
        <p:spPr bwMode="auto">
          <a:xfrm>
            <a:off x="3635375" y="4149725"/>
            <a:ext cx="1368425" cy="7207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2,25 м</a:t>
            </a:r>
          </a:p>
        </p:txBody>
      </p:sp>
      <p:sp>
        <p:nvSpPr>
          <p:cNvPr id="5130" name="AutoShape 13"/>
          <p:cNvSpPr>
            <a:spLocks noChangeArrowheads="1"/>
          </p:cNvSpPr>
          <p:nvPr/>
        </p:nvSpPr>
        <p:spPr bwMode="auto">
          <a:xfrm>
            <a:off x="5291138" y="4149725"/>
            <a:ext cx="1728787" cy="7207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Сонячник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2,8 м</a:t>
            </a:r>
          </a:p>
        </p:txBody>
      </p:sp>
      <p:pic>
        <p:nvPicPr>
          <p:cNvPr id="5131" name="Picture 14" descr="подсолнечн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8613" y="1700213"/>
            <a:ext cx="1700212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5" descr="Сахарная свёкл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850" y="1700213"/>
            <a:ext cx="15113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3" name="AutoShape 16"/>
          <p:cNvSpPr>
            <a:spLocks noChangeArrowheads="1"/>
          </p:cNvSpPr>
          <p:nvPr/>
        </p:nvSpPr>
        <p:spPr bwMode="auto">
          <a:xfrm>
            <a:off x="7164388" y="4149725"/>
            <a:ext cx="1728787" cy="93503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Цукровий </a:t>
            </a:r>
          </a:p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буряк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3,2 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линнопост-газопровод-пробурил-пизда-рулю-184601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85728"/>
            <a:ext cx="6286544" cy="63284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8229600" cy="1439850"/>
          </a:xfrm>
        </p:spPr>
        <p:txBody>
          <a:bodyPr/>
          <a:lstStyle/>
          <a:p>
            <a:pPr eaLnBrk="1" hangingPunct="1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Із - за вічної мерзлоти в тундрі коріння рослин розташовані біля поверхні, а самі рослини низькорослі. Так, у карликової берези корені проникають у ґрунт на глибину не більше 20 см. Рослини пустель мають дуже довге коріння, оскільки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грунтові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води йдуть глибоко.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4" descr="Tund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989138"/>
            <a:ext cx="540067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 descr="верблюжь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685925"/>
            <a:ext cx="19240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AutoShape 6"/>
          <p:cNvSpPr>
            <a:spLocks/>
          </p:cNvSpPr>
          <p:nvPr/>
        </p:nvSpPr>
        <p:spPr bwMode="auto">
          <a:xfrm>
            <a:off x="8072462" y="2143116"/>
            <a:ext cx="287337" cy="4464050"/>
          </a:xfrm>
          <a:prstGeom prst="rightBrace">
            <a:avLst>
              <a:gd name="adj1" fmla="val 12946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8363017" y="4143380"/>
            <a:ext cx="7809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м</a:t>
            </a:r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2813050" y="6140450"/>
            <a:ext cx="11326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Тундра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None/>
            </a:pP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процесі пристосування до умов існування коріння деяких рослин видозмінилися і стали виконувати додаткові функції</a:t>
            </a:r>
            <a:endPara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1" name="Picture 4" descr="mork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6250"/>
            <a:ext cx="23050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 descr="редис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4005263"/>
            <a:ext cx="1570037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 descr="редь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3716338"/>
            <a:ext cx="1298575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реп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188913"/>
            <a:ext cx="194310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8" descr="свёкл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4005263"/>
            <a:ext cx="2268538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Схема 23"/>
          <p:cNvGraphicFramePr/>
          <p:nvPr/>
        </p:nvGraphicFramePr>
        <p:xfrm>
          <a:off x="323528" y="404664"/>
          <a:ext cx="8352928" cy="619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14612" y="357166"/>
            <a:ext cx="3776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Видозміни  кореня</a:t>
            </a:r>
            <a:endParaRPr lang="ru-RU" sz="4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77483"/>
            <a:ext cx="8291264" cy="950400"/>
          </a:xfrm>
        </p:spPr>
        <p:txBody>
          <a:bodyPr>
            <a:normAutofit/>
          </a:bodyPr>
          <a:lstStyle/>
          <a:p>
            <a:pPr algn="ctr"/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У рослин з високим стеблом можуть утворюватися додаткові корені, які виконують функцію підпорок 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ейда" descr="86767225_large_4036694576_2e787d3541_z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95536" y="1701522"/>
            <a:ext cx="4703730" cy="4233356"/>
          </a:xfrm>
        </p:spPr>
      </p:pic>
      <p:pic>
        <p:nvPicPr>
          <p:cNvPr id="11" name="кукурудза" descr="root_lodging_4561.pn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5494398" y="1573689"/>
            <a:ext cx="2966035" cy="4361190"/>
          </a:xfrm>
        </p:spPr>
      </p:pic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467544" y="5848574"/>
            <a:ext cx="4608512" cy="950400"/>
          </a:xfrm>
        </p:spPr>
        <p:txBody>
          <a:bodyPr>
            <a:normAutofit/>
          </a:bodyPr>
          <a:lstStyle/>
          <a:p>
            <a:pPr algn="ctr"/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Опорні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корені тропічного дерева </a:t>
            </a: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сейби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5004048" y="5848469"/>
            <a:ext cx="4104456" cy="604867"/>
          </a:xfrm>
        </p:spPr>
        <p:txBody>
          <a:bodyPr>
            <a:normAutofit/>
          </a:bodyPr>
          <a:lstStyle/>
          <a:p>
            <a:pPr algn="ctr"/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Опорні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корені  кукурудзи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2555776" y="0"/>
            <a:ext cx="4608512" cy="514330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Видозміни   додаткових  коренів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озора">
            <a:hlinkClick r:id="rId4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6"/>
          <p:cNvSpPr>
            <a:spLocks noGrp="1"/>
          </p:cNvSpPr>
          <p:nvPr>
            <p:ph type="body" idx="1"/>
          </p:nvPr>
        </p:nvSpPr>
        <p:spPr>
          <a:xfrm>
            <a:off x="3556148" y="4776658"/>
            <a:ext cx="4040188" cy="639763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Коренеплоди: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Текст 27"/>
          <p:cNvSpPr>
            <a:spLocks noGrp="1"/>
          </p:cNvSpPr>
          <p:nvPr>
            <p:ph type="body" idx="1"/>
          </p:nvPr>
        </p:nvSpPr>
        <p:spPr>
          <a:xfrm>
            <a:off x="611560" y="5554344"/>
            <a:ext cx="8280920" cy="639763"/>
          </a:xfrm>
        </p:spPr>
        <p:txBody>
          <a:bodyPr>
            <a:normAutofit fontScale="92500"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Моркви             Буряка           Цукрового буряка       Редьки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77483"/>
            <a:ext cx="8291264" cy="9504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У деяких  рослин у головному корені і в основі пагона відкладаються запасні поживні речовини. Ці частини рослини потовщуються та перетворюються на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коренеплід</a:t>
            </a:r>
            <a:endParaRPr lang="ru-RU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2555776" y="0"/>
            <a:ext cx="4608512" cy="514330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Видозміни   головного  кореня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Содержимое 21" descr="051 Vegetables - root (2)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7059004" y="1527989"/>
            <a:ext cx="1285379" cy="3888000"/>
          </a:xfrm>
        </p:spPr>
      </p:pic>
      <p:pic>
        <p:nvPicPr>
          <p:cNvPr id="21" name="Содержимое 20" descr="051 Vegetables - root (1)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99591" y="1614398"/>
            <a:ext cx="1224000" cy="4431499"/>
          </a:xfrm>
        </p:spPr>
      </p:pic>
      <p:pic>
        <p:nvPicPr>
          <p:cNvPr id="23" name="Рисунок 22" descr="051 Vegetables - root (3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4858" y="1527989"/>
            <a:ext cx="1553367" cy="3931200"/>
          </a:xfrm>
          <a:prstGeom prst="rect">
            <a:avLst/>
          </a:prstGeom>
        </p:spPr>
      </p:pic>
      <p:pic>
        <p:nvPicPr>
          <p:cNvPr id="24" name="Рисунок 23" descr="Рисунок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976" y="1984949"/>
            <a:ext cx="2304000" cy="3863520"/>
          </a:xfrm>
          <a:prstGeom prst="rect">
            <a:avLst/>
          </a:prstGeom>
        </p:spPr>
      </p:pic>
      <p:sp>
        <p:nvSpPr>
          <p:cNvPr id="25" name="прозора">
            <a:hlinkClick r:id="rId6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77483"/>
            <a:ext cx="8291264" cy="9504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У жоржин, </a:t>
            </a:r>
            <a:r>
              <a:rPr lang="uk-UA" b="0" dirty="0" err="1" smtClean="0">
                <a:latin typeface="Times New Roman" pitchFamily="18" charset="0"/>
                <a:cs typeface="Times New Roman" pitchFamily="18" charset="0"/>
              </a:rPr>
              <a:t>батату</a:t>
            </a:r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 запасні поживні речовини відкладаються в потовщених бічних або додаткових коренях, які набувають </a:t>
            </a:r>
            <a:r>
              <a:rPr lang="uk-UA" b="0" dirty="0" err="1" smtClean="0">
                <a:latin typeface="Times New Roman" pitchFamily="18" charset="0"/>
                <a:cs typeface="Times New Roman" pitchFamily="18" charset="0"/>
              </a:rPr>
              <a:t>бульбоподібної</a:t>
            </a:r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, кулястої або витягнутої форми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323528" y="5675650"/>
            <a:ext cx="4608512" cy="950400"/>
          </a:xfrm>
        </p:spPr>
        <p:txBody>
          <a:bodyPr>
            <a:normAutofit/>
          </a:bodyPr>
          <a:lstStyle/>
          <a:p>
            <a:pPr algn="ctr"/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Кореневі бульби 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(кореневі шишки) жоржини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5004048" y="5848469"/>
            <a:ext cx="4104456" cy="604867"/>
          </a:xfrm>
        </p:spPr>
        <p:txBody>
          <a:bodyPr>
            <a:norm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Пшінка звичайна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2555776" y="-27384"/>
            <a:ext cx="5040560" cy="541714"/>
          </a:xfrm>
        </p:spPr>
        <p:txBody>
          <a:bodyPr>
            <a:normAutofit fontScale="85000" lnSpcReduction="10000"/>
          </a:bodyPr>
          <a:lstStyle/>
          <a:p>
            <a:r>
              <a:rPr lang="uk-UA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Видозміни   додаткових або бічних  коренів</a:t>
            </a:r>
            <a:endParaRPr lang="ru-RU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Рисунок2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611561" y="1527989"/>
            <a:ext cx="3589019" cy="4276800"/>
          </a:xfrm>
        </p:spPr>
      </p:pic>
      <p:pic>
        <p:nvPicPr>
          <p:cNvPr id="11" name="Содержимое 10" descr="162_Ranunculus_ficari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580112" y="1614399"/>
            <a:ext cx="2034522" cy="3950970"/>
          </a:xfrm>
        </p:spPr>
      </p:pic>
      <p:sp>
        <p:nvSpPr>
          <p:cNvPr id="15" name="прозора">
            <a:hlinkClick r:id="rId4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96046"/>
            <a:ext cx="8291264" cy="950400"/>
          </a:xfrm>
        </p:spPr>
        <p:txBody>
          <a:bodyPr>
            <a:noAutofit/>
          </a:bodyPr>
          <a:lstStyle/>
          <a:p>
            <a:pPr algn="ctr"/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У рослин, які оселяються на стовбурах дерев, можуть утворюватися </a:t>
            </a: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повітряні корені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 Це додаткові корені, які відходять від стебла і звисають у повітрі. Зазвичай вони характерні для рослин тропічних лісів, де в повітрі багато вологи 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2411760" y="6021394"/>
            <a:ext cx="4608512" cy="950400"/>
          </a:xfrm>
        </p:spPr>
        <p:txBody>
          <a:bodyPr>
            <a:norm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Повітряні корені орхідеї</a:t>
            </a:r>
          </a:p>
          <a:p>
            <a:pPr algn="ctr"/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2555776" y="-27384"/>
            <a:ext cx="5040560" cy="541714"/>
          </a:xfrm>
        </p:spPr>
        <p:txBody>
          <a:bodyPr>
            <a:normAutofit/>
          </a:bodyPr>
          <a:lstStyle/>
          <a:p>
            <a:pPr algn="ctr"/>
            <a:r>
              <a:rPr lang="uk-UA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Видозміни   додаткових   коренів</a:t>
            </a:r>
            <a:endParaRPr lang="ru-RU" sz="2000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Рисунок3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2874395" y="2046553"/>
            <a:ext cx="3238246" cy="3950970"/>
          </a:xfrm>
        </p:spPr>
      </p:pic>
      <p:sp>
        <p:nvSpPr>
          <p:cNvPr id="15" name="прозора">
            <a:hlinkClick r:id="rId3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imbing-Rose-Bord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3008"/>
          </a:xfrm>
          <a:prstGeom prst="rect">
            <a:avLst/>
          </a:prstGeom>
        </p:spPr>
      </p:pic>
      <p:pic>
        <p:nvPicPr>
          <p:cNvPr id="3" name="Рисунок 2" descr="verh-sovershenst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2143116"/>
            <a:ext cx="6000824" cy="4500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96046"/>
            <a:ext cx="8291264" cy="95040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Корені-присоски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 характерні для рослин, які пристосувалися всмоктувати поживні речовини з інших рослин. Деякі з них є паразитами або </a:t>
            </a:r>
            <a:r>
              <a:rPr lang="uk-UA" sz="2000" b="0" dirty="0" err="1" smtClean="0">
                <a:latin typeface="Times New Roman" pitchFamily="18" charset="0"/>
                <a:cs typeface="Times New Roman" pitchFamily="18" charset="0"/>
              </a:rPr>
              <a:t>напівпаразитами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 (лише частково забезпечують свої потреби у воді, зберігаючи здатність до фотосинтезу)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35496" y="6021394"/>
            <a:ext cx="4608512" cy="950400"/>
          </a:xfrm>
        </p:spPr>
        <p:txBody>
          <a:bodyPr>
            <a:norm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Корені-присоски омели</a:t>
            </a:r>
          </a:p>
          <a:p>
            <a:pPr algn="ctr"/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4499992" y="5848469"/>
            <a:ext cx="4104456" cy="604867"/>
          </a:xfrm>
        </p:spPr>
        <p:txBody>
          <a:bodyPr>
            <a:norm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Рафлезія </a:t>
            </a: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арнольді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2555776" y="-27384"/>
            <a:ext cx="5040560" cy="577378"/>
          </a:xfrm>
        </p:spPr>
        <p:txBody>
          <a:bodyPr>
            <a:normAutofit/>
          </a:bodyPr>
          <a:lstStyle/>
          <a:p>
            <a:r>
              <a:rPr lang="uk-UA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Видозміни   додаткових   коренів</a:t>
            </a:r>
            <a:endParaRPr lang="ru-RU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Содержимое 16" descr="04c30e1a7b93ff53b354852ca1a003c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108520" y="2046446"/>
            <a:ext cx="2624311" cy="3931920"/>
          </a:xfrm>
        </p:spPr>
      </p:pic>
      <p:pic>
        <p:nvPicPr>
          <p:cNvPr id="2050" name="Picture 2" descr="C:\Users\Admin\Desktop\корінь\видозміни\1310728887_omela-bel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70" y="2046446"/>
            <a:ext cx="2500763" cy="3931200"/>
          </a:xfrm>
          <a:prstGeom prst="rect">
            <a:avLst/>
          </a:prstGeom>
          <a:noFill/>
        </p:spPr>
      </p:pic>
      <p:pic>
        <p:nvPicPr>
          <p:cNvPr id="18" name="Содержимое 17" descr="144bb88f238-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26182" y="2046446"/>
            <a:ext cx="4545457" cy="3931200"/>
          </a:xfrm>
        </p:spPr>
      </p:pic>
      <p:sp>
        <p:nvSpPr>
          <p:cNvPr id="16" name="прозора">
            <a:hlinkClick r:id="rId5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8" y="836818"/>
            <a:ext cx="8964488" cy="95040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Дихальні корені  </a:t>
            </a:r>
            <a:r>
              <a:rPr lang="uk-UA" sz="2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розвиваються у рослин перезволожених місць зростання, де у </a:t>
            </a:r>
            <a:r>
              <a:rPr lang="uk-UA" sz="2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грунті</a:t>
            </a:r>
            <a:r>
              <a:rPr lang="uk-UA" sz="2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недостатньо повітря для забезпечення дихання кореневої системи. У таких рослин частина коренів виступає над поверхнею і забезпечує газообмін</a:t>
            </a:r>
            <a:endParaRPr lang="ru-RU" sz="20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2195736" y="5502830"/>
            <a:ext cx="4608512" cy="950400"/>
          </a:xfrm>
        </p:spPr>
        <p:txBody>
          <a:bodyPr>
            <a:norm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Мангрові ліси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2555776" y="-27384"/>
            <a:ext cx="5040560" cy="577378"/>
          </a:xfrm>
        </p:spPr>
        <p:txBody>
          <a:bodyPr>
            <a:normAutofit/>
          </a:bodyPr>
          <a:lstStyle/>
          <a:p>
            <a:r>
              <a:rPr lang="uk-UA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Видозміни   додаткових   коренів</a:t>
            </a:r>
            <a:endParaRPr lang="ru-RU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Содержимое 14" descr="bfccb2cef97f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6" y="2132856"/>
            <a:ext cx="4041775" cy="3629203"/>
          </a:xfrm>
        </p:spPr>
      </p:pic>
      <p:pic>
        <p:nvPicPr>
          <p:cNvPr id="11" name="Содержимое 10" descr="67ce10bd4d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160092"/>
            <a:ext cx="4040188" cy="3636169"/>
          </a:xfrm>
        </p:spPr>
      </p:pic>
      <p:sp>
        <p:nvSpPr>
          <p:cNvPr id="20" name="прозора">
            <a:hlinkClick r:id="rId4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96046"/>
            <a:ext cx="8291264" cy="95040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Корені-причіпки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 характерні для рослин,  у яких сланке стебло. Вони закріплюють рослину 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2195736" y="6280622"/>
            <a:ext cx="4608512" cy="950400"/>
          </a:xfrm>
        </p:spPr>
        <p:txBody>
          <a:bodyPr>
            <a:norm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Корені-причіпки плюща</a:t>
            </a:r>
          </a:p>
          <a:p>
            <a:pPr algn="ctr"/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2555776" y="-27384"/>
            <a:ext cx="5040560" cy="577378"/>
          </a:xfrm>
        </p:spPr>
        <p:txBody>
          <a:bodyPr>
            <a:normAutofit/>
          </a:bodyPr>
          <a:lstStyle/>
          <a:p>
            <a:r>
              <a:rPr lang="uk-UA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Видозміни   додаткових   коренів</a:t>
            </a:r>
            <a:endParaRPr lang="ru-RU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Содержимое 17" descr="0000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2175509"/>
            <a:ext cx="3179520" cy="3974400"/>
          </a:xfrm>
        </p:spPr>
      </p:pic>
      <p:pic>
        <p:nvPicPr>
          <p:cNvPr id="21" name="Содержимое 20" descr="Плющ-обыкновенный-2189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211961" y="2132856"/>
            <a:ext cx="4552989" cy="3974400"/>
          </a:xfrm>
        </p:spPr>
      </p:pic>
      <p:sp>
        <p:nvSpPr>
          <p:cNvPr id="11" name="прозора">
            <a:hlinkClick r:id="rId4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 algn="just" eaLnBrk="1" hangingPunct="1"/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Бульбочкові коріння.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 пам'ятаєте, що існують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азотфіксуючі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бактерії? Вони поселяються на коренях бобових рослин і від цього коріння поступово вкриваються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клубеньками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Це - </a:t>
            </a:r>
            <a:r>
              <a:rPr lang="uk-UA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симбіоз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бактерій і рослин.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5" descr="Клубеньки на корня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3625" y="1855788"/>
            <a:ext cx="7015163" cy="4525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333375"/>
            <a:ext cx="8218487" cy="13970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Коренеплоди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утворюються як з головного кореня, так і з нижніх ділянок стебла. У цих частинах накопичується великий запас органічних речовин. </a:t>
            </a:r>
            <a:r>
              <a:rPr lang="uk-UA" sz="2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Коренеплоди моркви, буряка, редьки, редиски, ріпи - важливі овочеві культури.</a:t>
            </a:r>
            <a:endParaRPr lang="ru-RU" sz="20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69" name="Picture 25" descr="морков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775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26" descr="реди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916113"/>
            <a:ext cx="57848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27" descr="редь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557338"/>
            <a:ext cx="341153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2" name="Picture 28" descr="реп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773238"/>
            <a:ext cx="5456238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29" descr="свёкл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1484313"/>
            <a:ext cx="3894137" cy="519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333375"/>
            <a:ext cx="8002588" cy="965200"/>
          </a:xfrm>
        </p:spPr>
        <p:txBody>
          <a:bodyPr/>
          <a:lstStyle/>
          <a:p>
            <a:pPr algn="just" eaLnBrk="1" hangingPunct="1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Кореневі бульби утворюються на бічних і додаткових коренях.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1163" y="1747838"/>
            <a:ext cx="5097462" cy="4567238"/>
            <a:chOff x="249" y="890"/>
            <a:chExt cx="3211" cy="2877"/>
          </a:xfrm>
        </p:grpSpPr>
        <p:pic>
          <p:nvPicPr>
            <p:cNvPr id="10248" name="Picture 11" descr="клубни георгина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890"/>
              <a:ext cx="3211" cy="2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9" name="Text Box 12"/>
            <p:cNvSpPr txBox="1">
              <a:spLocks noChangeArrowheads="1"/>
            </p:cNvSpPr>
            <p:nvPr/>
          </p:nvSpPr>
          <p:spPr bwMode="auto">
            <a:xfrm>
              <a:off x="1295" y="3479"/>
              <a:ext cx="8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dirty="0">
                  <a:latin typeface="Calibri" pitchFamily="34" charset="0"/>
                </a:rPr>
                <a:t>Георгина</a:t>
              </a:r>
            </a:p>
          </p:txBody>
        </p:sp>
      </p:grpSp>
      <p:pic>
        <p:nvPicPr>
          <p:cNvPr id="8206" name="Picture 14" descr="картофел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1557338"/>
            <a:ext cx="6113462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571736" y="1214422"/>
            <a:ext cx="4886325" cy="5383212"/>
            <a:chOff x="1565" y="799"/>
            <a:chExt cx="3078" cy="3391"/>
          </a:xfrm>
        </p:grpSpPr>
        <p:pic>
          <p:nvPicPr>
            <p:cNvPr id="10246" name="Picture 15" descr="батат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5" y="799"/>
              <a:ext cx="2345" cy="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Text Box 16"/>
            <p:cNvSpPr txBox="1">
              <a:spLocks noChangeArrowheads="1"/>
            </p:cNvSpPr>
            <p:nvPr/>
          </p:nvSpPr>
          <p:spPr bwMode="auto">
            <a:xfrm>
              <a:off x="4092" y="3902"/>
              <a:ext cx="5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latin typeface="Calibri" pitchFamily="34" charset="0"/>
                </a:rPr>
                <a:t>Батат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4"/>
            <a:ext cx="8713787" cy="2595559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Коріння можуть служити і для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запасання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води. Особливо добре ця функція виражена у деяких тропічних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епіфітних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(зростаючих на деревах) орхідей. Зовнішня частина кори звисаючих вниз придаткових повітряних коренів цих рослин складається з великих і порожніх клітин, які можуть вбирати воду подібно губці. Під час дощу ці клітини наповнюються водою, яка потім витрачається на потреби рослини.</a:t>
            </a:r>
          </a:p>
          <a:p>
            <a:pPr algn="just" eaLnBrk="1" hangingPunct="1">
              <a:lnSpc>
                <a:spcPct val="90000"/>
              </a:lnSpc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цілого ряду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епіфітних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орхідей плоскі, зелені і вельми довгі корені є основними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фотосинтезуючими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органами.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4" descr="орхиде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786058"/>
            <a:ext cx="5408863" cy="37036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3357562"/>
          </a:xfrm>
        </p:spPr>
        <p:txBody>
          <a:bodyPr/>
          <a:lstStyle/>
          <a:p>
            <a:pPr algn="just" eaLnBrk="1" hangingPunct="1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плюща і деяких інших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лазаючих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рослин є </a:t>
            </a:r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придаткові коріння - прищіпки,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які утворюються на стороні стебла, зверненої до дерева, скелі або стійки. Проникаючи в тріщини, вони товщають, закупорюючи отвори, подібно добре пригнаній пробці, і таким чином, міцно утримують рослину на опорі. Якщо ж корінці плюща наштовхуються на абсолютно гладку поверхню, кінець корінця розширюється і з нього виділяється клейкий сік, за допомогою якого корінець максимально щільно прикріплюється до поверхні. Корінці в нижній частині стебла міцно приростають до стіни, а молоді, що утворюються на виростах пагона, шукають нову опору.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9" descr="Плющ №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253863"/>
            <a:ext cx="2497164" cy="333108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1" descr="плющ на здан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000372"/>
            <a:ext cx="4714876" cy="3537373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641476"/>
          </a:xfrm>
        </p:spPr>
        <p:txBody>
          <a:bodyPr/>
          <a:lstStyle/>
          <a:p>
            <a:pPr algn="just" eaLnBrk="1" hangingPunct="1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рослин, що живуть як орхідеї, на стовбурах і гілках дерев вологих тропічних лісів, утворюються повітряні корені, які вільно звисають вниз. Такі коріння поглинають дощову воду і допомагають рослинам жити в цих своєрідних умовах.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10" descr="воздушны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557338"/>
            <a:ext cx="38433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1" descr="Монстера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1557338"/>
            <a:ext cx="3697288" cy="4930775"/>
          </a:xfrm>
          <a:noFill/>
        </p:spPr>
      </p:pic>
      <p:pic>
        <p:nvPicPr>
          <p:cNvPr id="13317" name="Picture 12" descr="воздушные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00438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49275"/>
            <a:ext cx="8445500" cy="59753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баньяна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починається з утворення на великих горизонтальних гілках дорослого дерева повітряних коренів, зазвичай не несучих кореневих волосків. У певні моменти життя дерева їх з'являється дуже багато і вони гірляндами звисають з горизонтальних гілок. Повітряні корені ростуть дуже повільно та через деякий час більша частина їх засихає, так і не досягнувши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Поодинокі повітряні корені доростають до землі і вкорінюються, після чого надземна їх частина інтенсивно потовщується, набуваючи певний вигляд і здійснюючи провідну функцію стовбурів.</a:t>
            </a:r>
          </a:p>
          <a:p>
            <a:pPr algn="just" eaLnBrk="1" hangingPunct="1">
              <a:lnSpc>
                <a:spcPct val="9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 священний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баньян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що зростав на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Шрі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Ланці в містечку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Алурадхануре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відомо, що ще молодим деревцем він був привезений сюди з Індії в 288 р. до н.е. Це найдавніше з посаджених людиною дерев, вік якого має документальне підтвердження.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142984"/>
            <a:ext cx="39195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85786" y="285728"/>
            <a:ext cx="7909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Які види коренів зображені на малюнку?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3042" y="5929330"/>
            <a:ext cx="5599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Що таке коренева система?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4" name="Picture 16" descr="баньян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549275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7" descr="баньян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692150"/>
            <a:ext cx="76200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18" descr="баньян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76250"/>
            <a:ext cx="7204075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19" descr="баньян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1268413"/>
            <a:ext cx="708025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0" descr="баньян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260350"/>
            <a:ext cx="7224713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1" descr="баньян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836613"/>
            <a:ext cx="76295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642918"/>
            <a:ext cx="8229600" cy="571504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Душителі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спочатку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епіфітні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кактуси, повітряні коріння яких доростають до землі і вкорінюються, а потім, все більше гілкуючись, поступово обплітають стовбур дерева-господаря, використовуючи його в якості опори. Коріння товщають, переплітаються і зростаються між собою. Відбувається механічне здавлювання дерева-господаря, що перешкоджає його розвитку і росту і викликає через кілька десятиліть його загибель. У підсумку залишається щільний і порожнистий стовбур-каркас з коренів фікуса.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деяких місцевостях фікуси-душителі є справжнім лихом, оскільки «нападають» на цінні культурні рослини (пальми, цитрусові). На більш пізніх стадіях свого розвитку фікуси-душителі можуть стати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баньяном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душител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4052887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душитель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620713"/>
            <a:ext cx="38862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[BI6RA_5-04]_[IL_03]-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392" y="642918"/>
            <a:ext cx="9156392" cy="52903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 algn="just" eaLnBrk="1" hangingPunct="1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Дуже своєрідні </a:t>
            </a: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ходульні коріння рослин.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Найбільш часто вони зустрічаються у видів роду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Панданус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є важливим пристосуванням до проживання в умовах сильних, а іноді і ураганних вітрів на тропічних океанічних островах. Ходульні коріння нерідко зустрічаються також у тропічних рослин, які ростуть на м'якому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грунті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наприклад, у мангрових дерев, деяких пальм і навіть трав тропічного дощового лісу.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Ходульные корни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6654800" cy="4525963"/>
          </a:xfr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9388" y="1557338"/>
            <a:ext cx="8569325" cy="4905375"/>
            <a:chOff x="113" y="981"/>
            <a:chExt cx="5398" cy="3090"/>
          </a:xfrm>
        </p:grpSpPr>
        <p:pic>
          <p:nvPicPr>
            <p:cNvPr id="19460" name="Picture 5" descr="панданус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" y="981"/>
              <a:ext cx="4581" cy="3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AutoShape 6"/>
            <p:cNvSpPr>
              <a:spLocks noChangeArrowheads="1"/>
            </p:cNvSpPr>
            <p:nvPr/>
          </p:nvSpPr>
          <p:spPr bwMode="auto">
            <a:xfrm>
              <a:off x="113" y="3430"/>
              <a:ext cx="998" cy="318"/>
            </a:xfrm>
            <a:prstGeom prst="wedgeRoundRectCallout">
              <a:avLst>
                <a:gd name="adj1" fmla="val 49699"/>
                <a:gd name="adj2" fmla="val 124528"/>
                <a:gd name="adj3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/>
                <a:t>Панданус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7158" y="642918"/>
            <a:ext cx="8229600" cy="5500726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ряду тропічних дерев, що живуть на бідних киснем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грунтах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наприклад, у мангрових, а також видів, що виростають на прісноводних тропічних болотах, розвиваються спеціальні </a:t>
            </a: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дихальні корені.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Розвиваються вони з підземних бічних коренів і ростуть вертикально вгору, піднімаючись над водою або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грунтом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Близько поверхні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дихальних коренях утворюються цілі «бороди» з тонких корінців, які і складають основну всмоктувальну силу кореневої системи мангрових рослин. При кожному новому підвищенні рівня води на дихальних коренях утворюються нові групи корінців.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Дыхательные корни №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04813"/>
            <a:ext cx="4270375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Дыхательные корни №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981075"/>
            <a:ext cx="7226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дыхательны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44675"/>
            <a:ext cx="688975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Дихальне коріння - мангри. </a:t>
            </a:r>
            <a:r>
              <a:rPr lang="uk-U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Прилив та відлив</a:t>
            </a:r>
            <a:endParaRPr lang="ru-RU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2232" name="Picture 8" descr="Мангры во время прилив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268413"/>
            <a:ext cx="7491412" cy="4900612"/>
          </a:xfrm>
          <a:noFill/>
        </p:spPr>
      </p:pic>
      <p:pic>
        <p:nvPicPr>
          <p:cNvPr id="52233" name="Picture 9" descr="Мангры во время отли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125538"/>
            <a:ext cx="7058025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Дуже вражаючими є </a:t>
            </a:r>
            <a:r>
              <a:rPr lang="uk-UA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дошкоподібні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корені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які в основному характерні для великих дерев дощового тропічного лісу. Ці утворення являють собою бічні корені, що виступають над поверхнею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Спочатку вони теж мають округлу форму, але з часом на їх верхній стороні відбувається сильний односторонній вторинний ріст, і в підсумку коріння починають нагадувати притулені до дерева плоскі дошки. Іноді слабко виражені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дошкоподібні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коріння зустрічаються у рослин помірної зони, наприклад, у бука, в'яза, тополі.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9" name="Picture 9" descr="Корень горох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143248"/>
            <a:ext cx="2112962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0" descr="Мочковат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143248"/>
            <a:ext cx="231933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1142976" y="2428868"/>
            <a:ext cx="21595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Стрижнева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5643570" y="2428868"/>
            <a:ext cx="2214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Мичкувата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00166" y="285728"/>
            <a:ext cx="580639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Кореневі системи</a:t>
            </a:r>
            <a:endParaRPr lang="ru-RU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143108" y="1285860"/>
            <a:ext cx="214314" cy="1285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715140" y="1214422"/>
            <a:ext cx="214314" cy="1285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досковидны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4156075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6" descr="досковидные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549275"/>
            <a:ext cx="75628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 descr="досковидные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620713"/>
            <a:ext cx="75628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8" descr="досковидные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692150"/>
            <a:ext cx="8035925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just" eaLnBrk="1" hangingPunct="1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деяких паразитичних рослин (вовчок (заразиха),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петрів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хрест) коріння перетворилися на присоски.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250825" y="1341438"/>
            <a:ext cx="6061075" cy="5051425"/>
            <a:chOff x="158" y="845"/>
            <a:chExt cx="3818" cy="3182"/>
          </a:xfrm>
        </p:grpSpPr>
        <p:pic>
          <p:nvPicPr>
            <p:cNvPr id="25607" name="Picture 4" descr="Заразиха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" y="845"/>
              <a:ext cx="3086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8" name="Picture 5" descr="Заразиха на корне подсолнечника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7" y="1071"/>
              <a:ext cx="2049" cy="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9" name="Text Box 6"/>
            <p:cNvSpPr txBox="1">
              <a:spLocks noChangeArrowheads="1"/>
            </p:cNvSpPr>
            <p:nvPr/>
          </p:nvSpPr>
          <p:spPr bwMode="auto">
            <a:xfrm>
              <a:off x="622" y="3449"/>
              <a:ext cx="8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latin typeface="Calibri" pitchFamily="34" charset="0"/>
                </a:rPr>
                <a:t>Заразиха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84438" y="1484313"/>
            <a:ext cx="6216650" cy="5094287"/>
            <a:chOff x="1565" y="935"/>
            <a:chExt cx="3916" cy="3209"/>
          </a:xfrm>
        </p:grpSpPr>
        <p:pic>
          <p:nvPicPr>
            <p:cNvPr id="25605" name="Picture 8" descr="Петров крест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5" y="935"/>
              <a:ext cx="3916" cy="3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6" name="Text Box 9"/>
            <p:cNvSpPr txBox="1">
              <a:spLocks noChangeArrowheads="1"/>
            </p:cNvSpPr>
            <p:nvPr/>
          </p:nvSpPr>
          <p:spPr bwMode="auto">
            <a:xfrm>
              <a:off x="2504" y="1090"/>
              <a:ext cx="1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dirty="0" err="1" smtClean="0">
                  <a:solidFill>
                    <a:schemeClr val="bg1"/>
                  </a:solidFill>
                  <a:latin typeface="Calibri" pitchFamily="34" charset="0"/>
                </a:rPr>
                <a:t>Петрів</a:t>
              </a:r>
              <a:r>
                <a:rPr lang="ru-RU" sz="2400" dirty="0" smtClean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ru-RU" sz="2400" dirty="0" err="1" smtClean="0">
                  <a:solidFill>
                    <a:schemeClr val="bg1"/>
                  </a:solidFill>
                  <a:latin typeface="Calibri" pitchFamily="34" charset="0"/>
                </a:rPr>
                <a:t>хрест</a:t>
              </a:r>
              <a:endParaRPr lang="ru-RU" sz="2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292_html_6a8d79d8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27882" y="0"/>
            <a:ext cx="9171882" cy="2714644"/>
          </a:xfrm>
        </p:spPr>
      </p:pic>
      <p:pic>
        <p:nvPicPr>
          <p:cNvPr id="6" name="Рисунок 5" descr="0012-016-Bespoloe-razmnozhen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2857496"/>
            <a:ext cx="3014143" cy="2320209"/>
          </a:xfrm>
          <a:prstGeom prst="roundRect">
            <a:avLst/>
          </a:prstGeom>
        </p:spPr>
      </p:pic>
      <p:pic>
        <p:nvPicPr>
          <p:cNvPr id="7" name="Рисунок 6" descr="12_html_m646ca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786058"/>
            <a:ext cx="4357718" cy="2433666"/>
          </a:xfrm>
          <a:prstGeom prst="roundRect">
            <a:avLst/>
          </a:prstGeom>
        </p:spPr>
      </p:pic>
      <p:pic>
        <p:nvPicPr>
          <p:cNvPr id="8" name="Рисунок 7" descr="03-2.duckwe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5286387"/>
            <a:ext cx="2095483" cy="1571613"/>
          </a:xfrm>
          <a:prstGeom prst="ellipse">
            <a:avLst/>
          </a:prstGeom>
        </p:spPr>
      </p:pic>
      <p:pic>
        <p:nvPicPr>
          <p:cNvPr id="9" name="Рисунок 8" descr="ryaska_gorbataya2.php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1670" y="5429264"/>
            <a:ext cx="1904981" cy="1428736"/>
          </a:xfrm>
          <a:prstGeom prst="ellipse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715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Значення</a:t>
            </a: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коренів</a:t>
            </a: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428596" y="928670"/>
            <a:ext cx="822960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838200" indent="-838200" algn="just">
              <a:buFontTx/>
              <a:buAutoNum type="arabicParenR"/>
            </a:pP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9" name="Picture 17" descr="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895600"/>
            <a:ext cx="30162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4572000" y="4800600"/>
            <a:ext cx="3875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придаточні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бруньки</a:t>
            </a:r>
            <a:r>
              <a:rPr lang="ru-RU" b="1" dirty="0" smtClean="0">
                <a:solidFill>
                  <a:schemeClr val="tx2"/>
                </a:solidFill>
              </a:rPr>
              <a:t> на </a:t>
            </a:r>
            <a:r>
              <a:rPr lang="ru-RU" b="1" dirty="0" err="1" smtClean="0">
                <a:solidFill>
                  <a:schemeClr val="tx2"/>
                </a:solidFill>
              </a:rPr>
              <a:t>коріннях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 flipH="1" flipV="1">
            <a:off x="2895600" y="4724400"/>
            <a:ext cx="16764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H="1">
            <a:off x="2743200" y="5029200"/>
            <a:ext cx="18288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1219200" y="2667000"/>
            <a:ext cx="5867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1071546"/>
            <a:ext cx="7358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Мінеральне (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грунтове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живлення рослин 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Зміцнення рослин в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Відкладення запасних поживних речовин 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Вегетативне розмноження рослин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208" grpId="0"/>
      <p:bldP spid="8210" grpId="0"/>
      <p:bldP spid="8211" grpId="0" animBg="1"/>
      <p:bldP spid="8212" grpId="0" animBg="1"/>
      <p:bldP spid="82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S05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13"/>
            <a:ext cx="9144000" cy="693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39750" y="1989138"/>
            <a:ext cx="8007350" cy="4191000"/>
          </a:xfrm>
        </p:spPr>
        <p:txBody>
          <a:bodyPr/>
          <a:lstStyle/>
          <a:p>
            <a:pPr eaLnBrk="1" hangingPunct="1">
              <a:defRPr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Яка рослина вміє </a:t>
            </a:r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“крокувати”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по стінах?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іви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ламкої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та у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деяких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інших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рослин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ростуть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на топких берегах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річок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утворюються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корені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які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ростуть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вертикально вверх,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поки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не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дістануться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поверхні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грунти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Як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називають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такі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корені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Яку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функцію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вони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виконують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>
              <a:solidFill>
                <a:srgbClr val="FFFF99"/>
              </a:solidFill>
              <a:latin typeface="Times New Roman" pitchFamily="18" charset="0"/>
            </a:endParaRPr>
          </a:p>
        </p:txBody>
      </p:sp>
      <p:pic>
        <p:nvPicPr>
          <p:cNvPr id="21508" name="Picture 4" descr="49540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132873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857356" y="692150"/>
            <a:ext cx="6786610" cy="952500"/>
          </a:xfrm>
          <a:noFill/>
        </p:spPr>
        <p:txBody>
          <a:bodyPr/>
          <a:lstStyle/>
          <a:p>
            <a:pPr algn="ctr" eaLnBrk="1" hangingPunct="1"/>
            <a:r>
              <a:rPr lang="uk-UA" dirty="0" smtClean="0">
                <a:solidFill>
                  <a:srgbClr val="FFFF99"/>
                </a:solidFill>
                <a:latin typeface="Times New Roman" pitchFamily="18" charset="0"/>
              </a:rPr>
              <a:t>Дайте відповіді на питання</a:t>
            </a:r>
            <a:endParaRPr lang="ru-RU" dirty="0" smtClean="0"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OS05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13"/>
            <a:ext cx="9144000" cy="693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000232" y="357166"/>
            <a:ext cx="6546868" cy="41910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ви думаєте, чи є кореневі волоски біля коріння водних рослин? Свою відповідь аргументуйте.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яких рослин - болотних, лугових або пустельних коренева система повинна йти в землю на велику глибину? Чому ви так думаєте?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Одна з функцій кореня - поглинання води з </a:t>
            </a:r>
            <a:r>
              <a:rPr lang="uk-UA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Але відомо, що якщо в </a:t>
            </a:r>
            <a:r>
              <a:rPr lang="uk-UA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грунті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води дуже багато, то рослина може загинути. Поясніть цей факт.</a:t>
            </a: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49540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132873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OS05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13"/>
            <a:ext cx="9144000" cy="693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14480" y="428604"/>
            <a:ext cx="6929486" cy="442915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вирощуванні сільськогосподарських рослин, людина удобрює і рихлить </a:t>
            </a:r>
            <a:r>
              <a:rPr lang="uk-UA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За лісовими рослинами люди не доглядають, а вони ростуть непогано. Що дозволяє їм добре рости без догляду з боку людини?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 куща чорної смородини зрізали гілочку і поставили в банку з водою. Через деякий час на нижній частині гілки утворилися коріння. Як їх називають?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Деякі городні рослини, наприклад, капуста, томати, перець при вирощуванні підгортають (присипають </a:t>
            </a:r>
            <a:r>
              <a:rPr lang="uk-UA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грунт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горбком до стебла). З якою метою це роблять?</a:t>
            </a: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49540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132873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eaLnBrk="1" hangingPunct="1"/>
            <a:r>
              <a:rPr lang="ru-RU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Видозміни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коренів</a:t>
            </a:r>
            <a:endParaRPr lang="ru-RU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220" name="Picture 4" descr="Копия 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17526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295400" y="2819400"/>
            <a:ext cx="1641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Коренепліди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9222" name="Picture 6" descr="Копия Копия 1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95400"/>
            <a:ext cx="26670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486400" y="2743200"/>
            <a:ext cx="20601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Кореневі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шишки</a:t>
            </a:r>
          </a:p>
        </p:txBody>
      </p:sp>
      <p:pic>
        <p:nvPicPr>
          <p:cNvPr id="9224" name="Picture 8" descr="Копия Копия Копия 1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352800"/>
            <a:ext cx="5334000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04800" y="4267200"/>
            <a:ext cx="2031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Дихальні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корені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1295400" y="4114800"/>
            <a:ext cx="12192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2819400" y="4495800"/>
            <a:ext cx="2030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Ходульні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корені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V="1">
            <a:off x="3581400" y="4419600"/>
            <a:ext cx="381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019800" y="4495800"/>
            <a:ext cx="207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Повітряні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корені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 flipV="1">
            <a:off x="5715000" y="4495800"/>
            <a:ext cx="381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381000" y="6248400"/>
            <a:ext cx="2330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Всмоктуючі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корені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V="1">
            <a:off x="1066800" y="5791200"/>
            <a:ext cx="9144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6103616" y="6286520"/>
            <a:ext cx="3040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Стовпчикоподібні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корені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 flipV="1">
            <a:off x="5486400" y="6019800"/>
            <a:ext cx="990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3" grpId="0"/>
      <p:bldP spid="9225" grpId="0"/>
      <p:bldP spid="9226" grpId="0" animBg="1"/>
      <p:bldP spid="9227" grpId="0"/>
      <p:bldP spid="9228" grpId="0" animBg="1"/>
      <p:bldP spid="9229" grpId="0"/>
      <p:bldP spid="9230" grpId="0" animBg="1"/>
      <p:bldP spid="9231" grpId="0"/>
      <p:bldP spid="9232" grpId="0" animBg="1"/>
      <p:bldP spid="9233" grpId="0"/>
      <p:bldP spid="92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pPr eaLnBrk="1" hangingPunct="1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Які органи квіткової рослини зображені на малюнку?</a:t>
            </a:r>
            <a:endPara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171" name="Picture 4" descr="1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25558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48006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 flipH="1">
            <a:off x="2895600" y="5029200"/>
            <a:ext cx="18288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4038600" y="38862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 flipH="1" flipV="1">
            <a:off x="2362200" y="3581400"/>
            <a:ext cx="17526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4114800" y="2819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 flipH="1" flipV="1">
            <a:off x="3200400" y="2590800"/>
            <a:ext cx="914400" cy="457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8" name="Rectangle 11"/>
          <p:cNvSpPr>
            <a:spLocks noChangeArrowheads="1"/>
          </p:cNvSpPr>
          <p:nvPr/>
        </p:nvSpPr>
        <p:spPr bwMode="auto">
          <a:xfrm>
            <a:off x="4038600" y="1447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 flipH="1" flipV="1">
            <a:off x="2743200" y="1676400"/>
            <a:ext cx="12954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80" name="AutoShape 13"/>
          <p:cNvSpPr>
            <a:spLocks/>
          </p:cNvSpPr>
          <p:nvPr/>
        </p:nvSpPr>
        <p:spPr bwMode="auto">
          <a:xfrm>
            <a:off x="4495800" y="1524000"/>
            <a:ext cx="304800" cy="2895600"/>
          </a:xfrm>
          <a:prstGeom prst="rightBrace">
            <a:avLst>
              <a:gd name="adj1" fmla="val 79167"/>
              <a:gd name="adj2" fmla="val 50000"/>
            </a:avLst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81" name="Rectangle 14"/>
          <p:cNvSpPr>
            <a:spLocks noChangeArrowheads="1"/>
          </p:cNvSpPr>
          <p:nvPr/>
        </p:nvSpPr>
        <p:spPr bwMode="auto">
          <a:xfrm>
            <a:off x="4953000" y="27432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343400" y="5181600"/>
            <a:ext cx="925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корінь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3581400" y="4267200"/>
            <a:ext cx="972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стебло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3429000" y="3200400"/>
            <a:ext cx="709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tx2"/>
                </a:solidFill>
              </a:rPr>
              <a:t>лист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3657600" y="1828800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tx2"/>
                </a:solidFill>
              </a:rPr>
              <a:t>квітка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5334000" y="2819400"/>
            <a:ext cx="7521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пагін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9" name="Picture 4" descr="C:\Documents and Settings\user\Мои документы\Мои рисунки\21e27f2a34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9881" y="1082639"/>
            <a:ext cx="2994119" cy="5775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S05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13"/>
            <a:ext cx="9144000" cy="693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28596" y="1214422"/>
            <a:ext cx="800735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Чому вітер не може вирвати дуб із землі?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Яка рослина вміє </a:t>
            </a:r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“крокувати”</a:t>
            </a:r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по стінах?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яких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рослин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корень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’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являється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на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листях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Який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корінь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’являється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при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пророщуванні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насіння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100" name="Picture 4" descr="49540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5143512"/>
            <a:ext cx="132873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Documents and Settings\user\Мои документы\Мои рисунки\Рисунок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3856297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:\Documents and Settings\user\Мои документы\Мои рисунки\21e27f2a34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-31781"/>
            <a:ext cx="3571868" cy="6889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Розташування листків на пагоні</a:t>
            </a:r>
            <a:endParaRPr lang="ru-RU" sz="4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00200"/>
            <a:ext cx="5000625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33600" y="1676400"/>
            <a:ext cx="122395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Чергове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306" y="1643050"/>
            <a:ext cx="155258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Супротивне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9256" y="1714488"/>
            <a:ext cx="150973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Мутовчасте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52600" y="4800600"/>
            <a:ext cx="1747830" cy="1295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Дуб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Герань 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Традесканція 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62400" y="4800600"/>
            <a:ext cx="1066800" cy="1371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Бузок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Бузина 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Ясен  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38800" y="4876800"/>
            <a:ext cx="16002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Елодея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Лілія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Вороняче око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Прикоренева розетка</a:t>
            </a:r>
            <a:endParaRPr lang="ru-RU" sz="6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28800"/>
            <a:ext cx="2360140" cy="3322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66800" y="2362200"/>
            <a:ext cx="3276599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Виникає при черговому листкорозміщенні</a:t>
            </a:r>
          </a:p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У рослин з дуже короткими міжвузлями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15200" cy="990600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Листкова мозаїка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557714" cy="5638800"/>
          </a:xfrm>
        </p:spPr>
        <p:txBody>
          <a:bodyPr>
            <a:noAutofit/>
          </a:bodyPr>
          <a:lstStyle/>
          <a:p>
            <a:r>
              <a:rPr lang="vi-VN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розташування листків рослин в одній площині, здебільшого перпендикулярній напрям</a:t>
            </a:r>
            <a:r>
              <a:rPr lang="uk-UA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vi-VN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сонячного проміння.</a:t>
            </a:r>
            <a:endParaRPr lang="uk-UA" sz="24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Забезпечує найменше затінення листків один одним.</a:t>
            </a:r>
            <a:endParaRPr lang="uk-UA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Створюється завдяки фототропічним властивостям, раціональній формі й розсіченості листкових пластинок, неоднаковим розмір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vi-VN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 листків, нерівномірному ростові листкових черешків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-6614" r="-6142" b="495"/>
          <a:stretch>
            <a:fillRect/>
          </a:stretch>
        </p:blipFill>
        <p:spPr bwMode="auto">
          <a:xfrm rot="2783313">
            <a:off x="4540608" y="1553286"/>
            <a:ext cx="4553826" cy="38378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3"/>
          <p:cNvGrpSpPr>
            <a:grpSpLocks/>
          </p:cNvGrpSpPr>
          <p:nvPr/>
        </p:nvGrpSpPr>
        <p:grpSpPr bwMode="auto">
          <a:xfrm>
            <a:off x="7696200" y="533400"/>
            <a:ext cx="1143000" cy="1308100"/>
            <a:chOff x="82" y="573"/>
            <a:chExt cx="2036" cy="1928"/>
          </a:xfrm>
        </p:grpSpPr>
        <p:sp>
          <p:nvSpPr>
            <p:cNvPr id="11" name="Text Box 109"/>
            <p:cNvSpPr txBox="1">
              <a:spLocks noChangeArrowheads="1"/>
            </p:cNvSpPr>
            <p:nvPr/>
          </p:nvSpPr>
          <p:spPr bwMode="auto">
            <a:xfrm>
              <a:off x="566" y="1133"/>
              <a:ext cx="9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/>
            </a:p>
          </p:txBody>
        </p:sp>
        <p:grpSp>
          <p:nvGrpSpPr>
            <p:cNvPr id="3" name="Group 139"/>
            <p:cNvGrpSpPr>
              <a:grpSpLocks/>
            </p:cNvGrpSpPr>
            <p:nvPr/>
          </p:nvGrpSpPr>
          <p:grpSpPr bwMode="auto">
            <a:xfrm>
              <a:off x="82" y="573"/>
              <a:ext cx="2036" cy="1928"/>
              <a:chOff x="2424" y="230"/>
              <a:chExt cx="2285" cy="2129"/>
            </a:xfrm>
          </p:grpSpPr>
          <p:sp>
            <p:nvSpPr>
              <p:cNvPr id="16" name="Freeform 111"/>
              <p:cNvSpPr>
                <a:spLocks/>
              </p:cNvSpPr>
              <p:nvPr/>
            </p:nvSpPr>
            <p:spPr bwMode="auto">
              <a:xfrm>
                <a:off x="2438" y="230"/>
                <a:ext cx="1239" cy="1440"/>
              </a:xfrm>
              <a:custGeom>
                <a:avLst/>
                <a:gdLst>
                  <a:gd name="T0" fmla="*/ 1095 w 1239"/>
                  <a:gd name="T1" fmla="*/ 1219 h 1440"/>
                  <a:gd name="T2" fmla="*/ 106 w 1239"/>
                  <a:gd name="T3" fmla="*/ 1440 h 1440"/>
                  <a:gd name="T4" fmla="*/ 624 w 1239"/>
                  <a:gd name="T5" fmla="*/ 1190 h 1440"/>
                  <a:gd name="T6" fmla="*/ 0 w 1239"/>
                  <a:gd name="T7" fmla="*/ 1181 h 1440"/>
                  <a:gd name="T8" fmla="*/ 596 w 1239"/>
                  <a:gd name="T9" fmla="*/ 1075 h 1440"/>
                  <a:gd name="T10" fmla="*/ 58 w 1239"/>
                  <a:gd name="T11" fmla="*/ 902 h 1440"/>
                  <a:gd name="T12" fmla="*/ 644 w 1239"/>
                  <a:gd name="T13" fmla="*/ 941 h 1440"/>
                  <a:gd name="T14" fmla="*/ 116 w 1239"/>
                  <a:gd name="T15" fmla="*/ 634 h 1440"/>
                  <a:gd name="T16" fmla="*/ 692 w 1239"/>
                  <a:gd name="T17" fmla="*/ 835 h 1440"/>
                  <a:gd name="T18" fmla="*/ 260 w 1239"/>
                  <a:gd name="T19" fmla="*/ 403 h 1440"/>
                  <a:gd name="T20" fmla="*/ 759 w 1239"/>
                  <a:gd name="T21" fmla="*/ 730 h 1440"/>
                  <a:gd name="T22" fmla="*/ 442 w 1239"/>
                  <a:gd name="T23" fmla="*/ 182 h 1440"/>
                  <a:gd name="T24" fmla="*/ 884 w 1239"/>
                  <a:gd name="T25" fmla="*/ 662 h 1440"/>
                  <a:gd name="T26" fmla="*/ 701 w 1239"/>
                  <a:gd name="T27" fmla="*/ 77 h 1440"/>
                  <a:gd name="T28" fmla="*/ 1008 w 1239"/>
                  <a:gd name="T29" fmla="*/ 672 h 1440"/>
                  <a:gd name="T30" fmla="*/ 970 w 1239"/>
                  <a:gd name="T31" fmla="*/ 10 h 1440"/>
                  <a:gd name="T32" fmla="*/ 1104 w 1239"/>
                  <a:gd name="T33" fmla="*/ 595 h 1440"/>
                  <a:gd name="T34" fmla="*/ 1239 w 1239"/>
                  <a:gd name="T35" fmla="*/ 0 h 1440"/>
                  <a:gd name="T36" fmla="*/ 1229 w 1239"/>
                  <a:gd name="T37" fmla="*/ 634 h 1440"/>
                  <a:gd name="T38" fmla="*/ 1095 w 1239"/>
                  <a:gd name="T39" fmla="*/ 1219 h 14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39"/>
                  <a:gd name="T61" fmla="*/ 0 h 1440"/>
                  <a:gd name="T62" fmla="*/ 1239 w 1239"/>
                  <a:gd name="T63" fmla="*/ 1440 h 14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39" h="1440">
                    <a:moveTo>
                      <a:pt x="1095" y="1219"/>
                    </a:moveTo>
                    <a:lnTo>
                      <a:pt x="106" y="1440"/>
                    </a:lnTo>
                    <a:lnTo>
                      <a:pt x="624" y="1190"/>
                    </a:lnTo>
                    <a:lnTo>
                      <a:pt x="0" y="1181"/>
                    </a:lnTo>
                    <a:lnTo>
                      <a:pt x="596" y="1075"/>
                    </a:lnTo>
                    <a:lnTo>
                      <a:pt x="58" y="902"/>
                    </a:lnTo>
                    <a:lnTo>
                      <a:pt x="644" y="941"/>
                    </a:lnTo>
                    <a:lnTo>
                      <a:pt x="116" y="634"/>
                    </a:lnTo>
                    <a:lnTo>
                      <a:pt x="692" y="835"/>
                    </a:lnTo>
                    <a:lnTo>
                      <a:pt x="260" y="403"/>
                    </a:lnTo>
                    <a:lnTo>
                      <a:pt x="759" y="730"/>
                    </a:lnTo>
                    <a:lnTo>
                      <a:pt x="442" y="182"/>
                    </a:lnTo>
                    <a:lnTo>
                      <a:pt x="884" y="662"/>
                    </a:lnTo>
                    <a:lnTo>
                      <a:pt x="701" y="77"/>
                    </a:lnTo>
                    <a:lnTo>
                      <a:pt x="1008" y="672"/>
                    </a:lnTo>
                    <a:lnTo>
                      <a:pt x="970" y="10"/>
                    </a:lnTo>
                    <a:lnTo>
                      <a:pt x="1104" y="595"/>
                    </a:lnTo>
                    <a:lnTo>
                      <a:pt x="1239" y="0"/>
                    </a:lnTo>
                    <a:lnTo>
                      <a:pt x="1229" y="634"/>
                    </a:lnTo>
                    <a:lnTo>
                      <a:pt x="1095" y="1219"/>
                    </a:ln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7" name="Freeform 112"/>
              <p:cNvSpPr>
                <a:spLocks/>
              </p:cNvSpPr>
              <p:nvPr/>
            </p:nvSpPr>
            <p:spPr bwMode="auto">
              <a:xfrm rot="6194119">
                <a:off x="3369" y="268"/>
                <a:ext cx="1239" cy="1440"/>
              </a:xfrm>
              <a:custGeom>
                <a:avLst/>
                <a:gdLst>
                  <a:gd name="T0" fmla="*/ 1095 w 1239"/>
                  <a:gd name="T1" fmla="*/ 1219 h 1440"/>
                  <a:gd name="T2" fmla="*/ 106 w 1239"/>
                  <a:gd name="T3" fmla="*/ 1440 h 1440"/>
                  <a:gd name="T4" fmla="*/ 624 w 1239"/>
                  <a:gd name="T5" fmla="*/ 1190 h 1440"/>
                  <a:gd name="T6" fmla="*/ 0 w 1239"/>
                  <a:gd name="T7" fmla="*/ 1181 h 1440"/>
                  <a:gd name="T8" fmla="*/ 596 w 1239"/>
                  <a:gd name="T9" fmla="*/ 1075 h 1440"/>
                  <a:gd name="T10" fmla="*/ 58 w 1239"/>
                  <a:gd name="T11" fmla="*/ 902 h 1440"/>
                  <a:gd name="T12" fmla="*/ 644 w 1239"/>
                  <a:gd name="T13" fmla="*/ 941 h 1440"/>
                  <a:gd name="T14" fmla="*/ 116 w 1239"/>
                  <a:gd name="T15" fmla="*/ 634 h 1440"/>
                  <a:gd name="T16" fmla="*/ 692 w 1239"/>
                  <a:gd name="T17" fmla="*/ 835 h 1440"/>
                  <a:gd name="T18" fmla="*/ 260 w 1239"/>
                  <a:gd name="T19" fmla="*/ 403 h 1440"/>
                  <a:gd name="T20" fmla="*/ 759 w 1239"/>
                  <a:gd name="T21" fmla="*/ 730 h 1440"/>
                  <a:gd name="T22" fmla="*/ 442 w 1239"/>
                  <a:gd name="T23" fmla="*/ 182 h 1440"/>
                  <a:gd name="T24" fmla="*/ 884 w 1239"/>
                  <a:gd name="T25" fmla="*/ 662 h 1440"/>
                  <a:gd name="T26" fmla="*/ 701 w 1239"/>
                  <a:gd name="T27" fmla="*/ 77 h 1440"/>
                  <a:gd name="T28" fmla="*/ 1008 w 1239"/>
                  <a:gd name="T29" fmla="*/ 672 h 1440"/>
                  <a:gd name="T30" fmla="*/ 970 w 1239"/>
                  <a:gd name="T31" fmla="*/ 10 h 1440"/>
                  <a:gd name="T32" fmla="*/ 1104 w 1239"/>
                  <a:gd name="T33" fmla="*/ 595 h 1440"/>
                  <a:gd name="T34" fmla="*/ 1239 w 1239"/>
                  <a:gd name="T35" fmla="*/ 0 h 1440"/>
                  <a:gd name="T36" fmla="*/ 1229 w 1239"/>
                  <a:gd name="T37" fmla="*/ 634 h 1440"/>
                  <a:gd name="T38" fmla="*/ 1095 w 1239"/>
                  <a:gd name="T39" fmla="*/ 1219 h 14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39"/>
                  <a:gd name="T61" fmla="*/ 0 h 1440"/>
                  <a:gd name="T62" fmla="*/ 1239 w 1239"/>
                  <a:gd name="T63" fmla="*/ 1440 h 14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39" h="1440">
                    <a:moveTo>
                      <a:pt x="1095" y="1219"/>
                    </a:moveTo>
                    <a:lnTo>
                      <a:pt x="106" y="1440"/>
                    </a:lnTo>
                    <a:lnTo>
                      <a:pt x="624" y="1190"/>
                    </a:lnTo>
                    <a:lnTo>
                      <a:pt x="0" y="1181"/>
                    </a:lnTo>
                    <a:lnTo>
                      <a:pt x="596" y="1075"/>
                    </a:lnTo>
                    <a:lnTo>
                      <a:pt x="58" y="902"/>
                    </a:lnTo>
                    <a:lnTo>
                      <a:pt x="644" y="941"/>
                    </a:lnTo>
                    <a:lnTo>
                      <a:pt x="116" y="634"/>
                    </a:lnTo>
                    <a:lnTo>
                      <a:pt x="692" y="835"/>
                    </a:lnTo>
                    <a:lnTo>
                      <a:pt x="260" y="403"/>
                    </a:lnTo>
                    <a:lnTo>
                      <a:pt x="759" y="730"/>
                    </a:lnTo>
                    <a:lnTo>
                      <a:pt x="442" y="182"/>
                    </a:lnTo>
                    <a:lnTo>
                      <a:pt x="884" y="662"/>
                    </a:lnTo>
                    <a:lnTo>
                      <a:pt x="701" y="77"/>
                    </a:lnTo>
                    <a:lnTo>
                      <a:pt x="1008" y="672"/>
                    </a:lnTo>
                    <a:lnTo>
                      <a:pt x="970" y="10"/>
                    </a:lnTo>
                    <a:lnTo>
                      <a:pt x="1104" y="595"/>
                    </a:lnTo>
                    <a:lnTo>
                      <a:pt x="1239" y="0"/>
                    </a:lnTo>
                    <a:lnTo>
                      <a:pt x="1229" y="634"/>
                    </a:lnTo>
                    <a:lnTo>
                      <a:pt x="1095" y="1219"/>
                    </a:ln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8" name="Freeform 134"/>
              <p:cNvSpPr>
                <a:spLocks/>
              </p:cNvSpPr>
              <p:nvPr/>
            </p:nvSpPr>
            <p:spPr bwMode="auto">
              <a:xfrm rot="9849880">
                <a:off x="3439" y="831"/>
                <a:ext cx="1239" cy="1440"/>
              </a:xfrm>
              <a:custGeom>
                <a:avLst/>
                <a:gdLst>
                  <a:gd name="T0" fmla="*/ 1095 w 1239"/>
                  <a:gd name="T1" fmla="*/ 1219 h 1440"/>
                  <a:gd name="T2" fmla="*/ 106 w 1239"/>
                  <a:gd name="T3" fmla="*/ 1440 h 1440"/>
                  <a:gd name="T4" fmla="*/ 624 w 1239"/>
                  <a:gd name="T5" fmla="*/ 1190 h 1440"/>
                  <a:gd name="T6" fmla="*/ 0 w 1239"/>
                  <a:gd name="T7" fmla="*/ 1181 h 1440"/>
                  <a:gd name="T8" fmla="*/ 596 w 1239"/>
                  <a:gd name="T9" fmla="*/ 1075 h 1440"/>
                  <a:gd name="T10" fmla="*/ 58 w 1239"/>
                  <a:gd name="T11" fmla="*/ 902 h 1440"/>
                  <a:gd name="T12" fmla="*/ 644 w 1239"/>
                  <a:gd name="T13" fmla="*/ 941 h 1440"/>
                  <a:gd name="T14" fmla="*/ 116 w 1239"/>
                  <a:gd name="T15" fmla="*/ 634 h 1440"/>
                  <a:gd name="T16" fmla="*/ 692 w 1239"/>
                  <a:gd name="T17" fmla="*/ 835 h 1440"/>
                  <a:gd name="T18" fmla="*/ 260 w 1239"/>
                  <a:gd name="T19" fmla="*/ 403 h 1440"/>
                  <a:gd name="T20" fmla="*/ 759 w 1239"/>
                  <a:gd name="T21" fmla="*/ 730 h 1440"/>
                  <a:gd name="T22" fmla="*/ 442 w 1239"/>
                  <a:gd name="T23" fmla="*/ 182 h 1440"/>
                  <a:gd name="T24" fmla="*/ 884 w 1239"/>
                  <a:gd name="T25" fmla="*/ 662 h 1440"/>
                  <a:gd name="T26" fmla="*/ 701 w 1239"/>
                  <a:gd name="T27" fmla="*/ 77 h 1440"/>
                  <a:gd name="T28" fmla="*/ 1008 w 1239"/>
                  <a:gd name="T29" fmla="*/ 672 h 1440"/>
                  <a:gd name="T30" fmla="*/ 970 w 1239"/>
                  <a:gd name="T31" fmla="*/ 10 h 1440"/>
                  <a:gd name="T32" fmla="*/ 1104 w 1239"/>
                  <a:gd name="T33" fmla="*/ 595 h 1440"/>
                  <a:gd name="T34" fmla="*/ 1239 w 1239"/>
                  <a:gd name="T35" fmla="*/ 0 h 1440"/>
                  <a:gd name="T36" fmla="*/ 1229 w 1239"/>
                  <a:gd name="T37" fmla="*/ 634 h 1440"/>
                  <a:gd name="T38" fmla="*/ 1095 w 1239"/>
                  <a:gd name="T39" fmla="*/ 1219 h 14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39"/>
                  <a:gd name="T61" fmla="*/ 0 h 1440"/>
                  <a:gd name="T62" fmla="*/ 1239 w 1239"/>
                  <a:gd name="T63" fmla="*/ 1440 h 14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39" h="1440">
                    <a:moveTo>
                      <a:pt x="1095" y="1219"/>
                    </a:moveTo>
                    <a:lnTo>
                      <a:pt x="106" y="1440"/>
                    </a:lnTo>
                    <a:lnTo>
                      <a:pt x="624" y="1190"/>
                    </a:lnTo>
                    <a:lnTo>
                      <a:pt x="0" y="1181"/>
                    </a:lnTo>
                    <a:lnTo>
                      <a:pt x="596" y="1075"/>
                    </a:lnTo>
                    <a:lnTo>
                      <a:pt x="58" y="902"/>
                    </a:lnTo>
                    <a:lnTo>
                      <a:pt x="644" y="941"/>
                    </a:lnTo>
                    <a:lnTo>
                      <a:pt x="116" y="634"/>
                    </a:lnTo>
                    <a:lnTo>
                      <a:pt x="692" y="835"/>
                    </a:lnTo>
                    <a:lnTo>
                      <a:pt x="260" y="403"/>
                    </a:lnTo>
                    <a:lnTo>
                      <a:pt x="759" y="730"/>
                    </a:lnTo>
                    <a:lnTo>
                      <a:pt x="442" y="182"/>
                    </a:lnTo>
                    <a:lnTo>
                      <a:pt x="884" y="662"/>
                    </a:lnTo>
                    <a:lnTo>
                      <a:pt x="701" y="77"/>
                    </a:lnTo>
                    <a:lnTo>
                      <a:pt x="1008" y="672"/>
                    </a:lnTo>
                    <a:lnTo>
                      <a:pt x="970" y="10"/>
                    </a:lnTo>
                    <a:lnTo>
                      <a:pt x="1104" y="595"/>
                    </a:lnTo>
                    <a:lnTo>
                      <a:pt x="1239" y="0"/>
                    </a:lnTo>
                    <a:lnTo>
                      <a:pt x="1229" y="634"/>
                    </a:lnTo>
                    <a:lnTo>
                      <a:pt x="1095" y="1219"/>
                    </a:ln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9" name="Freeform 135"/>
              <p:cNvSpPr>
                <a:spLocks/>
              </p:cNvSpPr>
              <p:nvPr/>
            </p:nvSpPr>
            <p:spPr bwMode="auto">
              <a:xfrm rot="-5556000">
                <a:off x="2524" y="1020"/>
                <a:ext cx="1239" cy="1440"/>
              </a:xfrm>
              <a:custGeom>
                <a:avLst/>
                <a:gdLst>
                  <a:gd name="T0" fmla="*/ 1095 w 1239"/>
                  <a:gd name="T1" fmla="*/ 1219 h 1440"/>
                  <a:gd name="T2" fmla="*/ 106 w 1239"/>
                  <a:gd name="T3" fmla="*/ 1440 h 1440"/>
                  <a:gd name="T4" fmla="*/ 624 w 1239"/>
                  <a:gd name="T5" fmla="*/ 1190 h 1440"/>
                  <a:gd name="T6" fmla="*/ 0 w 1239"/>
                  <a:gd name="T7" fmla="*/ 1181 h 1440"/>
                  <a:gd name="T8" fmla="*/ 596 w 1239"/>
                  <a:gd name="T9" fmla="*/ 1075 h 1440"/>
                  <a:gd name="T10" fmla="*/ 58 w 1239"/>
                  <a:gd name="T11" fmla="*/ 902 h 1440"/>
                  <a:gd name="T12" fmla="*/ 644 w 1239"/>
                  <a:gd name="T13" fmla="*/ 941 h 1440"/>
                  <a:gd name="T14" fmla="*/ 116 w 1239"/>
                  <a:gd name="T15" fmla="*/ 634 h 1440"/>
                  <a:gd name="T16" fmla="*/ 692 w 1239"/>
                  <a:gd name="T17" fmla="*/ 835 h 1440"/>
                  <a:gd name="T18" fmla="*/ 260 w 1239"/>
                  <a:gd name="T19" fmla="*/ 403 h 1440"/>
                  <a:gd name="T20" fmla="*/ 759 w 1239"/>
                  <a:gd name="T21" fmla="*/ 730 h 1440"/>
                  <a:gd name="T22" fmla="*/ 442 w 1239"/>
                  <a:gd name="T23" fmla="*/ 182 h 1440"/>
                  <a:gd name="T24" fmla="*/ 884 w 1239"/>
                  <a:gd name="T25" fmla="*/ 662 h 1440"/>
                  <a:gd name="T26" fmla="*/ 701 w 1239"/>
                  <a:gd name="T27" fmla="*/ 77 h 1440"/>
                  <a:gd name="T28" fmla="*/ 1008 w 1239"/>
                  <a:gd name="T29" fmla="*/ 672 h 1440"/>
                  <a:gd name="T30" fmla="*/ 970 w 1239"/>
                  <a:gd name="T31" fmla="*/ 10 h 1440"/>
                  <a:gd name="T32" fmla="*/ 1104 w 1239"/>
                  <a:gd name="T33" fmla="*/ 595 h 1440"/>
                  <a:gd name="T34" fmla="*/ 1239 w 1239"/>
                  <a:gd name="T35" fmla="*/ 0 h 1440"/>
                  <a:gd name="T36" fmla="*/ 1229 w 1239"/>
                  <a:gd name="T37" fmla="*/ 634 h 1440"/>
                  <a:gd name="T38" fmla="*/ 1095 w 1239"/>
                  <a:gd name="T39" fmla="*/ 1219 h 14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39"/>
                  <a:gd name="T61" fmla="*/ 0 h 1440"/>
                  <a:gd name="T62" fmla="*/ 1239 w 1239"/>
                  <a:gd name="T63" fmla="*/ 1440 h 14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39" h="1440">
                    <a:moveTo>
                      <a:pt x="1095" y="1219"/>
                    </a:moveTo>
                    <a:lnTo>
                      <a:pt x="106" y="1440"/>
                    </a:lnTo>
                    <a:lnTo>
                      <a:pt x="624" y="1190"/>
                    </a:lnTo>
                    <a:lnTo>
                      <a:pt x="0" y="1181"/>
                    </a:lnTo>
                    <a:lnTo>
                      <a:pt x="596" y="1075"/>
                    </a:lnTo>
                    <a:lnTo>
                      <a:pt x="58" y="902"/>
                    </a:lnTo>
                    <a:lnTo>
                      <a:pt x="644" y="941"/>
                    </a:lnTo>
                    <a:lnTo>
                      <a:pt x="116" y="634"/>
                    </a:lnTo>
                    <a:lnTo>
                      <a:pt x="692" y="835"/>
                    </a:lnTo>
                    <a:lnTo>
                      <a:pt x="260" y="403"/>
                    </a:lnTo>
                    <a:lnTo>
                      <a:pt x="759" y="730"/>
                    </a:lnTo>
                    <a:lnTo>
                      <a:pt x="442" y="182"/>
                    </a:lnTo>
                    <a:lnTo>
                      <a:pt x="884" y="662"/>
                    </a:lnTo>
                    <a:lnTo>
                      <a:pt x="701" y="77"/>
                    </a:lnTo>
                    <a:lnTo>
                      <a:pt x="1008" y="672"/>
                    </a:lnTo>
                    <a:lnTo>
                      <a:pt x="970" y="10"/>
                    </a:lnTo>
                    <a:lnTo>
                      <a:pt x="1104" y="595"/>
                    </a:lnTo>
                    <a:lnTo>
                      <a:pt x="1239" y="0"/>
                    </a:lnTo>
                    <a:lnTo>
                      <a:pt x="1229" y="634"/>
                    </a:lnTo>
                    <a:lnTo>
                      <a:pt x="1095" y="1219"/>
                    </a:ln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4" name="Group 142"/>
            <p:cNvGrpSpPr>
              <a:grpSpLocks/>
            </p:cNvGrpSpPr>
            <p:nvPr/>
          </p:nvGrpSpPr>
          <p:grpSpPr bwMode="auto">
            <a:xfrm rot="4056330">
              <a:off x="602" y="1060"/>
              <a:ext cx="891" cy="970"/>
              <a:chOff x="67" y="2212"/>
              <a:chExt cx="940" cy="958"/>
            </a:xfrm>
          </p:grpSpPr>
          <p:sp>
            <p:nvSpPr>
              <p:cNvPr id="14" name="Freeform 140"/>
              <p:cNvSpPr>
                <a:spLocks/>
              </p:cNvSpPr>
              <p:nvPr/>
            </p:nvSpPr>
            <p:spPr bwMode="auto">
              <a:xfrm>
                <a:off x="67" y="2212"/>
                <a:ext cx="845" cy="778"/>
              </a:xfrm>
              <a:custGeom>
                <a:avLst/>
                <a:gdLst>
                  <a:gd name="T0" fmla="*/ 135 w 845"/>
                  <a:gd name="T1" fmla="*/ 778 h 778"/>
                  <a:gd name="T2" fmla="*/ 845 w 845"/>
                  <a:gd name="T3" fmla="*/ 164 h 778"/>
                  <a:gd name="T4" fmla="*/ 619 w 845"/>
                  <a:gd name="T5" fmla="*/ 332 h 778"/>
                  <a:gd name="T6" fmla="*/ 754 w 845"/>
                  <a:gd name="T7" fmla="*/ 58 h 778"/>
                  <a:gd name="T8" fmla="*/ 576 w 845"/>
                  <a:gd name="T9" fmla="*/ 312 h 778"/>
                  <a:gd name="T10" fmla="*/ 639 w 845"/>
                  <a:gd name="T11" fmla="*/ 39 h 778"/>
                  <a:gd name="T12" fmla="*/ 528 w 845"/>
                  <a:gd name="T13" fmla="*/ 288 h 778"/>
                  <a:gd name="T14" fmla="*/ 519 w 845"/>
                  <a:gd name="T15" fmla="*/ 5 h 778"/>
                  <a:gd name="T16" fmla="*/ 475 w 845"/>
                  <a:gd name="T17" fmla="*/ 293 h 778"/>
                  <a:gd name="T18" fmla="*/ 394 w 845"/>
                  <a:gd name="T19" fmla="*/ 0 h 778"/>
                  <a:gd name="T20" fmla="*/ 418 w 845"/>
                  <a:gd name="T21" fmla="*/ 308 h 778"/>
                  <a:gd name="T22" fmla="*/ 274 w 845"/>
                  <a:gd name="T23" fmla="*/ 58 h 778"/>
                  <a:gd name="T24" fmla="*/ 375 w 845"/>
                  <a:gd name="T25" fmla="*/ 336 h 778"/>
                  <a:gd name="T26" fmla="*/ 173 w 845"/>
                  <a:gd name="T27" fmla="*/ 130 h 778"/>
                  <a:gd name="T28" fmla="*/ 336 w 845"/>
                  <a:gd name="T29" fmla="*/ 370 h 778"/>
                  <a:gd name="T30" fmla="*/ 87 w 845"/>
                  <a:gd name="T31" fmla="*/ 216 h 778"/>
                  <a:gd name="T32" fmla="*/ 303 w 845"/>
                  <a:gd name="T33" fmla="*/ 413 h 778"/>
                  <a:gd name="T34" fmla="*/ 53 w 845"/>
                  <a:gd name="T35" fmla="*/ 336 h 778"/>
                  <a:gd name="T36" fmla="*/ 288 w 845"/>
                  <a:gd name="T37" fmla="*/ 447 h 778"/>
                  <a:gd name="T38" fmla="*/ 0 w 845"/>
                  <a:gd name="T39" fmla="*/ 447 h 778"/>
                  <a:gd name="T40" fmla="*/ 288 w 845"/>
                  <a:gd name="T41" fmla="*/ 504 h 778"/>
                  <a:gd name="T42" fmla="*/ 5 w 845"/>
                  <a:gd name="T43" fmla="*/ 572 h 778"/>
                  <a:gd name="T44" fmla="*/ 288 w 845"/>
                  <a:gd name="T45" fmla="*/ 557 h 778"/>
                  <a:gd name="T46" fmla="*/ 53 w 845"/>
                  <a:gd name="T47" fmla="*/ 682 h 778"/>
                  <a:gd name="T48" fmla="*/ 312 w 845"/>
                  <a:gd name="T49" fmla="*/ 605 h 778"/>
                  <a:gd name="T50" fmla="*/ 135 w 845"/>
                  <a:gd name="T51" fmla="*/ 778 h 77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45"/>
                  <a:gd name="T79" fmla="*/ 0 h 778"/>
                  <a:gd name="T80" fmla="*/ 845 w 845"/>
                  <a:gd name="T81" fmla="*/ 778 h 77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45" h="778">
                    <a:moveTo>
                      <a:pt x="135" y="778"/>
                    </a:moveTo>
                    <a:lnTo>
                      <a:pt x="845" y="164"/>
                    </a:lnTo>
                    <a:lnTo>
                      <a:pt x="619" y="332"/>
                    </a:lnTo>
                    <a:lnTo>
                      <a:pt x="754" y="58"/>
                    </a:lnTo>
                    <a:lnTo>
                      <a:pt x="576" y="312"/>
                    </a:lnTo>
                    <a:lnTo>
                      <a:pt x="639" y="39"/>
                    </a:lnTo>
                    <a:lnTo>
                      <a:pt x="528" y="288"/>
                    </a:lnTo>
                    <a:lnTo>
                      <a:pt x="519" y="5"/>
                    </a:lnTo>
                    <a:lnTo>
                      <a:pt x="475" y="293"/>
                    </a:lnTo>
                    <a:lnTo>
                      <a:pt x="394" y="0"/>
                    </a:lnTo>
                    <a:lnTo>
                      <a:pt x="418" y="308"/>
                    </a:lnTo>
                    <a:lnTo>
                      <a:pt x="274" y="58"/>
                    </a:lnTo>
                    <a:lnTo>
                      <a:pt x="375" y="336"/>
                    </a:lnTo>
                    <a:lnTo>
                      <a:pt x="173" y="130"/>
                    </a:lnTo>
                    <a:lnTo>
                      <a:pt x="336" y="370"/>
                    </a:lnTo>
                    <a:lnTo>
                      <a:pt x="87" y="216"/>
                    </a:lnTo>
                    <a:lnTo>
                      <a:pt x="303" y="413"/>
                    </a:lnTo>
                    <a:lnTo>
                      <a:pt x="53" y="336"/>
                    </a:lnTo>
                    <a:lnTo>
                      <a:pt x="288" y="447"/>
                    </a:lnTo>
                    <a:lnTo>
                      <a:pt x="0" y="447"/>
                    </a:lnTo>
                    <a:lnTo>
                      <a:pt x="288" y="504"/>
                    </a:lnTo>
                    <a:lnTo>
                      <a:pt x="5" y="572"/>
                    </a:lnTo>
                    <a:lnTo>
                      <a:pt x="288" y="557"/>
                    </a:lnTo>
                    <a:lnTo>
                      <a:pt x="53" y="682"/>
                    </a:lnTo>
                    <a:lnTo>
                      <a:pt x="312" y="605"/>
                    </a:lnTo>
                    <a:lnTo>
                      <a:pt x="135" y="77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5" name="Freeform 141"/>
              <p:cNvSpPr>
                <a:spLocks/>
              </p:cNvSpPr>
              <p:nvPr/>
            </p:nvSpPr>
            <p:spPr bwMode="auto">
              <a:xfrm rot="16653774" flipV="1">
                <a:off x="208" y="2371"/>
                <a:ext cx="836" cy="762"/>
              </a:xfrm>
              <a:custGeom>
                <a:avLst/>
                <a:gdLst>
                  <a:gd name="T0" fmla="*/ 134 w 845"/>
                  <a:gd name="T1" fmla="*/ 762 h 778"/>
                  <a:gd name="T2" fmla="*/ 836 w 845"/>
                  <a:gd name="T3" fmla="*/ 161 h 778"/>
                  <a:gd name="T4" fmla="*/ 612 w 845"/>
                  <a:gd name="T5" fmla="*/ 325 h 778"/>
                  <a:gd name="T6" fmla="*/ 746 w 845"/>
                  <a:gd name="T7" fmla="*/ 57 h 778"/>
                  <a:gd name="T8" fmla="*/ 570 w 845"/>
                  <a:gd name="T9" fmla="*/ 306 h 778"/>
                  <a:gd name="T10" fmla="*/ 632 w 845"/>
                  <a:gd name="T11" fmla="*/ 38 h 778"/>
                  <a:gd name="T12" fmla="*/ 522 w 845"/>
                  <a:gd name="T13" fmla="*/ 282 h 778"/>
                  <a:gd name="T14" fmla="*/ 513 w 845"/>
                  <a:gd name="T15" fmla="*/ 5 h 778"/>
                  <a:gd name="T16" fmla="*/ 470 w 845"/>
                  <a:gd name="T17" fmla="*/ 287 h 778"/>
                  <a:gd name="T18" fmla="*/ 390 w 845"/>
                  <a:gd name="T19" fmla="*/ 0 h 778"/>
                  <a:gd name="T20" fmla="*/ 414 w 845"/>
                  <a:gd name="T21" fmla="*/ 302 h 778"/>
                  <a:gd name="T22" fmla="*/ 271 w 845"/>
                  <a:gd name="T23" fmla="*/ 57 h 778"/>
                  <a:gd name="T24" fmla="*/ 371 w 845"/>
                  <a:gd name="T25" fmla="*/ 329 h 778"/>
                  <a:gd name="T26" fmla="*/ 171 w 845"/>
                  <a:gd name="T27" fmla="*/ 127 h 778"/>
                  <a:gd name="T28" fmla="*/ 332 w 845"/>
                  <a:gd name="T29" fmla="*/ 362 h 778"/>
                  <a:gd name="T30" fmla="*/ 86 w 845"/>
                  <a:gd name="T31" fmla="*/ 212 h 778"/>
                  <a:gd name="T32" fmla="*/ 300 w 845"/>
                  <a:gd name="T33" fmla="*/ 405 h 778"/>
                  <a:gd name="T34" fmla="*/ 52 w 845"/>
                  <a:gd name="T35" fmla="*/ 329 h 778"/>
                  <a:gd name="T36" fmla="*/ 285 w 845"/>
                  <a:gd name="T37" fmla="*/ 438 h 778"/>
                  <a:gd name="T38" fmla="*/ 0 w 845"/>
                  <a:gd name="T39" fmla="*/ 438 h 778"/>
                  <a:gd name="T40" fmla="*/ 285 w 845"/>
                  <a:gd name="T41" fmla="*/ 494 h 778"/>
                  <a:gd name="T42" fmla="*/ 5 w 845"/>
                  <a:gd name="T43" fmla="*/ 560 h 778"/>
                  <a:gd name="T44" fmla="*/ 285 w 845"/>
                  <a:gd name="T45" fmla="*/ 546 h 778"/>
                  <a:gd name="T46" fmla="*/ 52 w 845"/>
                  <a:gd name="T47" fmla="*/ 668 h 778"/>
                  <a:gd name="T48" fmla="*/ 309 w 845"/>
                  <a:gd name="T49" fmla="*/ 593 h 778"/>
                  <a:gd name="T50" fmla="*/ 134 w 845"/>
                  <a:gd name="T51" fmla="*/ 762 h 77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45"/>
                  <a:gd name="T79" fmla="*/ 0 h 778"/>
                  <a:gd name="T80" fmla="*/ 845 w 845"/>
                  <a:gd name="T81" fmla="*/ 778 h 77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45" h="778">
                    <a:moveTo>
                      <a:pt x="135" y="778"/>
                    </a:moveTo>
                    <a:lnTo>
                      <a:pt x="845" y="164"/>
                    </a:lnTo>
                    <a:lnTo>
                      <a:pt x="619" y="332"/>
                    </a:lnTo>
                    <a:lnTo>
                      <a:pt x="754" y="58"/>
                    </a:lnTo>
                    <a:lnTo>
                      <a:pt x="576" y="312"/>
                    </a:lnTo>
                    <a:lnTo>
                      <a:pt x="639" y="39"/>
                    </a:lnTo>
                    <a:lnTo>
                      <a:pt x="528" y="288"/>
                    </a:lnTo>
                    <a:lnTo>
                      <a:pt x="519" y="5"/>
                    </a:lnTo>
                    <a:lnTo>
                      <a:pt x="475" y="293"/>
                    </a:lnTo>
                    <a:lnTo>
                      <a:pt x="394" y="0"/>
                    </a:lnTo>
                    <a:lnTo>
                      <a:pt x="418" y="308"/>
                    </a:lnTo>
                    <a:lnTo>
                      <a:pt x="274" y="58"/>
                    </a:lnTo>
                    <a:lnTo>
                      <a:pt x="375" y="336"/>
                    </a:lnTo>
                    <a:lnTo>
                      <a:pt x="173" y="130"/>
                    </a:lnTo>
                    <a:lnTo>
                      <a:pt x="336" y="370"/>
                    </a:lnTo>
                    <a:lnTo>
                      <a:pt x="87" y="216"/>
                    </a:lnTo>
                    <a:lnTo>
                      <a:pt x="303" y="413"/>
                    </a:lnTo>
                    <a:lnTo>
                      <a:pt x="53" y="336"/>
                    </a:lnTo>
                    <a:lnTo>
                      <a:pt x="288" y="447"/>
                    </a:lnTo>
                    <a:lnTo>
                      <a:pt x="0" y="447"/>
                    </a:lnTo>
                    <a:lnTo>
                      <a:pt x="288" y="504"/>
                    </a:lnTo>
                    <a:lnTo>
                      <a:pt x="5" y="572"/>
                    </a:lnTo>
                    <a:lnTo>
                      <a:pt x="288" y="557"/>
                    </a:lnTo>
                    <a:lnTo>
                      <a:pt x="53" y="682"/>
                    </a:lnTo>
                    <a:lnTo>
                      <a:pt x="312" y="605"/>
                    </a:lnTo>
                    <a:lnTo>
                      <a:pt x="135" y="77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077200" cy="762000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Стебло - вісь пагона</a:t>
            </a:r>
            <a:endParaRPr lang="ru-RU" sz="6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Прямостояче 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Чіпке 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Витке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Лазьке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Сланке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Повзуче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05000"/>
            <a:ext cx="3810000" cy="414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 noChangeArrowheads="1"/>
          </p:cNvSpPr>
          <p:nvPr/>
        </p:nvSpPr>
        <p:spPr bwMode="auto">
          <a:xfrm>
            <a:off x="571472" y="1071546"/>
            <a:ext cx="814393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 стебла рослини, за рахунок поділу клітин якого стебло потовщується, це: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А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кора	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камбій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Б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деревина	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серцевина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</a:t>
            </a:r>
            <a:r>
              <a:rPr kumimoji="0" lang="uk-UA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стеблі судини розташовані у: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А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серцевині	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деревині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Б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корі		</a:t>
            </a:r>
            <a:r>
              <a:rPr kumimoji="0" lang="uk-UA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камбію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kumimoji="0" lang="uk-UA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тканини, з якої складається шкірочка,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А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провідна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       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Б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механічна	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покривна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214290"/>
            <a:ext cx="7093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«Обери </a:t>
            </a:r>
            <a:r>
              <a:rPr lang="ru-RU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правильну</a:t>
            </a: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відпов</a:t>
            </a:r>
            <a:r>
              <a:rPr lang="uk-UA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дь</a:t>
            </a: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 noChangeArrowheads="1"/>
          </p:cNvSpPr>
          <p:nvPr/>
        </p:nvSpPr>
        <p:spPr bwMode="auto">
          <a:xfrm>
            <a:off x="285720" y="785794"/>
            <a:ext cx="828680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Річні кільця в стеблі деревної рослини можна побачити в: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А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корі	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лубі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Б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серцевині	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деревині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Рух речовин у стеблі від листка до кореня забезпечують: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А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судини	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ситоподібні трубки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Б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луб		      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корок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У стовбурі п’ятирічної липи налічується: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А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одне річне кільце</a:t>
            </a:r>
            <a:r>
              <a:rPr kumimoji="0" lang="uk-UA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п’ять річних кілець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Б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річних кілець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 річних кілець 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кореня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557338"/>
            <a:ext cx="5967413" cy="4784725"/>
          </a:xfr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2133600"/>
            <a:ext cx="2641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642918"/>
            <a:ext cx="7467600" cy="762000"/>
          </a:xfrm>
        </p:spPr>
        <p:txBody>
          <a:bodyPr/>
          <a:lstStyle/>
          <a:p>
            <a:r>
              <a:rPr lang="uk-UA" sz="6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“Мозковий</a:t>
            </a:r>
            <a:r>
              <a:rPr lang="uk-UA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6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штурм”</a:t>
            </a:r>
            <a:endParaRPr lang="ru-RU" sz="6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8629680" cy="4114800"/>
          </a:xfrm>
        </p:spPr>
        <p:txBody>
          <a:bodyPr/>
          <a:lstStyle/>
          <a:p>
            <a:pPr algn="ctr"/>
            <a:r>
              <a:rPr lang="uk-UA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Якщо зняти зі стебла кільцеподібний шматок кори, то тканини над кільцем набрякнуть. </a:t>
            </a:r>
          </a:p>
          <a:p>
            <a:pPr algn="ctr"/>
            <a:r>
              <a:rPr lang="uk-UA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ви гадаєте, чому?</a:t>
            </a:r>
            <a:endParaRPr lang="ru-RU" sz="4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43932" cy="928694"/>
          </a:xfrm>
        </p:spPr>
        <p:txBody>
          <a:bodyPr/>
          <a:lstStyle/>
          <a:p>
            <a:r>
              <a:rPr lang="uk-UA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“Встановіть</a:t>
            </a:r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відповідність”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500034" y="1142984"/>
            <a:ext cx="80724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становіть відповідність між шарами стебла та структурами, що входять до їхнього складу</a:t>
            </a:r>
            <a:endParaRPr kumimoji="0" lang="uk-UA" sz="4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2214554"/>
          <a:ext cx="7929618" cy="4143404"/>
        </p:xfrm>
        <a:graphic>
          <a:graphicData uri="http://schemas.openxmlformats.org/drawingml/2006/table">
            <a:tbl>
              <a:tblPr/>
              <a:tblGrid>
                <a:gridCol w="3964809"/>
                <a:gridCol w="3964809"/>
              </a:tblGrid>
              <a:tr h="41434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Шари </a:t>
                      </a:r>
                      <a:r>
                        <a:rPr lang="uk-UA" sz="32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стебла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32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  <a:r>
                        <a:rPr lang="uk-UA" sz="32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uk-UA" sz="320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камбій</a:t>
                      </a:r>
                      <a:endParaRPr lang="ru-RU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32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</a:t>
                      </a:r>
                      <a:r>
                        <a:rPr lang="uk-UA" sz="32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uk-UA" sz="320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деревина</a:t>
                      </a:r>
                      <a:endParaRPr lang="ru-RU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32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r>
                        <a:rPr lang="uk-UA" sz="32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uk-UA" sz="320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серцевина</a:t>
                      </a:r>
                      <a:endParaRPr lang="ru-RU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Структура </a:t>
                      </a:r>
                      <a:r>
                        <a:rPr lang="uk-UA" sz="32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стебла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32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uk-UA" sz="32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uk-UA" sz="320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судини</a:t>
                      </a:r>
                      <a:endParaRPr lang="ru-RU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32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uk-UA" sz="32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uk-UA" sz="320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твірна </a:t>
                      </a:r>
                      <a:r>
                        <a:rPr lang="uk-UA" sz="320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тканина</a:t>
                      </a:r>
                      <a:endParaRPr lang="ru-RU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32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uk-UA" sz="32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uk-UA" sz="320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основна </a:t>
                      </a:r>
                      <a:r>
                        <a:rPr lang="uk-UA" sz="320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тканина</a:t>
                      </a:r>
                      <a:endParaRPr lang="ru-RU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3200" b="1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r>
                        <a:rPr lang="uk-UA" sz="3200" b="1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uk-UA" sz="3200" i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ситоподібні </a:t>
                      </a:r>
                      <a:r>
                        <a:rPr lang="uk-UA" sz="3200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трубки</a:t>
                      </a:r>
                      <a:endParaRPr lang="ru-RU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715000" y="2590800"/>
            <a:ext cx="1211262" cy="1811338"/>
            <a:chOff x="2565" y="3080"/>
            <a:chExt cx="763" cy="1141"/>
          </a:xfrm>
        </p:grpSpPr>
        <p:sp>
          <p:nvSpPr>
            <p:cNvPr id="9247" name="Freeform 29"/>
            <p:cNvSpPr>
              <a:spLocks/>
            </p:cNvSpPr>
            <p:nvPr/>
          </p:nvSpPr>
          <p:spPr bwMode="auto">
            <a:xfrm>
              <a:off x="2834" y="3188"/>
              <a:ext cx="494" cy="332"/>
            </a:xfrm>
            <a:custGeom>
              <a:avLst/>
              <a:gdLst>
                <a:gd name="T0" fmla="*/ 92 w 205"/>
                <a:gd name="T1" fmla="*/ 321 h 182"/>
                <a:gd name="T2" fmla="*/ 200 w 205"/>
                <a:gd name="T3" fmla="*/ 332 h 182"/>
                <a:gd name="T4" fmla="*/ 246 w 205"/>
                <a:gd name="T5" fmla="*/ 314 h 182"/>
                <a:gd name="T6" fmla="*/ 308 w 205"/>
                <a:gd name="T7" fmla="*/ 314 h 182"/>
                <a:gd name="T8" fmla="*/ 361 w 205"/>
                <a:gd name="T9" fmla="*/ 244 h 182"/>
                <a:gd name="T10" fmla="*/ 417 w 205"/>
                <a:gd name="T11" fmla="*/ 192 h 182"/>
                <a:gd name="T12" fmla="*/ 463 w 205"/>
                <a:gd name="T13" fmla="*/ 151 h 182"/>
                <a:gd name="T14" fmla="*/ 494 w 205"/>
                <a:gd name="T15" fmla="*/ 99 h 182"/>
                <a:gd name="T16" fmla="*/ 494 w 205"/>
                <a:gd name="T17" fmla="*/ 64 h 182"/>
                <a:gd name="T18" fmla="*/ 424 w 205"/>
                <a:gd name="T19" fmla="*/ 117 h 182"/>
                <a:gd name="T20" fmla="*/ 347 w 205"/>
                <a:gd name="T21" fmla="*/ 146 h 182"/>
                <a:gd name="T22" fmla="*/ 178 w 205"/>
                <a:gd name="T23" fmla="*/ 133 h 182"/>
                <a:gd name="T24" fmla="*/ 116 w 205"/>
                <a:gd name="T25" fmla="*/ 109 h 182"/>
                <a:gd name="T26" fmla="*/ 53 w 205"/>
                <a:gd name="T27" fmla="*/ 51 h 182"/>
                <a:gd name="T28" fmla="*/ 31 w 205"/>
                <a:gd name="T29" fmla="*/ 0 h 182"/>
                <a:gd name="T30" fmla="*/ 0 w 205"/>
                <a:gd name="T31" fmla="*/ 40 h 182"/>
                <a:gd name="T32" fmla="*/ 14 w 205"/>
                <a:gd name="T33" fmla="*/ 88 h 182"/>
                <a:gd name="T34" fmla="*/ 39 w 205"/>
                <a:gd name="T35" fmla="*/ 210 h 182"/>
                <a:gd name="T36" fmla="*/ 53 w 205"/>
                <a:gd name="T37" fmla="*/ 285 h 182"/>
                <a:gd name="T38" fmla="*/ 92 w 205"/>
                <a:gd name="T39" fmla="*/ 321 h 18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5"/>
                <a:gd name="T61" fmla="*/ 0 h 182"/>
                <a:gd name="T62" fmla="*/ 205 w 205"/>
                <a:gd name="T63" fmla="*/ 182 h 18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5" h="182">
                  <a:moveTo>
                    <a:pt x="38" y="176"/>
                  </a:moveTo>
                  <a:lnTo>
                    <a:pt x="83" y="182"/>
                  </a:lnTo>
                  <a:lnTo>
                    <a:pt x="102" y="172"/>
                  </a:lnTo>
                  <a:lnTo>
                    <a:pt x="128" y="172"/>
                  </a:lnTo>
                  <a:lnTo>
                    <a:pt x="150" y="134"/>
                  </a:lnTo>
                  <a:lnTo>
                    <a:pt x="173" y="105"/>
                  </a:lnTo>
                  <a:lnTo>
                    <a:pt x="192" y="83"/>
                  </a:lnTo>
                  <a:lnTo>
                    <a:pt x="205" y="54"/>
                  </a:lnTo>
                  <a:lnTo>
                    <a:pt x="205" y="35"/>
                  </a:lnTo>
                  <a:lnTo>
                    <a:pt x="176" y="64"/>
                  </a:lnTo>
                  <a:lnTo>
                    <a:pt x="144" y="80"/>
                  </a:lnTo>
                  <a:lnTo>
                    <a:pt x="74" y="73"/>
                  </a:lnTo>
                  <a:lnTo>
                    <a:pt x="48" y="60"/>
                  </a:lnTo>
                  <a:lnTo>
                    <a:pt x="22" y="28"/>
                  </a:lnTo>
                  <a:lnTo>
                    <a:pt x="13" y="0"/>
                  </a:lnTo>
                  <a:lnTo>
                    <a:pt x="0" y="22"/>
                  </a:lnTo>
                  <a:lnTo>
                    <a:pt x="6" y="48"/>
                  </a:lnTo>
                  <a:lnTo>
                    <a:pt x="16" y="115"/>
                  </a:lnTo>
                  <a:lnTo>
                    <a:pt x="22" y="156"/>
                  </a:lnTo>
                  <a:lnTo>
                    <a:pt x="38" y="176"/>
                  </a:lnTo>
                  <a:close/>
                </a:path>
              </a:pathLst>
            </a:custGeom>
            <a:gradFill rotWithShape="0">
              <a:gsLst>
                <a:gs pos="0">
                  <a:srgbClr val="CC9900"/>
                </a:gs>
                <a:gs pos="100000">
                  <a:srgbClr val="996600"/>
                </a:gs>
              </a:gsLst>
              <a:path path="rect">
                <a:fillToRect r="100000" b="10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48" name="Freeform 18"/>
            <p:cNvSpPr>
              <a:spLocks/>
            </p:cNvSpPr>
            <p:nvPr/>
          </p:nvSpPr>
          <p:spPr bwMode="auto">
            <a:xfrm>
              <a:off x="2565" y="3080"/>
              <a:ext cx="606" cy="1141"/>
            </a:xfrm>
            <a:custGeom>
              <a:avLst/>
              <a:gdLst>
                <a:gd name="T0" fmla="*/ 7 w 252"/>
                <a:gd name="T1" fmla="*/ 113 h 626"/>
                <a:gd name="T2" fmla="*/ 55 w 252"/>
                <a:gd name="T3" fmla="*/ 253 h 626"/>
                <a:gd name="T4" fmla="*/ 108 w 252"/>
                <a:gd name="T5" fmla="*/ 550 h 626"/>
                <a:gd name="T6" fmla="*/ 139 w 252"/>
                <a:gd name="T7" fmla="*/ 889 h 626"/>
                <a:gd name="T8" fmla="*/ 115 w 252"/>
                <a:gd name="T9" fmla="*/ 1075 h 626"/>
                <a:gd name="T10" fmla="*/ 440 w 252"/>
                <a:gd name="T11" fmla="*/ 1099 h 626"/>
                <a:gd name="T12" fmla="*/ 531 w 252"/>
                <a:gd name="T13" fmla="*/ 1099 h 626"/>
                <a:gd name="T14" fmla="*/ 563 w 252"/>
                <a:gd name="T15" fmla="*/ 849 h 626"/>
                <a:gd name="T16" fmla="*/ 594 w 252"/>
                <a:gd name="T17" fmla="*/ 680 h 626"/>
                <a:gd name="T18" fmla="*/ 486 w 252"/>
                <a:gd name="T19" fmla="*/ 667 h 626"/>
                <a:gd name="T20" fmla="*/ 493 w 252"/>
                <a:gd name="T21" fmla="*/ 569 h 626"/>
                <a:gd name="T22" fmla="*/ 546 w 252"/>
                <a:gd name="T23" fmla="*/ 428 h 626"/>
                <a:gd name="T24" fmla="*/ 462 w 252"/>
                <a:gd name="T25" fmla="*/ 447 h 626"/>
                <a:gd name="T26" fmla="*/ 378 w 252"/>
                <a:gd name="T27" fmla="*/ 434 h 626"/>
                <a:gd name="T28" fmla="*/ 332 w 252"/>
                <a:gd name="T29" fmla="*/ 405 h 626"/>
                <a:gd name="T30" fmla="*/ 216 w 252"/>
                <a:gd name="T31" fmla="*/ 55 h 626"/>
                <a:gd name="T32" fmla="*/ 115 w 252"/>
                <a:gd name="T33" fmla="*/ 78 h 626"/>
                <a:gd name="T34" fmla="*/ 7 w 252"/>
                <a:gd name="T35" fmla="*/ 113 h 6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2"/>
                <a:gd name="T55" fmla="*/ 0 h 626"/>
                <a:gd name="T56" fmla="*/ 252 w 252"/>
                <a:gd name="T57" fmla="*/ 626 h 6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2" h="626">
                  <a:moveTo>
                    <a:pt x="3" y="62"/>
                  </a:moveTo>
                  <a:cubicBezTo>
                    <a:pt x="0" y="81"/>
                    <a:pt x="16" y="99"/>
                    <a:pt x="23" y="139"/>
                  </a:cubicBezTo>
                  <a:cubicBezTo>
                    <a:pt x="30" y="179"/>
                    <a:pt x="39" y="244"/>
                    <a:pt x="45" y="302"/>
                  </a:cubicBezTo>
                  <a:cubicBezTo>
                    <a:pt x="51" y="360"/>
                    <a:pt x="57" y="440"/>
                    <a:pt x="58" y="488"/>
                  </a:cubicBezTo>
                  <a:cubicBezTo>
                    <a:pt x="59" y="536"/>
                    <a:pt x="27" y="571"/>
                    <a:pt x="48" y="590"/>
                  </a:cubicBezTo>
                  <a:cubicBezTo>
                    <a:pt x="69" y="609"/>
                    <a:pt x="154" y="601"/>
                    <a:pt x="183" y="603"/>
                  </a:cubicBezTo>
                  <a:cubicBezTo>
                    <a:pt x="212" y="605"/>
                    <a:pt x="213" y="626"/>
                    <a:pt x="221" y="603"/>
                  </a:cubicBezTo>
                  <a:cubicBezTo>
                    <a:pt x="229" y="580"/>
                    <a:pt x="230" y="504"/>
                    <a:pt x="234" y="466"/>
                  </a:cubicBezTo>
                  <a:cubicBezTo>
                    <a:pt x="238" y="428"/>
                    <a:pt x="252" y="390"/>
                    <a:pt x="247" y="373"/>
                  </a:cubicBezTo>
                  <a:cubicBezTo>
                    <a:pt x="242" y="356"/>
                    <a:pt x="209" y="376"/>
                    <a:pt x="202" y="366"/>
                  </a:cubicBezTo>
                  <a:cubicBezTo>
                    <a:pt x="195" y="356"/>
                    <a:pt x="201" y="334"/>
                    <a:pt x="205" y="312"/>
                  </a:cubicBezTo>
                  <a:cubicBezTo>
                    <a:pt x="209" y="290"/>
                    <a:pt x="229" y="246"/>
                    <a:pt x="227" y="235"/>
                  </a:cubicBezTo>
                  <a:cubicBezTo>
                    <a:pt x="225" y="224"/>
                    <a:pt x="204" y="244"/>
                    <a:pt x="192" y="245"/>
                  </a:cubicBezTo>
                  <a:cubicBezTo>
                    <a:pt x="180" y="246"/>
                    <a:pt x="166" y="242"/>
                    <a:pt x="157" y="238"/>
                  </a:cubicBezTo>
                  <a:cubicBezTo>
                    <a:pt x="148" y="234"/>
                    <a:pt x="149" y="257"/>
                    <a:pt x="138" y="222"/>
                  </a:cubicBezTo>
                  <a:cubicBezTo>
                    <a:pt x="127" y="187"/>
                    <a:pt x="105" y="60"/>
                    <a:pt x="90" y="30"/>
                  </a:cubicBezTo>
                  <a:cubicBezTo>
                    <a:pt x="75" y="0"/>
                    <a:pt x="62" y="38"/>
                    <a:pt x="48" y="43"/>
                  </a:cubicBezTo>
                  <a:cubicBezTo>
                    <a:pt x="34" y="48"/>
                    <a:pt x="12" y="58"/>
                    <a:pt x="3" y="6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rgbClr val="996633"/>
                </a:gs>
              </a:gsLst>
              <a:lin ang="0" scaled="1"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49" name="Freeform 19"/>
            <p:cNvSpPr>
              <a:spLocks/>
            </p:cNvSpPr>
            <p:nvPr/>
          </p:nvSpPr>
          <p:spPr bwMode="auto">
            <a:xfrm>
              <a:off x="2866" y="3622"/>
              <a:ext cx="199" cy="25"/>
            </a:xfrm>
            <a:custGeom>
              <a:avLst/>
              <a:gdLst>
                <a:gd name="T0" fmla="*/ 199 w 83"/>
                <a:gd name="T1" fmla="*/ 14 h 14"/>
                <a:gd name="T2" fmla="*/ 38 w 83"/>
                <a:gd name="T3" fmla="*/ 9 h 14"/>
                <a:gd name="T4" fmla="*/ 0 w 83"/>
                <a:gd name="T5" fmla="*/ 25 h 14"/>
                <a:gd name="T6" fmla="*/ 0 60000 65536"/>
                <a:gd name="T7" fmla="*/ 0 60000 65536"/>
                <a:gd name="T8" fmla="*/ 0 60000 65536"/>
                <a:gd name="T9" fmla="*/ 0 w 83"/>
                <a:gd name="T10" fmla="*/ 0 h 14"/>
                <a:gd name="T11" fmla="*/ 83 w 8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14">
                  <a:moveTo>
                    <a:pt x="83" y="8"/>
                  </a:moveTo>
                  <a:cubicBezTo>
                    <a:pt x="57" y="0"/>
                    <a:pt x="50" y="3"/>
                    <a:pt x="16" y="5"/>
                  </a:cubicBezTo>
                  <a:cubicBezTo>
                    <a:pt x="3" y="9"/>
                    <a:pt x="8" y="6"/>
                    <a:pt x="0" y="1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50" name="Freeform 20"/>
            <p:cNvSpPr>
              <a:spLocks/>
            </p:cNvSpPr>
            <p:nvPr/>
          </p:nvSpPr>
          <p:spPr bwMode="auto">
            <a:xfrm>
              <a:off x="2846" y="3275"/>
              <a:ext cx="205" cy="390"/>
            </a:xfrm>
            <a:custGeom>
              <a:avLst/>
              <a:gdLst>
                <a:gd name="T0" fmla="*/ 205 w 85"/>
                <a:gd name="T1" fmla="*/ 0 h 214"/>
                <a:gd name="T2" fmla="*/ 96 w 85"/>
                <a:gd name="T3" fmla="*/ 270 h 214"/>
                <a:gd name="T4" fmla="*/ 51 w 85"/>
                <a:gd name="T5" fmla="*/ 332 h 214"/>
                <a:gd name="T6" fmla="*/ 0 60000 65536"/>
                <a:gd name="T7" fmla="*/ 0 60000 65536"/>
                <a:gd name="T8" fmla="*/ 0 60000 65536"/>
                <a:gd name="T9" fmla="*/ 0 w 85"/>
                <a:gd name="T10" fmla="*/ 0 h 214"/>
                <a:gd name="T11" fmla="*/ 85 w 85"/>
                <a:gd name="T12" fmla="*/ 214 h 2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214">
                  <a:moveTo>
                    <a:pt x="85" y="0"/>
                  </a:moveTo>
                  <a:cubicBezTo>
                    <a:pt x="70" y="51"/>
                    <a:pt x="65" y="102"/>
                    <a:pt x="40" y="148"/>
                  </a:cubicBezTo>
                  <a:cubicBezTo>
                    <a:pt x="0" y="214"/>
                    <a:pt x="24" y="166"/>
                    <a:pt x="21" y="18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51" name="Freeform 21"/>
            <p:cNvSpPr>
              <a:spLocks/>
            </p:cNvSpPr>
            <p:nvPr/>
          </p:nvSpPr>
          <p:spPr bwMode="auto">
            <a:xfrm>
              <a:off x="2842" y="3252"/>
              <a:ext cx="406" cy="151"/>
            </a:xfrm>
            <a:custGeom>
              <a:avLst/>
              <a:gdLst>
                <a:gd name="T0" fmla="*/ 406 w 144"/>
                <a:gd name="T1" fmla="*/ 127 h 83"/>
                <a:gd name="T2" fmla="*/ 299 w 144"/>
                <a:gd name="T3" fmla="*/ 151 h 83"/>
                <a:gd name="T4" fmla="*/ 99 w 144"/>
                <a:gd name="T5" fmla="*/ 111 h 83"/>
                <a:gd name="T6" fmla="*/ 28 w 144"/>
                <a:gd name="T7" fmla="*/ 45 h 83"/>
                <a:gd name="T8" fmla="*/ 0 w 14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83"/>
                <a:gd name="T17" fmla="*/ 144 w 144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83">
                  <a:moveTo>
                    <a:pt x="144" y="70"/>
                  </a:moveTo>
                  <a:cubicBezTo>
                    <a:pt x="131" y="74"/>
                    <a:pt x="119" y="79"/>
                    <a:pt x="106" y="83"/>
                  </a:cubicBezTo>
                  <a:cubicBezTo>
                    <a:pt x="78" y="81"/>
                    <a:pt x="56" y="78"/>
                    <a:pt x="35" y="61"/>
                  </a:cubicBezTo>
                  <a:cubicBezTo>
                    <a:pt x="24" y="52"/>
                    <a:pt x="20" y="36"/>
                    <a:pt x="10" y="25"/>
                  </a:cubicBezTo>
                  <a:cubicBezTo>
                    <a:pt x="7" y="16"/>
                    <a:pt x="4" y="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52" name="Freeform 24"/>
            <p:cNvSpPr>
              <a:spLocks/>
            </p:cNvSpPr>
            <p:nvPr/>
          </p:nvSpPr>
          <p:spPr bwMode="auto">
            <a:xfrm>
              <a:off x="3121" y="3379"/>
              <a:ext cx="110" cy="135"/>
            </a:xfrm>
            <a:custGeom>
              <a:avLst/>
              <a:gdLst>
                <a:gd name="T0" fmla="*/ 0 w 19"/>
                <a:gd name="T1" fmla="*/ 135 h 42"/>
                <a:gd name="T2" fmla="*/ 110 w 19"/>
                <a:gd name="T3" fmla="*/ 0 h 42"/>
                <a:gd name="T4" fmla="*/ 0 60000 65536"/>
                <a:gd name="T5" fmla="*/ 0 60000 65536"/>
                <a:gd name="T6" fmla="*/ 0 w 19"/>
                <a:gd name="T7" fmla="*/ 0 h 42"/>
                <a:gd name="T8" fmla="*/ 19 w 19"/>
                <a:gd name="T9" fmla="*/ 42 h 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" h="42">
                  <a:moveTo>
                    <a:pt x="0" y="42"/>
                  </a:moveTo>
                  <a:cubicBezTo>
                    <a:pt x="14" y="33"/>
                    <a:pt x="12" y="15"/>
                    <a:pt x="19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53" name="Freeform 27"/>
            <p:cNvSpPr>
              <a:spLocks/>
            </p:cNvSpPr>
            <p:nvPr/>
          </p:nvSpPr>
          <p:spPr bwMode="auto">
            <a:xfrm rot="-1786093">
              <a:off x="2702" y="3773"/>
              <a:ext cx="378" cy="91"/>
            </a:xfrm>
            <a:custGeom>
              <a:avLst/>
              <a:gdLst>
                <a:gd name="T0" fmla="*/ 378 w 83"/>
                <a:gd name="T1" fmla="*/ 52 h 14"/>
                <a:gd name="T2" fmla="*/ 73 w 83"/>
                <a:gd name="T3" fmla="*/ 33 h 14"/>
                <a:gd name="T4" fmla="*/ 0 w 83"/>
                <a:gd name="T5" fmla="*/ 91 h 14"/>
                <a:gd name="T6" fmla="*/ 0 60000 65536"/>
                <a:gd name="T7" fmla="*/ 0 60000 65536"/>
                <a:gd name="T8" fmla="*/ 0 60000 65536"/>
                <a:gd name="T9" fmla="*/ 0 w 83"/>
                <a:gd name="T10" fmla="*/ 0 h 14"/>
                <a:gd name="T11" fmla="*/ 83 w 8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14">
                  <a:moveTo>
                    <a:pt x="83" y="8"/>
                  </a:moveTo>
                  <a:cubicBezTo>
                    <a:pt x="57" y="0"/>
                    <a:pt x="50" y="3"/>
                    <a:pt x="16" y="5"/>
                  </a:cubicBezTo>
                  <a:cubicBezTo>
                    <a:pt x="3" y="9"/>
                    <a:pt x="8" y="6"/>
                    <a:pt x="0" y="1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6248400" y="1905000"/>
            <a:ext cx="989013" cy="1022350"/>
            <a:chOff x="2834" y="2860"/>
            <a:chExt cx="585" cy="519"/>
          </a:xfrm>
        </p:grpSpPr>
        <p:sp>
          <p:nvSpPr>
            <p:cNvPr id="9242" name="Freeform 22"/>
            <p:cNvSpPr>
              <a:spLocks/>
            </p:cNvSpPr>
            <p:nvPr/>
          </p:nvSpPr>
          <p:spPr bwMode="auto">
            <a:xfrm rot="-1042626">
              <a:off x="2883" y="3190"/>
              <a:ext cx="365" cy="138"/>
            </a:xfrm>
            <a:custGeom>
              <a:avLst/>
              <a:gdLst>
                <a:gd name="T0" fmla="*/ 365 w 144"/>
                <a:gd name="T1" fmla="*/ 116 h 83"/>
                <a:gd name="T2" fmla="*/ 269 w 144"/>
                <a:gd name="T3" fmla="*/ 138 h 83"/>
                <a:gd name="T4" fmla="*/ 89 w 144"/>
                <a:gd name="T5" fmla="*/ 101 h 83"/>
                <a:gd name="T6" fmla="*/ 25 w 144"/>
                <a:gd name="T7" fmla="*/ 42 h 83"/>
                <a:gd name="T8" fmla="*/ 0 w 14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83"/>
                <a:gd name="T17" fmla="*/ 144 w 144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83">
                  <a:moveTo>
                    <a:pt x="144" y="70"/>
                  </a:moveTo>
                  <a:cubicBezTo>
                    <a:pt x="131" y="74"/>
                    <a:pt x="119" y="79"/>
                    <a:pt x="106" y="83"/>
                  </a:cubicBezTo>
                  <a:cubicBezTo>
                    <a:pt x="78" y="81"/>
                    <a:pt x="56" y="78"/>
                    <a:pt x="35" y="61"/>
                  </a:cubicBezTo>
                  <a:cubicBezTo>
                    <a:pt x="24" y="52"/>
                    <a:pt x="20" y="36"/>
                    <a:pt x="10" y="25"/>
                  </a:cubicBezTo>
                  <a:cubicBezTo>
                    <a:pt x="7" y="16"/>
                    <a:pt x="4" y="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43" name="Freeform 23"/>
            <p:cNvSpPr>
              <a:spLocks/>
            </p:cNvSpPr>
            <p:nvPr/>
          </p:nvSpPr>
          <p:spPr bwMode="auto">
            <a:xfrm>
              <a:off x="3239" y="3275"/>
              <a:ext cx="91" cy="99"/>
            </a:xfrm>
            <a:custGeom>
              <a:avLst/>
              <a:gdLst>
                <a:gd name="T0" fmla="*/ 0 w 19"/>
                <a:gd name="T1" fmla="*/ 99 h 42"/>
                <a:gd name="T2" fmla="*/ 91 w 19"/>
                <a:gd name="T3" fmla="*/ 0 h 42"/>
                <a:gd name="T4" fmla="*/ 0 60000 65536"/>
                <a:gd name="T5" fmla="*/ 0 60000 65536"/>
                <a:gd name="T6" fmla="*/ 0 w 19"/>
                <a:gd name="T7" fmla="*/ 0 h 42"/>
                <a:gd name="T8" fmla="*/ 19 w 19"/>
                <a:gd name="T9" fmla="*/ 42 h 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" h="42">
                  <a:moveTo>
                    <a:pt x="0" y="42"/>
                  </a:moveTo>
                  <a:cubicBezTo>
                    <a:pt x="14" y="33"/>
                    <a:pt x="12" y="15"/>
                    <a:pt x="19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44" name="Freeform 25"/>
            <p:cNvSpPr>
              <a:spLocks/>
            </p:cNvSpPr>
            <p:nvPr/>
          </p:nvSpPr>
          <p:spPr bwMode="auto">
            <a:xfrm>
              <a:off x="2866" y="2864"/>
              <a:ext cx="553" cy="466"/>
            </a:xfrm>
            <a:custGeom>
              <a:avLst/>
              <a:gdLst>
                <a:gd name="T0" fmla="*/ 14 w 230"/>
                <a:gd name="T1" fmla="*/ 355 h 256"/>
                <a:gd name="T2" fmla="*/ 0 w 230"/>
                <a:gd name="T3" fmla="*/ 302 h 256"/>
                <a:gd name="T4" fmla="*/ 7 w 230"/>
                <a:gd name="T5" fmla="*/ 244 h 256"/>
                <a:gd name="T6" fmla="*/ 91 w 230"/>
                <a:gd name="T7" fmla="*/ 104 h 256"/>
                <a:gd name="T8" fmla="*/ 154 w 230"/>
                <a:gd name="T9" fmla="*/ 46 h 256"/>
                <a:gd name="T10" fmla="*/ 315 w 230"/>
                <a:gd name="T11" fmla="*/ 0 h 256"/>
                <a:gd name="T12" fmla="*/ 430 w 230"/>
                <a:gd name="T13" fmla="*/ 0 h 256"/>
                <a:gd name="T14" fmla="*/ 507 w 230"/>
                <a:gd name="T15" fmla="*/ 0 h 256"/>
                <a:gd name="T16" fmla="*/ 553 w 230"/>
                <a:gd name="T17" fmla="*/ 87 h 256"/>
                <a:gd name="T18" fmla="*/ 553 w 230"/>
                <a:gd name="T19" fmla="*/ 186 h 256"/>
                <a:gd name="T20" fmla="*/ 500 w 230"/>
                <a:gd name="T21" fmla="*/ 337 h 256"/>
                <a:gd name="T22" fmla="*/ 423 w 230"/>
                <a:gd name="T23" fmla="*/ 430 h 256"/>
                <a:gd name="T24" fmla="*/ 308 w 230"/>
                <a:gd name="T25" fmla="*/ 466 h 256"/>
                <a:gd name="T26" fmla="*/ 185 w 230"/>
                <a:gd name="T27" fmla="*/ 466 h 256"/>
                <a:gd name="T28" fmla="*/ 53 w 230"/>
                <a:gd name="T29" fmla="*/ 413 h 256"/>
                <a:gd name="T30" fmla="*/ 14 w 230"/>
                <a:gd name="T31" fmla="*/ 35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0"/>
                <a:gd name="T49" fmla="*/ 0 h 256"/>
                <a:gd name="T50" fmla="*/ 230 w 230"/>
                <a:gd name="T51" fmla="*/ 256 h 2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0" h="256">
                  <a:moveTo>
                    <a:pt x="6" y="195"/>
                  </a:moveTo>
                  <a:lnTo>
                    <a:pt x="0" y="166"/>
                  </a:lnTo>
                  <a:lnTo>
                    <a:pt x="3" y="134"/>
                  </a:lnTo>
                  <a:lnTo>
                    <a:pt x="38" y="57"/>
                  </a:lnTo>
                  <a:lnTo>
                    <a:pt x="64" y="25"/>
                  </a:lnTo>
                  <a:lnTo>
                    <a:pt x="131" y="0"/>
                  </a:lnTo>
                  <a:lnTo>
                    <a:pt x="179" y="0"/>
                  </a:lnTo>
                  <a:lnTo>
                    <a:pt x="211" y="0"/>
                  </a:lnTo>
                  <a:lnTo>
                    <a:pt x="230" y="48"/>
                  </a:lnTo>
                  <a:lnTo>
                    <a:pt x="230" y="102"/>
                  </a:lnTo>
                  <a:lnTo>
                    <a:pt x="208" y="185"/>
                  </a:lnTo>
                  <a:lnTo>
                    <a:pt x="176" y="236"/>
                  </a:lnTo>
                  <a:lnTo>
                    <a:pt x="128" y="256"/>
                  </a:lnTo>
                  <a:lnTo>
                    <a:pt x="77" y="256"/>
                  </a:lnTo>
                  <a:lnTo>
                    <a:pt x="22" y="227"/>
                  </a:lnTo>
                  <a:lnTo>
                    <a:pt x="6" y="195"/>
                  </a:lnTo>
                  <a:close/>
                </a:path>
              </a:pathLst>
            </a:custGeom>
            <a:gradFill rotWithShape="0">
              <a:gsLst>
                <a:gs pos="0">
                  <a:srgbClr val="C44100"/>
                </a:gs>
                <a:gs pos="100000">
                  <a:srgbClr val="800000"/>
                </a:gs>
              </a:gsLst>
              <a:lin ang="0" scaled="1"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45" name="Freeform 26"/>
            <p:cNvSpPr>
              <a:spLocks/>
            </p:cNvSpPr>
            <p:nvPr/>
          </p:nvSpPr>
          <p:spPr bwMode="auto">
            <a:xfrm>
              <a:off x="2952" y="2860"/>
              <a:ext cx="359" cy="519"/>
            </a:xfrm>
            <a:custGeom>
              <a:avLst/>
              <a:gdLst>
                <a:gd name="T0" fmla="*/ 359 w 17"/>
                <a:gd name="T1" fmla="*/ 0 h 42"/>
                <a:gd name="T2" fmla="*/ 169 w 17"/>
                <a:gd name="T3" fmla="*/ 358 h 42"/>
                <a:gd name="T4" fmla="*/ 21 w 17"/>
                <a:gd name="T5" fmla="*/ 482 h 42"/>
                <a:gd name="T6" fmla="*/ 0 60000 65536"/>
                <a:gd name="T7" fmla="*/ 0 60000 65536"/>
                <a:gd name="T8" fmla="*/ 0 60000 65536"/>
                <a:gd name="T9" fmla="*/ 0 w 17"/>
                <a:gd name="T10" fmla="*/ 0 h 42"/>
                <a:gd name="T11" fmla="*/ 17 w 17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42">
                  <a:moveTo>
                    <a:pt x="17" y="0"/>
                  </a:moveTo>
                  <a:cubicBezTo>
                    <a:pt x="14" y="10"/>
                    <a:pt x="13" y="20"/>
                    <a:pt x="8" y="29"/>
                  </a:cubicBezTo>
                  <a:cubicBezTo>
                    <a:pt x="0" y="42"/>
                    <a:pt x="1" y="29"/>
                    <a:pt x="1" y="39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46" name="Freeform 28"/>
            <p:cNvSpPr>
              <a:spLocks/>
            </p:cNvSpPr>
            <p:nvPr/>
          </p:nvSpPr>
          <p:spPr bwMode="auto">
            <a:xfrm>
              <a:off x="2834" y="3241"/>
              <a:ext cx="32" cy="74"/>
            </a:xfrm>
            <a:custGeom>
              <a:avLst/>
              <a:gdLst>
                <a:gd name="T0" fmla="*/ 0 w 13"/>
                <a:gd name="T1" fmla="*/ 74 h 41"/>
                <a:gd name="T2" fmla="*/ 32 w 13"/>
                <a:gd name="T3" fmla="*/ 5 h 41"/>
                <a:gd name="T4" fmla="*/ 25 w 13"/>
                <a:gd name="T5" fmla="*/ 22 h 41"/>
                <a:gd name="T6" fmla="*/ 0 w 13"/>
                <a:gd name="T7" fmla="*/ 74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41"/>
                <a:gd name="T14" fmla="*/ 13 w 13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41">
                  <a:moveTo>
                    <a:pt x="0" y="41"/>
                  </a:moveTo>
                  <a:cubicBezTo>
                    <a:pt x="6" y="29"/>
                    <a:pt x="13" y="17"/>
                    <a:pt x="13" y="3"/>
                  </a:cubicBezTo>
                  <a:cubicBezTo>
                    <a:pt x="13" y="0"/>
                    <a:pt x="11" y="9"/>
                    <a:pt x="10" y="12"/>
                  </a:cubicBezTo>
                  <a:cubicBezTo>
                    <a:pt x="6" y="22"/>
                    <a:pt x="3" y="31"/>
                    <a:pt x="0" y="4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24613" name="Rectangle 37"/>
          <p:cNvSpPr>
            <a:spLocks noChangeArrowheads="1"/>
          </p:cNvSpPr>
          <p:nvPr/>
        </p:nvSpPr>
        <p:spPr bwMode="auto">
          <a:xfrm>
            <a:off x="3124200" y="4648200"/>
            <a:ext cx="2162175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None/>
            </a:pPr>
            <a:r>
              <a:rPr lang="ru-RU" sz="1600" b="1" i="1" dirty="0">
                <a:solidFill>
                  <a:srgbClr val="800080"/>
                </a:solidFill>
                <a:latin typeface="Arial" charset="0"/>
              </a:rPr>
              <a:t>  </a:t>
            </a:r>
            <a:r>
              <a:rPr lang="ru-RU" b="1" dirty="0" err="1" smtClean="0">
                <a:latin typeface="+mj-lt"/>
              </a:rPr>
              <a:t>Листкові</a:t>
            </a:r>
            <a:r>
              <a:rPr lang="ru-RU" b="1" dirty="0" smtClean="0">
                <a:latin typeface="+mj-lt"/>
              </a:rPr>
              <a:t> </a:t>
            </a:r>
            <a:r>
              <a:rPr lang="ru-RU" b="1" dirty="0" err="1" smtClean="0">
                <a:latin typeface="+mj-lt"/>
              </a:rPr>
              <a:t>рубці</a:t>
            </a:r>
            <a:endParaRPr lang="ru-RU" sz="1600" dirty="0">
              <a:latin typeface="+mj-lt"/>
            </a:endParaRP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685800" y="2286000"/>
            <a:ext cx="1276350" cy="2047875"/>
          </a:xfrm>
          <a:custGeom>
            <a:avLst/>
            <a:gdLst>
              <a:gd name="T0" fmla="*/ 0 w 389"/>
              <a:gd name="T1" fmla="*/ 465707 h 664"/>
              <a:gd name="T2" fmla="*/ 551226 w 389"/>
              <a:gd name="T3" fmla="*/ 1782638 h 664"/>
              <a:gd name="T4" fmla="*/ 584037 w 389"/>
              <a:gd name="T5" fmla="*/ 1890583 h 664"/>
              <a:gd name="T6" fmla="*/ 803871 w 389"/>
              <a:gd name="T7" fmla="*/ 1918341 h 664"/>
              <a:gd name="T8" fmla="*/ 1197603 w 389"/>
              <a:gd name="T9" fmla="*/ 1995444 h 664"/>
              <a:gd name="T10" fmla="*/ 1151668 w 389"/>
              <a:gd name="T11" fmla="*/ 1600674 h 664"/>
              <a:gd name="T12" fmla="*/ 1259944 w 389"/>
              <a:gd name="T13" fmla="*/ 1208986 h 664"/>
              <a:gd name="T14" fmla="*/ 1056516 w 389"/>
              <a:gd name="T15" fmla="*/ 1313847 h 664"/>
              <a:gd name="T16" fmla="*/ 866212 w 389"/>
              <a:gd name="T17" fmla="*/ 1267585 h 664"/>
              <a:gd name="T18" fmla="*/ 741530 w 389"/>
              <a:gd name="T19" fmla="*/ 1039358 h 664"/>
              <a:gd name="T20" fmla="*/ 584037 w 389"/>
              <a:gd name="T21" fmla="*/ 120282 h 664"/>
              <a:gd name="T22" fmla="*/ 314986 w 389"/>
              <a:gd name="T23" fmla="*/ 320751 h 664"/>
              <a:gd name="T24" fmla="*/ 0 w 389"/>
              <a:gd name="T25" fmla="*/ 465707 h 6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9"/>
              <a:gd name="T40" fmla="*/ 0 h 664"/>
              <a:gd name="T41" fmla="*/ 389 w 389"/>
              <a:gd name="T42" fmla="*/ 664 h 6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9" h="664">
                <a:moveTo>
                  <a:pt x="0" y="151"/>
                </a:moveTo>
                <a:cubicBezTo>
                  <a:pt x="17" y="238"/>
                  <a:pt x="138" y="501"/>
                  <a:pt x="168" y="578"/>
                </a:cubicBezTo>
                <a:cubicBezTo>
                  <a:pt x="198" y="655"/>
                  <a:pt x="165" y="606"/>
                  <a:pt x="178" y="613"/>
                </a:cubicBezTo>
                <a:cubicBezTo>
                  <a:pt x="191" y="620"/>
                  <a:pt x="214" y="616"/>
                  <a:pt x="245" y="622"/>
                </a:cubicBezTo>
                <a:cubicBezTo>
                  <a:pt x="276" y="628"/>
                  <a:pt x="347" y="664"/>
                  <a:pt x="365" y="647"/>
                </a:cubicBezTo>
                <a:cubicBezTo>
                  <a:pt x="383" y="629"/>
                  <a:pt x="348" y="561"/>
                  <a:pt x="351" y="519"/>
                </a:cubicBezTo>
                <a:cubicBezTo>
                  <a:pt x="354" y="477"/>
                  <a:pt x="389" y="407"/>
                  <a:pt x="384" y="392"/>
                </a:cubicBezTo>
                <a:cubicBezTo>
                  <a:pt x="379" y="377"/>
                  <a:pt x="342" y="423"/>
                  <a:pt x="322" y="426"/>
                </a:cubicBezTo>
                <a:cubicBezTo>
                  <a:pt x="302" y="429"/>
                  <a:pt x="280" y="425"/>
                  <a:pt x="264" y="411"/>
                </a:cubicBezTo>
                <a:cubicBezTo>
                  <a:pt x="248" y="396"/>
                  <a:pt x="240" y="399"/>
                  <a:pt x="226" y="337"/>
                </a:cubicBezTo>
                <a:cubicBezTo>
                  <a:pt x="212" y="275"/>
                  <a:pt x="200" y="78"/>
                  <a:pt x="178" y="39"/>
                </a:cubicBezTo>
                <a:cubicBezTo>
                  <a:pt x="156" y="0"/>
                  <a:pt x="125" y="85"/>
                  <a:pt x="96" y="104"/>
                </a:cubicBezTo>
                <a:cubicBezTo>
                  <a:pt x="67" y="123"/>
                  <a:pt x="20" y="141"/>
                  <a:pt x="0" y="151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chemeClr val="bg2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endParaRPr lang="ru-RU"/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371600" y="2057400"/>
            <a:ext cx="1195387" cy="1495425"/>
            <a:chOff x="1945" y="1697"/>
            <a:chExt cx="753" cy="942"/>
          </a:xfrm>
        </p:grpSpPr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1945" y="1697"/>
              <a:ext cx="753" cy="942"/>
              <a:chOff x="1945" y="1697"/>
              <a:chExt cx="753" cy="942"/>
            </a:xfrm>
          </p:grpSpPr>
          <p:sp>
            <p:nvSpPr>
              <p:cNvPr id="9238" name="Freeform 10"/>
              <p:cNvSpPr>
                <a:spLocks/>
              </p:cNvSpPr>
              <p:nvPr/>
            </p:nvSpPr>
            <p:spPr bwMode="auto">
              <a:xfrm>
                <a:off x="1945" y="1697"/>
                <a:ext cx="743" cy="942"/>
              </a:xfrm>
              <a:custGeom>
                <a:avLst/>
                <a:gdLst>
                  <a:gd name="T0" fmla="*/ 0 w 359"/>
                  <a:gd name="T1" fmla="*/ 596 h 485"/>
                  <a:gd name="T2" fmla="*/ 8 w 359"/>
                  <a:gd name="T3" fmla="*/ 495 h 485"/>
                  <a:gd name="T4" fmla="*/ 89 w 359"/>
                  <a:gd name="T5" fmla="*/ 336 h 485"/>
                  <a:gd name="T6" fmla="*/ 199 w 359"/>
                  <a:gd name="T7" fmla="*/ 233 h 485"/>
                  <a:gd name="T8" fmla="*/ 356 w 359"/>
                  <a:gd name="T9" fmla="*/ 132 h 485"/>
                  <a:gd name="T10" fmla="*/ 466 w 359"/>
                  <a:gd name="T11" fmla="*/ 66 h 485"/>
                  <a:gd name="T12" fmla="*/ 693 w 359"/>
                  <a:gd name="T13" fmla="*/ 0 h 485"/>
                  <a:gd name="T14" fmla="*/ 743 w 359"/>
                  <a:gd name="T15" fmla="*/ 150 h 485"/>
                  <a:gd name="T16" fmla="*/ 743 w 359"/>
                  <a:gd name="T17" fmla="*/ 280 h 485"/>
                  <a:gd name="T18" fmla="*/ 704 w 359"/>
                  <a:gd name="T19" fmla="*/ 476 h 485"/>
                  <a:gd name="T20" fmla="*/ 615 w 359"/>
                  <a:gd name="T21" fmla="*/ 682 h 485"/>
                  <a:gd name="T22" fmla="*/ 476 w 359"/>
                  <a:gd name="T23" fmla="*/ 849 h 485"/>
                  <a:gd name="T24" fmla="*/ 317 w 359"/>
                  <a:gd name="T25" fmla="*/ 932 h 485"/>
                  <a:gd name="T26" fmla="*/ 149 w 359"/>
                  <a:gd name="T27" fmla="*/ 942 h 485"/>
                  <a:gd name="T28" fmla="*/ 50 w 359"/>
                  <a:gd name="T29" fmla="*/ 858 h 485"/>
                  <a:gd name="T30" fmla="*/ 8 w 359"/>
                  <a:gd name="T31" fmla="*/ 542 h 4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59"/>
                  <a:gd name="T49" fmla="*/ 0 h 485"/>
                  <a:gd name="T50" fmla="*/ 359 w 359"/>
                  <a:gd name="T51" fmla="*/ 485 h 4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59" h="485">
                    <a:moveTo>
                      <a:pt x="0" y="307"/>
                    </a:moveTo>
                    <a:lnTo>
                      <a:pt x="4" y="255"/>
                    </a:lnTo>
                    <a:lnTo>
                      <a:pt x="43" y="173"/>
                    </a:lnTo>
                    <a:lnTo>
                      <a:pt x="96" y="120"/>
                    </a:lnTo>
                    <a:lnTo>
                      <a:pt x="172" y="68"/>
                    </a:lnTo>
                    <a:lnTo>
                      <a:pt x="225" y="34"/>
                    </a:lnTo>
                    <a:lnTo>
                      <a:pt x="335" y="0"/>
                    </a:lnTo>
                    <a:lnTo>
                      <a:pt x="359" y="77"/>
                    </a:lnTo>
                    <a:lnTo>
                      <a:pt x="359" y="144"/>
                    </a:lnTo>
                    <a:lnTo>
                      <a:pt x="340" y="245"/>
                    </a:lnTo>
                    <a:lnTo>
                      <a:pt x="297" y="351"/>
                    </a:lnTo>
                    <a:lnTo>
                      <a:pt x="230" y="437"/>
                    </a:lnTo>
                    <a:lnTo>
                      <a:pt x="153" y="480"/>
                    </a:lnTo>
                    <a:lnTo>
                      <a:pt x="72" y="485"/>
                    </a:lnTo>
                    <a:lnTo>
                      <a:pt x="24" y="442"/>
                    </a:lnTo>
                    <a:lnTo>
                      <a:pt x="4" y="279"/>
                    </a:lnTo>
                  </a:path>
                </a:pathLst>
              </a:custGeom>
              <a:gradFill rotWithShape="0">
                <a:gsLst>
                  <a:gs pos="0">
                    <a:srgbClr val="FFCC66"/>
                  </a:gs>
                  <a:gs pos="100000">
                    <a:srgbClr val="CC6600"/>
                  </a:gs>
                </a:gsLst>
                <a:path path="rect">
                  <a:fillToRect r="100000" b="100000"/>
                </a:path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9239" name="Freeform 11"/>
              <p:cNvSpPr>
                <a:spLocks/>
              </p:cNvSpPr>
              <p:nvPr/>
            </p:nvSpPr>
            <p:spPr bwMode="auto">
              <a:xfrm>
                <a:off x="2346" y="1792"/>
                <a:ext cx="352" cy="274"/>
              </a:xfrm>
              <a:custGeom>
                <a:avLst/>
                <a:gdLst>
                  <a:gd name="T0" fmla="*/ 25 w 170"/>
                  <a:gd name="T1" fmla="*/ 0 h 141"/>
                  <a:gd name="T2" fmla="*/ 54 w 170"/>
                  <a:gd name="T3" fmla="*/ 251 h 141"/>
                  <a:gd name="T4" fmla="*/ 352 w 170"/>
                  <a:gd name="T5" fmla="*/ 140 h 141"/>
                  <a:gd name="T6" fmla="*/ 0 60000 65536"/>
                  <a:gd name="T7" fmla="*/ 0 60000 65536"/>
                  <a:gd name="T8" fmla="*/ 0 60000 65536"/>
                  <a:gd name="T9" fmla="*/ 0 w 170"/>
                  <a:gd name="T10" fmla="*/ 0 h 141"/>
                  <a:gd name="T11" fmla="*/ 170 w 170"/>
                  <a:gd name="T12" fmla="*/ 141 h 1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" h="141">
                    <a:moveTo>
                      <a:pt x="12" y="0"/>
                    </a:moveTo>
                    <a:cubicBezTo>
                      <a:pt x="6" y="58"/>
                      <a:pt x="0" y="117"/>
                      <a:pt x="26" y="129"/>
                    </a:cubicBezTo>
                    <a:cubicBezTo>
                      <a:pt x="52" y="141"/>
                      <a:pt x="152" y="74"/>
                      <a:pt x="170" y="7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9240" name="Freeform 13"/>
              <p:cNvSpPr>
                <a:spLocks/>
              </p:cNvSpPr>
              <p:nvPr/>
            </p:nvSpPr>
            <p:spPr bwMode="auto">
              <a:xfrm>
                <a:off x="2396" y="2072"/>
                <a:ext cx="145" cy="297"/>
              </a:xfrm>
              <a:custGeom>
                <a:avLst/>
                <a:gdLst>
                  <a:gd name="T0" fmla="*/ 4 w 70"/>
                  <a:gd name="T1" fmla="*/ 0 h 153"/>
                  <a:gd name="T2" fmla="*/ 35 w 70"/>
                  <a:gd name="T3" fmla="*/ 140 h 153"/>
                  <a:gd name="T4" fmla="*/ 114 w 70"/>
                  <a:gd name="T5" fmla="*/ 241 h 153"/>
                  <a:gd name="T6" fmla="*/ 145 w 70"/>
                  <a:gd name="T7" fmla="*/ 297 h 1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"/>
                  <a:gd name="T13" fmla="*/ 0 h 153"/>
                  <a:gd name="T14" fmla="*/ 70 w 70"/>
                  <a:gd name="T15" fmla="*/ 153 h 1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" h="153">
                    <a:moveTo>
                      <a:pt x="2" y="0"/>
                    </a:moveTo>
                    <a:cubicBezTo>
                      <a:pt x="19" y="24"/>
                      <a:pt x="0" y="48"/>
                      <a:pt x="17" y="72"/>
                    </a:cubicBezTo>
                    <a:cubicBezTo>
                      <a:pt x="28" y="115"/>
                      <a:pt x="39" y="49"/>
                      <a:pt x="55" y="124"/>
                    </a:cubicBezTo>
                    <a:cubicBezTo>
                      <a:pt x="57" y="135"/>
                      <a:pt x="70" y="153"/>
                      <a:pt x="70" y="153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9241" name="Freeform 16"/>
              <p:cNvSpPr>
                <a:spLocks/>
              </p:cNvSpPr>
              <p:nvPr/>
            </p:nvSpPr>
            <p:spPr bwMode="auto">
              <a:xfrm>
                <a:off x="2084" y="2406"/>
                <a:ext cx="457" cy="225"/>
              </a:xfrm>
              <a:custGeom>
                <a:avLst/>
                <a:gdLst>
                  <a:gd name="T0" fmla="*/ 457 w 221"/>
                  <a:gd name="T1" fmla="*/ 0 h 116"/>
                  <a:gd name="T2" fmla="*/ 347 w 221"/>
                  <a:gd name="T3" fmla="*/ 39 h 116"/>
                  <a:gd name="T4" fmla="*/ 217 w 221"/>
                  <a:gd name="T5" fmla="*/ 47 h 116"/>
                  <a:gd name="T6" fmla="*/ 128 w 221"/>
                  <a:gd name="T7" fmla="*/ 85 h 116"/>
                  <a:gd name="T8" fmla="*/ 99 w 221"/>
                  <a:gd name="T9" fmla="*/ 113 h 116"/>
                  <a:gd name="T10" fmla="*/ 39 w 221"/>
                  <a:gd name="T11" fmla="*/ 132 h 116"/>
                  <a:gd name="T12" fmla="*/ 0 w 221"/>
                  <a:gd name="T13" fmla="*/ 225 h 1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1"/>
                  <a:gd name="T22" fmla="*/ 0 h 116"/>
                  <a:gd name="T23" fmla="*/ 221 w 221"/>
                  <a:gd name="T24" fmla="*/ 116 h 1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1" h="116">
                    <a:moveTo>
                      <a:pt x="221" y="0"/>
                    </a:moveTo>
                    <a:cubicBezTo>
                      <a:pt x="198" y="5"/>
                      <a:pt x="188" y="12"/>
                      <a:pt x="168" y="20"/>
                    </a:cubicBezTo>
                    <a:cubicBezTo>
                      <a:pt x="151" y="25"/>
                      <a:pt x="123" y="20"/>
                      <a:pt x="105" y="24"/>
                    </a:cubicBezTo>
                    <a:cubicBezTo>
                      <a:pt x="87" y="28"/>
                      <a:pt x="71" y="38"/>
                      <a:pt x="62" y="44"/>
                    </a:cubicBezTo>
                    <a:cubicBezTo>
                      <a:pt x="57" y="49"/>
                      <a:pt x="54" y="55"/>
                      <a:pt x="48" y="58"/>
                    </a:cubicBezTo>
                    <a:cubicBezTo>
                      <a:pt x="39" y="63"/>
                      <a:pt x="19" y="68"/>
                      <a:pt x="19" y="68"/>
                    </a:cubicBezTo>
                    <a:cubicBezTo>
                      <a:pt x="3" y="84"/>
                      <a:pt x="0" y="91"/>
                      <a:pt x="0" y="11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9236" name="Freeform 14"/>
            <p:cNvSpPr>
              <a:spLocks/>
            </p:cNvSpPr>
            <p:nvPr/>
          </p:nvSpPr>
          <p:spPr bwMode="auto">
            <a:xfrm>
              <a:off x="2003" y="2047"/>
              <a:ext cx="389" cy="62"/>
            </a:xfrm>
            <a:custGeom>
              <a:avLst/>
              <a:gdLst>
                <a:gd name="T0" fmla="*/ 389 w 188"/>
                <a:gd name="T1" fmla="*/ 16 h 32"/>
                <a:gd name="T2" fmla="*/ 190 w 188"/>
                <a:gd name="T3" fmla="*/ 52 h 32"/>
                <a:gd name="T4" fmla="*/ 0 w 188"/>
                <a:gd name="T5" fmla="*/ 52 h 32"/>
                <a:gd name="T6" fmla="*/ 0 60000 65536"/>
                <a:gd name="T7" fmla="*/ 0 60000 65536"/>
                <a:gd name="T8" fmla="*/ 0 60000 65536"/>
                <a:gd name="T9" fmla="*/ 0 w 188"/>
                <a:gd name="T10" fmla="*/ 0 h 32"/>
                <a:gd name="T11" fmla="*/ 188 w 188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32">
                  <a:moveTo>
                    <a:pt x="188" y="8"/>
                  </a:moveTo>
                  <a:cubicBezTo>
                    <a:pt x="150" y="0"/>
                    <a:pt x="131" y="24"/>
                    <a:pt x="92" y="27"/>
                  </a:cubicBezTo>
                  <a:cubicBezTo>
                    <a:pt x="68" y="32"/>
                    <a:pt x="25" y="27"/>
                    <a:pt x="0" y="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237" name="Freeform 15"/>
            <p:cNvSpPr>
              <a:spLocks/>
            </p:cNvSpPr>
            <p:nvPr/>
          </p:nvSpPr>
          <p:spPr bwMode="auto">
            <a:xfrm>
              <a:off x="2014" y="2136"/>
              <a:ext cx="101" cy="420"/>
            </a:xfrm>
            <a:custGeom>
              <a:avLst/>
              <a:gdLst>
                <a:gd name="T0" fmla="*/ 0 w 49"/>
                <a:gd name="T1" fmla="*/ 0 h 216"/>
                <a:gd name="T2" fmla="*/ 80 w 49"/>
                <a:gd name="T3" fmla="*/ 177 h 216"/>
                <a:gd name="T4" fmla="*/ 80 w 49"/>
                <a:gd name="T5" fmla="*/ 290 h 216"/>
                <a:gd name="T6" fmla="*/ 70 w 49"/>
                <a:gd name="T7" fmla="*/ 393 h 216"/>
                <a:gd name="T8" fmla="*/ 60 w 49"/>
                <a:gd name="T9" fmla="*/ 420 h 2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216"/>
                <a:gd name="T17" fmla="*/ 49 w 49"/>
                <a:gd name="T18" fmla="*/ 216 h 2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216">
                  <a:moveTo>
                    <a:pt x="0" y="0"/>
                  </a:moveTo>
                  <a:cubicBezTo>
                    <a:pt x="3" y="29"/>
                    <a:pt x="27" y="65"/>
                    <a:pt x="39" y="91"/>
                  </a:cubicBezTo>
                  <a:cubicBezTo>
                    <a:pt x="49" y="111"/>
                    <a:pt x="31" y="128"/>
                    <a:pt x="39" y="149"/>
                  </a:cubicBezTo>
                  <a:cubicBezTo>
                    <a:pt x="37" y="167"/>
                    <a:pt x="37" y="184"/>
                    <a:pt x="34" y="202"/>
                  </a:cubicBezTo>
                  <a:cubicBezTo>
                    <a:pt x="33" y="207"/>
                    <a:pt x="29" y="216"/>
                    <a:pt x="29" y="21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38" name="Заголовок 37"/>
          <p:cNvSpPr>
            <a:spLocks noGrp="1"/>
          </p:cNvSpPr>
          <p:nvPr>
            <p:ph type="title"/>
          </p:nvPr>
        </p:nvSpPr>
        <p:spPr>
          <a:xfrm>
            <a:off x="685800" y="457200"/>
            <a:ext cx="7010400" cy="685800"/>
          </a:xfrm>
        </p:spPr>
        <p:txBody>
          <a:bodyPr>
            <a:no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Брунька - зачатковий пагін 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24200" y="2133600"/>
            <a:ext cx="194886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b="1" dirty="0" smtClean="0">
                <a:latin typeface="+mj-lt"/>
              </a:rPr>
              <a:t>Захисні луски </a:t>
            </a:r>
            <a:endParaRPr lang="ru-RU" sz="2000" b="1" dirty="0">
              <a:latin typeface="+mj-lt"/>
            </a:endParaRPr>
          </a:p>
        </p:txBody>
      </p:sp>
      <p:cxnSp>
        <p:nvCxnSpPr>
          <p:cNvPr id="41" name="Прямая со стрелкой 40"/>
          <p:cNvCxnSpPr>
            <a:stCxn id="39" idx="3"/>
          </p:cNvCxnSpPr>
          <p:nvPr/>
        </p:nvCxnSpPr>
        <p:spPr>
          <a:xfrm>
            <a:off x="5073067" y="2333655"/>
            <a:ext cx="1403933" cy="2854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39" idx="1"/>
          </p:cNvCxnSpPr>
          <p:nvPr/>
        </p:nvCxnSpPr>
        <p:spPr>
          <a:xfrm flipH="1">
            <a:off x="2362200" y="2333655"/>
            <a:ext cx="762000" cy="1809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24613" idx="3"/>
            <a:endCxn id="9251" idx="3"/>
          </p:cNvCxnSpPr>
          <p:nvPr/>
        </p:nvCxnSpPr>
        <p:spPr>
          <a:xfrm flipV="1">
            <a:off x="5286375" y="2993815"/>
            <a:ext cx="993686" cy="18390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24613" idx="1"/>
          </p:cNvCxnSpPr>
          <p:nvPr/>
        </p:nvCxnSpPr>
        <p:spPr>
          <a:xfrm flipH="1" flipV="1">
            <a:off x="1676400" y="3581400"/>
            <a:ext cx="1447800" cy="1251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8" name="Rectangle 48"/>
          <p:cNvSpPr>
            <a:spLocks noGrp="1" noChangeArrowheads="1"/>
          </p:cNvSpPr>
          <p:nvPr>
            <p:ph type="title"/>
          </p:nvPr>
        </p:nvSpPr>
        <p:spPr>
          <a:xfrm>
            <a:off x="576263" y="-60325"/>
            <a:ext cx="7467600" cy="12509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sz="600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Брунька </a:t>
            </a:r>
            <a:endParaRPr lang="ru-RU" sz="60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1584325" y="2590800"/>
            <a:ext cx="1801813" cy="2366963"/>
            <a:chOff x="787" y="1805"/>
            <a:chExt cx="1135" cy="1491"/>
          </a:xfrm>
        </p:grpSpPr>
        <p:sp>
          <p:nvSpPr>
            <p:cNvPr id="10288" name="Freeform 16"/>
            <p:cNvSpPr>
              <a:spLocks/>
            </p:cNvSpPr>
            <p:nvPr/>
          </p:nvSpPr>
          <p:spPr bwMode="auto">
            <a:xfrm>
              <a:off x="1128" y="2563"/>
              <a:ext cx="211" cy="721"/>
            </a:xfrm>
            <a:custGeom>
              <a:avLst/>
              <a:gdLst>
                <a:gd name="T0" fmla="*/ 211 w 263"/>
                <a:gd name="T1" fmla="*/ 0 h 1018"/>
                <a:gd name="T2" fmla="*/ 196 w 263"/>
                <a:gd name="T3" fmla="*/ 21 h 1018"/>
                <a:gd name="T4" fmla="*/ 172 w 263"/>
                <a:gd name="T5" fmla="*/ 34 h 1018"/>
                <a:gd name="T6" fmla="*/ 112 w 263"/>
                <a:gd name="T7" fmla="*/ 115 h 1018"/>
                <a:gd name="T8" fmla="*/ 80 w 263"/>
                <a:gd name="T9" fmla="*/ 177 h 1018"/>
                <a:gd name="T10" fmla="*/ 50 w 263"/>
                <a:gd name="T11" fmla="*/ 217 h 1018"/>
                <a:gd name="T12" fmla="*/ 26 w 263"/>
                <a:gd name="T13" fmla="*/ 259 h 1018"/>
                <a:gd name="T14" fmla="*/ 18 w 263"/>
                <a:gd name="T15" fmla="*/ 557 h 1018"/>
                <a:gd name="T16" fmla="*/ 11 w 263"/>
                <a:gd name="T17" fmla="*/ 721 h 10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3"/>
                <a:gd name="T28" fmla="*/ 0 h 1018"/>
                <a:gd name="T29" fmla="*/ 263 w 263"/>
                <a:gd name="T30" fmla="*/ 1018 h 10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3" h="1018">
                  <a:moveTo>
                    <a:pt x="263" y="0"/>
                  </a:moveTo>
                  <a:cubicBezTo>
                    <a:pt x="257" y="10"/>
                    <a:pt x="252" y="21"/>
                    <a:pt x="244" y="29"/>
                  </a:cubicBezTo>
                  <a:cubicBezTo>
                    <a:pt x="236" y="37"/>
                    <a:pt x="223" y="39"/>
                    <a:pt x="215" y="48"/>
                  </a:cubicBezTo>
                  <a:cubicBezTo>
                    <a:pt x="211" y="52"/>
                    <a:pt x="145" y="147"/>
                    <a:pt x="139" y="163"/>
                  </a:cubicBezTo>
                  <a:cubicBezTo>
                    <a:pt x="129" y="192"/>
                    <a:pt x="115" y="224"/>
                    <a:pt x="100" y="250"/>
                  </a:cubicBezTo>
                  <a:cubicBezTo>
                    <a:pt x="89" y="270"/>
                    <a:pt x="69" y="285"/>
                    <a:pt x="62" y="307"/>
                  </a:cubicBezTo>
                  <a:cubicBezTo>
                    <a:pt x="48" y="347"/>
                    <a:pt x="58" y="327"/>
                    <a:pt x="33" y="365"/>
                  </a:cubicBezTo>
                  <a:cubicBezTo>
                    <a:pt x="20" y="506"/>
                    <a:pt x="4" y="646"/>
                    <a:pt x="23" y="787"/>
                  </a:cubicBezTo>
                  <a:cubicBezTo>
                    <a:pt x="0" y="888"/>
                    <a:pt x="14" y="813"/>
                    <a:pt x="14" y="101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9" name="Freeform 17"/>
            <p:cNvSpPr>
              <a:spLocks/>
            </p:cNvSpPr>
            <p:nvPr/>
          </p:nvSpPr>
          <p:spPr bwMode="auto">
            <a:xfrm flipH="1">
              <a:off x="1354" y="2562"/>
              <a:ext cx="230" cy="726"/>
            </a:xfrm>
            <a:custGeom>
              <a:avLst/>
              <a:gdLst>
                <a:gd name="T0" fmla="*/ 230 w 263"/>
                <a:gd name="T1" fmla="*/ 0 h 1018"/>
                <a:gd name="T2" fmla="*/ 213 w 263"/>
                <a:gd name="T3" fmla="*/ 21 h 1018"/>
                <a:gd name="T4" fmla="*/ 188 w 263"/>
                <a:gd name="T5" fmla="*/ 34 h 1018"/>
                <a:gd name="T6" fmla="*/ 122 w 263"/>
                <a:gd name="T7" fmla="*/ 116 h 1018"/>
                <a:gd name="T8" fmla="*/ 87 w 263"/>
                <a:gd name="T9" fmla="*/ 178 h 1018"/>
                <a:gd name="T10" fmla="*/ 54 w 263"/>
                <a:gd name="T11" fmla="*/ 219 h 1018"/>
                <a:gd name="T12" fmla="*/ 29 w 263"/>
                <a:gd name="T13" fmla="*/ 260 h 1018"/>
                <a:gd name="T14" fmla="*/ 20 w 263"/>
                <a:gd name="T15" fmla="*/ 561 h 1018"/>
                <a:gd name="T16" fmla="*/ 12 w 263"/>
                <a:gd name="T17" fmla="*/ 726 h 10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3"/>
                <a:gd name="T28" fmla="*/ 0 h 1018"/>
                <a:gd name="T29" fmla="*/ 263 w 263"/>
                <a:gd name="T30" fmla="*/ 1018 h 10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3" h="1018">
                  <a:moveTo>
                    <a:pt x="263" y="0"/>
                  </a:moveTo>
                  <a:cubicBezTo>
                    <a:pt x="257" y="10"/>
                    <a:pt x="252" y="21"/>
                    <a:pt x="244" y="29"/>
                  </a:cubicBezTo>
                  <a:cubicBezTo>
                    <a:pt x="236" y="37"/>
                    <a:pt x="223" y="39"/>
                    <a:pt x="215" y="48"/>
                  </a:cubicBezTo>
                  <a:cubicBezTo>
                    <a:pt x="211" y="52"/>
                    <a:pt x="145" y="147"/>
                    <a:pt x="139" y="163"/>
                  </a:cubicBezTo>
                  <a:cubicBezTo>
                    <a:pt x="129" y="192"/>
                    <a:pt x="115" y="224"/>
                    <a:pt x="100" y="250"/>
                  </a:cubicBezTo>
                  <a:cubicBezTo>
                    <a:pt x="89" y="270"/>
                    <a:pt x="69" y="285"/>
                    <a:pt x="62" y="307"/>
                  </a:cubicBezTo>
                  <a:cubicBezTo>
                    <a:pt x="48" y="347"/>
                    <a:pt x="58" y="327"/>
                    <a:pt x="33" y="365"/>
                  </a:cubicBezTo>
                  <a:cubicBezTo>
                    <a:pt x="20" y="506"/>
                    <a:pt x="4" y="646"/>
                    <a:pt x="23" y="787"/>
                  </a:cubicBezTo>
                  <a:cubicBezTo>
                    <a:pt x="0" y="888"/>
                    <a:pt x="14" y="813"/>
                    <a:pt x="14" y="101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90" name="Freeform 18"/>
            <p:cNvSpPr>
              <a:spLocks/>
            </p:cNvSpPr>
            <p:nvPr/>
          </p:nvSpPr>
          <p:spPr bwMode="auto">
            <a:xfrm>
              <a:off x="1257" y="2428"/>
              <a:ext cx="155" cy="164"/>
            </a:xfrm>
            <a:custGeom>
              <a:avLst/>
              <a:gdLst>
                <a:gd name="T0" fmla="*/ 23 w 135"/>
                <a:gd name="T1" fmla="*/ 164 h 144"/>
                <a:gd name="T2" fmla="*/ 78 w 135"/>
                <a:gd name="T3" fmla="*/ 0 h 144"/>
                <a:gd name="T4" fmla="*/ 155 w 135"/>
                <a:gd name="T5" fmla="*/ 109 h 144"/>
                <a:gd name="T6" fmla="*/ 133 w 135"/>
                <a:gd name="T7" fmla="*/ 164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44"/>
                <a:gd name="T14" fmla="*/ 135 w 135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44">
                  <a:moveTo>
                    <a:pt x="20" y="144"/>
                  </a:moveTo>
                  <a:cubicBezTo>
                    <a:pt x="0" y="85"/>
                    <a:pt x="6" y="21"/>
                    <a:pt x="68" y="0"/>
                  </a:cubicBezTo>
                  <a:cubicBezTo>
                    <a:pt x="120" y="18"/>
                    <a:pt x="120" y="48"/>
                    <a:pt x="135" y="96"/>
                  </a:cubicBezTo>
                  <a:cubicBezTo>
                    <a:pt x="124" y="132"/>
                    <a:pt x="131" y="116"/>
                    <a:pt x="116" y="14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91" name="Freeform 19"/>
            <p:cNvSpPr>
              <a:spLocks/>
            </p:cNvSpPr>
            <p:nvPr/>
          </p:nvSpPr>
          <p:spPr bwMode="auto">
            <a:xfrm>
              <a:off x="1210" y="2370"/>
              <a:ext cx="251" cy="279"/>
            </a:xfrm>
            <a:custGeom>
              <a:avLst/>
              <a:gdLst>
                <a:gd name="T0" fmla="*/ 37 w 135"/>
                <a:gd name="T1" fmla="*/ 279 h 144"/>
                <a:gd name="T2" fmla="*/ 126 w 135"/>
                <a:gd name="T3" fmla="*/ 0 h 144"/>
                <a:gd name="T4" fmla="*/ 251 w 135"/>
                <a:gd name="T5" fmla="*/ 186 h 144"/>
                <a:gd name="T6" fmla="*/ 216 w 135"/>
                <a:gd name="T7" fmla="*/ 279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44"/>
                <a:gd name="T14" fmla="*/ 135 w 135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44">
                  <a:moveTo>
                    <a:pt x="20" y="144"/>
                  </a:moveTo>
                  <a:cubicBezTo>
                    <a:pt x="0" y="85"/>
                    <a:pt x="6" y="21"/>
                    <a:pt x="68" y="0"/>
                  </a:cubicBezTo>
                  <a:cubicBezTo>
                    <a:pt x="120" y="18"/>
                    <a:pt x="120" y="48"/>
                    <a:pt x="135" y="96"/>
                  </a:cubicBezTo>
                  <a:cubicBezTo>
                    <a:pt x="124" y="132"/>
                    <a:pt x="131" y="116"/>
                    <a:pt x="116" y="14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92" name="Freeform 20"/>
            <p:cNvSpPr>
              <a:spLocks/>
            </p:cNvSpPr>
            <p:nvPr/>
          </p:nvSpPr>
          <p:spPr bwMode="auto">
            <a:xfrm>
              <a:off x="1171" y="2245"/>
              <a:ext cx="329" cy="434"/>
            </a:xfrm>
            <a:custGeom>
              <a:avLst/>
              <a:gdLst>
                <a:gd name="T0" fmla="*/ 49 w 135"/>
                <a:gd name="T1" fmla="*/ 434 h 144"/>
                <a:gd name="T2" fmla="*/ 166 w 135"/>
                <a:gd name="T3" fmla="*/ 0 h 144"/>
                <a:gd name="T4" fmla="*/ 329 w 135"/>
                <a:gd name="T5" fmla="*/ 289 h 144"/>
                <a:gd name="T6" fmla="*/ 283 w 135"/>
                <a:gd name="T7" fmla="*/ 434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44"/>
                <a:gd name="T14" fmla="*/ 135 w 135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44">
                  <a:moveTo>
                    <a:pt x="20" y="144"/>
                  </a:moveTo>
                  <a:cubicBezTo>
                    <a:pt x="0" y="85"/>
                    <a:pt x="6" y="21"/>
                    <a:pt x="68" y="0"/>
                  </a:cubicBezTo>
                  <a:cubicBezTo>
                    <a:pt x="120" y="18"/>
                    <a:pt x="120" y="48"/>
                    <a:pt x="135" y="96"/>
                  </a:cubicBezTo>
                  <a:cubicBezTo>
                    <a:pt x="124" y="132"/>
                    <a:pt x="131" y="116"/>
                    <a:pt x="116" y="14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93" name="Freeform 21"/>
            <p:cNvSpPr>
              <a:spLocks/>
            </p:cNvSpPr>
            <p:nvPr/>
          </p:nvSpPr>
          <p:spPr bwMode="auto">
            <a:xfrm>
              <a:off x="1142" y="2198"/>
              <a:ext cx="406" cy="501"/>
            </a:xfrm>
            <a:custGeom>
              <a:avLst/>
              <a:gdLst>
                <a:gd name="T0" fmla="*/ 60 w 135"/>
                <a:gd name="T1" fmla="*/ 501 h 144"/>
                <a:gd name="T2" fmla="*/ 205 w 135"/>
                <a:gd name="T3" fmla="*/ 0 h 144"/>
                <a:gd name="T4" fmla="*/ 406 w 135"/>
                <a:gd name="T5" fmla="*/ 334 h 144"/>
                <a:gd name="T6" fmla="*/ 349 w 135"/>
                <a:gd name="T7" fmla="*/ 501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44"/>
                <a:gd name="T14" fmla="*/ 135 w 135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44">
                  <a:moveTo>
                    <a:pt x="20" y="144"/>
                  </a:moveTo>
                  <a:cubicBezTo>
                    <a:pt x="0" y="85"/>
                    <a:pt x="6" y="21"/>
                    <a:pt x="68" y="0"/>
                  </a:cubicBezTo>
                  <a:cubicBezTo>
                    <a:pt x="120" y="18"/>
                    <a:pt x="120" y="48"/>
                    <a:pt x="135" y="96"/>
                  </a:cubicBezTo>
                  <a:cubicBezTo>
                    <a:pt x="124" y="132"/>
                    <a:pt x="131" y="116"/>
                    <a:pt x="116" y="14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1124" y="2102"/>
              <a:ext cx="461" cy="672"/>
              <a:chOff x="1902" y="2179"/>
              <a:chExt cx="461" cy="672"/>
            </a:xfrm>
          </p:grpSpPr>
          <p:sp>
            <p:nvSpPr>
              <p:cNvPr id="10337" name="Freeform 24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8" name="Freeform 25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1077" y="2044"/>
              <a:ext cx="567" cy="797"/>
              <a:chOff x="1902" y="2179"/>
              <a:chExt cx="461" cy="672"/>
            </a:xfrm>
          </p:grpSpPr>
          <p:sp>
            <p:nvSpPr>
              <p:cNvPr id="10335" name="Freeform 28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6" name="Freeform 29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1030" y="1987"/>
              <a:ext cx="663" cy="902"/>
              <a:chOff x="1902" y="2179"/>
              <a:chExt cx="461" cy="672"/>
            </a:xfrm>
          </p:grpSpPr>
          <p:sp>
            <p:nvSpPr>
              <p:cNvPr id="10333" name="Freeform 31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4" name="Freeform 32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974" y="1872"/>
              <a:ext cx="768" cy="1075"/>
              <a:chOff x="1902" y="2179"/>
              <a:chExt cx="461" cy="672"/>
            </a:xfrm>
          </p:grpSpPr>
          <p:sp>
            <p:nvSpPr>
              <p:cNvPr id="10331" name="Freeform 35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2" name="Freeform 36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917" y="1805"/>
              <a:ext cx="883" cy="1209"/>
              <a:chOff x="1902" y="2179"/>
              <a:chExt cx="461" cy="672"/>
            </a:xfrm>
          </p:grpSpPr>
          <p:sp>
            <p:nvSpPr>
              <p:cNvPr id="10329" name="Freeform 38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0" name="Freeform 39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10299" name="Freeform 40"/>
            <p:cNvSpPr>
              <a:spLocks/>
            </p:cNvSpPr>
            <p:nvPr/>
          </p:nvSpPr>
          <p:spPr bwMode="auto">
            <a:xfrm>
              <a:off x="1135" y="2839"/>
              <a:ext cx="15" cy="19"/>
            </a:xfrm>
            <a:custGeom>
              <a:avLst/>
              <a:gdLst>
                <a:gd name="T0" fmla="*/ 0 w 15"/>
                <a:gd name="T1" fmla="*/ 0 h 19"/>
                <a:gd name="T2" fmla="*/ 15 w 15"/>
                <a:gd name="T3" fmla="*/ 19 h 19"/>
                <a:gd name="T4" fmla="*/ 0 60000 65536"/>
                <a:gd name="T5" fmla="*/ 0 60000 65536"/>
                <a:gd name="T6" fmla="*/ 0 w 15"/>
                <a:gd name="T7" fmla="*/ 0 h 19"/>
                <a:gd name="T8" fmla="*/ 15 w 15"/>
                <a:gd name="T9" fmla="*/ 19 h 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" h="19">
                  <a:moveTo>
                    <a:pt x="0" y="0"/>
                  </a:moveTo>
                  <a:cubicBezTo>
                    <a:pt x="1" y="3"/>
                    <a:pt x="13" y="18"/>
                    <a:pt x="15" y="19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0" name="Freeform 41"/>
            <p:cNvSpPr>
              <a:spLocks/>
            </p:cNvSpPr>
            <p:nvPr/>
          </p:nvSpPr>
          <p:spPr bwMode="auto">
            <a:xfrm>
              <a:off x="1097" y="2887"/>
              <a:ext cx="43" cy="51"/>
            </a:xfrm>
            <a:custGeom>
              <a:avLst/>
              <a:gdLst>
                <a:gd name="T0" fmla="*/ 0 w 43"/>
                <a:gd name="T1" fmla="*/ 0 h 51"/>
                <a:gd name="T2" fmla="*/ 33 w 43"/>
                <a:gd name="T3" fmla="*/ 31 h 51"/>
                <a:gd name="T4" fmla="*/ 43 w 43"/>
                <a:gd name="T5" fmla="*/ 51 h 51"/>
                <a:gd name="T6" fmla="*/ 0 60000 65536"/>
                <a:gd name="T7" fmla="*/ 0 60000 65536"/>
                <a:gd name="T8" fmla="*/ 0 60000 65536"/>
                <a:gd name="T9" fmla="*/ 0 w 43"/>
                <a:gd name="T10" fmla="*/ 0 h 51"/>
                <a:gd name="T11" fmla="*/ 43 w 43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51">
                  <a:moveTo>
                    <a:pt x="0" y="0"/>
                  </a:moveTo>
                  <a:cubicBezTo>
                    <a:pt x="10" y="10"/>
                    <a:pt x="21" y="24"/>
                    <a:pt x="33" y="31"/>
                  </a:cubicBezTo>
                  <a:cubicBezTo>
                    <a:pt x="35" y="40"/>
                    <a:pt x="43" y="48"/>
                    <a:pt x="43" y="51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1" name="Freeform 42"/>
            <p:cNvSpPr>
              <a:spLocks/>
            </p:cNvSpPr>
            <p:nvPr/>
          </p:nvSpPr>
          <p:spPr bwMode="auto">
            <a:xfrm>
              <a:off x="1051" y="2947"/>
              <a:ext cx="85" cy="79"/>
            </a:xfrm>
            <a:custGeom>
              <a:avLst/>
              <a:gdLst>
                <a:gd name="T0" fmla="*/ 0 w 85"/>
                <a:gd name="T1" fmla="*/ 0 h 79"/>
                <a:gd name="T2" fmla="*/ 65 w 85"/>
                <a:gd name="T3" fmla="*/ 60 h 79"/>
                <a:gd name="T4" fmla="*/ 84 w 85"/>
                <a:gd name="T5" fmla="*/ 77 h 79"/>
                <a:gd name="T6" fmla="*/ 84 w 85"/>
                <a:gd name="T7" fmla="*/ 79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"/>
                <a:gd name="T13" fmla="*/ 0 h 79"/>
                <a:gd name="T14" fmla="*/ 85 w 85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" h="79">
                  <a:moveTo>
                    <a:pt x="0" y="0"/>
                  </a:moveTo>
                  <a:cubicBezTo>
                    <a:pt x="29" y="12"/>
                    <a:pt x="35" y="52"/>
                    <a:pt x="65" y="60"/>
                  </a:cubicBezTo>
                  <a:cubicBezTo>
                    <a:pt x="71" y="69"/>
                    <a:pt x="75" y="72"/>
                    <a:pt x="84" y="77"/>
                  </a:cubicBezTo>
                  <a:cubicBezTo>
                    <a:pt x="85" y="77"/>
                    <a:pt x="84" y="78"/>
                    <a:pt x="84" y="79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2" name="Freeform 43"/>
            <p:cNvSpPr>
              <a:spLocks/>
            </p:cNvSpPr>
            <p:nvPr/>
          </p:nvSpPr>
          <p:spPr bwMode="auto">
            <a:xfrm>
              <a:off x="1008" y="3016"/>
              <a:ext cx="129" cy="94"/>
            </a:xfrm>
            <a:custGeom>
              <a:avLst/>
              <a:gdLst>
                <a:gd name="T0" fmla="*/ 0 w 85"/>
                <a:gd name="T1" fmla="*/ 0 h 79"/>
                <a:gd name="T2" fmla="*/ 99 w 85"/>
                <a:gd name="T3" fmla="*/ 71 h 79"/>
                <a:gd name="T4" fmla="*/ 127 w 85"/>
                <a:gd name="T5" fmla="*/ 92 h 79"/>
                <a:gd name="T6" fmla="*/ 127 w 85"/>
                <a:gd name="T7" fmla="*/ 94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"/>
                <a:gd name="T13" fmla="*/ 0 h 79"/>
                <a:gd name="T14" fmla="*/ 85 w 85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" h="79">
                  <a:moveTo>
                    <a:pt x="0" y="0"/>
                  </a:moveTo>
                  <a:cubicBezTo>
                    <a:pt x="29" y="12"/>
                    <a:pt x="35" y="52"/>
                    <a:pt x="65" y="60"/>
                  </a:cubicBezTo>
                  <a:cubicBezTo>
                    <a:pt x="71" y="69"/>
                    <a:pt x="75" y="72"/>
                    <a:pt x="84" y="77"/>
                  </a:cubicBezTo>
                  <a:cubicBezTo>
                    <a:pt x="85" y="77"/>
                    <a:pt x="84" y="78"/>
                    <a:pt x="84" y="79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3" name="Freeform 44"/>
            <p:cNvSpPr>
              <a:spLocks/>
            </p:cNvSpPr>
            <p:nvPr/>
          </p:nvSpPr>
          <p:spPr bwMode="auto">
            <a:xfrm>
              <a:off x="1553" y="2842"/>
              <a:ext cx="26" cy="43"/>
            </a:xfrm>
            <a:custGeom>
              <a:avLst/>
              <a:gdLst>
                <a:gd name="T0" fmla="*/ 26 w 26"/>
                <a:gd name="T1" fmla="*/ 0 h 43"/>
                <a:gd name="T2" fmla="*/ 21 w 26"/>
                <a:gd name="T3" fmla="*/ 7 h 43"/>
                <a:gd name="T4" fmla="*/ 17 w 26"/>
                <a:gd name="T5" fmla="*/ 14 h 43"/>
                <a:gd name="T6" fmla="*/ 7 w 26"/>
                <a:gd name="T7" fmla="*/ 28 h 43"/>
                <a:gd name="T8" fmla="*/ 0 w 26"/>
                <a:gd name="T9" fmla="*/ 4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43"/>
                <a:gd name="T17" fmla="*/ 26 w 26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43">
                  <a:moveTo>
                    <a:pt x="26" y="0"/>
                  </a:moveTo>
                  <a:cubicBezTo>
                    <a:pt x="24" y="2"/>
                    <a:pt x="23" y="5"/>
                    <a:pt x="21" y="7"/>
                  </a:cubicBezTo>
                  <a:cubicBezTo>
                    <a:pt x="20" y="9"/>
                    <a:pt x="18" y="12"/>
                    <a:pt x="17" y="14"/>
                  </a:cubicBezTo>
                  <a:cubicBezTo>
                    <a:pt x="14" y="19"/>
                    <a:pt x="7" y="28"/>
                    <a:pt x="7" y="28"/>
                  </a:cubicBezTo>
                  <a:cubicBezTo>
                    <a:pt x="5" y="40"/>
                    <a:pt x="7" y="36"/>
                    <a:pt x="0" y="43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4" name="Freeform 45"/>
            <p:cNvSpPr>
              <a:spLocks/>
            </p:cNvSpPr>
            <p:nvPr/>
          </p:nvSpPr>
          <p:spPr bwMode="auto">
            <a:xfrm>
              <a:off x="1559" y="2947"/>
              <a:ext cx="100" cy="101"/>
            </a:xfrm>
            <a:custGeom>
              <a:avLst/>
              <a:gdLst>
                <a:gd name="T0" fmla="*/ 100 w 26"/>
                <a:gd name="T1" fmla="*/ 0 h 43"/>
                <a:gd name="T2" fmla="*/ 81 w 26"/>
                <a:gd name="T3" fmla="*/ 16 h 43"/>
                <a:gd name="T4" fmla="*/ 65 w 26"/>
                <a:gd name="T5" fmla="*/ 33 h 43"/>
                <a:gd name="T6" fmla="*/ 27 w 26"/>
                <a:gd name="T7" fmla="*/ 66 h 43"/>
                <a:gd name="T8" fmla="*/ 0 w 26"/>
                <a:gd name="T9" fmla="*/ 10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43"/>
                <a:gd name="T17" fmla="*/ 26 w 26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43">
                  <a:moveTo>
                    <a:pt x="26" y="0"/>
                  </a:moveTo>
                  <a:cubicBezTo>
                    <a:pt x="24" y="2"/>
                    <a:pt x="23" y="5"/>
                    <a:pt x="21" y="7"/>
                  </a:cubicBezTo>
                  <a:cubicBezTo>
                    <a:pt x="20" y="9"/>
                    <a:pt x="18" y="12"/>
                    <a:pt x="17" y="14"/>
                  </a:cubicBezTo>
                  <a:cubicBezTo>
                    <a:pt x="14" y="19"/>
                    <a:pt x="7" y="28"/>
                    <a:pt x="7" y="28"/>
                  </a:cubicBezTo>
                  <a:cubicBezTo>
                    <a:pt x="5" y="40"/>
                    <a:pt x="7" y="36"/>
                    <a:pt x="0" y="4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5" name="Freeform 46"/>
            <p:cNvSpPr>
              <a:spLocks/>
            </p:cNvSpPr>
            <p:nvPr/>
          </p:nvSpPr>
          <p:spPr bwMode="auto">
            <a:xfrm>
              <a:off x="1557" y="2890"/>
              <a:ext cx="66" cy="77"/>
            </a:xfrm>
            <a:custGeom>
              <a:avLst/>
              <a:gdLst>
                <a:gd name="T0" fmla="*/ 66 w 26"/>
                <a:gd name="T1" fmla="*/ 0 h 43"/>
                <a:gd name="T2" fmla="*/ 53 w 26"/>
                <a:gd name="T3" fmla="*/ 13 h 43"/>
                <a:gd name="T4" fmla="*/ 43 w 26"/>
                <a:gd name="T5" fmla="*/ 25 h 43"/>
                <a:gd name="T6" fmla="*/ 18 w 26"/>
                <a:gd name="T7" fmla="*/ 50 h 43"/>
                <a:gd name="T8" fmla="*/ 0 w 26"/>
                <a:gd name="T9" fmla="*/ 77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43"/>
                <a:gd name="T17" fmla="*/ 26 w 26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43">
                  <a:moveTo>
                    <a:pt x="26" y="0"/>
                  </a:moveTo>
                  <a:cubicBezTo>
                    <a:pt x="24" y="2"/>
                    <a:pt x="23" y="5"/>
                    <a:pt x="21" y="7"/>
                  </a:cubicBezTo>
                  <a:cubicBezTo>
                    <a:pt x="20" y="9"/>
                    <a:pt x="18" y="12"/>
                    <a:pt x="17" y="14"/>
                  </a:cubicBezTo>
                  <a:cubicBezTo>
                    <a:pt x="14" y="19"/>
                    <a:pt x="7" y="28"/>
                    <a:pt x="7" y="28"/>
                  </a:cubicBezTo>
                  <a:cubicBezTo>
                    <a:pt x="5" y="40"/>
                    <a:pt x="7" y="36"/>
                    <a:pt x="0" y="43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6" name="Freeform 47"/>
            <p:cNvSpPr>
              <a:spLocks/>
            </p:cNvSpPr>
            <p:nvPr/>
          </p:nvSpPr>
          <p:spPr bwMode="auto">
            <a:xfrm>
              <a:off x="1560" y="3016"/>
              <a:ext cx="144" cy="110"/>
            </a:xfrm>
            <a:custGeom>
              <a:avLst/>
              <a:gdLst>
                <a:gd name="T0" fmla="*/ 144 w 26"/>
                <a:gd name="T1" fmla="*/ 0 h 43"/>
                <a:gd name="T2" fmla="*/ 116 w 26"/>
                <a:gd name="T3" fmla="*/ 18 h 43"/>
                <a:gd name="T4" fmla="*/ 94 w 26"/>
                <a:gd name="T5" fmla="*/ 36 h 43"/>
                <a:gd name="T6" fmla="*/ 39 w 26"/>
                <a:gd name="T7" fmla="*/ 72 h 43"/>
                <a:gd name="T8" fmla="*/ 0 w 26"/>
                <a:gd name="T9" fmla="*/ 11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43"/>
                <a:gd name="T17" fmla="*/ 26 w 26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43">
                  <a:moveTo>
                    <a:pt x="26" y="0"/>
                  </a:moveTo>
                  <a:cubicBezTo>
                    <a:pt x="24" y="2"/>
                    <a:pt x="23" y="5"/>
                    <a:pt x="21" y="7"/>
                  </a:cubicBezTo>
                  <a:cubicBezTo>
                    <a:pt x="20" y="9"/>
                    <a:pt x="18" y="12"/>
                    <a:pt x="17" y="14"/>
                  </a:cubicBezTo>
                  <a:cubicBezTo>
                    <a:pt x="14" y="19"/>
                    <a:pt x="7" y="28"/>
                    <a:pt x="7" y="28"/>
                  </a:cubicBezTo>
                  <a:cubicBezTo>
                    <a:pt x="5" y="40"/>
                    <a:pt x="7" y="36"/>
                    <a:pt x="0" y="4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7" name="Freeform 49"/>
            <p:cNvSpPr>
              <a:spLocks/>
            </p:cNvSpPr>
            <p:nvPr/>
          </p:nvSpPr>
          <p:spPr bwMode="auto">
            <a:xfrm>
              <a:off x="1142" y="2583"/>
              <a:ext cx="435" cy="713"/>
            </a:xfrm>
            <a:custGeom>
              <a:avLst/>
              <a:gdLst>
                <a:gd name="T0" fmla="*/ 0 w 435"/>
                <a:gd name="T1" fmla="*/ 701 h 713"/>
                <a:gd name="T2" fmla="*/ 4 w 435"/>
                <a:gd name="T3" fmla="*/ 614 h 713"/>
                <a:gd name="T4" fmla="*/ 9 w 435"/>
                <a:gd name="T5" fmla="*/ 480 h 713"/>
                <a:gd name="T6" fmla="*/ 33 w 435"/>
                <a:gd name="T7" fmla="*/ 211 h 713"/>
                <a:gd name="T8" fmla="*/ 67 w 435"/>
                <a:gd name="T9" fmla="*/ 192 h 713"/>
                <a:gd name="T10" fmla="*/ 81 w 435"/>
                <a:gd name="T11" fmla="*/ 139 h 713"/>
                <a:gd name="T12" fmla="*/ 144 w 435"/>
                <a:gd name="T13" fmla="*/ 62 h 713"/>
                <a:gd name="T14" fmla="*/ 206 w 435"/>
                <a:gd name="T15" fmla="*/ 0 h 713"/>
                <a:gd name="T16" fmla="*/ 240 w 435"/>
                <a:gd name="T17" fmla="*/ 14 h 713"/>
                <a:gd name="T18" fmla="*/ 268 w 435"/>
                <a:gd name="T19" fmla="*/ 43 h 713"/>
                <a:gd name="T20" fmla="*/ 321 w 435"/>
                <a:gd name="T21" fmla="*/ 96 h 713"/>
                <a:gd name="T22" fmla="*/ 379 w 435"/>
                <a:gd name="T23" fmla="*/ 187 h 713"/>
                <a:gd name="T24" fmla="*/ 403 w 435"/>
                <a:gd name="T25" fmla="*/ 250 h 713"/>
                <a:gd name="T26" fmla="*/ 417 w 435"/>
                <a:gd name="T27" fmla="*/ 475 h 713"/>
                <a:gd name="T28" fmla="*/ 408 w 435"/>
                <a:gd name="T29" fmla="*/ 533 h 713"/>
                <a:gd name="T30" fmla="*/ 412 w 435"/>
                <a:gd name="T31" fmla="*/ 706 h 713"/>
                <a:gd name="T32" fmla="*/ 364 w 435"/>
                <a:gd name="T33" fmla="*/ 696 h 713"/>
                <a:gd name="T34" fmla="*/ 336 w 435"/>
                <a:gd name="T35" fmla="*/ 686 h 713"/>
                <a:gd name="T36" fmla="*/ 72 w 435"/>
                <a:gd name="T37" fmla="*/ 677 h 713"/>
                <a:gd name="T38" fmla="*/ 0 w 435"/>
                <a:gd name="T39" fmla="*/ 701 h 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5"/>
                <a:gd name="T61" fmla="*/ 0 h 713"/>
                <a:gd name="T62" fmla="*/ 435 w 435"/>
                <a:gd name="T63" fmla="*/ 713 h 7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5" h="713">
                  <a:moveTo>
                    <a:pt x="0" y="701"/>
                  </a:moveTo>
                  <a:cubicBezTo>
                    <a:pt x="5" y="671"/>
                    <a:pt x="1" y="646"/>
                    <a:pt x="4" y="614"/>
                  </a:cubicBezTo>
                  <a:cubicBezTo>
                    <a:pt x="6" y="569"/>
                    <a:pt x="8" y="525"/>
                    <a:pt x="9" y="480"/>
                  </a:cubicBezTo>
                  <a:cubicBezTo>
                    <a:pt x="13" y="355"/>
                    <a:pt x="7" y="310"/>
                    <a:pt x="33" y="211"/>
                  </a:cubicBezTo>
                  <a:cubicBezTo>
                    <a:pt x="36" y="198"/>
                    <a:pt x="56" y="199"/>
                    <a:pt x="67" y="192"/>
                  </a:cubicBezTo>
                  <a:cubicBezTo>
                    <a:pt x="79" y="159"/>
                    <a:pt x="57" y="175"/>
                    <a:pt x="81" y="139"/>
                  </a:cubicBezTo>
                  <a:cubicBezTo>
                    <a:pt x="104" y="103"/>
                    <a:pt x="111" y="95"/>
                    <a:pt x="144" y="62"/>
                  </a:cubicBezTo>
                  <a:cubicBezTo>
                    <a:pt x="155" y="24"/>
                    <a:pt x="170" y="13"/>
                    <a:pt x="206" y="0"/>
                  </a:cubicBezTo>
                  <a:cubicBezTo>
                    <a:pt x="213" y="2"/>
                    <a:pt x="235" y="6"/>
                    <a:pt x="240" y="14"/>
                  </a:cubicBezTo>
                  <a:cubicBezTo>
                    <a:pt x="259" y="43"/>
                    <a:pt x="248" y="23"/>
                    <a:pt x="268" y="43"/>
                  </a:cubicBezTo>
                  <a:cubicBezTo>
                    <a:pt x="288" y="63"/>
                    <a:pt x="296" y="87"/>
                    <a:pt x="321" y="96"/>
                  </a:cubicBezTo>
                  <a:cubicBezTo>
                    <a:pt x="342" y="129"/>
                    <a:pt x="359" y="159"/>
                    <a:pt x="379" y="187"/>
                  </a:cubicBezTo>
                  <a:cubicBezTo>
                    <a:pt x="387" y="210"/>
                    <a:pt x="389" y="230"/>
                    <a:pt x="403" y="250"/>
                  </a:cubicBezTo>
                  <a:cubicBezTo>
                    <a:pt x="406" y="298"/>
                    <a:pt x="416" y="428"/>
                    <a:pt x="417" y="475"/>
                  </a:cubicBezTo>
                  <a:cubicBezTo>
                    <a:pt x="418" y="522"/>
                    <a:pt x="409" y="495"/>
                    <a:pt x="408" y="533"/>
                  </a:cubicBezTo>
                  <a:cubicBezTo>
                    <a:pt x="412" y="597"/>
                    <a:pt x="416" y="640"/>
                    <a:pt x="412" y="706"/>
                  </a:cubicBezTo>
                  <a:cubicBezTo>
                    <a:pt x="373" y="692"/>
                    <a:pt x="435" y="713"/>
                    <a:pt x="364" y="696"/>
                  </a:cubicBezTo>
                  <a:cubicBezTo>
                    <a:pt x="354" y="694"/>
                    <a:pt x="336" y="686"/>
                    <a:pt x="336" y="686"/>
                  </a:cubicBezTo>
                  <a:cubicBezTo>
                    <a:pt x="249" y="692"/>
                    <a:pt x="156" y="707"/>
                    <a:pt x="72" y="677"/>
                  </a:cubicBezTo>
                  <a:cubicBezTo>
                    <a:pt x="55" y="680"/>
                    <a:pt x="9" y="678"/>
                    <a:pt x="0" y="701"/>
                  </a:cubicBez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8" name="Freeform 50"/>
            <p:cNvSpPr>
              <a:spLocks/>
            </p:cNvSpPr>
            <p:nvPr/>
          </p:nvSpPr>
          <p:spPr bwMode="auto">
            <a:xfrm>
              <a:off x="1224" y="2698"/>
              <a:ext cx="101" cy="565"/>
            </a:xfrm>
            <a:custGeom>
              <a:avLst/>
              <a:gdLst>
                <a:gd name="T0" fmla="*/ 101 w 101"/>
                <a:gd name="T1" fmla="*/ 0 h 565"/>
                <a:gd name="T2" fmla="*/ 62 w 101"/>
                <a:gd name="T3" fmla="*/ 62 h 565"/>
                <a:gd name="T4" fmla="*/ 48 w 101"/>
                <a:gd name="T5" fmla="*/ 72 h 565"/>
                <a:gd name="T6" fmla="*/ 29 w 101"/>
                <a:gd name="T7" fmla="*/ 124 h 565"/>
                <a:gd name="T8" fmla="*/ 24 w 101"/>
                <a:gd name="T9" fmla="*/ 166 h 565"/>
                <a:gd name="T10" fmla="*/ 5 w 101"/>
                <a:gd name="T11" fmla="*/ 312 h 565"/>
                <a:gd name="T12" fmla="*/ 0 w 101"/>
                <a:gd name="T13" fmla="*/ 565 h 5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"/>
                <a:gd name="T22" fmla="*/ 0 h 565"/>
                <a:gd name="T23" fmla="*/ 101 w 101"/>
                <a:gd name="T24" fmla="*/ 565 h 5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" h="565">
                  <a:moveTo>
                    <a:pt x="101" y="0"/>
                  </a:moveTo>
                  <a:cubicBezTo>
                    <a:pt x="80" y="17"/>
                    <a:pt x="84" y="44"/>
                    <a:pt x="62" y="62"/>
                  </a:cubicBezTo>
                  <a:cubicBezTo>
                    <a:pt x="55" y="95"/>
                    <a:pt x="67" y="44"/>
                    <a:pt x="48" y="72"/>
                  </a:cubicBezTo>
                  <a:cubicBezTo>
                    <a:pt x="42" y="81"/>
                    <a:pt x="35" y="116"/>
                    <a:pt x="29" y="124"/>
                  </a:cubicBezTo>
                  <a:cubicBezTo>
                    <a:pt x="18" y="140"/>
                    <a:pt x="29" y="144"/>
                    <a:pt x="24" y="166"/>
                  </a:cubicBezTo>
                  <a:cubicBezTo>
                    <a:pt x="17" y="216"/>
                    <a:pt x="10" y="259"/>
                    <a:pt x="5" y="312"/>
                  </a:cubicBezTo>
                  <a:cubicBezTo>
                    <a:pt x="2" y="392"/>
                    <a:pt x="0" y="485"/>
                    <a:pt x="0" y="565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9" name="Freeform 51"/>
            <p:cNvSpPr>
              <a:spLocks/>
            </p:cNvSpPr>
            <p:nvPr/>
          </p:nvSpPr>
          <p:spPr bwMode="auto">
            <a:xfrm flipH="1">
              <a:off x="1387" y="2703"/>
              <a:ext cx="101" cy="565"/>
            </a:xfrm>
            <a:custGeom>
              <a:avLst/>
              <a:gdLst>
                <a:gd name="T0" fmla="*/ 101 w 101"/>
                <a:gd name="T1" fmla="*/ 0 h 565"/>
                <a:gd name="T2" fmla="*/ 62 w 101"/>
                <a:gd name="T3" fmla="*/ 62 h 565"/>
                <a:gd name="T4" fmla="*/ 48 w 101"/>
                <a:gd name="T5" fmla="*/ 72 h 565"/>
                <a:gd name="T6" fmla="*/ 29 w 101"/>
                <a:gd name="T7" fmla="*/ 124 h 565"/>
                <a:gd name="T8" fmla="*/ 24 w 101"/>
                <a:gd name="T9" fmla="*/ 166 h 565"/>
                <a:gd name="T10" fmla="*/ 5 w 101"/>
                <a:gd name="T11" fmla="*/ 312 h 565"/>
                <a:gd name="T12" fmla="*/ 0 w 101"/>
                <a:gd name="T13" fmla="*/ 565 h 5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"/>
                <a:gd name="T22" fmla="*/ 0 h 565"/>
                <a:gd name="T23" fmla="*/ 101 w 101"/>
                <a:gd name="T24" fmla="*/ 565 h 5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" h="565">
                  <a:moveTo>
                    <a:pt x="101" y="0"/>
                  </a:moveTo>
                  <a:cubicBezTo>
                    <a:pt x="80" y="17"/>
                    <a:pt x="84" y="44"/>
                    <a:pt x="62" y="62"/>
                  </a:cubicBezTo>
                  <a:cubicBezTo>
                    <a:pt x="55" y="95"/>
                    <a:pt x="67" y="44"/>
                    <a:pt x="48" y="72"/>
                  </a:cubicBezTo>
                  <a:cubicBezTo>
                    <a:pt x="42" y="81"/>
                    <a:pt x="35" y="116"/>
                    <a:pt x="29" y="124"/>
                  </a:cubicBezTo>
                  <a:cubicBezTo>
                    <a:pt x="18" y="140"/>
                    <a:pt x="29" y="144"/>
                    <a:pt x="24" y="166"/>
                  </a:cubicBezTo>
                  <a:cubicBezTo>
                    <a:pt x="17" y="216"/>
                    <a:pt x="10" y="259"/>
                    <a:pt x="5" y="312"/>
                  </a:cubicBezTo>
                  <a:cubicBezTo>
                    <a:pt x="2" y="392"/>
                    <a:pt x="0" y="485"/>
                    <a:pt x="0" y="565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0" name="Freeform 52"/>
            <p:cNvSpPr>
              <a:spLocks/>
            </p:cNvSpPr>
            <p:nvPr/>
          </p:nvSpPr>
          <p:spPr bwMode="auto">
            <a:xfrm>
              <a:off x="1478" y="2952"/>
              <a:ext cx="43" cy="62"/>
            </a:xfrm>
            <a:custGeom>
              <a:avLst/>
              <a:gdLst>
                <a:gd name="T0" fmla="*/ 43 w 24"/>
                <a:gd name="T1" fmla="*/ 0 h 62"/>
                <a:gd name="T2" fmla="*/ 18 w 24"/>
                <a:gd name="T3" fmla="*/ 48 h 62"/>
                <a:gd name="T4" fmla="*/ 0 w 24"/>
                <a:gd name="T5" fmla="*/ 62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1" name="Freeform 53"/>
            <p:cNvSpPr>
              <a:spLocks/>
            </p:cNvSpPr>
            <p:nvPr/>
          </p:nvSpPr>
          <p:spPr bwMode="auto">
            <a:xfrm>
              <a:off x="1487" y="3062"/>
              <a:ext cx="57" cy="77"/>
            </a:xfrm>
            <a:custGeom>
              <a:avLst/>
              <a:gdLst>
                <a:gd name="T0" fmla="*/ 57 w 24"/>
                <a:gd name="T1" fmla="*/ 0 h 62"/>
                <a:gd name="T2" fmla="*/ 24 w 24"/>
                <a:gd name="T3" fmla="*/ 60 h 62"/>
                <a:gd name="T4" fmla="*/ 0 w 24"/>
                <a:gd name="T5" fmla="*/ 77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2" name="Freeform 54"/>
            <p:cNvSpPr>
              <a:spLocks/>
            </p:cNvSpPr>
            <p:nvPr/>
          </p:nvSpPr>
          <p:spPr bwMode="auto">
            <a:xfrm>
              <a:off x="1455" y="2774"/>
              <a:ext cx="38" cy="52"/>
            </a:xfrm>
            <a:custGeom>
              <a:avLst/>
              <a:gdLst>
                <a:gd name="T0" fmla="*/ 38 w 24"/>
                <a:gd name="T1" fmla="*/ 0 h 62"/>
                <a:gd name="T2" fmla="*/ 16 w 24"/>
                <a:gd name="T3" fmla="*/ 40 h 62"/>
                <a:gd name="T4" fmla="*/ 0 w 24"/>
                <a:gd name="T5" fmla="*/ 52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3" name="Freeform 55"/>
            <p:cNvSpPr>
              <a:spLocks/>
            </p:cNvSpPr>
            <p:nvPr/>
          </p:nvSpPr>
          <p:spPr bwMode="auto">
            <a:xfrm>
              <a:off x="1426" y="2721"/>
              <a:ext cx="39" cy="48"/>
            </a:xfrm>
            <a:custGeom>
              <a:avLst/>
              <a:gdLst>
                <a:gd name="T0" fmla="*/ 39 w 24"/>
                <a:gd name="T1" fmla="*/ 0 h 62"/>
                <a:gd name="T2" fmla="*/ 16 w 24"/>
                <a:gd name="T3" fmla="*/ 37 h 62"/>
                <a:gd name="T4" fmla="*/ 0 w 24"/>
                <a:gd name="T5" fmla="*/ 48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4" name="Freeform 56"/>
            <p:cNvSpPr>
              <a:spLocks/>
            </p:cNvSpPr>
            <p:nvPr/>
          </p:nvSpPr>
          <p:spPr bwMode="auto">
            <a:xfrm flipH="1">
              <a:off x="1248" y="2707"/>
              <a:ext cx="39" cy="48"/>
            </a:xfrm>
            <a:custGeom>
              <a:avLst/>
              <a:gdLst>
                <a:gd name="T0" fmla="*/ 39 w 24"/>
                <a:gd name="T1" fmla="*/ 0 h 62"/>
                <a:gd name="T2" fmla="*/ 16 w 24"/>
                <a:gd name="T3" fmla="*/ 37 h 62"/>
                <a:gd name="T4" fmla="*/ 0 w 24"/>
                <a:gd name="T5" fmla="*/ 48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5" name="Freeform 57"/>
            <p:cNvSpPr>
              <a:spLocks/>
            </p:cNvSpPr>
            <p:nvPr/>
          </p:nvSpPr>
          <p:spPr bwMode="auto">
            <a:xfrm flipH="1">
              <a:off x="1224" y="2760"/>
              <a:ext cx="39" cy="48"/>
            </a:xfrm>
            <a:custGeom>
              <a:avLst/>
              <a:gdLst>
                <a:gd name="T0" fmla="*/ 39 w 24"/>
                <a:gd name="T1" fmla="*/ 0 h 62"/>
                <a:gd name="T2" fmla="*/ 16 w 24"/>
                <a:gd name="T3" fmla="*/ 37 h 62"/>
                <a:gd name="T4" fmla="*/ 0 w 24"/>
                <a:gd name="T5" fmla="*/ 48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6" name="Freeform 58"/>
            <p:cNvSpPr>
              <a:spLocks/>
            </p:cNvSpPr>
            <p:nvPr/>
          </p:nvSpPr>
          <p:spPr bwMode="auto">
            <a:xfrm flipH="1">
              <a:off x="1186" y="2972"/>
              <a:ext cx="43" cy="62"/>
            </a:xfrm>
            <a:custGeom>
              <a:avLst/>
              <a:gdLst>
                <a:gd name="T0" fmla="*/ 43 w 24"/>
                <a:gd name="T1" fmla="*/ 0 h 62"/>
                <a:gd name="T2" fmla="*/ 18 w 24"/>
                <a:gd name="T3" fmla="*/ 48 h 62"/>
                <a:gd name="T4" fmla="*/ 0 w 24"/>
                <a:gd name="T5" fmla="*/ 62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7" name="Freeform 59"/>
            <p:cNvSpPr>
              <a:spLocks/>
            </p:cNvSpPr>
            <p:nvPr/>
          </p:nvSpPr>
          <p:spPr bwMode="auto">
            <a:xfrm flipH="1">
              <a:off x="1170" y="3081"/>
              <a:ext cx="57" cy="77"/>
            </a:xfrm>
            <a:custGeom>
              <a:avLst/>
              <a:gdLst>
                <a:gd name="T0" fmla="*/ 57 w 24"/>
                <a:gd name="T1" fmla="*/ 0 h 62"/>
                <a:gd name="T2" fmla="*/ 24 w 24"/>
                <a:gd name="T3" fmla="*/ 60 h 62"/>
                <a:gd name="T4" fmla="*/ 0 w 24"/>
                <a:gd name="T5" fmla="*/ 77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8" name="Freeform 61"/>
            <p:cNvSpPr>
              <a:spLocks/>
            </p:cNvSpPr>
            <p:nvPr/>
          </p:nvSpPr>
          <p:spPr bwMode="auto">
            <a:xfrm>
              <a:off x="1318" y="2496"/>
              <a:ext cx="55" cy="77"/>
            </a:xfrm>
            <a:custGeom>
              <a:avLst/>
              <a:gdLst>
                <a:gd name="T0" fmla="*/ 7 w 55"/>
                <a:gd name="T1" fmla="*/ 72 h 77"/>
                <a:gd name="T2" fmla="*/ 16 w 55"/>
                <a:gd name="T3" fmla="*/ 0 h 77"/>
                <a:gd name="T4" fmla="*/ 55 w 55"/>
                <a:gd name="T5" fmla="*/ 34 h 77"/>
                <a:gd name="T6" fmla="*/ 40 w 55"/>
                <a:gd name="T7" fmla="*/ 77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9" name="Freeform 62"/>
            <p:cNvSpPr>
              <a:spLocks/>
            </p:cNvSpPr>
            <p:nvPr/>
          </p:nvSpPr>
          <p:spPr bwMode="auto">
            <a:xfrm rot="808160">
              <a:off x="1495" y="2669"/>
              <a:ext cx="40" cy="80"/>
            </a:xfrm>
            <a:custGeom>
              <a:avLst/>
              <a:gdLst>
                <a:gd name="T0" fmla="*/ 5 w 55"/>
                <a:gd name="T1" fmla="*/ 75 h 77"/>
                <a:gd name="T2" fmla="*/ 12 w 55"/>
                <a:gd name="T3" fmla="*/ 0 h 77"/>
                <a:gd name="T4" fmla="*/ 40 w 55"/>
                <a:gd name="T5" fmla="*/ 35 h 77"/>
                <a:gd name="T6" fmla="*/ 29 w 55"/>
                <a:gd name="T7" fmla="*/ 8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0" name="Freeform 63"/>
            <p:cNvSpPr>
              <a:spLocks/>
            </p:cNvSpPr>
            <p:nvPr/>
          </p:nvSpPr>
          <p:spPr bwMode="auto">
            <a:xfrm rot="-1849695">
              <a:off x="1161" y="2668"/>
              <a:ext cx="40" cy="86"/>
            </a:xfrm>
            <a:custGeom>
              <a:avLst/>
              <a:gdLst>
                <a:gd name="T0" fmla="*/ 5 w 55"/>
                <a:gd name="T1" fmla="*/ 80 h 77"/>
                <a:gd name="T2" fmla="*/ 12 w 55"/>
                <a:gd name="T3" fmla="*/ 0 h 77"/>
                <a:gd name="T4" fmla="*/ 40 w 55"/>
                <a:gd name="T5" fmla="*/ 38 h 77"/>
                <a:gd name="T6" fmla="*/ 29 w 55"/>
                <a:gd name="T7" fmla="*/ 86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1" name="Freeform 64"/>
            <p:cNvSpPr>
              <a:spLocks/>
            </p:cNvSpPr>
            <p:nvPr/>
          </p:nvSpPr>
          <p:spPr bwMode="auto">
            <a:xfrm rot="1000047">
              <a:off x="1548" y="2730"/>
              <a:ext cx="27" cy="84"/>
            </a:xfrm>
            <a:custGeom>
              <a:avLst/>
              <a:gdLst>
                <a:gd name="T0" fmla="*/ 3 w 55"/>
                <a:gd name="T1" fmla="*/ 79 h 77"/>
                <a:gd name="T2" fmla="*/ 8 w 55"/>
                <a:gd name="T3" fmla="*/ 0 h 77"/>
                <a:gd name="T4" fmla="*/ 27 w 55"/>
                <a:gd name="T5" fmla="*/ 37 h 77"/>
                <a:gd name="T6" fmla="*/ 20 w 55"/>
                <a:gd name="T7" fmla="*/ 84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2" name="Freeform 65"/>
            <p:cNvSpPr>
              <a:spLocks/>
            </p:cNvSpPr>
            <p:nvPr/>
          </p:nvSpPr>
          <p:spPr bwMode="auto">
            <a:xfrm rot="-2673192">
              <a:off x="1120" y="2727"/>
              <a:ext cx="42" cy="100"/>
            </a:xfrm>
            <a:custGeom>
              <a:avLst/>
              <a:gdLst>
                <a:gd name="T0" fmla="*/ 5 w 55"/>
                <a:gd name="T1" fmla="*/ 94 h 77"/>
                <a:gd name="T2" fmla="*/ 12 w 55"/>
                <a:gd name="T3" fmla="*/ 0 h 77"/>
                <a:gd name="T4" fmla="*/ 42 w 55"/>
                <a:gd name="T5" fmla="*/ 44 h 77"/>
                <a:gd name="T6" fmla="*/ 31 w 55"/>
                <a:gd name="T7" fmla="*/ 10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3" name="Freeform 67"/>
            <p:cNvSpPr>
              <a:spLocks/>
            </p:cNvSpPr>
            <p:nvPr/>
          </p:nvSpPr>
          <p:spPr bwMode="auto">
            <a:xfrm>
              <a:off x="869" y="2290"/>
              <a:ext cx="282" cy="873"/>
            </a:xfrm>
            <a:custGeom>
              <a:avLst/>
              <a:gdLst>
                <a:gd name="T0" fmla="*/ 55 w 239"/>
                <a:gd name="T1" fmla="*/ 0 h 893"/>
                <a:gd name="T2" fmla="*/ 33 w 239"/>
                <a:gd name="T3" fmla="*/ 131 h 893"/>
                <a:gd name="T4" fmla="*/ 17 w 239"/>
                <a:gd name="T5" fmla="*/ 211 h 893"/>
                <a:gd name="T6" fmla="*/ 11 w 239"/>
                <a:gd name="T7" fmla="*/ 498 h 893"/>
                <a:gd name="T8" fmla="*/ 50 w 239"/>
                <a:gd name="T9" fmla="*/ 605 h 893"/>
                <a:gd name="T10" fmla="*/ 61 w 239"/>
                <a:gd name="T11" fmla="*/ 647 h 893"/>
                <a:gd name="T12" fmla="*/ 90 w 239"/>
                <a:gd name="T13" fmla="*/ 690 h 893"/>
                <a:gd name="T14" fmla="*/ 106 w 239"/>
                <a:gd name="T15" fmla="*/ 756 h 893"/>
                <a:gd name="T16" fmla="*/ 163 w 239"/>
                <a:gd name="T17" fmla="*/ 808 h 893"/>
                <a:gd name="T18" fmla="*/ 248 w 239"/>
                <a:gd name="T19" fmla="*/ 863 h 893"/>
                <a:gd name="T20" fmla="*/ 282 w 239"/>
                <a:gd name="T21" fmla="*/ 873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4" name="Freeform 68"/>
            <p:cNvSpPr>
              <a:spLocks/>
            </p:cNvSpPr>
            <p:nvPr/>
          </p:nvSpPr>
          <p:spPr bwMode="auto">
            <a:xfrm rot="-145551">
              <a:off x="823" y="2363"/>
              <a:ext cx="294" cy="842"/>
            </a:xfrm>
            <a:custGeom>
              <a:avLst/>
              <a:gdLst>
                <a:gd name="T0" fmla="*/ 58 w 239"/>
                <a:gd name="T1" fmla="*/ 0 h 893"/>
                <a:gd name="T2" fmla="*/ 34 w 239"/>
                <a:gd name="T3" fmla="*/ 126 h 893"/>
                <a:gd name="T4" fmla="*/ 17 w 239"/>
                <a:gd name="T5" fmla="*/ 204 h 893"/>
                <a:gd name="T6" fmla="*/ 11 w 239"/>
                <a:gd name="T7" fmla="*/ 480 h 893"/>
                <a:gd name="T8" fmla="*/ 52 w 239"/>
                <a:gd name="T9" fmla="*/ 584 h 893"/>
                <a:gd name="T10" fmla="*/ 64 w 239"/>
                <a:gd name="T11" fmla="*/ 624 h 893"/>
                <a:gd name="T12" fmla="*/ 93 w 239"/>
                <a:gd name="T13" fmla="*/ 666 h 893"/>
                <a:gd name="T14" fmla="*/ 111 w 239"/>
                <a:gd name="T15" fmla="*/ 729 h 893"/>
                <a:gd name="T16" fmla="*/ 170 w 239"/>
                <a:gd name="T17" fmla="*/ 779 h 893"/>
                <a:gd name="T18" fmla="*/ 258 w 239"/>
                <a:gd name="T19" fmla="*/ 833 h 893"/>
                <a:gd name="T20" fmla="*/ 294 w 239"/>
                <a:gd name="T21" fmla="*/ 842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5" name="Freeform 69"/>
            <p:cNvSpPr>
              <a:spLocks/>
            </p:cNvSpPr>
            <p:nvPr/>
          </p:nvSpPr>
          <p:spPr bwMode="auto">
            <a:xfrm rot="-145551">
              <a:off x="787" y="2412"/>
              <a:ext cx="324" cy="830"/>
            </a:xfrm>
            <a:custGeom>
              <a:avLst/>
              <a:gdLst>
                <a:gd name="T0" fmla="*/ 64 w 239"/>
                <a:gd name="T1" fmla="*/ 0 h 893"/>
                <a:gd name="T2" fmla="*/ 38 w 239"/>
                <a:gd name="T3" fmla="*/ 125 h 893"/>
                <a:gd name="T4" fmla="*/ 19 w 239"/>
                <a:gd name="T5" fmla="*/ 201 h 893"/>
                <a:gd name="T6" fmla="*/ 12 w 239"/>
                <a:gd name="T7" fmla="*/ 473 h 893"/>
                <a:gd name="T8" fmla="*/ 57 w 239"/>
                <a:gd name="T9" fmla="*/ 575 h 893"/>
                <a:gd name="T10" fmla="*/ 70 w 239"/>
                <a:gd name="T11" fmla="*/ 615 h 893"/>
                <a:gd name="T12" fmla="*/ 103 w 239"/>
                <a:gd name="T13" fmla="*/ 656 h 893"/>
                <a:gd name="T14" fmla="*/ 122 w 239"/>
                <a:gd name="T15" fmla="*/ 718 h 893"/>
                <a:gd name="T16" fmla="*/ 187 w 239"/>
                <a:gd name="T17" fmla="*/ 768 h 893"/>
                <a:gd name="T18" fmla="*/ 285 w 239"/>
                <a:gd name="T19" fmla="*/ 821 h 893"/>
                <a:gd name="T20" fmla="*/ 324 w 239"/>
                <a:gd name="T21" fmla="*/ 830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6" name="Freeform 70"/>
            <p:cNvSpPr>
              <a:spLocks/>
            </p:cNvSpPr>
            <p:nvPr/>
          </p:nvSpPr>
          <p:spPr bwMode="auto">
            <a:xfrm flipH="1">
              <a:off x="1575" y="2286"/>
              <a:ext cx="282" cy="873"/>
            </a:xfrm>
            <a:custGeom>
              <a:avLst/>
              <a:gdLst>
                <a:gd name="T0" fmla="*/ 55 w 239"/>
                <a:gd name="T1" fmla="*/ 0 h 893"/>
                <a:gd name="T2" fmla="*/ 33 w 239"/>
                <a:gd name="T3" fmla="*/ 131 h 893"/>
                <a:gd name="T4" fmla="*/ 17 w 239"/>
                <a:gd name="T5" fmla="*/ 211 h 893"/>
                <a:gd name="T6" fmla="*/ 11 w 239"/>
                <a:gd name="T7" fmla="*/ 498 h 893"/>
                <a:gd name="T8" fmla="*/ 50 w 239"/>
                <a:gd name="T9" fmla="*/ 605 h 893"/>
                <a:gd name="T10" fmla="*/ 61 w 239"/>
                <a:gd name="T11" fmla="*/ 647 h 893"/>
                <a:gd name="T12" fmla="*/ 90 w 239"/>
                <a:gd name="T13" fmla="*/ 690 h 893"/>
                <a:gd name="T14" fmla="*/ 106 w 239"/>
                <a:gd name="T15" fmla="*/ 756 h 893"/>
                <a:gd name="T16" fmla="*/ 163 w 239"/>
                <a:gd name="T17" fmla="*/ 808 h 893"/>
                <a:gd name="T18" fmla="*/ 248 w 239"/>
                <a:gd name="T19" fmla="*/ 863 h 893"/>
                <a:gd name="T20" fmla="*/ 282 w 239"/>
                <a:gd name="T21" fmla="*/ 873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7" name="Freeform 71"/>
            <p:cNvSpPr>
              <a:spLocks/>
            </p:cNvSpPr>
            <p:nvPr/>
          </p:nvSpPr>
          <p:spPr bwMode="auto">
            <a:xfrm rot="145551" flipH="1">
              <a:off x="1596" y="2367"/>
              <a:ext cx="294" cy="842"/>
            </a:xfrm>
            <a:custGeom>
              <a:avLst/>
              <a:gdLst>
                <a:gd name="T0" fmla="*/ 58 w 239"/>
                <a:gd name="T1" fmla="*/ 0 h 893"/>
                <a:gd name="T2" fmla="*/ 34 w 239"/>
                <a:gd name="T3" fmla="*/ 126 h 893"/>
                <a:gd name="T4" fmla="*/ 17 w 239"/>
                <a:gd name="T5" fmla="*/ 204 h 893"/>
                <a:gd name="T6" fmla="*/ 11 w 239"/>
                <a:gd name="T7" fmla="*/ 480 h 893"/>
                <a:gd name="T8" fmla="*/ 52 w 239"/>
                <a:gd name="T9" fmla="*/ 584 h 893"/>
                <a:gd name="T10" fmla="*/ 64 w 239"/>
                <a:gd name="T11" fmla="*/ 624 h 893"/>
                <a:gd name="T12" fmla="*/ 93 w 239"/>
                <a:gd name="T13" fmla="*/ 666 h 893"/>
                <a:gd name="T14" fmla="*/ 111 w 239"/>
                <a:gd name="T15" fmla="*/ 729 h 893"/>
                <a:gd name="T16" fmla="*/ 170 w 239"/>
                <a:gd name="T17" fmla="*/ 779 h 893"/>
                <a:gd name="T18" fmla="*/ 258 w 239"/>
                <a:gd name="T19" fmla="*/ 833 h 893"/>
                <a:gd name="T20" fmla="*/ 294 w 239"/>
                <a:gd name="T21" fmla="*/ 842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8" name="Freeform 72"/>
            <p:cNvSpPr>
              <a:spLocks/>
            </p:cNvSpPr>
            <p:nvPr/>
          </p:nvSpPr>
          <p:spPr bwMode="auto">
            <a:xfrm>
              <a:off x="1580" y="2437"/>
              <a:ext cx="342" cy="805"/>
            </a:xfrm>
            <a:custGeom>
              <a:avLst/>
              <a:gdLst>
                <a:gd name="T0" fmla="*/ 300 w 342"/>
                <a:gd name="T1" fmla="*/ 0 h 805"/>
                <a:gd name="T2" fmla="*/ 320 w 342"/>
                <a:gd name="T3" fmla="*/ 124 h 805"/>
                <a:gd name="T4" fmla="*/ 337 w 342"/>
                <a:gd name="T5" fmla="*/ 200 h 805"/>
                <a:gd name="T6" fmla="*/ 321 w 342"/>
                <a:gd name="T7" fmla="*/ 448 h 805"/>
                <a:gd name="T8" fmla="*/ 311 w 342"/>
                <a:gd name="T9" fmla="*/ 496 h 805"/>
                <a:gd name="T10" fmla="*/ 283 w 342"/>
                <a:gd name="T11" fmla="*/ 566 h 805"/>
                <a:gd name="T12" fmla="*/ 267 w 342"/>
                <a:gd name="T13" fmla="*/ 605 h 805"/>
                <a:gd name="T14" fmla="*/ 232 w 342"/>
                <a:gd name="T15" fmla="*/ 644 h 805"/>
                <a:gd name="T16" fmla="*/ 191 w 342"/>
                <a:gd name="T17" fmla="*/ 702 h 805"/>
                <a:gd name="T18" fmla="*/ 142 w 342"/>
                <a:gd name="T19" fmla="*/ 750 h 805"/>
                <a:gd name="T20" fmla="*/ 41 w 342"/>
                <a:gd name="T21" fmla="*/ 798 h 805"/>
                <a:gd name="T22" fmla="*/ 0 w 342"/>
                <a:gd name="T23" fmla="*/ 805 h 8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2"/>
                <a:gd name="T37" fmla="*/ 0 h 805"/>
                <a:gd name="T38" fmla="*/ 342 w 342"/>
                <a:gd name="T39" fmla="*/ 805 h 8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2" h="805">
                  <a:moveTo>
                    <a:pt x="300" y="0"/>
                  </a:moveTo>
                  <a:cubicBezTo>
                    <a:pt x="320" y="40"/>
                    <a:pt x="306" y="82"/>
                    <a:pt x="320" y="124"/>
                  </a:cubicBezTo>
                  <a:cubicBezTo>
                    <a:pt x="323" y="150"/>
                    <a:pt x="329" y="174"/>
                    <a:pt x="337" y="200"/>
                  </a:cubicBezTo>
                  <a:cubicBezTo>
                    <a:pt x="342" y="289"/>
                    <a:pt x="337" y="359"/>
                    <a:pt x="321" y="448"/>
                  </a:cubicBezTo>
                  <a:cubicBezTo>
                    <a:pt x="319" y="498"/>
                    <a:pt x="317" y="476"/>
                    <a:pt x="311" y="496"/>
                  </a:cubicBezTo>
                  <a:cubicBezTo>
                    <a:pt x="305" y="516"/>
                    <a:pt x="290" y="548"/>
                    <a:pt x="283" y="566"/>
                  </a:cubicBezTo>
                  <a:cubicBezTo>
                    <a:pt x="275" y="579"/>
                    <a:pt x="276" y="593"/>
                    <a:pt x="267" y="605"/>
                  </a:cubicBezTo>
                  <a:cubicBezTo>
                    <a:pt x="224" y="667"/>
                    <a:pt x="251" y="606"/>
                    <a:pt x="232" y="644"/>
                  </a:cubicBezTo>
                  <a:cubicBezTo>
                    <a:pt x="224" y="663"/>
                    <a:pt x="201" y="682"/>
                    <a:pt x="191" y="702"/>
                  </a:cubicBezTo>
                  <a:cubicBezTo>
                    <a:pt x="189" y="704"/>
                    <a:pt x="148" y="746"/>
                    <a:pt x="142" y="750"/>
                  </a:cubicBezTo>
                  <a:cubicBezTo>
                    <a:pt x="125" y="760"/>
                    <a:pt x="60" y="792"/>
                    <a:pt x="41" y="798"/>
                  </a:cubicBezTo>
                  <a:cubicBezTo>
                    <a:pt x="29" y="801"/>
                    <a:pt x="0" y="805"/>
                    <a:pt x="0" y="805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8" name="Group 102"/>
          <p:cNvGrpSpPr>
            <a:grpSpLocks/>
          </p:cNvGrpSpPr>
          <p:nvPr/>
        </p:nvGrpSpPr>
        <p:grpSpPr bwMode="auto">
          <a:xfrm>
            <a:off x="5097463" y="2597150"/>
            <a:ext cx="1654175" cy="2362200"/>
            <a:chOff x="1958" y="1800"/>
            <a:chExt cx="1042" cy="1488"/>
          </a:xfrm>
        </p:grpSpPr>
        <p:sp>
          <p:nvSpPr>
            <p:cNvPr id="10264" name="Freeform 73"/>
            <p:cNvSpPr>
              <a:spLocks/>
            </p:cNvSpPr>
            <p:nvPr/>
          </p:nvSpPr>
          <p:spPr bwMode="auto">
            <a:xfrm>
              <a:off x="2203" y="2189"/>
              <a:ext cx="237" cy="1066"/>
            </a:xfrm>
            <a:custGeom>
              <a:avLst/>
              <a:gdLst>
                <a:gd name="T0" fmla="*/ 10 w 237"/>
                <a:gd name="T1" fmla="*/ 1066 h 1066"/>
                <a:gd name="T2" fmla="*/ 6 w 237"/>
                <a:gd name="T3" fmla="*/ 845 h 1066"/>
                <a:gd name="T4" fmla="*/ 58 w 237"/>
                <a:gd name="T5" fmla="*/ 624 h 1066"/>
                <a:gd name="T6" fmla="*/ 78 w 237"/>
                <a:gd name="T7" fmla="*/ 600 h 1066"/>
                <a:gd name="T8" fmla="*/ 106 w 237"/>
                <a:gd name="T9" fmla="*/ 571 h 1066"/>
                <a:gd name="T10" fmla="*/ 116 w 237"/>
                <a:gd name="T11" fmla="*/ 557 h 1066"/>
                <a:gd name="T12" fmla="*/ 188 w 237"/>
                <a:gd name="T13" fmla="*/ 514 h 1066"/>
                <a:gd name="T14" fmla="*/ 212 w 237"/>
                <a:gd name="T15" fmla="*/ 471 h 1066"/>
                <a:gd name="T16" fmla="*/ 217 w 237"/>
                <a:gd name="T17" fmla="*/ 379 h 1066"/>
                <a:gd name="T18" fmla="*/ 159 w 237"/>
                <a:gd name="T19" fmla="*/ 365 h 1066"/>
                <a:gd name="T20" fmla="*/ 202 w 237"/>
                <a:gd name="T21" fmla="*/ 331 h 1066"/>
                <a:gd name="T22" fmla="*/ 198 w 237"/>
                <a:gd name="T23" fmla="*/ 240 h 1066"/>
                <a:gd name="T24" fmla="*/ 154 w 237"/>
                <a:gd name="T25" fmla="*/ 235 h 1066"/>
                <a:gd name="T26" fmla="*/ 164 w 237"/>
                <a:gd name="T27" fmla="*/ 207 h 1066"/>
                <a:gd name="T28" fmla="*/ 202 w 237"/>
                <a:gd name="T29" fmla="*/ 211 h 1066"/>
                <a:gd name="T30" fmla="*/ 231 w 237"/>
                <a:gd name="T31" fmla="*/ 125 h 1066"/>
                <a:gd name="T32" fmla="*/ 231 w 237"/>
                <a:gd name="T33" fmla="*/ 0 h 10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7"/>
                <a:gd name="T52" fmla="*/ 0 h 1066"/>
                <a:gd name="T53" fmla="*/ 237 w 237"/>
                <a:gd name="T54" fmla="*/ 1066 h 10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7" h="1066">
                  <a:moveTo>
                    <a:pt x="10" y="1066"/>
                  </a:moveTo>
                  <a:cubicBezTo>
                    <a:pt x="0" y="996"/>
                    <a:pt x="8" y="914"/>
                    <a:pt x="6" y="845"/>
                  </a:cubicBezTo>
                  <a:cubicBezTo>
                    <a:pt x="8" y="795"/>
                    <a:pt x="16" y="669"/>
                    <a:pt x="58" y="624"/>
                  </a:cubicBezTo>
                  <a:cubicBezTo>
                    <a:pt x="67" y="599"/>
                    <a:pt x="56" y="620"/>
                    <a:pt x="78" y="600"/>
                  </a:cubicBezTo>
                  <a:cubicBezTo>
                    <a:pt x="88" y="591"/>
                    <a:pt x="98" y="582"/>
                    <a:pt x="106" y="571"/>
                  </a:cubicBezTo>
                  <a:cubicBezTo>
                    <a:pt x="109" y="566"/>
                    <a:pt x="112" y="561"/>
                    <a:pt x="116" y="557"/>
                  </a:cubicBezTo>
                  <a:cubicBezTo>
                    <a:pt x="136" y="537"/>
                    <a:pt x="165" y="529"/>
                    <a:pt x="188" y="514"/>
                  </a:cubicBezTo>
                  <a:cubicBezTo>
                    <a:pt x="198" y="499"/>
                    <a:pt x="202" y="485"/>
                    <a:pt x="212" y="471"/>
                  </a:cubicBezTo>
                  <a:cubicBezTo>
                    <a:pt x="214" y="452"/>
                    <a:pt x="232" y="397"/>
                    <a:pt x="217" y="379"/>
                  </a:cubicBezTo>
                  <a:cubicBezTo>
                    <a:pt x="211" y="371"/>
                    <a:pt x="164" y="366"/>
                    <a:pt x="159" y="365"/>
                  </a:cubicBezTo>
                  <a:cubicBezTo>
                    <a:pt x="172" y="330"/>
                    <a:pt x="192" y="368"/>
                    <a:pt x="202" y="331"/>
                  </a:cubicBezTo>
                  <a:cubicBezTo>
                    <a:pt x="201" y="301"/>
                    <a:pt x="212" y="267"/>
                    <a:pt x="198" y="240"/>
                  </a:cubicBezTo>
                  <a:cubicBezTo>
                    <a:pt x="191" y="227"/>
                    <a:pt x="165" y="245"/>
                    <a:pt x="154" y="235"/>
                  </a:cubicBezTo>
                  <a:cubicBezTo>
                    <a:pt x="147" y="228"/>
                    <a:pt x="164" y="207"/>
                    <a:pt x="164" y="207"/>
                  </a:cubicBezTo>
                  <a:cubicBezTo>
                    <a:pt x="198" y="229"/>
                    <a:pt x="187" y="236"/>
                    <a:pt x="202" y="211"/>
                  </a:cubicBezTo>
                  <a:cubicBezTo>
                    <a:pt x="194" y="183"/>
                    <a:pt x="226" y="154"/>
                    <a:pt x="231" y="125"/>
                  </a:cubicBezTo>
                  <a:cubicBezTo>
                    <a:pt x="237" y="44"/>
                    <a:pt x="231" y="65"/>
                    <a:pt x="231" y="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5" name="Freeform 74"/>
            <p:cNvSpPr>
              <a:spLocks/>
            </p:cNvSpPr>
            <p:nvPr/>
          </p:nvSpPr>
          <p:spPr bwMode="auto">
            <a:xfrm>
              <a:off x="2500" y="2199"/>
              <a:ext cx="238" cy="1057"/>
            </a:xfrm>
            <a:custGeom>
              <a:avLst/>
              <a:gdLst>
                <a:gd name="T0" fmla="*/ 228 w 238"/>
                <a:gd name="T1" fmla="*/ 1057 h 1057"/>
                <a:gd name="T2" fmla="*/ 232 w 238"/>
                <a:gd name="T3" fmla="*/ 836 h 1057"/>
                <a:gd name="T4" fmla="*/ 180 w 238"/>
                <a:gd name="T5" fmla="*/ 615 h 1057"/>
                <a:gd name="T6" fmla="*/ 160 w 238"/>
                <a:gd name="T7" fmla="*/ 591 h 1057"/>
                <a:gd name="T8" fmla="*/ 132 w 238"/>
                <a:gd name="T9" fmla="*/ 562 h 1057"/>
                <a:gd name="T10" fmla="*/ 122 w 238"/>
                <a:gd name="T11" fmla="*/ 548 h 1057"/>
                <a:gd name="T12" fmla="*/ 50 w 238"/>
                <a:gd name="T13" fmla="*/ 505 h 1057"/>
                <a:gd name="T14" fmla="*/ 26 w 238"/>
                <a:gd name="T15" fmla="*/ 462 h 1057"/>
                <a:gd name="T16" fmla="*/ 21 w 238"/>
                <a:gd name="T17" fmla="*/ 370 h 1057"/>
                <a:gd name="T18" fmla="*/ 79 w 238"/>
                <a:gd name="T19" fmla="*/ 356 h 1057"/>
                <a:gd name="T20" fmla="*/ 36 w 238"/>
                <a:gd name="T21" fmla="*/ 322 h 1057"/>
                <a:gd name="T22" fmla="*/ 40 w 238"/>
                <a:gd name="T23" fmla="*/ 231 h 1057"/>
                <a:gd name="T24" fmla="*/ 84 w 238"/>
                <a:gd name="T25" fmla="*/ 226 h 1057"/>
                <a:gd name="T26" fmla="*/ 74 w 238"/>
                <a:gd name="T27" fmla="*/ 198 h 1057"/>
                <a:gd name="T28" fmla="*/ 36 w 238"/>
                <a:gd name="T29" fmla="*/ 202 h 1057"/>
                <a:gd name="T30" fmla="*/ 6 w 238"/>
                <a:gd name="T31" fmla="*/ 115 h 1057"/>
                <a:gd name="T32" fmla="*/ 1 w 238"/>
                <a:gd name="T33" fmla="*/ 0 h 10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8"/>
                <a:gd name="T52" fmla="*/ 0 h 1057"/>
                <a:gd name="T53" fmla="*/ 238 w 238"/>
                <a:gd name="T54" fmla="*/ 1057 h 10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8" h="1057">
                  <a:moveTo>
                    <a:pt x="228" y="1057"/>
                  </a:moveTo>
                  <a:cubicBezTo>
                    <a:pt x="238" y="987"/>
                    <a:pt x="230" y="905"/>
                    <a:pt x="232" y="836"/>
                  </a:cubicBezTo>
                  <a:cubicBezTo>
                    <a:pt x="230" y="786"/>
                    <a:pt x="222" y="660"/>
                    <a:pt x="180" y="615"/>
                  </a:cubicBezTo>
                  <a:cubicBezTo>
                    <a:pt x="171" y="590"/>
                    <a:pt x="182" y="611"/>
                    <a:pt x="160" y="591"/>
                  </a:cubicBezTo>
                  <a:cubicBezTo>
                    <a:pt x="150" y="582"/>
                    <a:pt x="140" y="573"/>
                    <a:pt x="132" y="562"/>
                  </a:cubicBezTo>
                  <a:cubicBezTo>
                    <a:pt x="129" y="557"/>
                    <a:pt x="126" y="552"/>
                    <a:pt x="122" y="548"/>
                  </a:cubicBezTo>
                  <a:cubicBezTo>
                    <a:pt x="102" y="528"/>
                    <a:pt x="73" y="520"/>
                    <a:pt x="50" y="505"/>
                  </a:cubicBezTo>
                  <a:cubicBezTo>
                    <a:pt x="40" y="490"/>
                    <a:pt x="36" y="476"/>
                    <a:pt x="26" y="462"/>
                  </a:cubicBezTo>
                  <a:cubicBezTo>
                    <a:pt x="24" y="443"/>
                    <a:pt x="6" y="388"/>
                    <a:pt x="21" y="370"/>
                  </a:cubicBezTo>
                  <a:cubicBezTo>
                    <a:pt x="27" y="362"/>
                    <a:pt x="74" y="357"/>
                    <a:pt x="79" y="356"/>
                  </a:cubicBezTo>
                  <a:cubicBezTo>
                    <a:pt x="66" y="321"/>
                    <a:pt x="46" y="359"/>
                    <a:pt x="36" y="322"/>
                  </a:cubicBezTo>
                  <a:cubicBezTo>
                    <a:pt x="37" y="292"/>
                    <a:pt x="26" y="258"/>
                    <a:pt x="40" y="231"/>
                  </a:cubicBezTo>
                  <a:cubicBezTo>
                    <a:pt x="47" y="218"/>
                    <a:pt x="73" y="236"/>
                    <a:pt x="84" y="226"/>
                  </a:cubicBezTo>
                  <a:cubicBezTo>
                    <a:pt x="91" y="219"/>
                    <a:pt x="74" y="198"/>
                    <a:pt x="74" y="198"/>
                  </a:cubicBezTo>
                  <a:cubicBezTo>
                    <a:pt x="40" y="220"/>
                    <a:pt x="51" y="227"/>
                    <a:pt x="36" y="202"/>
                  </a:cubicBezTo>
                  <a:cubicBezTo>
                    <a:pt x="44" y="174"/>
                    <a:pt x="11" y="144"/>
                    <a:pt x="6" y="115"/>
                  </a:cubicBezTo>
                  <a:cubicBezTo>
                    <a:pt x="0" y="34"/>
                    <a:pt x="1" y="65"/>
                    <a:pt x="1" y="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6" name="Freeform 75"/>
            <p:cNvSpPr>
              <a:spLocks/>
            </p:cNvSpPr>
            <p:nvPr/>
          </p:nvSpPr>
          <p:spPr bwMode="auto">
            <a:xfrm>
              <a:off x="2136" y="1925"/>
              <a:ext cx="206" cy="912"/>
            </a:xfrm>
            <a:custGeom>
              <a:avLst/>
              <a:gdLst>
                <a:gd name="T0" fmla="*/ 93 w 206"/>
                <a:gd name="T1" fmla="*/ 912 h 912"/>
                <a:gd name="T2" fmla="*/ 64 w 206"/>
                <a:gd name="T3" fmla="*/ 879 h 912"/>
                <a:gd name="T4" fmla="*/ 30 w 206"/>
                <a:gd name="T5" fmla="*/ 826 h 912"/>
                <a:gd name="T6" fmla="*/ 3 w 206"/>
                <a:gd name="T7" fmla="*/ 676 h 912"/>
                <a:gd name="T8" fmla="*/ 15 w 206"/>
                <a:gd name="T9" fmla="*/ 459 h 912"/>
                <a:gd name="T10" fmla="*/ 45 w 206"/>
                <a:gd name="T11" fmla="*/ 293 h 912"/>
                <a:gd name="T12" fmla="*/ 86 w 206"/>
                <a:gd name="T13" fmla="*/ 185 h 912"/>
                <a:gd name="T14" fmla="*/ 120 w 206"/>
                <a:gd name="T15" fmla="*/ 133 h 912"/>
                <a:gd name="T16" fmla="*/ 168 w 206"/>
                <a:gd name="T17" fmla="*/ 48 h 912"/>
                <a:gd name="T18" fmla="*/ 206 w 206"/>
                <a:gd name="T19" fmla="*/ 0 h 9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6"/>
                <a:gd name="T31" fmla="*/ 0 h 912"/>
                <a:gd name="T32" fmla="*/ 206 w 206"/>
                <a:gd name="T33" fmla="*/ 912 h 9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6" h="912">
                  <a:moveTo>
                    <a:pt x="93" y="912"/>
                  </a:moveTo>
                  <a:cubicBezTo>
                    <a:pt x="78" y="905"/>
                    <a:pt x="75" y="892"/>
                    <a:pt x="64" y="879"/>
                  </a:cubicBezTo>
                  <a:cubicBezTo>
                    <a:pt x="57" y="858"/>
                    <a:pt x="44" y="839"/>
                    <a:pt x="30" y="826"/>
                  </a:cubicBezTo>
                  <a:cubicBezTo>
                    <a:pt x="16" y="777"/>
                    <a:pt x="9" y="727"/>
                    <a:pt x="3" y="676"/>
                  </a:cubicBezTo>
                  <a:cubicBezTo>
                    <a:pt x="5" y="622"/>
                    <a:pt x="0" y="513"/>
                    <a:pt x="15" y="459"/>
                  </a:cubicBezTo>
                  <a:cubicBezTo>
                    <a:pt x="22" y="404"/>
                    <a:pt x="19" y="339"/>
                    <a:pt x="45" y="293"/>
                  </a:cubicBezTo>
                  <a:cubicBezTo>
                    <a:pt x="53" y="255"/>
                    <a:pt x="68" y="218"/>
                    <a:pt x="86" y="185"/>
                  </a:cubicBezTo>
                  <a:cubicBezTo>
                    <a:pt x="93" y="160"/>
                    <a:pt x="103" y="147"/>
                    <a:pt x="120" y="133"/>
                  </a:cubicBezTo>
                  <a:cubicBezTo>
                    <a:pt x="131" y="109"/>
                    <a:pt x="154" y="70"/>
                    <a:pt x="168" y="48"/>
                  </a:cubicBezTo>
                  <a:cubicBezTo>
                    <a:pt x="182" y="26"/>
                    <a:pt x="198" y="10"/>
                    <a:pt x="206" y="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7" name="Freeform 76"/>
            <p:cNvSpPr>
              <a:spLocks/>
            </p:cNvSpPr>
            <p:nvPr/>
          </p:nvSpPr>
          <p:spPr bwMode="auto">
            <a:xfrm>
              <a:off x="2568" y="1930"/>
              <a:ext cx="244" cy="932"/>
            </a:xfrm>
            <a:custGeom>
              <a:avLst/>
              <a:gdLst>
                <a:gd name="T0" fmla="*/ 149 w 244"/>
                <a:gd name="T1" fmla="*/ 932 h 932"/>
                <a:gd name="T2" fmla="*/ 179 w 244"/>
                <a:gd name="T3" fmla="*/ 898 h 932"/>
                <a:gd name="T4" fmla="*/ 214 w 244"/>
                <a:gd name="T5" fmla="*/ 844 h 932"/>
                <a:gd name="T6" fmla="*/ 241 w 244"/>
                <a:gd name="T7" fmla="*/ 689 h 932"/>
                <a:gd name="T8" fmla="*/ 229 w 244"/>
                <a:gd name="T9" fmla="*/ 466 h 932"/>
                <a:gd name="T10" fmla="*/ 198 w 244"/>
                <a:gd name="T11" fmla="*/ 296 h 932"/>
                <a:gd name="T12" fmla="*/ 156 w 244"/>
                <a:gd name="T13" fmla="*/ 184 h 932"/>
                <a:gd name="T14" fmla="*/ 122 w 244"/>
                <a:gd name="T15" fmla="*/ 131 h 932"/>
                <a:gd name="T16" fmla="*/ 0 w 244"/>
                <a:gd name="T17" fmla="*/ 0 h 9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4"/>
                <a:gd name="T28" fmla="*/ 0 h 932"/>
                <a:gd name="T29" fmla="*/ 244 w 244"/>
                <a:gd name="T30" fmla="*/ 932 h 9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4" h="932">
                  <a:moveTo>
                    <a:pt x="149" y="932"/>
                  </a:moveTo>
                  <a:cubicBezTo>
                    <a:pt x="164" y="925"/>
                    <a:pt x="168" y="912"/>
                    <a:pt x="179" y="898"/>
                  </a:cubicBezTo>
                  <a:cubicBezTo>
                    <a:pt x="186" y="876"/>
                    <a:pt x="199" y="857"/>
                    <a:pt x="214" y="844"/>
                  </a:cubicBezTo>
                  <a:cubicBezTo>
                    <a:pt x="228" y="793"/>
                    <a:pt x="235" y="742"/>
                    <a:pt x="241" y="689"/>
                  </a:cubicBezTo>
                  <a:cubicBezTo>
                    <a:pt x="239" y="634"/>
                    <a:pt x="244" y="521"/>
                    <a:pt x="229" y="466"/>
                  </a:cubicBezTo>
                  <a:cubicBezTo>
                    <a:pt x="222" y="410"/>
                    <a:pt x="225" y="343"/>
                    <a:pt x="198" y="296"/>
                  </a:cubicBezTo>
                  <a:cubicBezTo>
                    <a:pt x="190" y="256"/>
                    <a:pt x="174" y="218"/>
                    <a:pt x="156" y="184"/>
                  </a:cubicBezTo>
                  <a:cubicBezTo>
                    <a:pt x="150" y="159"/>
                    <a:pt x="139" y="145"/>
                    <a:pt x="122" y="131"/>
                  </a:cubicBezTo>
                  <a:cubicBezTo>
                    <a:pt x="89" y="68"/>
                    <a:pt x="34" y="67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8" name="Oval 77" descr="Сферы"/>
            <p:cNvSpPr>
              <a:spLocks noChangeArrowheads="1"/>
            </p:cNvSpPr>
            <p:nvPr/>
          </p:nvSpPr>
          <p:spPr bwMode="auto">
            <a:xfrm>
              <a:off x="2304" y="2015"/>
              <a:ext cx="302" cy="298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9" name="Oval 78" descr="Сферы"/>
            <p:cNvSpPr>
              <a:spLocks noChangeArrowheads="1"/>
            </p:cNvSpPr>
            <p:nvPr/>
          </p:nvSpPr>
          <p:spPr bwMode="auto">
            <a:xfrm>
              <a:off x="2550" y="2197"/>
              <a:ext cx="250" cy="298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0" name="Oval 79" descr="Сферы"/>
            <p:cNvSpPr>
              <a:spLocks noChangeArrowheads="1"/>
            </p:cNvSpPr>
            <p:nvPr/>
          </p:nvSpPr>
          <p:spPr bwMode="auto">
            <a:xfrm>
              <a:off x="2547" y="2467"/>
              <a:ext cx="267" cy="297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1" name="Oval 80" descr="Сферы"/>
            <p:cNvSpPr>
              <a:spLocks noChangeArrowheads="1"/>
            </p:cNvSpPr>
            <p:nvPr/>
          </p:nvSpPr>
          <p:spPr bwMode="auto">
            <a:xfrm>
              <a:off x="2152" y="2206"/>
              <a:ext cx="230" cy="274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2" name="Oval 81" descr="Сферы"/>
            <p:cNvSpPr>
              <a:spLocks noChangeArrowheads="1"/>
            </p:cNvSpPr>
            <p:nvPr/>
          </p:nvSpPr>
          <p:spPr bwMode="auto">
            <a:xfrm>
              <a:off x="2148" y="2469"/>
              <a:ext cx="240" cy="288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3" name="Freeform 83"/>
            <p:cNvSpPr>
              <a:spLocks/>
            </p:cNvSpPr>
            <p:nvPr/>
          </p:nvSpPr>
          <p:spPr bwMode="auto">
            <a:xfrm>
              <a:off x="2144" y="2001"/>
              <a:ext cx="261" cy="826"/>
            </a:xfrm>
            <a:custGeom>
              <a:avLst/>
              <a:gdLst>
                <a:gd name="T0" fmla="*/ 104 w 271"/>
                <a:gd name="T1" fmla="*/ 826 h 821"/>
                <a:gd name="T2" fmla="*/ 62 w 271"/>
                <a:gd name="T3" fmla="*/ 783 h 821"/>
                <a:gd name="T4" fmla="*/ 35 w 271"/>
                <a:gd name="T5" fmla="*/ 739 h 821"/>
                <a:gd name="T6" fmla="*/ 25 w 271"/>
                <a:gd name="T7" fmla="*/ 710 h 821"/>
                <a:gd name="T8" fmla="*/ 20 w 271"/>
                <a:gd name="T9" fmla="*/ 696 h 821"/>
                <a:gd name="T10" fmla="*/ 12 w 271"/>
                <a:gd name="T11" fmla="*/ 609 h 821"/>
                <a:gd name="T12" fmla="*/ 2 w 271"/>
                <a:gd name="T13" fmla="*/ 560 h 821"/>
                <a:gd name="T14" fmla="*/ 43 w 271"/>
                <a:gd name="T15" fmla="*/ 217 h 821"/>
                <a:gd name="T16" fmla="*/ 81 w 271"/>
                <a:gd name="T17" fmla="*/ 160 h 821"/>
                <a:gd name="T18" fmla="*/ 154 w 271"/>
                <a:gd name="T19" fmla="*/ 63 h 821"/>
                <a:gd name="T20" fmla="*/ 233 w 271"/>
                <a:gd name="T21" fmla="*/ 10 h 821"/>
                <a:gd name="T22" fmla="*/ 261 w 271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1"/>
                <a:gd name="T37" fmla="*/ 0 h 821"/>
                <a:gd name="T38" fmla="*/ 271 w 271"/>
                <a:gd name="T39" fmla="*/ 821 h 8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1" h="821">
                  <a:moveTo>
                    <a:pt x="108" y="821"/>
                  </a:moveTo>
                  <a:cubicBezTo>
                    <a:pt x="83" y="813"/>
                    <a:pt x="85" y="792"/>
                    <a:pt x="64" y="778"/>
                  </a:cubicBezTo>
                  <a:cubicBezTo>
                    <a:pt x="54" y="762"/>
                    <a:pt x="42" y="753"/>
                    <a:pt x="36" y="735"/>
                  </a:cubicBezTo>
                  <a:cubicBezTo>
                    <a:pt x="33" y="725"/>
                    <a:pt x="29" y="716"/>
                    <a:pt x="26" y="706"/>
                  </a:cubicBezTo>
                  <a:cubicBezTo>
                    <a:pt x="24" y="701"/>
                    <a:pt x="21" y="692"/>
                    <a:pt x="21" y="692"/>
                  </a:cubicBezTo>
                  <a:cubicBezTo>
                    <a:pt x="20" y="683"/>
                    <a:pt x="15" y="621"/>
                    <a:pt x="12" y="605"/>
                  </a:cubicBezTo>
                  <a:cubicBezTo>
                    <a:pt x="9" y="589"/>
                    <a:pt x="2" y="557"/>
                    <a:pt x="2" y="557"/>
                  </a:cubicBezTo>
                  <a:cubicBezTo>
                    <a:pt x="4" y="491"/>
                    <a:pt x="0" y="303"/>
                    <a:pt x="45" y="216"/>
                  </a:cubicBezTo>
                  <a:cubicBezTo>
                    <a:pt x="55" y="196"/>
                    <a:pt x="72" y="179"/>
                    <a:pt x="84" y="159"/>
                  </a:cubicBezTo>
                  <a:cubicBezTo>
                    <a:pt x="105" y="124"/>
                    <a:pt x="125" y="85"/>
                    <a:pt x="160" y="63"/>
                  </a:cubicBezTo>
                  <a:cubicBezTo>
                    <a:pt x="180" y="33"/>
                    <a:pt x="210" y="21"/>
                    <a:pt x="242" y="10"/>
                  </a:cubicBezTo>
                  <a:cubicBezTo>
                    <a:pt x="252" y="7"/>
                    <a:pt x="271" y="0"/>
                    <a:pt x="271" y="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4" name="Freeform 84"/>
            <p:cNvSpPr>
              <a:spLocks/>
            </p:cNvSpPr>
            <p:nvPr/>
          </p:nvSpPr>
          <p:spPr bwMode="auto">
            <a:xfrm flipH="1">
              <a:off x="2547" y="2020"/>
              <a:ext cx="261" cy="826"/>
            </a:xfrm>
            <a:custGeom>
              <a:avLst/>
              <a:gdLst>
                <a:gd name="T0" fmla="*/ 104 w 271"/>
                <a:gd name="T1" fmla="*/ 826 h 821"/>
                <a:gd name="T2" fmla="*/ 62 w 271"/>
                <a:gd name="T3" fmla="*/ 783 h 821"/>
                <a:gd name="T4" fmla="*/ 35 w 271"/>
                <a:gd name="T5" fmla="*/ 739 h 821"/>
                <a:gd name="T6" fmla="*/ 25 w 271"/>
                <a:gd name="T7" fmla="*/ 710 h 821"/>
                <a:gd name="T8" fmla="*/ 20 w 271"/>
                <a:gd name="T9" fmla="*/ 696 h 821"/>
                <a:gd name="T10" fmla="*/ 12 w 271"/>
                <a:gd name="T11" fmla="*/ 609 h 821"/>
                <a:gd name="T12" fmla="*/ 2 w 271"/>
                <a:gd name="T13" fmla="*/ 560 h 821"/>
                <a:gd name="T14" fmla="*/ 43 w 271"/>
                <a:gd name="T15" fmla="*/ 217 h 821"/>
                <a:gd name="T16" fmla="*/ 81 w 271"/>
                <a:gd name="T17" fmla="*/ 160 h 821"/>
                <a:gd name="T18" fmla="*/ 154 w 271"/>
                <a:gd name="T19" fmla="*/ 63 h 821"/>
                <a:gd name="T20" fmla="*/ 233 w 271"/>
                <a:gd name="T21" fmla="*/ 10 h 821"/>
                <a:gd name="T22" fmla="*/ 261 w 271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1"/>
                <a:gd name="T37" fmla="*/ 0 h 821"/>
                <a:gd name="T38" fmla="*/ 271 w 271"/>
                <a:gd name="T39" fmla="*/ 821 h 8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1" h="821">
                  <a:moveTo>
                    <a:pt x="108" y="821"/>
                  </a:moveTo>
                  <a:cubicBezTo>
                    <a:pt x="83" y="813"/>
                    <a:pt x="85" y="792"/>
                    <a:pt x="64" y="778"/>
                  </a:cubicBezTo>
                  <a:cubicBezTo>
                    <a:pt x="54" y="762"/>
                    <a:pt x="42" y="753"/>
                    <a:pt x="36" y="735"/>
                  </a:cubicBezTo>
                  <a:cubicBezTo>
                    <a:pt x="33" y="725"/>
                    <a:pt x="29" y="716"/>
                    <a:pt x="26" y="706"/>
                  </a:cubicBezTo>
                  <a:cubicBezTo>
                    <a:pt x="24" y="701"/>
                    <a:pt x="21" y="692"/>
                    <a:pt x="21" y="692"/>
                  </a:cubicBezTo>
                  <a:cubicBezTo>
                    <a:pt x="20" y="683"/>
                    <a:pt x="15" y="621"/>
                    <a:pt x="12" y="605"/>
                  </a:cubicBezTo>
                  <a:cubicBezTo>
                    <a:pt x="9" y="589"/>
                    <a:pt x="2" y="557"/>
                    <a:pt x="2" y="557"/>
                  </a:cubicBezTo>
                  <a:cubicBezTo>
                    <a:pt x="4" y="491"/>
                    <a:pt x="0" y="303"/>
                    <a:pt x="45" y="216"/>
                  </a:cubicBezTo>
                  <a:cubicBezTo>
                    <a:pt x="55" y="196"/>
                    <a:pt x="72" y="179"/>
                    <a:pt x="84" y="159"/>
                  </a:cubicBezTo>
                  <a:cubicBezTo>
                    <a:pt x="105" y="124"/>
                    <a:pt x="125" y="85"/>
                    <a:pt x="160" y="63"/>
                  </a:cubicBezTo>
                  <a:cubicBezTo>
                    <a:pt x="180" y="33"/>
                    <a:pt x="210" y="21"/>
                    <a:pt x="242" y="10"/>
                  </a:cubicBezTo>
                  <a:cubicBezTo>
                    <a:pt x="252" y="7"/>
                    <a:pt x="271" y="0"/>
                    <a:pt x="271" y="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5" name="Freeform 85"/>
            <p:cNvSpPr>
              <a:spLocks/>
            </p:cNvSpPr>
            <p:nvPr/>
          </p:nvSpPr>
          <p:spPr bwMode="auto">
            <a:xfrm>
              <a:off x="2220" y="2293"/>
              <a:ext cx="515" cy="995"/>
            </a:xfrm>
            <a:custGeom>
              <a:avLst/>
              <a:gdLst>
                <a:gd name="T0" fmla="*/ 226 w 539"/>
                <a:gd name="T1" fmla="*/ 21 h 995"/>
                <a:gd name="T2" fmla="*/ 208 w 539"/>
                <a:gd name="T3" fmla="*/ 45 h 995"/>
                <a:gd name="T4" fmla="*/ 195 w 539"/>
                <a:gd name="T5" fmla="*/ 78 h 995"/>
                <a:gd name="T6" fmla="*/ 162 w 539"/>
                <a:gd name="T7" fmla="*/ 107 h 995"/>
                <a:gd name="T8" fmla="*/ 185 w 539"/>
                <a:gd name="T9" fmla="*/ 126 h 995"/>
                <a:gd name="T10" fmla="*/ 199 w 539"/>
                <a:gd name="T11" fmla="*/ 141 h 995"/>
                <a:gd name="T12" fmla="*/ 190 w 539"/>
                <a:gd name="T13" fmla="*/ 241 h 995"/>
                <a:gd name="T14" fmla="*/ 162 w 539"/>
                <a:gd name="T15" fmla="*/ 251 h 995"/>
                <a:gd name="T16" fmla="*/ 199 w 539"/>
                <a:gd name="T17" fmla="*/ 280 h 995"/>
                <a:gd name="T18" fmla="*/ 208 w 539"/>
                <a:gd name="T19" fmla="*/ 309 h 995"/>
                <a:gd name="T20" fmla="*/ 190 w 539"/>
                <a:gd name="T21" fmla="*/ 400 h 995"/>
                <a:gd name="T22" fmla="*/ 153 w 539"/>
                <a:gd name="T23" fmla="*/ 433 h 995"/>
                <a:gd name="T24" fmla="*/ 94 w 539"/>
                <a:gd name="T25" fmla="*/ 481 h 995"/>
                <a:gd name="T26" fmla="*/ 48 w 539"/>
                <a:gd name="T27" fmla="*/ 534 h 995"/>
                <a:gd name="T28" fmla="*/ 25 w 539"/>
                <a:gd name="T29" fmla="*/ 606 h 995"/>
                <a:gd name="T30" fmla="*/ 15 w 539"/>
                <a:gd name="T31" fmla="*/ 635 h 995"/>
                <a:gd name="T32" fmla="*/ 2 w 539"/>
                <a:gd name="T33" fmla="*/ 885 h 995"/>
                <a:gd name="T34" fmla="*/ 7 w 539"/>
                <a:gd name="T35" fmla="*/ 961 h 995"/>
                <a:gd name="T36" fmla="*/ 25 w 539"/>
                <a:gd name="T37" fmla="*/ 966 h 995"/>
                <a:gd name="T38" fmla="*/ 84 w 539"/>
                <a:gd name="T39" fmla="*/ 981 h 995"/>
                <a:gd name="T40" fmla="*/ 213 w 539"/>
                <a:gd name="T41" fmla="*/ 985 h 995"/>
                <a:gd name="T42" fmla="*/ 287 w 539"/>
                <a:gd name="T43" fmla="*/ 995 h 995"/>
                <a:gd name="T44" fmla="*/ 451 w 539"/>
                <a:gd name="T45" fmla="*/ 976 h 995"/>
                <a:gd name="T46" fmla="*/ 497 w 539"/>
                <a:gd name="T47" fmla="*/ 880 h 995"/>
                <a:gd name="T48" fmla="*/ 511 w 539"/>
                <a:gd name="T49" fmla="*/ 803 h 995"/>
                <a:gd name="T50" fmla="*/ 483 w 539"/>
                <a:gd name="T51" fmla="*/ 616 h 995"/>
                <a:gd name="T52" fmla="*/ 470 w 539"/>
                <a:gd name="T53" fmla="*/ 558 h 995"/>
                <a:gd name="T54" fmla="*/ 419 w 539"/>
                <a:gd name="T55" fmla="*/ 501 h 995"/>
                <a:gd name="T56" fmla="*/ 397 w 539"/>
                <a:gd name="T57" fmla="*/ 457 h 995"/>
                <a:gd name="T58" fmla="*/ 323 w 539"/>
                <a:gd name="T59" fmla="*/ 414 h 995"/>
                <a:gd name="T60" fmla="*/ 305 w 539"/>
                <a:gd name="T61" fmla="*/ 357 h 995"/>
                <a:gd name="T62" fmla="*/ 310 w 539"/>
                <a:gd name="T63" fmla="*/ 270 h 995"/>
                <a:gd name="T64" fmla="*/ 336 w 539"/>
                <a:gd name="T65" fmla="*/ 265 h 995"/>
                <a:gd name="T66" fmla="*/ 323 w 539"/>
                <a:gd name="T67" fmla="*/ 256 h 995"/>
                <a:gd name="T68" fmla="*/ 328 w 539"/>
                <a:gd name="T69" fmla="*/ 141 h 995"/>
                <a:gd name="T70" fmla="*/ 300 w 539"/>
                <a:gd name="T71" fmla="*/ 78 h 995"/>
                <a:gd name="T72" fmla="*/ 249 w 539"/>
                <a:gd name="T73" fmla="*/ 21 h 995"/>
                <a:gd name="T74" fmla="*/ 226 w 539"/>
                <a:gd name="T75" fmla="*/ 21 h 99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39"/>
                <a:gd name="T115" fmla="*/ 0 h 995"/>
                <a:gd name="T116" fmla="*/ 539 w 539"/>
                <a:gd name="T117" fmla="*/ 995 h 99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39" h="995">
                  <a:moveTo>
                    <a:pt x="237" y="21"/>
                  </a:moveTo>
                  <a:cubicBezTo>
                    <a:pt x="220" y="68"/>
                    <a:pt x="248" y="0"/>
                    <a:pt x="218" y="45"/>
                  </a:cubicBezTo>
                  <a:cubicBezTo>
                    <a:pt x="211" y="55"/>
                    <a:pt x="210" y="68"/>
                    <a:pt x="204" y="78"/>
                  </a:cubicBezTo>
                  <a:cubicBezTo>
                    <a:pt x="199" y="107"/>
                    <a:pt x="199" y="117"/>
                    <a:pt x="170" y="107"/>
                  </a:cubicBezTo>
                  <a:cubicBezTo>
                    <a:pt x="160" y="135"/>
                    <a:pt x="163" y="112"/>
                    <a:pt x="194" y="126"/>
                  </a:cubicBezTo>
                  <a:cubicBezTo>
                    <a:pt x="200" y="129"/>
                    <a:pt x="203" y="136"/>
                    <a:pt x="208" y="141"/>
                  </a:cubicBezTo>
                  <a:cubicBezTo>
                    <a:pt x="212" y="158"/>
                    <a:pt x="216" y="229"/>
                    <a:pt x="199" y="241"/>
                  </a:cubicBezTo>
                  <a:cubicBezTo>
                    <a:pt x="191" y="247"/>
                    <a:pt x="170" y="251"/>
                    <a:pt x="170" y="251"/>
                  </a:cubicBezTo>
                  <a:cubicBezTo>
                    <a:pt x="186" y="262"/>
                    <a:pt x="200" y="261"/>
                    <a:pt x="208" y="280"/>
                  </a:cubicBezTo>
                  <a:cubicBezTo>
                    <a:pt x="212" y="289"/>
                    <a:pt x="218" y="309"/>
                    <a:pt x="218" y="309"/>
                  </a:cubicBezTo>
                  <a:cubicBezTo>
                    <a:pt x="215" y="337"/>
                    <a:pt x="213" y="373"/>
                    <a:pt x="199" y="400"/>
                  </a:cubicBezTo>
                  <a:cubicBezTo>
                    <a:pt x="190" y="418"/>
                    <a:pt x="175" y="421"/>
                    <a:pt x="160" y="433"/>
                  </a:cubicBezTo>
                  <a:cubicBezTo>
                    <a:pt x="140" y="450"/>
                    <a:pt x="121" y="466"/>
                    <a:pt x="98" y="481"/>
                  </a:cubicBezTo>
                  <a:cubicBezTo>
                    <a:pt x="85" y="500"/>
                    <a:pt x="70" y="521"/>
                    <a:pt x="50" y="534"/>
                  </a:cubicBezTo>
                  <a:cubicBezTo>
                    <a:pt x="42" y="558"/>
                    <a:pt x="34" y="582"/>
                    <a:pt x="26" y="606"/>
                  </a:cubicBezTo>
                  <a:cubicBezTo>
                    <a:pt x="23" y="616"/>
                    <a:pt x="16" y="635"/>
                    <a:pt x="16" y="635"/>
                  </a:cubicBezTo>
                  <a:cubicBezTo>
                    <a:pt x="6" y="718"/>
                    <a:pt x="5" y="801"/>
                    <a:pt x="2" y="885"/>
                  </a:cubicBezTo>
                  <a:cubicBezTo>
                    <a:pt x="4" y="910"/>
                    <a:pt x="0" y="937"/>
                    <a:pt x="7" y="961"/>
                  </a:cubicBezTo>
                  <a:cubicBezTo>
                    <a:pt x="9" y="967"/>
                    <a:pt x="20" y="964"/>
                    <a:pt x="26" y="966"/>
                  </a:cubicBezTo>
                  <a:cubicBezTo>
                    <a:pt x="47" y="972"/>
                    <a:pt x="66" y="977"/>
                    <a:pt x="88" y="981"/>
                  </a:cubicBezTo>
                  <a:cubicBezTo>
                    <a:pt x="132" y="970"/>
                    <a:pt x="178" y="979"/>
                    <a:pt x="223" y="985"/>
                  </a:cubicBezTo>
                  <a:cubicBezTo>
                    <a:pt x="249" y="988"/>
                    <a:pt x="300" y="995"/>
                    <a:pt x="300" y="995"/>
                  </a:cubicBezTo>
                  <a:cubicBezTo>
                    <a:pt x="360" y="974"/>
                    <a:pt x="399" y="979"/>
                    <a:pt x="472" y="976"/>
                  </a:cubicBezTo>
                  <a:cubicBezTo>
                    <a:pt x="539" y="954"/>
                    <a:pt x="510" y="992"/>
                    <a:pt x="520" y="880"/>
                  </a:cubicBezTo>
                  <a:cubicBezTo>
                    <a:pt x="522" y="854"/>
                    <a:pt x="535" y="803"/>
                    <a:pt x="535" y="803"/>
                  </a:cubicBezTo>
                  <a:cubicBezTo>
                    <a:pt x="527" y="740"/>
                    <a:pt x="519" y="678"/>
                    <a:pt x="506" y="616"/>
                  </a:cubicBezTo>
                  <a:cubicBezTo>
                    <a:pt x="503" y="602"/>
                    <a:pt x="501" y="571"/>
                    <a:pt x="492" y="558"/>
                  </a:cubicBezTo>
                  <a:cubicBezTo>
                    <a:pt x="479" y="538"/>
                    <a:pt x="455" y="520"/>
                    <a:pt x="439" y="501"/>
                  </a:cubicBezTo>
                  <a:cubicBezTo>
                    <a:pt x="428" y="488"/>
                    <a:pt x="427" y="469"/>
                    <a:pt x="415" y="457"/>
                  </a:cubicBezTo>
                  <a:cubicBezTo>
                    <a:pt x="397" y="439"/>
                    <a:pt x="362" y="423"/>
                    <a:pt x="338" y="414"/>
                  </a:cubicBezTo>
                  <a:cubicBezTo>
                    <a:pt x="331" y="395"/>
                    <a:pt x="326" y="376"/>
                    <a:pt x="319" y="357"/>
                  </a:cubicBezTo>
                  <a:cubicBezTo>
                    <a:pt x="321" y="328"/>
                    <a:pt x="314" y="297"/>
                    <a:pt x="324" y="270"/>
                  </a:cubicBezTo>
                  <a:cubicBezTo>
                    <a:pt x="327" y="261"/>
                    <a:pt x="345" y="272"/>
                    <a:pt x="352" y="265"/>
                  </a:cubicBezTo>
                  <a:cubicBezTo>
                    <a:pt x="356" y="261"/>
                    <a:pt x="343" y="259"/>
                    <a:pt x="338" y="256"/>
                  </a:cubicBezTo>
                  <a:cubicBezTo>
                    <a:pt x="319" y="227"/>
                    <a:pt x="310" y="161"/>
                    <a:pt x="343" y="141"/>
                  </a:cubicBezTo>
                  <a:cubicBezTo>
                    <a:pt x="337" y="119"/>
                    <a:pt x="327" y="97"/>
                    <a:pt x="314" y="78"/>
                  </a:cubicBezTo>
                  <a:cubicBezTo>
                    <a:pt x="307" y="30"/>
                    <a:pt x="308" y="28"/>
                    <a:pt x="261" y="21"/>
                  </a:cubicBezTo>
                  <a:cubicBezTo>
                    <a:pt x="243" y="15"/>
                    <a:pt x="251" y="14"/>
                    <a:pt x="237" y="21"/>
                  </a:cubicBezTo>
                  <a:close/>
                </a:path>
              </a:pathLst>
            </a:custGeom>
            <a:solidFill>
              <a:srgbClr val="FFFF99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6" name="Freeform 86"/>
            <p:cNvSpPr>
              <a:spLocks/>
            </p:cNvSpPr>
            <p:nvPr/>
          </p:nvSpPr>
          <p:spPr bwMode="auto">
            <a:xfrm>
              <a:off x="2270" y="2664"/>
              <a:ext cx="173" cy="594"/>
            </a:xfrm>
            <a:custGeom>
              <a:avLst/>
              <a:gdLst>
                <a:gd name="T0" fmla="*/ 173 w 173"/>
                <a:gd name="T1" fmla="*/ 0 h 594"/>
                <a:gd name="T2" fmla="*/ 116 w 173"/>
                <a:gd name="T3" fmla="*/ 82 h 594"/>
                <a:gd name="T4" fmla="*/ 92 w 173"/>
                <a:gd name="T5" fmla="*/ 106 h 594"/>
                <a:gd name="T6" fmla="*/ 68 w 173"/>
                <a:gd name="T7" fmla="*/ 149 h 594"/>
                <a:gd name="T8" fmla="*/ 41 w 173"/>
                <a:gd name="T9" fmla="*/ 175 h 594"/>
                <a:gd name="T10" fmla="*/ 9 w 173"/>
                <a:gd name="T11" fmla="*/ 328 h 594"/>
                <a:gd name="T12" fmla="*/ 0 w 173"/>
                <a:gd name="T13" fmla="*/ 594 h 5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3"/>
                <a:gd name="T22" fmla="*/ 0 h 594"/>
                <a:gd name="T23" fmla="*/ 173 w 173"/>
                <a:gd name="T24" fmla="*/ 594 h 5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3" h="594">
                  <a:moveTo>
                    <a:pt x="173" y="0"/>
                  </a:moveTo>
                  <a:cubicBezTo>
                    <a:pt x="137" y="18"/>
                    <a:pt x="154" y="63"/>
                    <a:pt x="116" y="82"/>
                  </a:cubicBezTo>
                  <a:cubicBezTo>
                    <a:pt x="104" y="117"/>
                    <a:pt x="125" y="76"/>
                    <a:pt x="92" y="106"/>
                  </a:cubicBezTo>
                  <a:cubicBezTo>
                    <a:pt x="82" y="115"/>
                    <a:pt x="78" y="141"/>
                    <a:pt x="68" y="149"/>
                  </a:cubicBezTo>
                  <a:cubicBezTo>
                    <a:pt x="58" y="182"/>
                    <a:pt x="50" y="151"/>
                    <a:pt x="41" y="175"/>
                  </a:cubicBezTo>
                  <a:cubicBezTo>
                    <a:pt x="29" y="227"/>
                    <a:pt x="17" y="272"/>
                    <a:pt x="9" y="328"/>
                  </a:cubicBezTo>
                  <a:cubicBezTo>
                    <a:pt x="3" y="412"/>
                    <a:pt x="0" y="510"/>
                    <a:pt x="0" y="59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7" name="Freeform 87"/>
            <p:cNvSpPr>
              <a:spLocks/>
            </p:cNvSpPr>
            <p:nvPr/>
          </p:nvSpPr>
          <p:spPr bwMode="auto">
            <a:xfrm>
              <a:off x="2487" y="2641"/>
              <a:ext cx="186" cy="628"/>
            </a:xfrm>
            <a:custGeom>
              <a:avLst/>
              <a:gdLst>
                <a:gd name="T0" fmla="*/ 9 w 186"/>
                <a:gd name="T1" fmla="*/ 0 h 628"/>
                <a:gd name="T2" fmla="*/ 38 w 186"/>
                <a:gd name="T3" fmla="*/ 66 h 628"/>
                <a:gd name="T4" fmla="*/ 67 w 186"/>
                <a:gd name="T5" fmla="*/ 124 h 628"/>
                <a:gd name="T6" fmla="*/ 91 w 186"/>
                <a:gd name="T7" fmla="*/ 167 h 628"/>
                <a:gd name="T8" fmla="*/ 134 w 186"/>
                <a:gd name="T9" fmla="*/ 225 h 628"/>
                <a:gd name="T10" fmla="*/ 177 w 186"/>
                <a:gd name="T11" fmla="*/ 347 h 628"/>
                <a:gd name="T12" fmla="*/ 186 w 186"/>
                <a:gd name="T13" fmla="*/ 628 h 6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6"/>
                <a:gd name="T22" fmla="*/ 0 h 628"/>
                <a:gd name="T23" fmla="*/ 186 w 186"/>
                <a:gd name="T24" fmla="*/ 628 h 6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6" h="628">
                  <a:moveTo>
                    <a:pt x="9" y="0"/>
                  </a:moveTo>
                  <a:cubicBezTo>
                    <a:pt x="46" y="19"/>
                    <a:pt x="0" y="46"/>
                    <a:pt x="38" y="66"/>
                  </a:cubicBezTo>
                  <a:cubicBezTo>
                    <a:pt x="51" y="103"/>
                    <a:pt x="34" y="93"/>
                    <a:pt x="67" y="124"/>
                  </a:cubicBezTo>
                  <a:cubicBezTo>
                    <a:pt x="77" y="134"/>
                    <a:pt x="81" y="158"/>
                    <a:pt x="91" y="167"/>
                  </a:cubicBezTo>
                  <a:cubicBezTo>
                    <a:pt x="110" y="185"/>
                    <a:pt x="125" y="200"/>
                    <a:pt x="134" y="225"/>
                  </a:cubicBezTo>
                  <a:cubicBezTo>
                    <a:pt x="146" y="280"/>
                    <a:pt x="168" y="288"/>
                    <a:pt x="177" y="347"/>
                  </a:cubicBezTo>
                  <a:cubicBezTo>
                    <a:pt x="182" y="436"/>
                    <a:pt x="186" y="539"/>
                    <a:pt x="186" y="628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8" name="Freeform 89"/>
            <p:cNvSpPr>
              <a:spLocks/>
            </p:cNvSpPr>
            <p:nvPr/>
          </p:nvSpPr>
          <p:spPr bwMode="auto">
            <a:xfrm>
              <a:off x="2314" y="2904"/>
              <a:ext cx="76" cy="370"/>
            </a:xfrm>
            <a:custGeom>
              <a:avLst/>
              <a:gdLst>
                <a:gd name="T0" fmla="*/ 76 w 76"/>
                <a:gd name="T1" fmla="*/ 0 h 370"/>
                <a:gd name="T2" fmla="*/ 33 w 76"/>
                <a:gd name="T3" fmla="*/ 82 h 370"/>
                <a:gd name="T4" fmla="*/ 28 w 76"/>
                <a:gd name="T5" fmla="*/ 115 h 370"/>
                <a:gd name="T6" fmla="*/ 14 w 76"/>
                <a:gd name="T7" fmla="*/ 139 h 370"/>
                <a:gd name="T8" fmla="*/ 9 w 76"/>
                <a:gd name="T9" fmla="*/ 168 h 370"/>
                <a:gd name="T10" fmla="*/ 4 w 76"/>
                <a:gd name="T11" fmla="*/ 235 h 370"/>
                <a:gd name="T12" fmla="*/ 0 w 76"/>
                <a:gd name="T13" fmla="*/ 370 h 3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370"/>
                <a:gd name="T23" fmla="*/ 76 w 76"/>
                <a:gd name="T24" fmla="*/ 370 h 3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370">
                  <a:moveTo>
                    <a:pt x="76" y="0"/>
                  </a:moveTo>
                  <a:cubicBezTo>
                    <a:pt x="56" y="10"/>
                    <a:pt x="54" y="72"/>
                    <a:pt x="33" y="82"/>
                  </a:cubicBezTo>
                  <a:cubicBezTo>
                    <a:pt x="27" y="101"/>
                    <a:pt x="46" y="99"/>
                    <a:pt x="28" y="115"/>
                  </a:cubicBezTo>
                  <a:cubicBezTo>
                    <a:pt x="23" y="120"/>
                    <a:pt x="20" y="135"/>
                    <a:pt x="14" y="139"/>
                  </a:cubicBezTo>
                  <a:cubicBezTo>
                    <a:pt x="4" y="149"/>
                    <a:pt x="13" y="156"/>
                    <a:pt x="9" y="168"/>
                  </a:cubicBezTo>
                  <a:cubicBezTo>
                    <a:pt x="2" y="197"/>
                    <a:pt x="8" y="205"/>
                    <a:pt x="4" y="235"/>
                  </a:cubicBezTo>
                  <a:cubicBezTo>
                    <a:pt x="1" y="281"/>
                    <a:pt x="0" y="325"/>
                    <a:pt x="0" y="37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9" name="Freeform 90"/>
            <p:cNvSpPr>
              <a:spLocks/>
            </p:cNvSpPr>
            <p:nvPr/>
          </p:nvSpPr>
          <p:spPr bwMode="auto">
            <a:xfrm flipH="1">
              <a:off x="2584" y="3000"/>
              <a:ext cx="46" cy="283"/>
            </a:xfrm>
            <a:custGeom>
              <a:avLst/>
              <a:gdLst>
                <a:gd name="T0" fmla="*/ 46 w 74"/>
                <a:gd name="T1" fmla="*/ 0 h 374"/>
                <a:gd name="T2" fmla="*/ 19 w 74"/>
                <a:gd name="T3" fmla="*/ 62 h 374"/>
                <a:gd name="T4" fmla="*/ 16 w 74"/>
                <a:gd name="T5" fmla="*/ 87 h 374"/>
                <a:gd name="T6" fmla="*/ 7 w 74"/>
                <a:gd name="T7" fmla="*/ 105 h 374"/>
                <a:gd name="T8" fmla="*/ 4 w 74"/>
                <a:gd name="T9" fmla="*/ 127 h 374"/>
                <a:gd name="T10" fmla="*/ 7 w 74"/>
                <a:gd name="T11" fmla="*/ 167 h 374"/>
                <a:gd name="T12" fmla="*/ 17 w 74"/>
                <a:gd name="T13" fmla="*/ 283 h 3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374"/>
                <a:gd name="T23" fmla="*/ 74 w 74"/>
                <a:gd name="T24" fmla="*/ 374 h 3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374">
                  <a:moveTo>
                    <a:pt x="74" y="0"/>
                  </a:moveTo>
                  <a:cubicBezTo>
                    <a:pt x="54" y="10"/>
                    <a:pt x="52" y="72"/>
                    <a:pt x="31" y="82"/>
                  </a:cubicBezTo>
                  <a:cubicBezTo>
                    <a:pt x="25" y="101"/>
                    <a:pt x="44" y="99"/>
                    <a:pt x="26" y="115"/>
                  </a:cubicBezTo>
                  <a:cubicBezTo>
                    <a:pt x="21" y="120"/>
                    <a:pt x="18" y="135"/>
                    <a:pt x="12" y="139"/>
                  </a:cubicBezTo>
                  <a:cubicBezTo>
                    <a:pt x="2" y="149"/>
                    <a:pt x="11" y="156"/>
                    <a:pt x="7" y="168"/>
                  </a:cubicBezTo>
                  <a:cubicBezTo>
                    <a:pt x="0" y="197"/>
                    <a:pt x="16" y="191"/>
                    <a:pt x="12" y="221"/>
                  </a:cubicBezTo>
                  <a:cubicBezTo>
                    <a:pt x="9" y="267"/>
                    <a:pt x="27" y="329"/>
                    <a:pt x="27" y="37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0" name="Freeform 93"/>
            <p:cNvSpPr>
              <a:spLocks/>
            </p:cNvSpPr>
            <p:nvPr/>
          </p:nvSpPr>
          <p:spPr bwMode="auto">
            <a:xfrm>
              <a:off x="2083" y="1800"/>
              <a:ext cx="351" cy="1109"/>
            </a:xfrm>
            <a:custGeom>
              <a:avLst/>
              <a:gdLst>
                <a:gd name="T0" fmla="*/ 130 w 351"/>
                <a:gd name="T1" fmla="*/ 1109 h 1109"/>
                <a:gd name="T2" fmla="*/ 14 w 351"/>
                <a:gd name="T3" fmla="*/ 912 h 1109"/>
                <a:gd name="T4" fmla="*/ 120 w 351"/>
                <a:gd name="T5" fmla="*/ 211 h 1109"/>
                <a:gd name="T6" fmla="*/ 250 w 351"/>
                <a:gd name="T7" fmla="*/ 91 h 1109"/>
                <a:gd name="T8" fmla="*/ 351 w 351"/>
                <a:gd name="T9" fmla="*/ 0 h 1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1"/>
                <a:gd name="T16" fmla="*/ 0 h 1109"/>
                <a:gd name="T17" fmla="*/ 351 w 351"/>
                <a:gd name="T18" fmla="*/ 1109 h 1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1" h="1109">
                  <a:moveTo>
                    <a:pt x="130" y="1109"/>
                  </a:moveTo>
                  <a:cubicBezTo>
                    <a:pt x="63" y="1037"/>
                    <a:pt x="49" y="986"/>
                    <a:pt x="14" y="912"/>
                  </a:cubicBezTo>
                  <a:cubicBezTo>
                    <a:pt x="0" y="713"/>
                    <a:pt x="6" y="415"/>
                    <a:pt x="120" y="211"/>
                  </a:cubicBezTo>
                  <a:cubicBezTo>
                    <a:pt x="147" y="165"/>
                    <a:pt x="212" y="122"/>
                    <a:pt x="250" y="91"/>
                  </a:cubicBezTo>
                  <a:cubicBezTo>
                    <a:pt x="277" y="71"/>
                    <a:pt x="351" y="0"/>
                    <a:pt x="351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1" name="Freeform 95"/>
            <p:cNvSpPr>
              <a:spLocks/>
            </p:cNvSpPr>
            <p:nvPr/>
          </p:nvSpPr>
          <p:spPr bwMode="auto">
            <a:xfrm>
              <a:off x="2496" y="1800"/>
              <a:ext cx="367" cy="1124"/>
            </a:xfrm>
            <a:custGeom>
              <a:avLst/>
              <a:gdLst>
                <a:gd name="T0" fmla="*/ 237 w 367"/>
                <a:gd name="T1" fmla="*/ 1124 h 1124"/>
                <a:gd name="T2" fmla="*/ 353 w 367"/>
                <a:gd name="T3" fmla="*/ 927 h 1124"/>
                <a:gd name="T4" fmla="*/ 247 w 367"/>
                <a:gd name="T5" fmla="*/ 226 h 1124"/>
                <a:gd name="T6" fmla="*/ 125 w 367"/>
                <a:gd name="T7" fmla="*/ 82 h 1124"/>
                <a:gd name="T8" fmla="*/ 24 w 367"/>
                <a:gd name="T9" fmla="*/ 0 h 1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7"/>
                <a:gd name="T16" fmla="*/ 0 h 1124"/>
                <a:gd name="T17" fmla="*/ 367 w 367"/>
                <a:gd name="T18" fmla="*/ 1124 h 1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7" h="1124">
                  <a:moveTo>
                    <a:pt x="237" y="1124"/>
                  </a:moveTo>
                  <a:cubicBezTo>
                    <a:pt x="304" y="1052"/>
                    <a:pt x="318" y="1001"/>
                    <a:pt x="353" y="927"/>
                  </a:cubicBezTo>
                  <a:cubicBezTo>
                    <a:pt x="367" y="728"/>
                    <a:pt x="361" y="430"/>
                    <a:pt x="247" y="226"/>
                  </a:cubicBezTo>
                  <a:cubicBezTo>
                    <a:pt x="220" y="180"/>
                    <a:pt x="163" y="113"/>
                    <a:pt x="125" y="82"/>
                  </a:cubicBezTo>
                  <a:cubicBezTo>
                    <a:pt x="98" y="62"/>
                    <a:pt x="0" y="5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2" name="Freeform 96"/>
            <p:cNvSpPr>
              <a:spLocks/>
            </p:cNvSpPr>
            <p:nvPr/>
          </p:nvSpPr>
          <p:spPr bwMode="auto">
            <a:xfrm rot="141850">
              <a:off x="2683" y="1902"/>
              <a:ext cx="254" cy="1111"/>
            </a:xfrm>
            <a:custGeom>
              <a:avLst/>
              <a:gdLst>
                <a:gd name="T0" fmla="*/ 71 w 254"/>
                <a:gd name="T1" fmla="*/ 1111 h 1111"/>
                <a:gd name="T2" fmla="*/ 212 w 254"/>
                <a:gd name="T3" fmla="*/ 939 h 1111"/>
                <a:gd name="T4" fmla="*/ 167 w 254"/>
                <a:gd name="T5" fmla="*/ 257 h 1111"/>
                <a:gd name="T6" fmla="*/ 90 w 254"/>
                <a:gd name="T7" fmla="*/ 113 h 1111"/>
                <a:gd name="T8" fmla="*/ 24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3" name="Freeform 97"/>
            <p:cNvSpPr>
              <a:spLocks/>
            </p:cNvSpPr>
            <p:nvPr/>
          </p:nvSpPr>
          <p:spPr bwMode="auto">
            <a:xfrm flipH="1">
              <a:off x="2012" y="1865"/>
              <a:ext cx="254" cy="1111"/>
            </a:xfrm>
            <a:custGeom>
              <a:avLst/>
              <a:gdLst>
                <a:gd name="T0" fmla="*/ 71 w 254"/>
                <a:gd name="T1" fmla="*/ 1111 h 1111"/>
                <a:gd name="T2" fmla="*/ 212 w 254"/>
                <a:gd name="T3" fmla="*/ 939 h 1111"/>
                <a:gd name="T4" fmla="*/ 167 w 254"/>
                <a:gd name="T5" fmla="*/ 257 h 1111"/>
                <a:gd name="T6" fmla="*/ 90 w 254"/>
                <a:gd name="T7" fmla="*/ 113 h 1111"/>
                <a:gd name="T8" fmla="*/ 24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4" name="Freeform 98"/>
            <p:cNvSpPr>
              <a:spLocks/>
            </p:cNvSpPr>
            <p:nvPr/>
          </p:nvSpPr>
          <p:spPr bwMode="auto">
            <a:xfrm rot="20635990" flipH="1">
              <a:off x="1958" y="2260"/>
              <a:ext cx="183" cy="817"/>
            </a:xfrm>
            <a:custGeom>
              <a:avLst/>
              <a:gdLst>
                <a:gd name="T0" fmla="*/ 51 w 254"/>
                <a:gd name="T1" fmla="*/ 817 h 1111"/>
                <a:gd name="T2" fmla="*/ 153 w 254"/>
                <a:gd name="T3" fmla="*/ 691 h 1111"/>
                <a:gd name="T4" fmla="*/ 120 w 254"/>
                <a:gd name="T5" fmla="*/ 189 h 1111"/>
                <a:gd name="T6" fmla="*/ 65 w 254"/>
                <a:gd name="T7" fmla="*/ 83 h 1111"/>
                <a:gd name="T8" fmla="*/ 17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5" name="Freeform 99"/>
            <p:cNvSpPr>
              <a:spLocks/>
            </p:cNvSpPr>
            <p:nvPr/>
          </p:nvSpPr>
          <p:spPr bwMode="auto">
            <a:xfrm rot="1123407">
              <a:off x="2817" y="2307"/>
              <a:ext cx="183" cy="817"/>
            </a:xfrm>
            <a:custGeom>
              <a:avLst/>
              <a:gdLst>
                <a:gd name="T0" fmla="*/ 51 w 254"/>
                <a:gd name="T1" fmla="*/ 817 h 1111"/>
                <a:gd name="T2" fmla="*/ 153 w 254"/>
                <a:gd name="T3" fmla="*/ 691 h 1111"/>
                <a:gd name="T4" fmla="*/ 120 w 254"/>
                <a:gd name="T5" fmla="*/ 189 h 1111"/>
                <a:gd name="T6" fmla="*/ 65 w 254"/>
                <a:gd name="T7" fmla="*/ 83 h 1111"/>
                <a:gd name="T8" fmla="*/ 17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6" name="Freeform 100"/>
            <p:cNvSpPr>
              <a:spLocks/>
            </p:cNvSpPr>
            <p:nvPr/>
          </p:nvSpPr>
          <p:spPr bwMode="auto">
            <a:xfrm rot="19177608" flipH="1">
              <a:off x="2020" y="2775"/>
              <a:ext cx="82" cy="421"/>
            </a:xfrm>
            <a:custGeom>
              <a:avLst/>
              <a:gdLst>
                <a:gd name="T0" fmla="*/ 23 w 254"/>
                <a:gd name="T1" fmla="*/ 421 h 1111"/>
                <a:gd name="T2" fmla="*/ 68 w 254"/>
                <a:gd name="T3" fmla="*/ 356 h 1111"/>
                <a:gd name="T4" fmla="*/ 54 w 254"/>
                <a:gd name="T5" fmla="*/ 97 h 1111"/>
                <a:gd name="T6" fmla="*/ 29 w 254"/>
                <a:gd name="T7" fmla="*/ 43 h 1111"/>
                <a:gd name="T8" fmla="*/ 8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7" name="Freeform 101"/>
            <p:cNvSpPr>
              <a:spLocks/>
            </p:cNvSpPr>
            <p:nvPr/>
          </p:nvSpPr>
          <p:spPr bwMode="auto">
            <a:xfrm rot="2422392">
              <a:off x="2855" y="2795"/>
              <a:ext cx="82" cy="421"/>
            </a:xfrm>
            <a:custGeom>
              <a:avLst/>
              <a:gdLst>
                <a:gd name="T0" fmla="*/ 23 w 254"/>
                <a:gd name="T1" fmla="*/ 421 h 1111"/>
                <a:gd name="T2" fmla="*/ 68 w 254"/>
                <a:gd name="T3" fmla="*/ 356 h 1111"/>
                <a:gd name="T4" fmla="*/ 54 w 254"/>
                <a:gd name="T5" fmla="*/ 97 h 1111"/>
                <a:gd name="T6" fmla="*/ 29 w 254"/>
                <a:gd name="T7" fmla="*/ 43 h 1111"/>
                <a:gd name="T8" fmla="*/ 8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9" name="Group 117"/>
          <p:cNvGrpSpPr>
            <a:grpSpLocks/>
          </p:cNvGrpSpPr>
          <p:nvPr/>
        </p:nvGrpSpPr>
        <p:grpSpPr bwMode="auto">
          <a:xfrm>
            <a:off x="2865438" y="2836866"/>
            <a:ext cx="2698750" cy="708026"/>
            <a:chOff x="1805" y="1787"/>
            <a:chExt cx="1604" cy="446"/>
          </a:xfrm>
        </p:grpSpPr>
        <p:sp>
          <p:nvSpPr>
            <p:cNvPr id="10262" name="Line 108"/>
            <p:cNvSpPr>
              <a:spLocks noChangeShapeType="1"/>
            </p:cNvSpPr>
            <p:nvPr/>
          </p:nvSpPr>
          <p:spPr bwMode="auto">
            <a:xfrm flipV="1">
              <a:off x="1805" y="2006"/>
              <a:ext cx="585" cy="2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3" name="Line 109"/>
            <p:cNvSpPr>
              <a:spLocks noChangeShapeType="1"/>
            </p:cNvSpPr>
            <p:nvPr/>
          </p:nvSpPr>
          <p:spPr bwMode="auto">
            <a:xfrm flipH="1" flipV="1">
              <a:off x="2938" y="1995"/>
              <a:ext cx="471" cy="1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1" name="Rectangle 106"/>
            <p:cNvSpPr>
              <a:spLocks noChangeArrowheads="1"/>
            </p:cNvSpPr>
            <p:nvPr/>
          </p:nvSpPr>
          <p:spPr bwMode="auto">
            <a:xfrm>
              <a:off x="2353" y="1787"/>
              <a:ext cx="787" cy="44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ru-RU" sz="2000" dirty="0" err="1" smtClean="0">
                  <a:solidFill>
                    <a:srgbClr val="990033"/>
                  </a:solidFill>
                </a:rPr>
                <a:t>Зачаткові</a:t>
              </a:r>
              <a:r>
                <a:rPr lang="ru-RU" sz="2000" dirty="0" smtClean="0">
                  <a:solidFill>
                    <a:srgbClr val="990033"/>
                  </a:solidFill>
                </a:rPr>
                <a:t> листки</a:t>
              </a:r>
              <a:endParaRPr lang="ru-RU" sz="2000" dirty="0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116"/>
          <p:cNvGrpSpPr>
            <a:grpSpLocks/>
          </p:cNvGrpSpPr>
          <p:nvPr/>
        </p:nvGrpSpPr>
        <p:grpSpPr bwMode="auto">
          <a:xfrm>
            <a:off x="2500313" y="4403725"/>
            <a:ext cx="3322637" cy="760413"/>
            <a:chOff x="1575" y="2774"/>
            <a:chExt cx="2093" cy="479"/>
          </a:xfrm>
        </p:grpSpPr>
        <p:sp>
          <p:nvSpPr>
            <p:cNvPr id="10259" name="Line 110"/>
            <p:cNvSpPr>
              <a:spLocks noChangeShapeType="1"/>
            </p:cNvSpPr>
            <p:nvPr/>
          </p:nvSpPr>
          <p:spPr bwMode="auto">
            <a:xfrm flipH="1">
              <a:off x="2958" y="2861"/>
              <a:ext cx="710" cy="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0" name="Line 111"/>
            <p:cNvSpPr>
              <a:spLocks noChangeShapeType="1"/>
            </p:cNvSpPr>
            <p:nvPr/>
          </p:nvSpPr>
          <p:spPr bwMode="auto">
            <a:xfrm>
              <a:off x="1575" y="2774"/>
              <a:ext cx="721" cy="4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11" name="Group 118"/>
          <p:cNvGrpSpPr>
            <a:grpSpLocks/>
          </p:cNvGrpSpPr>
          <p:nvPr/>
        </p:nvGrpSpPr>
        <p:grpSpPr bwMode="auto">
          <a:xfrm>
            <a:off x="2819400" y="2012950"/>
            <a:ext cx="2638425" cy="822325"/>
            <a:chOff x="1776" y="1268"/>
            <a:chExt cx="1662" cy="518"/>
          </a:xfrm>
        </p:grpSpPr>
        <p:sp>
          <p:nvSpPr>
            <p:cNvPr id="10256" name="Rectangle 105"/>
            <p:cNvSpPr>
              <a:spLocks noChangeArrowheads="1"/>
            </p:cNvSpPr>
            <p:nvPr/>
          </p:nvSpPr>
          <p:spPr bwMode="auto">
            <a:xfrm>
              <a:off x="2094" y="1268"/>
              <a:ext cx="1191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ru-RU" dirty="0" err="1" smtClean="0">
                  <a:solidFill>
                    <a:srgbClr val="990033"/>
                  </a:solidFill>
                  <a:latin typeface="+mj-lt"/>
                </a:rPr>
                <a:t>Захисні</a:t>
              </a:r>
              <a:r>
                <a:rPr lang="ru-RU" dirty="0" smtClean="0">
                  <a:solidFill>
                    <a:srgbClr val="990033"/>
                  </a:solidFill>
                  <a:latin typeface="+mj-lt"/>
                </a:rPr>
                <a:t> </a:t>
              </a:r>
              <a:r>
                <a:rPr lang="ru-RU" dirty="0" err="1" smtClean="0">
                  <a:solidFill>
                    <a:srgbClr val="990033"/>
                  </a:solidFill>
                  <a:latin typeface="+mj-lt"/>
                </a:rPr>
                <a:t>луски</a:t>
              </a:r>
              <a:endParaRPr lang="ru-RU" dirty="0">
                <a:solidFill>
                  <a:srgbClr val="990033"/>
                </a:solidFill>
                <a:latin typeface="+mj-lt"/>
              </a:endParaRPr>
            </a:p>
          </p:txBody>
        </p:sp>
        <p:sp>
          <p:nvSpPr>
            <p:cNvPr id="10257" name="Line 112"/>
            <p:cNvSpPr>
              <a:spLocks noChangeShapeType="1"/>
            </p:cNvSpPr>
            <p:nvPr/>
          </p:nvSpPr>
          <p:spPr bwMode="auto">
            <a:xfrm flipV="1">
              <a:off x="1776" y="1488"/>
              <a:ext cx="480" cy="2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58" name="Line 113"/>
            <p:cNvSpPr>
              <a:spLocks noChangeShapeType="1"/>
            </p:cNvSpPr>
            <p:nvPr/>
          </p:nvSpPr>
          <p:spPr bwMode="auto">
            <a:xfrm flipH="1" flipV="1">
              <a:off x="2976" y="1488"/>
              <a:ext cx="462" cy="2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990600" y="5562600"/>
            <a:ext cx="18401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Вегетативна </a:t>
            </a:r>
            <a:endParaRPr lang="ru-RU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6400800" y="5562600"/>
            <a:ext cx="202885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/>
              <a:t>Генеративна </a:t>
            </a:r>
            <a:endParaRPr lang="ru-RU" sz="2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3763513" y="3962400"/>
            <a:ext cx="14093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Конус </a:t>
            </a:r>
          </a:p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наростання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2" name="Group 119"/>
          <p:cNvGrpSpPr>
            <a:grpSpLocks/>
          </p:cNvGrpSpPr>
          <p:nvPr/>
        </p:nvGrpSpPr>
        <p:grpSpPr bwMode="auto">
          <a:xfrm>
            <a:off x="6234114" y="2381250"/>
            <a:ext cx="2224088" cy="1077913"/>
            <a:chOff x="3927" y="1500"/>
            <a:chExt cx="1401" cy="679"/>
          </a:xfrm>
        </p:grpSpPr>
        <p:sp>
          <p:nvSpPr>
            <p:cNvPr id="10254" name="Rectangle 107"/>
            <p:cNvSpPr>
              <a:spLocks noChangeArrowheads="1"/>
            </p:cNvSpPr>
            <p:nvPr/>
          </p:nvSpPr>
          <p:spPr bwMode="auto">
            <a:xfrm>
              <a:off x="4272" y="1500"/>
              <a:ext cx="1056" cy="36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600" b="1" dirty="0" err="1" smtClean="0">
                  <a:solidFill>
                    <a:srgbClr val="990033"/>
                  </a:solidFill>
                  <a:latin typeface="+mj-lt"/>
                </a:rPr>
                <a:t>Зачаткові</a:t>
              </a:r>
              <a:r>
                <a:rPr lang="ru-RU" sz="1600" b="1" dirty="0" smtClean="0">
                  <a:solidFill>
                    <a:srgbClr val="990033"/>
                  </a:solidFill>
                  <a:latin typeface="+mj-lt"/>
                </a:rPr>
                <a:t> </a:t>
              </a:r>
              <a:r>
                <a:rPr lang="ru-RU" sz="1600" b="1" dirty="0" err="1" smtClean="0">
                  <a:solidFill>
                    <a:srgbClr val="990033"/>
                  </a:solidFill>
                  <a:latin typeface="+mj-lt"/>
                </a:rPr>
                <a:t>бутони</a:t>
              </a:r>
              <a:endParaRPr lang="ru-RU" sz="1600" dirty="0">
                <a:solidFill>
                  <a:srgbClr val="990033"/>
                </a:solidFill>
                <a:latin typeface="+mj-lt"/>
              </a:endParaRPr>
            </a:p>
          </p:txBody>
        </p:sp>
        <p:sp>
          <p:nvSpPr>
            <p:cNvPr id="10255" name="Line 114"/>
            <p:cNvSpPr>
              <a:spLocks noChangeShapeType="1"/>
            </p:cNvSpPr>
            <p:nvPr/>
          </p:nvSpPr>
          <p:spPr bwMode="auto">
            <a:xfrm flipV="1">
              <a:off x="3927" y="1793"/>
              <a:ext cx="643" cy="3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3627438" y="4845050"/>
            <a:ext cx="137318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err="1" smtClean="0">
                <a:solidFill>
                  <a:srgbClr val="990033"/>
                </a:solidFill>
                <a:latin typeface="+mj-lt"/>
              </a:rPr>
              <a:t>Зачаткове</a:t>
            </a:r>
            <a:r>
              <a:rPr lang="ru-RU" dirty="0" smtClean="0">
                <a:solidFill>
                  <a:srgbClr val="990033"/>
                </a:solidFill>
                <a:latin typeface="+mj-lt"/>
              </a:rPr>
              <a:t> стебло</a:t>
            </a:r>
            <a:endParaRPr lang="ru-RU" dirty="0">
              <a:solidFill>
                <a:srgbClr val="990033"/>
              </a:solidFill>
              <a:latin typeface="+mj-lt"/>
            </a:endParaRPr>
          </a:p>
        </p:txBody>
      </p:sp>
      <p:cxnSp>
        <p:nvCxnSpPr>
          <p:cNvPr id="105" name="Прямая со стрелкой 104"/>
          <p:cNvCxnSpPr>
            <a:stCxn id="103" idx="3"/>
            <a:endCxn id="10275" idx="8"/>
          </p:cNvCxnSpPr>
          <p:nvPr/>
        </p:nvCxnSpPr>
        <p:spPr>
          <a:xfrm flipV="1">
            <a:off x="5172874" y="3824288"/>
            <a:ext cx="642360" cy="4612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>
            <a:stCxn id="103" idx="1"/>
            <a:endCxn id="10318" idx="3"/>
          </p:cNvCxnSpPr>
          <p:nvPr/>
        </p:nvCxnSpPr>
        <p:spPr>
          <a:xfrm flipH="1" flipV="1">
            <a:off x="2490788" y="3810001"/>
            <a:ext cx="1272725" cy="475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8" name="Rectangle 48"/>
          <p:cNvSpPr>
            <a:spLocks noGrp="1" noChangeArrowheads="1"/>
          </p:cNvSpPr>
          <p:nvPr>
            <p:ph type="title"/>
          </p:nvPr>
        </p:nvSpPr>
        <p:spPr>
          <a:xfrm>
            <a:off x="576263" y="-60325"/>
            <a:ext cx="7467600" cy="12509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Брунька </a:t>
            </a:r>
            <a:endParaRPr lang="ru-RU" sz="4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1584325" y="2590800"/>
            <a:ext cx="1801813" cy="2366963"/>
            <a:chOff x="787" y="1805"/>
            <a:chExt cx="1135" cy="1491"/>
          </a:xfrm>
        </p:grpSpPr>
        <p:sp>
          <p:nvSpPr>
            <p:cNvPr id="10288" name="Freeform 16"/>
            <p:cNvSpPr>
              <a:spLocks/>
            </p:cNvSpPr>
            <p:nvPr/>
          </p:nvSpPr>
          <p:spPr bwMode="auto">
            <a:xfrm>
              <a:off x="1128" y="2563"/>
              <a:ext cx="211" cy="721"/>
            </a:xfrm>
            <a:custGeom>
              <a:avLst/>
              <a:gdLst>
                <a:gd name="T0" fmla="*/ 211 w 263"/>
                <a:gd name="T1" fmla="*/ 0 h 1018"/>
                <a:gd name="T2" fmla="*/ 196 w 263"/>
                <a:gd name="T3" fmla="*/ 21 h 1018"/>
                <a:gd name="T4" fmla="*/ 172 w 263"/>
                <a:gd name="T5" fmla="*/ 34 h 1018"/>
                <a:gd name="T6" fmla="*/ 112 w 263"/>
                <a:gd name="T7" fmla="*/ 115 h 1018"/>
                <a:gd name="T8" fmla="*/ 80 w 263"/>
                <a:gd name="T9" fmla="*/ 177 h 1018"/>
                <a:gd name="T10" fmla="*/ 50 w 263"/>
                <a:gd name="T11" fmla="*/ 217 h 1018"/>
                <a:gd name="T12" fmla="*/ 26 w 263"/>
                <a:gd name="T13" fmla="*/ 259 h 1018"/>
                <a:gd name="T14" fmla="*/ 18 w 263"/>
                <a:gd name="T15" fmla="*/ 557 h 1018"/>
                <a:gd name="T16" fmla="*/ 11 w 263"/>
                <a:gd name="T17" fmla="*/ 721 h 10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3"/>
                <a:gd name="T28" fmla="*/ 0 h 1018"/>
                <a:gd name="T29" fmla="*/ 263 w 263"/>
                <a:gd name="T30" fmla="*/ 1018 h 10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3" h="1018">
                  <a:moveTo>
                    <a:pt x="263" y="0"/>
                  </a:moveTo>
                  <a:cubicBezTo>
                    <a:pt x="257" y="10"/>
                    <a:pt x="252" y="21"/>
                    <a:pt x="244" y="29"/>
                  </a:cubicBezTo>
                  <a:cubicBezTo>
                    <a:pt x="236" y="37"/>
                    <a:pt x="223" y="39"/>
                    <a:pt x="215" y="48"/>
                  </a:cubicBezTo>
                  <a:cubicBezTo>
                    <a:pt x="211" y="52"/>
                    <a:pt x="145" y="147"/>
                    <a:pt x="139" y="163"/>
                  </a:cubicBezTo>
                  <a:cubicBezTo>
                    <a:pt x="129" y="192"/>
                    <a:pt x="115" y="224"/>
                    <a:pt x="100" y="250"/>
                  </a:cubicBezTo>
                  <a:cubicBezTo>
                    <a:pt x="89" y="270"/>
                    <a:pt x="69" y="285"/>
                    <a:pt x="62" y="307"/>
                  </a:cubicBezTo>
                  <a:cubicBezTo>
                    <a:pt x="48" y="347"/>
                    <a:pt x="58" y="327"/>
                    <a:pt x="33" y="365"/>
                  </a:cubicBezTo>
                  <a:cubicBezTo>
                    <a:pt x="20" y="506"/>
                    <a:pt x="4" y="646"/>
                    <a:pt x="23" y="787"/>
                  </a:cubicBezTo>
                  <a:cubicBezTo>
                    <a:pt x="0" y="888"/>
                    <a:pt x="14" y="813"/>
                    <a:pt x="14" y="101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9" name="Freeform 17"/>
            <p:cNvSpPr>
              <a:spLocks/>
            </p:cNvSpPr>
            <p:nvPr/>
          </p:nvSpPr>
          <p:spPr bwMode="auto">
            <a:xfrm flipH="1">
              <a:off x="1354" y="2562"/>
              <a:ext cx="230" cy="726"/>
            </a:xfrm>
            <a:custGeom>
              <a:avLst/>
              <a:gdLst>
                <a:gd name="T0" fmla="*/ 230 w 263"/>
                <a:gd name="T1" fmla="*/ 0 h 1018"/>
                <a:gd name="T2" fmla="*/ 213 w 263"/>
                <a:gd name="T3" fmla="*/ 21 h 1018"/>
                <a:gd name="T4" fmla="*/ 188 w 263"/>
                <a:gd name="T5" fmla="*/ 34 h 1018"/>
                <a:gd name="T6" fmla="*/ 122 w 263"/>
                <a:gd name="T7" fmla="*/ 116 h 1018"/>
                <a:gd name="T8" fmla="*/ 87 w 263"/>
                <a:gd name="T9" fmla="*/ 178 h 1018"/>
                <a:gd name="T10" fmla="*/ 54 w 263"/>
                <a:gd name="T11" fmla="*/ 219 h 1018"/>
                <a:gd name="T12" fmla="*/ 29 w 263"/>
                <a:gd name="T13" fmla="*/ 260 h 1018"/>
                <a:gd name="T14" fmla="*/ 20 w 263"/>
                <a:gd name="T15" fmla="*/ 561 h 1018"/>
                <a:gd name="T16" fmla="*/ 12 w 263"/>
                <a:gd name="T17" fmla="*/ 726 h 10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3"/>
                <a:gd name="T28" fmla="*/ 0 h 1018"/>
                <a:gd name="T29" fmla="*/ 263 w 263"/>
                <a:gd name="T30" fmla="*/ 1018 h 10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3" h="1018">
                  <a:moveTo>
                    <a:pt x="263" y="0"/>
                  </a:moveTo>
                  <a:cubicBezTo>
                    <a:pt x="257" y="10"/>
                    <a:pt x="252" y="21"/>
                    <a:pt x="244" y="29"/>
                  </a:cubicBezTo>
                  <a:cubicBezTo>
                    <a:pt x="236" y="37"/>
                    <a:pt x="223" y="39"/>
                    <a:pt x="215" y="48"/>
                  </a:cubicBezTo>
                  <a:cubicBezTo>
                    <a:pt x="211" y="52"/>
                    <a:pt x="145" y="147"/>
                    <a:pt x="139" y="163"/>
                  </a:cubicBezTo>
                  <a:cubicBezTo>
                    <a:pt x="129" y="192"/>
                    <a:pt x="115" y="224"/>
                    <a:pt x="100" y="250"/>
                  </a:cubicBezTo>
                  <a:cubicBezTo>
                    <a:pt x="89" y="270"/>
                    <a:pt x="69" y="285"/>
                    <a:pt x="62" y="307"/>
                  </a:cubicBezTo>
                  <a:cubicBezTo>
                    <a:pt x="48" y="347"/>
                    <a:pt x="58" y="327"/>
                    <a:pt x="33" y="365"/>
                  </a:cubicBezTo>
                  <a:cubicBezTo>
                    <a:pt x="20" y="506"/>
                    <a:pt x="4" y="646"/>
                    <a:pt x="23" y="787"/>
                  </a:cubicBezTo>
                  <a:cubicBezTo>
                    <a:pt x="0" y="888"/>
                    <a:pt x="14" y="813"/>
                    <a:pt x="14" y="101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90" name="Freeform 18"/>
            <p:cNvSpPr>
              <a:spLocks/>
            </p:cNvSpPr>
            <p:nvPr/>
          </p:nvSpPr>
          <p:spPr bwMode="auto">
            <a:xfrm>
              <a:off x="1257" y="2428"/>
              <a:ext cx="155" cy="164"/>
            </a:xfrm>
            <a:custGeom>
              <a:avLst/>
              <a:gdLst>
                <a:gd name="T0" fmla="*/ 23 w 135"/>
                <a:gd name="T1" fmla="*/ 164 h 144"/>
                <a:gd name="T2" fmla="*/ 78 w 135"/>
                <a:gd name="T3" fmla="*/ 0 h 144"/>
                <a:gd name="T4" fmla="*/ 155 w 135"/>
                <a:gd name="T5" fmla="*/ 109 h 144"/>
                <a:gd name="T6" fmla="*/ 133 w 135"/>
                <a:gd name="T7" fmla="*/ 164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44"/>
                <a:gd name="T14" fmla="*/ 135 w 135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44">
                  <a:moveTo>
                    <a:pt x="20" y="144"/>
                  </a:moveTo>
                  <a:cubicBezTo>
                    <a:pt x="0" y="85"/>
                    <a:pt x="6" y="21"/>
                    <a:pt x="68" y="0"/>
                  </a:cubicBezTo>
                  <a:cubicBezTo>
                    <a:pt x="120" y="18"/>
                    <a:pt x="120" y="48"/>
                    <a:pt x="135" y="96"/>
                  </a:cubicBezTo>
                  <a:cubicBezTo>
                    <a:pt x="124" y="132"/>
                    <a:pt x="131" y="116"/>
                    <a:pt x="116" y="14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91" name="Freeform 19"/>
            <p:cNvSpPr>
              <a:spLocks/>
            </p:cNvSpPr>
            <p:nvPr/>
          </p:nvSpPr>
          <p:spPr bwMode="auto">
            <a:xfrm>
              <a:off x="1210" y="2370"/>
              <a:ext cx="251" cy="279"/>
            </a:xfrm>
            <a:custGeom>
              <a:avLst/>
              <a:gdLst>
                <a:gd name="T0" fmla="*/ 37 w 135"/>
                <a:gd name="T1" fmla="*/ 279 h 144"/>
                <a:gd name="T2" fmla="*/ 126 w 135"/>
                <a:gd name="T3" fmla="*/ 0 h 144"/>
                <a:gd name="T4" fmla="*/ 251 w 135"/>
                <a:gd name="T5" fmla="*/ 186 h 144"/>
                <a:gd name="T6" fmla="*/ 216 w 135"/>
                <a:gd name="T7" fmla="*/ 279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44"/>
                <a:gd name="T14" fmla="*/ 135 w 135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44">
                  <a:moveTo>
                    <a:pt x="20" y="144"/>
                  </a:moveTo>
                  <a:cubicBezTo>
                    <a:pt x="0" y="85"/>
                    <a:pt x="6" y="21"/>
                    <a:pt x="68" y="0"/>
                  </a:cubicBezTo>
                  <a:cubicBezTo>
                    <a:pt x="120" y="18"/>
                    <a:pt x="120" y="48"/>
                    <a:pt x="135" y="96"/>
                  </a:cubicBezTo>
                  <a:cubicBezTo>
                    <a:pt x="124" y="132"/>
                    <a:pt x="131" y="116"/>
                    <a:pt x="116" y="14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92" name="Freeform 20"/>
            <p:cNvSpPr>
              <a:spLocks/>
            </p:cNvSpPr>
            <p:nvPr/>
          </p:nvSpPr>
          <p:spPr bwMode="auto">
            <a:xfrm>
              <a:off x="1171" y="2245"/>
              <a:ext cx="329" cy="434"/>
            </a:xfrm>
            <a:custGeom>
              <a:avLst/>
              <a:gdLst>
                <a:gd name="T0" fmla="*/ 49 w 135"/>
                <a:gd name="T1" fmla="*/ 434 h 144"/>
                <a:gd name="T2" fmla="*/ 166 w 135"/>
                <a:gd name="T3" fmla="*/ 0 h 144"/>
                <a:gd name="T4" fmla="*/ 329 w 135"/>
                <a:gd name="T5" fmla="*/ 289 h 144"/>
                <a:gd name="T6" fmla="*/ 283 w 135"/>
                <a:gd name="T7" fmla="*/ 434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44"/>
                <a:gd name="T14" fmla="*/ 135 w 135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44">
                  <a:moveTo>
                    <a:pt x="20" y="144"/>
                  </a:moveTo>
                  <a:cubicBezTo>
                    <a:pt x="0" y="85"/>
                    <a:pt x="6" y="21"/>
                    <a:pt x="68" y="0"/>
                  </a:cubicBezTo>
                  <a:cubicBezTo>
                    <a:pt x="120" y="18"/>
                    <a:pt x="120" y="48"/>
                    <a:pt x="135" y="96"/>
                  </a:cubicBezTo>
                  <a:cubicBezTo>
                    <a:pt x="124" y="132"/>
                    <a:pt x="131" y="116"/>
                    <a:pt x="116" y="14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93" name="Freeform 21"/>
            <p:cNvSpPr>
              <a:spLocks/>
            </p:cNvSpPr>
            <p:nvPr/>
          </p:nvSpPr>
          <p:spPr bwMode="auto">
            <a:xfrm>
              <a:off x="1142" y="2198"/>
              <a:ext cx="406" cy="501"/>
            </a:xfrm>
            <a:custGeom>
              <a:avLst/>
              <a:gdLst>
                <a:gd name="T0" fmla="*/ 60 w 135"/>
                <a:gd name="T1" fmla="*/ 501 h 144"/>
                <a:gd name="T2" fmla="*/ 205 w 135"/>
                <a:gd name="T3" fmla="*/ 0 h 144"/>
                <a:gd name="T4" fmla="*/ 406 w 135"/>
                <a:gd name="T5" fmla="*/ 334 h 144"/>
                <a:gd name="T6" fmla="*/ 349 w 135"/>
                <a:gd name="T7" fmla="*/ 501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44"/>
                <a:gd name="T14" fmla="*/ 135 w 135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44">
                  <a:moveTo>
                    <a:pt x="20" y="144"/>
                  </a:moveTo>
                  <a:cubicBezTo>
                    <a:pt x="0" y="85"/>
                    <a:pt x="6" y="21"/>
                    <a:pt x="68" y="0"/>
                  </a:cubicBezTo>
                  <a:cubicBezTo>
                    <a:pt x="120" y="18"/>
                    <a:pt x="120" y="48"/>
                    <a:pt x="135" y="96"/>
                  </a:cubicBezTo>
                  <a:cubicBezTo>
                    <a:pt x="124" y="132"/>
                    <a:pt x="131" y="116"/>
                    <a:pt x="116" y="14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1124" y="2102"/>
              <a:ext cx="461" cy="672"/>
              <a:chOff x="1902" y="2179"/>
              <a:chExt cx="461" cy="672"/>
            </a:xfrm>
          </p:grpSpPr>
          <p:sp>
            <p:nvSpPr>
              <p:cNvPr id="10337" name="Freeform 24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8" name="Freeform 25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1077" y="2044"/>
              <a:ext cx="567" cy="797"/>
              <a:chOff x="1902" y="2179"/>
              <a:chExt cx="461" cy="672"/>
            </a:xfrm>
          </p:grpSpPr>
          <p:sp>
            <p:nvSpPr>
              <p:cNvPr id="10335" name="Freeform 28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6" name="Freeform 29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1030" y="1987"/>
              <a:ext cx="663" cy="902"/>
              <a:chOff x="1902" y="2179"/>
              <a:chExt cx="461" cy="672"/>
            </a:xfrm>
          </p:grpSpPr>
          <p:sp>
            <p:nvSpPr>
              <p:cNvPr id="10333" name="Freeform 31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4" name="Freeform 32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974" y="1872"/>
              <a:ext cx="768" cy="1075"/>
              <a:chOff x="1902" y="2179"/>
              <a:chExt cx="461" cy="672"/>
            </a:xfrm>
          </p:grpSpPr>
          <p:sp>
            <p:nvSpPr>
              <p:cNvPr id="10331" name="Freeform 35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2" name="Freeform 36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917" y="1805"/>
              <a:ext cx="883" cy="1209"/>
              <a:chOff x="1902" y="2179"/>
              <a:chExt cx="461" cy="672"/>
            </a:xfrm>
          </p:grpSpPr>
          <p:sp>
            <p:nvSpPr>
              <p:cNvPr id="10329" name="Freeform 38"/>
              <p:cNvSpPr>
                <a:spLocks/>
              </p:cNvSpPr>
              <p:nvPr/>
            </p:nvSpPr>
            <p:spPr bwMode="auto">
              <a:xfrm>
                <a:off x="1902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0330" name="Freeform 39"/>
              <p:cNvSpPr>
                <a:spLocks/>
              </p:cNvSpPr>
              <p:nvPr/>
            </p:nvSpPr>
            <p:spPr bwMode="auto">
              <a:xfrm flipH="1">
                <a:off x="2133" y="2179"/>
                <a:ext cx="230" cy="672"/>
              </a:xfrm>
              <a:custGeom>
                <a:avLst/>
                <a:gdLst>
                  <a:gd name="T0" fmla="*/ 48 w 230"/>
                  <a:gd name="T1" fmla="*/ 672 h 672"/>
                  <a:gd name="T2" fmla="*/ 0 w 230"/>
                  <a:gd name="T3" fmla="*/ 528 h 672"/>
                  <a:gd name="T4" fmla="*/ 86 w 230"/>
                  <a:gd name="T5" fmla="*/ 86 h 672"/>
                  <a:gd name="T6" fmla="*/ 172 w 230"/>
                  <a:gd name="T7" fmla="*/ 19 h 672"/>
                  <a:gd name="T8" fmla="*/ 230 w 23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72"/>
                  <a:gd name="T17" fmla="*/ 230 w 23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72">
                    <a:moveTo>
                      <a:pt x="48" y="672"/>
                    </a:moveTo>
                    <a:cubicBezTo>
                      <a:pt x="32" y="624"/>
                      <a:pt x="15" y="576"/>
                      <a:pt x="0" y="528"/>
                    </a:cubicBezTo>
                    <a:cubicBezTo>
                      <a:pt x="5" y="403"/>
                      <a:pt x="7" y="204"/>
                      <a:pt x="86" y="86"/>
                    </a:cubicBezTo>
                    <a:cubicBezTo>
                      <a:pt x="104" y="59"/>
                      <a:pt x="148" y="35"/>
                      <a:pt x="172" y="19"/>
                    </a:cubicBezTo>
                    <a:cubicBezTo>
                      <a:pt x="189" y="8"/>
                      <a:pt x="230" y="0"/>
                      <a:pt x="230" y="0"/>
                    </a:cubicBezTo>
                  </a:path>
                </a:pathLst>
              </a:custGeom>
              <a:noFill/>
              <a:ln w="2857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10299" name="Freeform 40"/>
            <p:cNvSpPr>
              <a:spLocks/>
            </p:cNvSpPr>
            <p:nvPr/>
          </p:nvSpPr>
          <p:spPr bwMode="auto">
            <a:xfrm>
              <a:off x="1135" y="2839"/>
              <a:ext cx="15" cy="19"/>
            </a:xfrm>
            <a:custGeom>
              <a:avLst/>
              <a:gdLst>
                <a:gd name="T0" fmla="*/ 0 w 15"/>
                <a:gd name="T1" fmla="*/ 0 h 19"/>
                <a:gd name="T2" fmla="*/ 15 w 15"/>
                <a:gd name="T3" fmla="*/ 19 h 19"/>
                <a:gd name="T4" fmla="*/ 0 60000 65536"/>
                <a:gd name="T5" fmla="*/ 0 60000 65536"/>
                <a:gd name="T6" fmla="*/ 0 w 15"/>
                <a:gd name="T7" fmla="*/ 0 h 19"/>
                <a:gd name="T8" fmla="*/ 15 w 15"/>
                <a:gd name="T9" fmla="*/ 19 h 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" h="19">
                  <a:moveTo>
                    <a:pt x="0" y="0"/>
                  </a:moveTo>
                  <a:cubicBezTo>
                    <a:pt x="1" y="3"/>
                    <a:pt x="13" y="18"/>
                    <a:pt x="15" y="19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0" name="Freeform 41"/>
            <p:cNvSpPr>
              <a:spLocks/>
            </p:cNvSpPr>
            <p:nvPr/>
          </p:nvSpPr>
          <p:spPr bwMode="auto">
            <a:xfrm>
              <a:off x="1097" y="2887"/>
              <a:ext cx="43" cy="51"/>
            </a:xfrm>
            <a:custGeom>
              <a:avLst/>
              <a:gdLst>
                <a:gd name="T0" fmla="*/ 0 w 43"/>
                <a:gd name="T1" fmla="*/ 0 h 51"/>
                <a:gd name="T2" fmla="*/ 33 w 43"/>
                <a:gd name="T3" fmla="*/ 31 h 51"/>
                <a:gd name="T4" fmla="*/ 43 w 43"/>
                <a:gd name="T5" fmla="*/ 51 h 51"/>
                <a:gd name="T6" fmla="*/ 0 60000 65536"/>
                <a:gd name="T7" fmla="*/ 0 60000 65536"/>
                <a:gd name="T8" fmla="*/ 0 60000 65536"/>
                <a:gd name="T9" fmla="*/ 0 w 43"/>
                <a:gd name="T10" fmla="*/ 0 h 51"/>
                <a:gd name="T11" fmla="*/ 43 w 43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51">
                  <a:moveTo>
                    <a:pt x="0" y="0"/>
                  </a:moveTo>
                  <a:cubicBezTo>
                    <a:pt x="10" y="10"/>
                    <a:pt x="21" y="24"/>
                    <a:pt x="33" y="31"/>
                  </a:cubicBezTo>
                  <a:cubicBezTo>
                    <a:pt x="35" y="40"/>
                    <a:pt x="43" y="48"/>
                    <a:pt x="43" y="51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1" name="Freeform 42"/>
            <p:cNvSpPr>
              <a:spLocks/>
            </p:cNvSpPr>
            <p:nvPr/>
          </p:nvSpPr>
          <p:spPr bwMode="auto">
            <a:xfrm>
              <a:off x="1051" y="2947"/>
              <a:ext cx="85" cy="79"/>
            </a:xfrm>
            <a:custGeom>
              <a:avLst/>
              <a:gdLst>
                <a:gd name="T0" fmla="*/ 0 w 85"/>
                <a:gd name="T1" fmla="*/ 0 h 79"/>
                <a:gd name="T2" fmla="*/ 65 w 85"/>
                <a:gd name="T3" fmla="*/ 60 h 79"/>
                <a:gd name="T4" fmla="*/ 84 w 85"/>
                <a:gd name="T5" fmla="*/ 77 h 79"/>
                <a:gd name="T6" fmla="*/ 84 w 85"/>
                <a:gd name="T7" fmla="*/ 79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"/>
                <a:gd name="T13" fmla="*/ 0 h 79"/>
                <a:gd name="T14" fmla="*/ 85 w 85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" h="79">
                  <a:moveTo>
                    <a:pt x="0" y="0"/>
                  </a:moveTo>
                  <a:cubicBezTo>
                    <a:pt x="29" y="12"/>
                    <a:pt x="35" y="52"/>
                    <a:pt x="65" y="60"/>
                  </a:cubicBezTo>
                  <a:cubicBezTo>
                    <a:pt x="71" y="69"/>
                    <a:pt x="75" y="72"/>
                    <a:pt x="84" y="77"/>
                  </a:cubicBezTo>
                  <a:cubicBezTo>
                    <a:pt x="85" y="77"/>
                    <a:pt x="84" y="78"/>
                    <a:pt x="84" y="79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2" name="Freeform 43"/>
            <p:cNvSpPr>
              <a:spLocks/>
            </p:cNvSpPr>
            <p:nvPr/>
          </p:nvSpPr>
          <p:spPr bwMode="auto">
            <a:xfrm>
              <a:off x="1008" y="3016"/>
              <a:ext cx="129" cy="94"/>
            </a:xfrm>
            <a:custGeom>
              <a:avLst/>
              <a:gdLst>
                <a:gd name="T0" fmla="*/ 0 w 85"/>
                <a:gd name="T1" fmla="*/ 0 h 79"/>
                <a:gd name="T2" fmla="*/ 99 w 85"/>
                <a:gd name="T3" fmla="*/ 71 h 79"/>
                <a:gd name="T4" fmla="*/ 127 w 85"/>
                <a:gd name="T5" fmla="*/ 92 h 79"/>
                <a:gd name="T6" fmla="*/ 127 w 85"/>
                <a:gd name="T7" fmla="*/ 94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"/>
                <a:gd name="T13" fmla="*/ 0 h 79"/>
                <a:gd name="T14" fmla="*/ 85 w 85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" h="79">
                  <a:moveTo>
                    <a:pt x="0" y="0"/>
                  </a:moveTo>
                  <a:cubicBezTo>
                    <a:pt x="29" y="12"/>
                    <a:pt x="35" y="52"/>
                    <a:pt x="65" y="60"/>
                  </a:cubicBezTo>
                  <a:cubicBezTo>
                    <a:pt x="71" y="69"/>
                    <a:pt x="75" y="72"/>
                    <a:pt x="84" y="77"/>
                  </a:cubicBezTo>
                  <a:cubicBezTo>
                    <a:pt x="85" y="77"/>
                    <a:pt x="84" y="78"/>
                    <a:pt x="84" y="79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3" name="Freeform 44"/>
            <p:cNvSpPr>
              <a:spLocks/>
            </p:cNvSpPr>
            <p:nvPr/>
          </p:nvSpPr>
          <p:spPr bwMode="auto">
            <a:xfrm>
              <a:off x="1553" y="2842"/>
              <a:ext cx="26" cy="43"/>
            </a:xfrm>
            <a:custGeom>
              <a:avLst/>
              <a:gdLst>
                <a:gd name="T0" fmla="*/ 26 w 26"/>
                <a:gd name="T1" fmla="*/ 0 h 43"/>
                <a:gd name="T2" fmla="*/ 21 w 26"/>
                <a:gd name="T3" fmla="*/ 7 h 43"/>
                <a:gd name="T4" fmla="*/ 17 w 26"/>
                <a:gd name="T5" fmla="*/ 14 h 43"/>
                <a:gd name="T6" fmla="*/ 7 w 26"/>
                <a:gd name="T7" fmla="*/ 28 h 43"/>
                <a:gd name="T8" fmla="*/ 0 w 26"/>
                <a:gd name="T9" fmla="*/ 4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43"/>
                <a:gd name="T17" fmla="*/ 26 w 26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43">
                  <a:moveTo>
                    <a:pt x="26" y="0"/>
                  </a:moveTo>
                  <a:cubicBezTo>
                    <a:pt x="24" y="2"/>
                    <a:pt x="23" y="5"/>
                    <a:pt x="21" y="7"/>
                  </a:cubicBezTo>
                  <a:cubicBezTo>
                    <a:pt x="20" y="9"/>
                    <a:pt x="18" y="12"/>
                    <a:pt x="17" y="14"/>
                  </a:cubicBezTo>
                  <a:cubicBezTo>
                    <a:pt x="14" y="19"/>
                    <a:pt x="7" y="28"/>
                    <a:pt x="7" y="28"/>
                  </a:cubicBezTo>
                  <a:cubicBezTo>
                    <a:pt x="5" y="40"/>
                    <a:pt x="7" y="36"/>
                    <a:pt x="0" y="43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4" name="Freeform 45"/>
            <p:cNvSpPr>
              <a:spLocks/>
            </p:cNvSpPr>
            <p:nvPr/>
          </p:nvSpPr>
          <p:spPr bwMode="auto">
            <a:xfrm>
              <a:off x="1559" y="2947"/>
              <a:ext cx="100" cy="101"/>
            </a:xfrm>
            <a:custGeom>
              <a:avLst/>
              <a:gdLst>
                <a:gd name="T0" fmla="*/ 100 w 26"/>
                <a:gd name="T1" fmla="*/ 0 h 43"/>
                <a:gd name="T2" fmla="*/ 81 w 26"/>
                <a:gd name="T3" fmla="*/ 16 h 43"/>
                <a:gd name="T4" fmla="*/ 65 w 26"/>
                <a:gd name="T5" fmla="*/ 33 h 43"/>
                <a:gd name="T6" fmla="*/ 27 w 26"/>
                <a:gd name="T7" fmla="*/ 66 h 43"/>
                <a:gd name="T8" fmla="*/ 0 w 26"/>
                <a:gd name="T9" fmla="*/ 10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43"/>
                <a:gd name="T17" fmla="*/ 26 w 26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43">
                  <a:moveTo>
                    <a:pt x="26" y="0"/>
                  </a:moveTo>
                  <a:cubicBezTo>
                    <a:pt x="24" y="2"/>
                    <a:pt x="23" y="5"/>
                    <a:pt x="21" y="7"/>
                  </a:cubicBezTo>
                  <a:cubicBezTo>
                    <a:pt x="20" y="9"/>
                    <a:pt x="18" y="12"/>
                    <a:pt x="17" y="14"/>
                  </a:cubicBezTo>
                  <a:cubicBezTo>
                    <a:pt x="14" y="19"/>
                    <a:pt x="7" y="28"/>
                    <a:pt x="7" y="28"/>
                  </a:cubicBezTo>
                  <a:cubicBezTo>
                    <a:pt x="5" y="40"/>
                    <a:pt x="7" y="36"/>
                    <a:pt x="0" y="4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5" name="Freeform 46"/>
            <p:cNvSpPr>
              <a:spLocks/>
            </p:cNvSpPr>
            <p:nvPr/>
          </p:nvSpPr>
          <p:spPr bwMode="auto">
            <a:xfrm>
              <a:off x="1557" y="2890"/>
              <a:ext cx="66" cy="77"/>
            </a:xfrm>
            <a:custGeom>
              <a:avLst/>
              <a:gdLst>
                <a:gd name="T0" fmla="*/ 66 w 26"/>
                <a:gd name="T1" fmla="*/ 0 h 43"/>
                <a:gd name="T2" fmla="*/ 53 w 26"/>
                <a:gd name="T3" fmla="*/ 13 h 43"/>
                <a:gd name="T4" fmla="*/ 43 w 26"/>
                <a:gd name="T5" fmla="*/ 25 h 43"/>
                <a:gd name="T6" fmla="*/ 18 w 26"/>
                <a:gd name="T7" fmla="*/ 50 h 43"/>
                <a:gd name="T8" fmla="*/ 0 w 26"/>
                <a:gd name="T9" fmla="*/ 77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43"/>
                <a:gd name="T17" fmla="*/ 26 w 26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43">
                  <a:moveTo>
                    <a:pt x="26" y="0"/>
                  </a:moveTo>
                  <a:cubicBezTo>
                    <a:pt x="24" y="2"/>
                    <a:pt x="23" y="5"/>
                    <a:pt x="21" y="7"/>
                  </a:cubicBezTo>
                  <a:cubicBezTo>
                    <a:pt x="20" y="9"/>
                    <a:pt x="18" y="12"/>
                    <a:pt x="17" y="14"/>
                  </a:cubicBezTo>
                  <a:cubicBezTo>
                    <a:pt x="14" y="19"/>
                    <a:pt x="7" y="28"/>
                    <a:pt x="7" y="28"/>
                  </a:cubicBezTo>
                  <a:cubicBezTo>
                    <a:pt x="5" y="40"/>
                    <a:pt x="7" y="36"/>
                    <a:pt x="0" y="43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6" name="Freeform 47"/>
            <p:cNvSpPr>
              <a:spLocks/>
            </p:cNvSpPr>
            <p:nvPr/>
          </p:nvSpPr>
          <p:spPr bwMode="auto">
            <a:xfrm>
              <a:off x="1560" y="3016"/>
              <a:ext cx="144" cy="110"/>
            </a:xfrm>
            <a:custGeom>
              <a:avLst/>
              <a:gdLst>
                <a:gd name="T0" fmla="*/ 144 w 26"/>
                <a:gd name="T1" fmla="*/ 0 h 43"/>
                <a:gd name="T2" fmla="*/ 116 w 26"/>
                <a:gd name="T3" fmla="*/ 18 h 43"/>
                <a:gd name="T4" fmla="*/ 94 w 26"/>
                <a:gd name="T5" fmla="*/ 36 h 43"/>
                <a:gd name="T6" fmla="*/ 39 w 26"/>
                <a:gd name="T7" fmla="*/ 72 h 43"/>
                <a:gd name="T8" fmla="*/ 0 w 26"/>
                <a:gd name="T9" fmla="*/ 11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43"/>
                <a:gd name="T17" fmla="*/ 26 w 26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43">
                  <a:moveTo>
                    <a:pt x="26" y="0"/>
                  </a:moveTo>
                  <a:cubicBezTo>
                    <a:pt x="24" y="2"/>
                    <a:pt x="23" y="5"/>
                    <a:pt x="21" y="7"/>
                  </a:cubicBezTo>
                  <a:cubicBezTo>
                    <a:pt x="20" y="9"/>
                    <a:pt x="18" y="12"/>
                    <a:pt x="17" y="14"/>
                  </a:cubicBezTo>
                  <a:cubicBezTo>
                    <a:pt x="14" y="19"/>
                    <a:pt x="7" y="28"/>
                    <a:pt x="7" y="28"/>
                  </a:cubicBezTo>
                  <a:cubicBezTo>
                    <a:pt x="5" y="40"/>
                    <a:pt x="7" y="36"/>
                    <a:pt x="0" y="4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7" name="Freeform 49"/>
            <p:cNvSpPr>
              <a:spLocks/>
            </p:cNvSpPr>
            <p:nvPr/>
          </p:nvSpPr>
          <p:spPr bwMode="auto">
            <a:xfrm>
              <a:off x="1142" y="2583"/>
              <a:ext cx="435" cy="713"/>
            </a:xfrm>
            <a:custGeom>
              <a:avLst/>
              <a:gdLst>
                <a:gd name="T0" fmla="*/ 0 w 435"/>
                <a:gd name="T1" fmla="*/ 701 h 713"/>
                <a:gd name="T2" fmla="*/ 4 w 435"/>
                <a:gd name="T3" fmla="*/ 614 h 713"/>
                <a:gd name="T4" fmla="*/ 9 w 435"/>
                <a:gd name="T5" fmla="*/ 480 h 713"/>
                <a:gd name="T6" fmla="*/ 33 w 435"/>
                <a:gd name="T7" fmla="*/ 211 h 713"/>
                <a:gd name="T8" fmla="*/ 67 w 435"/>
                <a:gd name="T9" fmla="*/ 192 h 713"/>
                <a:gd name="T10" fmla="*/ 81 w 435"/>
                <a:gd name="T11" fmla="*/ 139 h 713"/>
                <a:gd name="T12" fmla="*/ 144 w 435"/>
                <a:gd name="T13" fmla="*/ 62 h 713"/>
                <a:gd name="T14" fmla="*/ 206 w 435"/>
                <a:gd name="T15" fmla="*/ 0 h 713"/>
                <a:gd name="T16" fmla="*/ 240 w 435"/>
                <a:gd name="T17" fmla="*/ 14 h 713"/>
                <a:gd name="T18" fmla="*/ 268 w 435"/>
                <a:gd name="T19" fmla="*/ 43 h 713"/>
                <a:gd name="T20" fmla="*/ 321 w 435"/>
                <a:gd name="T21" fmla="*/ 96 h 713"/>
                <a:gd name="T22" fmla="*/ 379 w 435"/>
                <a:gd name="T23" fmla="*/ 187 h 713"/>
                <a:gd name="T24" fmla="*/ 403 w 435"/>
                <a:gd name="T25" fmla="*/ 250 h 713"/>
                <a:gd name="T26" fmla="*/ 417 w 435"/>
                <a:gd name="T27" fmla="*/ 475 h 713"/>
                <a:gd name="T28" fmla="*/ 408 w 435"/>
                <a:gd name="T29" fmla="*/ 533 h 713"/>
                <a:gd name="T30" fmla="*/ 412 w 435"/>
                <a:gd name="T31" fmla="*/ 706 h 713"/>
                <a:gd name="T32" fmla="*/ 364 w 435"/>
                <a:gd name="T33" fmla="*/ 696 h 713"/>
                <a:gd name="T34" fmla="*/ 336 w 435"/>
                <a:gd name="T35" fmla="*/ 686 h 713"/>
                <a:gd name="T36" fmla="*/ 72 w 435"/>
                <a:gd name="T37" fmla="*/ 677 h 713"/>
                <a:gd name="T38" fmla="*/ 0 w 435"/>
                <a:gd name="T39" fmla="*/ 701 h 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5"/>
                <a:gd name="T61" fmla="*/ 0 h 713"/>
                <a:gd name="T62" fmla="*/ 435 w 435"/>
                <a:gd name="T63" fmla="*/ 713 h 7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5" h="713">
                  <a:moveTo>
                    <a:pt x="0" y="701"/>
                  </a:moveTo>
                  <a:cubicBezTo>
                    <a:pt x="5" y="671"/>
                    <a:pt x="1" y="646"/>
                    <a:pt x="4" y="614"/>
                  </a:cubicBezTo>
                  <a:cubicBezTo>
                    <a:pt x="6" y="569"/>
                    <a:pt x="8" y="525"/>
                    <a:pt x="9" y="480"/>
                  </a:cubicBezTo>
                  <a:cubicBezTo>
                    <a:pt x="13" y="355"/>
                    <a:pt x="7" y="310"/>
                    <a:pt x="33" y="211"/>
                  </a:cubicBezTo>
                  <a:cubicBezTo>
                    <a:pt x="36" y="198"/>
                    <a:pt x="56" y="199"/>
                    <a:pt x="67" y="192"/>
                  </a:cubicBezTo>
                  <a:cubicBezTo>
                    <a:pt x="79" y="159"/>
                    <a:pt x="57" y="175"/>
                    <a:pt x="81" y="139"/>
                  </a:cubicBezTo>
                  <a:cubicBezTo>
                    <a:pt x="104" y="103"/>
                    <a:pt x="111" y="95"/>
                    <a:pt x="144" y="62"/>
                  </a:cubicBezTo>
                  <a:cubicBezTo>
                    <a:pt x="155" y="24"/>
                    <a:pt x="170" y="13"/>
                    <a:pt x="206" y="0"/>
                  </a:cubicBezTo>
                  <a:cubicBezTo>
                    <a:pt x="213" y="2"/>
                    <a:pt x="235" y="6"/>
                    <a:pt x="240" y="14"/>
                  </a:cubicBezTo>
                  <a:cubicBezTo>
                    <a:pt x="259" y="43"/>
                    <a:pt x="248" y="23"/>
                    <a:pt x="268" y="43"/>
                  </a:cubicBezTo>
                  <a:cubicBezTo>
                    <a:pt x="288" y="63"/>
                    <a:pt x="296" y="87"/>
                    <a:pt x="321" y="96"/>
                  </a:cubicBezTo>
                  <a:cubicBezTo>
                    <a:pt x="342" y="129"/>
                    <a:pt x="359" y="159"/>
                    <a:pt x="379" y="187"/>
                  </a:cubicBezTo>
                  <a:cubicBezTo>
                    <a:pt x="387" y="210"/>
                    <a:pt x="389" y="230"/>
                    <a:pt x="403" y="250"/>
                  </a:cubicBezTo>
                  <a:cubicBezTo>
                    <a:pt x="406" y="298"/>
                    <a:pt x="416" y="428"/>
                    <a:pt x="417" y="475"/>
                  </a:cubicBezTo>
                  <a:cubicBezTo>
                    <a:pt x="418" y="522"/>
                    <a:pt x="409" y="495"/>
                    <a:pt x="408" y="533"/>
                  </a:cubicBezTo>
                  <a:cubicBezTo>
                    <a:pt x="412" y="597"/>
                    <a:pt x="416" y="640"/>
                    <a:pt x="412" y="706"/>
                  </a:cubicBezTo>
                  <a:cubicBezTo>
                    <a:pt x="373" y="692"/>
                    <a:pt x="435" y="713"/>
                    <a:pt x="364" y="696"/>
                  </a:cubicBezTo>
                  <a:cubicBezTo>
                    <a:pt x="354" y="694"/>
                    <a:pt x="336" y="686"/>
                    <a:pt x="336" y="686"/>
                  </a:cubicBezTo>
                  <a:cubicBezTo>
                    <a:pt x="249" y="692"/>
                    <a:pt x="156" y="707"/>
                    <a:pt x="72" y="677"/>
                  </a:cubicBezTo>
                  <a:cubicBezTo>
                    <a:pt x="55" y="680"/>
                    <a:pt x="9" y="678"/>
                    <a:pt x="0" y="701"/>
                  </a:cubicBez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8" name="Freeform 50"/>
            <p:cNvSpPr>
              <a:spLocks/>
            </p:cNvSpPr>
            <p:nvPr/>
          </p:nvSpPr>
          <p:spPr bwMode="auto">
            <a:xfrm>
              <a:off x="1224" y="2698"/>
              <a:ext cx="101" cy="565"/>
            </a:xfrm>
            <a:custGeom>
              <a:avLst/>
              <a:gdLst>
                <a:gd name="T0" fmla="*/ 101 w 101"/>
                <a:gd name="T1" fmla="*/ 0 h 565"/>
                <a:gd name="T2" fmla="*/ 62 w 101"/>
                <a:gd name="T3" fmla="*/ 62 h 565"/>
                <a:gd name="T4" fmla="*/ 48 w 101"/>
                <a:gd name="T5" fmla="*/ 72 h 565"/>
                <a:gd name="T6" fmla="*/ 29 w 101"/>
                <a:gd name="T7" fmla="*/ 124 h 565"/>
                <a:gd name="T8" fmla="*/ 24 w 101"/>
                <a:gd name="T9" fmla="*/ 166 h 565"/>
                <a:gd name="T10" fmla="*/ 5 w 101"/>
                <a:gd name="T11" fmla="*/ 312 h 565"/>
                <a:gd name="T12" fmla="*/ 0 w 101"/>
                <a:gd name="T13" fmla="*/ 565 h 5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"/>
                <a:gd name="T22" fmla="*/ 0 h 565"/>
                <a:gd name="T23" fmla="*/ 101 w 101"/>
                <a:gd name="T24" fmla="*/ 565 h 5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" h="565">
                  <a:moveTo>
                    <a:pt x="101" y="0"/>
                  </a:moveTo>
                  <a:cubicBezTo>
                    <a:pt x="80" y="17"/>
                    <a:pt x="84" y="44"/>
                    <a:pt x="62" y="62"/>
                  </a:cubicBezTo>
                  <a:cubicBezTo>
                    <a:pt x="55" y="95"/>
                    <a:pt x="67" y="44"/>
                    <a:pt x="48" y="72"/>
                  </a:cubicBezTo>
                  <a:cubicBezTo>
                    <a:pt x="42" y="81"/>
                    <a:pt x="35" y="116"/>
                    <a:pt x="29" y="124"/>
                  </a:cubicBezTo>
                  <a:cubicBezTo>
                    <a:pt x="18" y="140"/>
                    <a:pt x="29" y="144"/>
                    <a:pt x="24" y="166"/>
                  </a:cubicBezTo>
                  <a:cubicBezTo>
                    <a:pt x="17" y="216"/>
                    <a:pt x="10" y="259"/>
                    <a:pt x="5" y="312"/>
                  </a:cubicBezTo>
                  <a:cubicBezTo>
                    <a:pt x="2" y="392"/>
                    <a:pt x="0" y="485"/>
                    <a:pt x="0" y="565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09" name="Freeform 51"/>
            <p:cNvSpPr>
              <a:spLocks/>
            </p:cNvSpPr>
            <p:nvPr/>
          </p:nvSpPr>
          <p:spPr bwMode="auto">
            <a:xfrm flipH="1">
              <a:off x="1387" y="2703"/>
              <a:ext cx="101" cy="565"/>
            </a:xfrm>
            <a:custGeom>
              <a:avLst/>
              <a:gdLst>
                <a:gd name="T0" fmla="*/ 101 w 101"/>
                <a:gd name="T1" fmla="*/ 0 h 565"/>
                <a:gd name="T2" fmla="*/ 62 w 101"/>
                <a:gd name="T3" fmla="*/ 62 h 565"/>
                <a:gd name="T4" fmla="*/ 48 w 101"/>
                <a:gd name="T5" fmla="*/ 72 h 565"/>
                <a:gd name="T6" fmla="*/ 29 w 101"/>
                <a:gd name="T7" fmla="*/ 124 h 565"/>
                <a:gd name="T8" fmla="*/ 24 w 101"/>
                <a:gd name="T9" fmla="*/ 166 h 565"/>
                <a:gd name="T10" fmla="*/ 5 w 101"/>
                <a:gd name="T11" fmla="*/ 312 h 565"/>
                <a:gd name="T12" fmla="*/ 0 w 101"/>
                <a:gd name="T13" fmla="*/ 565 h 5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"/>
                <a:gd name="T22" fmla="*/ 0 h 565"/>
                <a:gd name="T23" fmla="*/ 101 w 101"/>
                <a:gd name="T24" fmla="*/ 565 h 5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" h="565">
                  <a:moveTo>
                    <a:pt x="101" y="0"/>
                  </a:moveTo>
                  <a:cubicBezTo>
                    <a:pt x="80" y="17"/>
                    <a:pt x="84" y="44"/>
                    <a:pt x="62" y="62"/>
                  </a:cubicBezTo>
                  <a:cubicBezTo>
                    <a:pt x="55" y="95"/>
                    <a:pt x="67" y="44"/>
                    <a:pt x="48" y="72"/>
                  </a:cubicBezTo>
                  <a:cubicBezTo>
                    <a:pt x="42" y="81"/>
                    <a:pt x="35" y="116"/>
                    <a:pt x="29" y="124"/>
                  </a:cubicBezTo>
                  <a:cubicBezTo>
                    <a:pt x="18" y="140"/>
                    <a:pt x="29" y="144"/>
                    <a:pt x="24" y="166"/>
                  </a:cubicBezTo>
                  <a:cubicBezTo>
                    <a:pt x="17" y="216"/>
                    <a:pt x="10" y="259"/>
                    <a:pt x="5" y="312"/>
                  </a:cubicBezTo>
                  <a:cubicBezTo>
                    <a:pt x="2" y="392"/>
                    <a:pt x="0" y="485"/>
                    <a:pt x="0" y="565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0" name="Freeform 52"/>
            <p:cNvSpPr>
              <a:spLocks/>
            </p:cNvSpPr>
            <p:nvPr/>
          </p:nvSpPr>
          <p:spPr bwMode="auto">
            <a:xfrm>
              <a:off x="1478" y="2952"/>
              <a:ext cx="43" cy="62"/>
            </a:xfrm>
            <a:custGeom>
              <a:avLst/>
              <a:gdLst>
                <a:gd name="T0" fmla="*/ 43 w 24"/>
                <a:gd name="T1" fmla="*/ 0 h 62"/>
                <a:gd name="T2" fmla="*/ 18 w 24"/>
                <a:gd name="T3" fmla="*/ 48 h 62"/>
                <a:gd name="T4" fmla="*/ 0 w 24"/>
                <a:gd name="T5" fmla="*/ 62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1" name="Freeform 53"/>
            <p:cNvSpPr>
              <a:spLocks/>
            </p:cNvSpPr>
            <p:nvPr/>
          </p:nvSpPr>
          <p:spPr bwMode="auto">
            <a:xfrm>
              <a:off x="1487" y="3062"/>
              <a:ext cx="57" cy="77"/>
            </a:xfrm>
            <a:custGeom>
              <a:avLst/>
              <a:gdLst>
                <a:gd name="T0" fmla="*/ 57 w 24"/>
                <a:gd name="T1" fmla="*/ 0 h 62"/>
                <a:gd name="T2" fmla="*/ 24 w 24"/>
                <a:gd name="T3" fmla="*/ 60 h 62"/>
                <a:gd name="T4" fmla="*/ 0 w 24"/>
                <a:gd name="T5" fmla="*/ 77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2" name="Freeform 54"/>
            <p:cNvSpPr>
              <a:spLocks/>
            </p:cNvSpPr>
            <p:nvPr/>
          </p:nvSpPr>
          <p:spPr bwMode="auto">
            <a:xfrm>
              <a:off x="1455" y="2774"/>
              <a:ext cx="38" cy="52"/>
            </a:xfrm>
            <a:custGeom>
              <a:avLst/>
              <a:gdLst>
                <a:gd name="T0" fmla="*/ 38 w 24"/>
                <a:gd name="T1" fmla="*/ 0 h 62"/>
                <a:gd name="T2" fmla="*/ 16 w 24"/>
                <a:gd name="T3" fmla="*/ 40 h 62"/>
                <a:gd name="T4" fmla="*/ 0 w 24"/>
                <a:gd name="T5" fmla="*/ 52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3" name="Freeform 55"/>
            <p:cNvSpPr>
              <a:spLocks/>
            </p:cNvSpPr>
            <p:nvPr/>
          </p:nvSpPr>
          <p:spPr bwMode="auto">
            <a:xfrm>
              <a:off x="1426" y="2721"/>
              <a:ext cx="39" cy="48"/>
            </a:xfrm>
            <a:custGeom>
              <a:avLst/>
              <a:gdLst>
                <a:gd name="T0" fmla="*/ 39 w 24"/>
                <a:gd name="T1" fmla="*/ 0 h 62"/>
                <a:gd name="T2" fmla="*/ 16 w 24"/>
                <a:gd name="T3" fmla="*/ 37 h 62"/>
                <a:gd name="T4" fmla="*/ 0 w 24"/>
                <a:gd name="T5" fmla="*/ 48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4" name="Freeform 56"/>
            <p:cNvSpPr>
              <a:spLocks/>
            </p:cNvSpPr>
            <p:nvPr/>
          </p:nvSpPr>
          <p:spPr bwMode="auto">
            <a:xfrm flipH="1">
              <a:off x="1248" y="2707"/>
              <a:ext cx="39" cy="48"/>
            </a:xfrm>
            <a:custGeom>
              <a:avLst/>
              <a:gdLst>
                <a:gd name="T0" fmla="*/ 39 w 24"/>
                <a:gd name="T1" fmla="*/ 0 h 62"/>
                <a:gd name="T2" fmla="*/ 16 w 24"/>
                <a:gd name="T3" fmla="*/ 37 h 62"/>
                <a:gd name="T4" fmla="*/ 0 w 24"/>
                <a:gd name="T5" fmla="*/ 48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5" name="Freeform 57"/>
            <p:cNvSpPr>
              <a:spLocks/>
            </p:cNvSpPr>
            <p:nvPr/>
          </p:nvSpPr>
          <p:spPr bwMode="auto">
            <a:xfrm flipH="1">
              <a:off x="1224" y="2760"/>
              <a:ext cx="39" cy="48"/>
            </a:xfrm>
            <a:custGeom>
              <a:avLst/>
              <a:gdLst>
                <a:gd name="T0" fmla="*/ 39 w 24"/>
                <a:gd name="T1" fmla="*/ 0 h 62"/>
                <a:gd name="T2" fmla="*/ 16 w 24"/>
                <a:gd name="T3" fmla="*/ 37 h 62"/>
                <a:gd name="T4" fmla="*/ 0 w 24"/>
                <a:gd name="T5" fmla="*/ 48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6" name="Freeform 58"/>
            <p:cNvSpPr>
              <a:spLocks/>
            </p:cNvSpPr>
            <p:nvPr/>
          </p:nvSpPr>
          <p:spPr bwMode="auto">
            <a:xfrm flipH="1">
              <a:off x="1186" y="2972"/>
              <a:ext cx="43" cy="62"/>
            </a:xfrm>
            <a:custGeom>
              <a:avLst/>
              <a:gdLst>
                <a:gd name="T0" fmla="*/ 43 w 24"/>
                <a:gd name="T1" fmla="*/ 0 h 62"/>
                <a:gd name="T2" fmla="*/ 18 w 24"/>
                <a:gd name="T3" fmla="*/ 48 h 62"/>
                <a:gd name="T4" fmla="*/ 0 w 24"/>
                <a:gd name="T5" fmla="*/ 62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7" name="Freeform 59"/>
            <p:cNvSpPr>
              <a:spLocks/>
            </p:cNvSpPr>
            <p:nvPr/>
          </p:nvSpPr>
          <p:spPr bwMode="auto">
            <a:xfrm flipH="1">
              <a:off x="1170" y="3081"/>
              <a:ext cx="57" cy="77"/>
            </a:xfrm>
            <a:custGeom>
              <a:avLst/>
              <a:gdLst>
                <a:gd name="T0" fmla="*/ 57 w 24"/>
                <a:gd name="T1" fmla="*/ 0 h 62"/>
                <a:gd name="T2" fmla="*/ 24 w 24"/>
                <a:gd name="T3" fmla="*/ 60 h 62"/>
                <a:gd name="T4" fmla="*/ 0 w 24"/>
                <a:gd name="T5" fmla="*/ 77 h 62"/>
                <a:gd name="T6" fmla="*/ 0 60000 65536"/>
                <a:gd name="T7" fmla="*/ 0 60000 65536"/>
                <a:gd name="T8" fmla="*/ 0 60000 65536"/>
                <a:gd name="T9" fmla="*/ 0 w 24"/>
                <a:gd name="T10" fmla="*/ 0 h 62"/>
                <a:gd name="T11" fmla="*/ 24 w 2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2">
                  <a:moveTo>
                    <a:pt x="24" y="0"/>
                  </a:moveTo>
                  <a:cubicBezTo>
                    <a:pt x="21" y="13"/>
                    <a:pt x="17" y="39"/>
                    <a:pt x="10" y="48"/>
                  </a:cubicBezTo>
                  <a:cubicBezTo>
                    <a:pt x="7" y="53"/>
                    <a:pt x="0" y="62"/>
                    <a:pt x="0" y="6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8" name="Freeform 61"/>
            <p:cNvSpPr>
              <a:spLocks/>
            </p:cNvSpPr>
            <p:nvPr/>
          </p:nvSpPr>
          <p:spPr bwMode="auto">
            <a:xfrm>
              <a:off x="1318" y="2496"/>
              <a:ext cx="55" cy="77"/>
            </a:xfrm>
            <a:custGeom>
              <a:avLst/>
              <a:gdLst>
                <a:gd name="T0" fmla="*/ 7 w 55"/>
                <a:gd name="T1" fmla="*/ 72 h 77"/>
                <a:gd name="T2" fmla="*/ 16 w 55"/>
                <a:gd name="T3" fmla="*/ 0 h 77"/>
                <a:gd name="T4" fmla="*/ 55 w 55"/>
                <a:gd name="T5" fmla="*/ 34 h 77"/>
                <a:gd name="T6" fmla="*/ 40 w 55"/>
                <a:gd name="T7" fmla="*/ 77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19" name="Freeform 62"/>
            <p:cNvSpPr>
              <a:spLocks/>
            </p:cNvSpPr>
            <p:nvPr/>
          </p:nvSpPr>
          <p:spPr bwMode="auto">
            <a:xfrm rot="808160">
              <a:off x="1495" y="2669"/>
              <a:ext cx="40" cy="80"/>
            </a:xfrm>
            <a:custGeom>
              <a:avLst/>
              <a:gdLst>
                <a:gd name="T0" fmla="*/ 5 w 55"/>
                <a:gd name="T1" fmla="*/ 75 h 77"/>
                <a:gd name="T2" fmla="*/ 12 w 55"/>
                <a:gd name="T3" fmla="*/ 0 h 77"/>
                <a:gd name="T4" fmla="*/ 40 w 55"/>
                <a:gd name="T5" fmla="*/ 35 h 77"/>
                <a:gd name="T6" fmla="*/ 29 w 55"/>
                <a:gd name="T7" fmla="*/ 8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0" name="Freeform 63"/>
            <p:cNvSpPr>
              <a:spLocks/>
            </p:cNvSpPr>
            <p:nvPr/>
          </p:nvSpPr>
          <p:spPr bwMode="auto">
            <a:xfrm rot="-1849695">
              <a:off x="1161" y="2668"/>
              <a:ext cx="40" cy="86"/>
            </a:xfrm>
            <a:custGeom>
              <a:avLst/>
              <a:gdLst>
                <a:gd name="T0" fmla="*/ 5 w 55"/>
                <a:gd name="T1" fmla="*/ 80 h 77"/>
                <a:gd name="T2" fmla="*/ 12 w 55"/>
                <a:gd name="T3" fmla="*/ 0 h 77"/>
                <a:gd name="T4" fmla="*/ 40 w 55"/>
                <a:gd name="T5" fmla="*/ 38 h 77"/>
                <a:gd name="T6" fmla="*/ 29 w 55"/>
                <a:gd name="T7" fmla="*/ 86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1" name="Freeform 64"/>
            <p:cNvSpPr>
              <a:spLocks/>
            </p:cNvSpPr>
            <p:nvPr/>
          </p:nvSpPr>
          <p:spPr bwMode="auto">
            <a:xfrm rot="1000047">
              <a:off x="1548" y="2730"/>
              <a:ext cx="27" cy="84"/>
            </a:xfrm>
            <a:custGeom>
              <a:avLst/>
              <a:gdLst>
                <a:gd name="T0" fmla="*/ 3 w 55"/>
                <a:gd name="T1" fmla="*/ 79 h 77"/>
                <a:gd name="T2" fmla="*/ 8 w 55"/>
                <a:gd name="T3" fmla="*/ 0 h 77"/>
                <a:gd name="T4" fmla="*/ 27 w 55"/>
                <a:gd name="T5" fmla="*/ 37 h 77"/>
                <a:gd name="T6" fmla="*/ 20 w 55"/>
                <a:gd name="T7" fmla="*/ 84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2" name="Freeform 65"/>
            <p:cNvSpPr>
              <a:spLocks/>
            </p:cNvSpPr>
            <p:nvPr/>
          </p:nvSpPr>
          <p:spPr bwMode="auto">
            <a:xfrm rot="-2673192">
              <a:off x="1120" y="2727"/>
              <a:ext cx="42" cy="100"/>
            </a:xfrm>
            <a:custGeom>
              <a:avLst/>
              <a:gdLst>
                <a:gd name="T0" fmla="*/ 5 w 55"/>
                <a:gd name="T1" fmla="*/ 94 h 77"/>
                <a:gd name="T2" fmla="*/ 12 w 55"/>
                <a:gd name="T3" fmla="*/ 0 h 77"/>
                <a:gd name="T4" fmla="*/ 42 w 55"/>
                <a:gd name="T5" fmla="*/ 44 h 77"/>
                <a:gd name="T6" fmla="*/ 31 w 55"/>
                <a:gd name="T7" fmla="*/ 10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77"/>
                <a:gd name="T14" fmla="*/ 55 w 5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77">
                  <a:moveTo>
                    <a:pt x="7" y="72"/>
                  </a:moveTo>
                  <a:cubicBezTo>
                    <a:pt x="0" y="47"/>
                    <a:pt x="9" y="25"/>
                    <a:pt x="16" y="0"/>
                  </a:cubicBezTo>
                  <a:cubicBezTo>
                    <a:pt x="44" y="6"/>
                    <a:pt x="46" y="8"/>
                    <a:pt x="55" y="34"/>
                  </a:cubicBezTo>
                  <a:cubicBezTo>
                    <a:pt x="51" y="49"/>
                    <a:pt x="47" y="63"/>
                    <a:pt x="40" y="77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3" name="Freeform 67"/>
            <p:cNvSpPr>
              <a:spLocks/>
            </p:cNvSpPr>
            <p:nvPr/>
          </p:nvSpPr>
          <p:spPr bwMode="auto">
            <a:xfrm>
              <a:off x="869" y="2290"/>
              <a:ext cx="282" cy="873"/>
            </a:xfrm>
            <a:custGeom>
              <a:avLst/>
              <a:gdLst>
                <a:gd name="T0" fmla="*/ 55 w 239"/>
                <a:gd name="T1" fmla="*/ 0 h 893"/>
                <a:gd name="T2" fmla="*/ 33 w 239"/>
                <a:gd name="T3" fmla="*/ 131 h 893"/>
                <a:gd name="T4" fmla="*/ 17 w 239"/>
                <a:gd name="T5" fmla="*/ 211 h 893"/>
                <a:gd name="T6" fmla="*/ 11 w 239"/>
                <a:gd name="T7" fmla="*/ 498 h 893"/>
                <a:gd name="T8" fmla="*/ 50 w 239"/>
                <a:gd name="T9" fmla="*/ 605 h 893"/>
                <a:gd name="T10" fmla="*/ 61 w 239"/>
                <a:gd name="T11" fmla="*/ 647 h 893"/>
                <a:gd name="T12" fmla="*/ 90 w 239"/>
                <a:gd name="T13" fmla="*/ 690 h 893"/>
                <a:gd name="T14" fmla="*/ 106 w 239"/>
                <a:gd name="T15" fmla="*/ 756 h 893"/>
                <a:gd name="T16" fmla="*/ 163 w 239"/>
                <a:gd name="T17" fmla="*/ 808 h 893"/>
                <a:gd name="T18" fmla="*/ 248 w 239"/>
                <a:gd name="T19" fmla="*/ 863 h 893"/>
                <a:gd name="T20" fmla="*/ 282 w 239"/>
                <a:gd name="T21" fmla="*/ 873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4" name="Freeform 68"/>
            <p:cNvSpPr>
              <a:spLocks/>
            </p:cNvSpPr>
            <p:nvPr/>
          </p:nvSpPr>
          <p:spPr bwMode="auto">
            <a:xfrm rot="-145551">
              <a:off x="823" y="2363"/>
              <a:ext cx="294" cy="842"/>
            </a:xfrm>
            <a:custGeom>
              <a:avLst/>
              <a:gdLst>
                <a:gd name="T0" fmla="*/ 58 w 239"/>
                <a:gd name="T1" fmla="*/ 0 h 893"/>
                <a:gd name="T2" fmla="*/ 34 w 239"/>
                <a:gd name="T3" fmla="*/ 126 h 893"/>
                <a:gd name="T4" fmla="*/ 17 w 239"/>
                <a:gd name="T5" fmla="*/ 204 h 893"/>
                <a:gd name="T6" fmla="*/ 11 w 239"/>
                <a:gd name="T7" fmla="*/ 480 h 893"/>
                <a:gd name="T8" fmla="*/ 52 w 239"/>
                <a:gd name="T9" fmla="*/ 584 h 893"/>
                <a:gd name="T10" fmla="*/ 64 w 239"/>
                <a:gd name="T11" fmla="*/ 624 h 893"/>
                <a:gd name="T12" fmla="*/ 93 w 239"/>
                <a:gd name="T13" fmla="*/ 666 h 893"/>
                <a:gd name="T14" fmla="*/ 111 w 239"/>
                <a:gd name="T15" fmla="*/ 729 h 893"/>
                <a:gd name="T16" fmla="*/ 170 w 239"/>
                <a:gd name="T17" fmla="*/ 779 h 893"/>
                <a:gd name="T18" fmla="*/ 258 w 239"/>
                <a:gd name="T19" fmla="*/ 833 h 893"/>
                <a:gd name="T20" fmla="*/ 294 w 239"/>
                <a:gd name="T21" fmla="*/ 842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5" name="Freeform 69"/>
            <p:cNvSpPr>
              <a:spLocks/>
            </p:cNvSpPr>
            <p:nvPr/>
          </p:nvSpPr>
          <p:spPr bwMode="auto">
            <a:xfrm rot="-145551">
              <a:off x="787" y="2412"/>
              <a:ext cx="324" cy="830"/>
            </a:xfrm>
            <a:custGeom>
              <a:avLst/>
              <a:gdLst>
                <a:gd name="T0" fmla="*/ 64 w 239"/>
                <a:gd name="T1" fmla="*/ 0 h 893"/>
                <a:gd name="T2" fmla="*/ 38 w 239"/>
                <a:gd name="T3" fmla="*/ 125 h 893"/>
                <a:gd name="T4" fmla="*/ 19 w 239"/>
                <a:gd name="T5" fmla="*/ 201 h 893"/>
                <a:gd name="T6" fmla="*/ 12 w 239"/>
                <a:gd name="T7" fmla="*/ 473 h 893"/>
                <a:gd name="T8" fmla="*/ 57 w 239"/>
                <a:gd name="T9" fmla="*/ 575 h 893"/>
                <a:gd name="T10" fmla="*/ 70 w 239"/>
                <a:gd name="T11" fmla="*/ 615 h 893"/>
                <a:gd name="T12" fmla="*/ 103 w 239"/>
                <a:gd name="T13" fmla="*/ 656 h 893"/>
                <a:gd name="T14" fmla="*/ 122 w 239"/>
                <a:gd name="T15" fmla="*/ 718 h 893"/>
                <a:gd name="T16" fmla="*/ 187 w 239"/>
                <a:gd name="T17" fmla="*/ 768 h 893"/>
                <a:gd name="T18" fmla="*/ 285 w 239"/>
                <a:gd name="T19" fmla="*/ 821 h 893"/>
                <a:gd name="T20" fmla="*/ 324 w 239"/>
                <a:gd name="T21" fmla="*/ 830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6" name="Freeform 70"/>
            <p:cNvSpPr>
              <a:spLocks/>
            </p:cNvSpPr>
            <p:nvPr/>
          </p:nvSpPr>
          <p:spPr bwMode="auto">
            <a:xfrm flipH="1">
              <a:off x="1575" y="2286"/>
              <a:ext cx="282" cy="873"/>
            </a:xfrm>
            <a:custGeom>
              <a:avLst/>
              <a:gdLst>
                <a:gd name="T0" fmla="*/ 55 w 239"/>
                <a:gd name="T1" fmla="*/ 0 h 893"/>
                <a:gd name="T2" fmla="*/ 33 w 239"/>
                <a:gd name="T3" fmla="*/ 131 h 893"/>
                <a:gd name="T4" fmla="*/ 17 w 239"/>
                <a:gd name="T5" fmla="*/ 211 h 893"/>
                <a:gd name="T6" fmla="*/ 11 w 239"/>
                <a:gd name="T7" fmla="*/ 498 h 893"/>
                <a:gd name="T8" fmla="*/ 50 w 239"/>
                <a:gd name="T9" fmla="*/ 605 h 893"/>
                <a:gd name="T10" fmla="*/ 61 w 239"/>
                <a:gd name="T11" fmla="*/ 647 h 893"/>
                <a:gd name="T12" fmla="*/ 90 w 239"/>
                <a:gd name="T13" fmla="*/ 690 h 893"/>
                <a:gd name="T14" fmla="*/ 106 w 239"/>
                <a:gd name="T15" fmla="*/ 756 h 893"/>
                <a:gd name="T16" fmla="*/ 163 w 239"/>
                <a:gd name="T17" fmla="*/ 808 h 893"/>
                <a:gd name="T18" fmla="*/ 248 w 239"/>
                <a:gd name="T19" fmla="*/ 863 h 893"/>
                <a:gd name="T20" fmla="*/ 282 w 239"/>
                <a:gd name="T21" fmla="*/ 873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7" name="Freeform 71"/>
            <p:cNvSpPr>
              <a:spLocks/>
            </p:cNvSpPr>
            <p:nvPr/>
          </p:nvSpPr>
          <p:spPr bwMode="auto">
            <a:xfrm rot="145551" flipH="1">
              <a:off x="1596" y="2367"/>
              <a:ext cx="294" cy="842"/>
            </a:xfrm>
            <a:custGeom>
              <a:avLst/>
              <a:gdLst>
                <a:gd name="T0" fmla="*/ 58 w 239"/>
                <a:gd name="T1" fmla="*/ 0 h 893"/>
                <a:gd name="T2" fmla="*/ 34 w 239"/>
                <a:gd name="T3" fmla="*/ 126 h 893"/>
                <a:gd name="T4" fmla="*/ 17 w 239"/>
                <a:gd name="T5" fmla="*/ 204 h 893"/>
                <a:gd name="T6" fmla="*/ 11 w 239"/>
                <a:gd name="T7" fmla="*/ 480 h 893"/>
                <a:gd name="T8" fmla="*/ 52 w 239"/>
                <a:gd name="T9" fmla="*/ 584 h 893"/>
                <a:gd name="T10" fmla="*/ 64 w 239"/>
                <a:gd name="T11" fmla="*/ 624 h 893"/>
                <a:gd name="T12" fmla="*/ 93 w 239"/>
                <a:gd name="T13" fmla="*/ 666 h 893"/>
                <a:gd name="T14" fmla="*/ 111 w 239"/>
                <a:gd name="T15" fmla="*/ 729 h 893"/>
                <a:gd name="T16" fmla="*/ 170 w 239"/>
                <a:gd name="T17" fmla="*/ 779 h 893"/>
                <a:gd name="T18" fmla="*/ 258 w 239"/>
                <a:gd name="T19" fmla="*/ 833 h 893"/>
                <a:gd name="T20" fmla="*/ 294 w 239"/>
                <a:gd name="T21" fmla="*/ 842 h 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893"/>
                <a:gd name="T35" fmla="*/ 239 w 239"/>
                <a:gd name="T36" fmla="*/ 893 h 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893">
                  <a:moveTo>
                    <a:pt x="47" y="0"/>
                  </a:moveTo>
                  <a:cubicBezTo>
                    <a:pt x="31" y="43"/>
                    <a:pt x="40" y="90"/>
                    <a:pt x="28" y="134"/>
                  </a:cubicBezTo>
                  <a:cubicBezTo>
                    <a:pt x="25" y="163"/>
                    <a:pt x="20" y="188"/>
                    <a:pt x="14" y="216"/>
                  </a:cubicBezTo>
                  <a:cubicBezTo>
                    <a:pt x="8" y="314"/>
                    <a:pt x="0" y="411"/>
                    <a:pt x="9" y="509"/>
                  </a:cubicBezTo>
                  <a:cubicBezTo>
                    <a:pt x="13" y="547"/>
                    <a:pt x="14" y="591"/>
                    <a:pt x="42" y="619"/>
                  </a:cubicBezTo>
                  <a:cubicBezTo>
                    <a:pt x="47" y="633"/>
                    <a:pt x="46" y="648"/>
                    <a:pt x="52" y="662"/>
                  </a:cubicBezTo>
                  <a:cubicBezTo>
                    <a:pt x="81" y="731"/>
                    <a:pt x="64" y="664"/>
                    <a:pt x="76" y="706"/>
                  </a:cubicBezTo>
                  <a:cubicBezTo>
                    <a:pt x="82" y="728"/>
                    <a:pt x="83" y="751"/>
                    <a:pt x="90" y="773"/>
                  </a:cubicBezTo>
                  <a:cubicBezTo>
                    <a:pt x="91" y="775"/>
                    <a:pt x="134" y="822"/>
                    <a:pt x="138" y="826"/>
                  </a:cubicBezTo>
                  <a:cubicBezTo>
                    <a:pt x="150" y="838"/>
                    <a:pt x="196" y="875"/>
                    <a:pt x="210" y="883"/>
                  </a:cubicBezTo>
                  <a:cubicBezTo>
                    <a:pt x="219" y="888"/>
                    <a:pt x="239" y="893"/>
                    <a:pt x="239" y="893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328" name="Freeform 72"/>
            <p:cNvSpPr>
              <a:spLocks/>
            </p:cNvSpPr>
            <p:nvPr/>
          </p:nvSpPr>
          <p:spPr bwMode="auto">
            <a:xfrm>
              <a:off x="1580" y="2437"/>
              <a:ext cx="342" cy="805"/>
            </a:xfrm>
            <a:custGeom>
              <a:avLst/>
              <a:gdLst>
                <a:gd name="T0" fmla="*/ 300 w 342"/>
                <a:gd name="T1" fmla="*/ 0 h 805"/>
                <a:gd name="T2" fmla="*/ 320 w 342"/>
                <a:gd name="T3" fmla="*/ 124 h 805"/>
                <a:gd name="T4" fmla="*/ 337 w 342"/>
                <a:gd name="T5" fmla="*/ 200 h 805"/>
                <a:gd name="T6" fmla="*/ 321 w 342"/>
                <a:gd name="T7" fmla="*/ 448 h 805"/>
                <a:gd name="T8" fmla="*/ 311 w 342"/>
                <a:gd name="T9" fmla="*/ 496 h 805"/>
                <a:gd name="T10" fmla="*/ 283 w 342"/>
                <a:gd name="T11" fmla="*/ 566 h 805"/>
                <a:gd name="T12" fmla="*/ 267 w 342"/>
                <a:gd name="T13" fmla="*/ 605 h 805"/>
                <a:gd name="T14" fmla="*/ 232 w 342"/>
                <a:gd name="T15" fmla="*/ 644 h 805"/>
                <a:gd name="T16" fmla="*/ 191 w 342"/>
                <a:gd name="T17" fmla="*/ 702 h 805"/>
                <a:gd name="T18" fmla="*/ 142 w 342"/>
                <a:gd name="T19" fmla="*/ 750 h 805"/>
                <a:gd name="T20" fmla="*/ 41 w 342"/>
                <a:gd name="T21" fmla="*/ 798 h 805"/>
                <a:gd name="T22" fmla="*/ 0 w 342"/>
                <a:gd name="T23" fmla="*/ 805 h 8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2"/>
                <a:gd name="T37" fmla="*/ 0 h 805"/>
                <a:gd name="T38" fmla="*/ 342 w 342"/>
                <a:gd name="T39" fmla="*/ 805 h 8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2" h="805">
                  <a:moveTo>
                    <a:pt x="300" y="0"/>
                  </a:moveTo>
                  <a:cubicBezTo>
                    <a:pt x="320" y="40"/>
                    <a:pt x="306" y="82"/>
                    <a:pt x="320" y="124"/>
                  </a:cubicBezTo>
                  <a:cubicBezTo>
                    <a:pt x="323" y="150"/>
                    <a:pt x="329" y="174"/>
                    <a:pt x="337" y="200"/>
                  </a:cubicBezTo>
                  <a:cubicBezTo>
                    <a:pt x="342" y="289"/>
                    <a:pt x="337" y="359"/>
                    <a:pt x="321" y="448"/>
                  </a:cubicBezTo>
                  <a:cubicBezTo>
                    <a:pt x="319" y="498"/>
                    <a:pt x="317" y="476"/>
                    <a:pt x="311" y="496"/>
                  </a:cubicBezTo>
                  <a:cubicBezTo>
                    <a:pt x="305" y="516"/>
                    <a:pt x="290" y="548"/>
                    <a:pt x="283" y="566"/>
                  </a:cubicBezTo>
                  <a:cubicBezTo>
                    <a:pt x="275" y="579"/>
                    <a:pt x="276" y="593"/>
                    <a:pt x="267" y="605"/>
                  </a:cubicBezTo>
                  <a:cubicBezTo>
                    <a:pt x="224" y="667"/>
                    <a:pt x="251" y="606"/>
                    <a:pt x="232" y="644"/>
                  </a:cubicBezTo>
                  <a:cubicBezTo>
                    <a:pt x="224" y="663"/>
                    <a:pt x="201" y="682"/>
                    <a:pt x="191" y="702"/>
                  </a:cubicBezTo>
                  <a:cubicBezTo>
                    <a:pt x="189" y="704"/>
                    <a:pt x="148" y="746"/>
                    <a:pt x="142" y="750"/>
                  </a:cubicBezTo>
                  <a:cubicBezTo>
                    <a:pt x="125" y="760"/>
                    <a:pt x="60" y="792"/>
                    <a:pt x="41" y="798"/>
                  </a:cubicBezTo>
                  <a:cubicBezTo>
                    <a:pt x="29" y="801"/>
                    <a:pt x="0" y="805"/>
                    <a:pt x="0" y="805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8" name="Group 102"/>
          <p:cNvGrpSpPr>
            <a:grpSpLocks/>
          </p:cNvGrpSpPr>
          <p:nvPr/>
        </p:nvGrpSpPr>
        <p:grpSpPr bwMode="auto">
          <a:xfrm>
            <a:off x="5097463" y="2597150"/>
            <a:ext cx="1654175" cy="2362200"/>
            <a:chOff x="1958" y="1800"/>
            <a:chExt cx="1042" cy="1488"/>
          </a:xfrm>
        </p:grpSpPr>
        <p:sp>
          <p:nvSpPr>
            <p:cNvPr id="10264" name="Freeform 73"/>
            <p:cNvSpPr>
              <a:spLocks/>
            </p:cNvSpPr>
            <p:nvPr/>
          </p:nvSpPr>
          <p:spPr bwMode="auto">
            <a:xfrm>
              <a:off x="2203" y="2189"/>
              <a:ext cx="237" cy="1066"/>
            </a:xfrm>
            <a:custGeom>
              <a:avLst/>
              <a:gdLst>
                <a:gd name="T0" fmla="*/ 10 w 237"/>
                <a:gd name="T1" fmla="*/ 1066 h 1066"/>
                <a:gd name="T2" fmla="*/ 6 w 237"/>
                <a:gd name="T3" fmla="*/ 845 h 1066"/>
                <a:gd name="T4" fmla="*/ 58 w 237"/>
                <a:gd name="T5" fmla="*/ 624 h 1066"/>
                <a:gd name="T6" fmla="*/ 78 w 237"/>
                <a:gd name="T7" fmla="*/ 600 h 1066"/>
                <a:gd name="T8" fmla="*/ 106 w 237"/>
                <a:gd name="T9" fmla="*/ 571 h 1066"/>
                <a:gd name="T10" fmla="*/ 116 w 237"/>
                <a:gd name="T11" fmla="*/ 557 h 1066"/>
                <a:gd name="T12" fmla="*/ 188 w 237"/>
                <a:gd name="T13" fmla="*/ 514 h 1066"/>
                <a:gd name="T14" fmla="*/ 212 w 237"/>
                <a:gd name="T15" fmla="*/ 471 h 1066"/>
                <a:gd name="T16" fmla="*/ 217 w 237"/>
                <a:gd name="T17" fmla="*/ 379 h 1066"/>
                <a:gd name="T18" fmla="*/ 159 w 237"/>
                <a:gd name="T19" fmla="*/ 365 h 1066"/>
                <a:gd name="T20" fmla="*/ 202 w 237"/>
                <a:gd name="T21" fmla="*/ 331 h 1066"/>
                <a:gd name="T22" fmla="*/ 198 w 237"/>
                <a:gd name="T23" fmla="*/ 240 h 1066"/>
                <a:gd name="T24" fmla="*/ 154 w 237"/>
                <a:gd name="T25" fmla="*/ 235 h 1066"/>
                <a:gd name="T26" fmla="*/ 164 w 237"/>
                <a:gd name="T27" fmla="*/ 207 h 1066"/>
                <a:gd name="T28" fmla="*/ 202 w 237"/>
                <a:gd name="T29" fmla="*/ 211 h 1066"/>
                <a:gd name="T30" fmla="*/ 231 w 237"/>
                <a:gd name="T31" fmla="*/ 125 h 1066"/>
                <a:gd name="T32" fmla="*/ 231 w 237"/>
                <a:gd name="T33" fmla="*/ 0 h 10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7"/>
                <a:gd name="T52" fmla="*/ 0 h 1066"/>
                <a:gd name="T53" fmla="*/ 237 w 237"/>
                <a:gd name="T54" fmla="*/ 1066 h 10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7" h="1066">
                  <a:moveTo>
                    <a:pt x="10" y="1066"/>
                  </a:moveTo>
                  <a:cubicBezTo>
                    <a:pt x="0" y="996"/>
                    <a:pt x="8" y="914"/>
                    <a:pt x="6" y="845"/>
                  </a:cubicBezTo>
                  <a:cubicBezTo>
                    <a:pt x="8" y="795"/>
                    <a:pt x="16" y="669"/>
                    <a:pt x="58" y="624"/>
                  </a:cubicBezTo>
                  <a:cubicBezTo>
                    <a:pt x="67" y="599"/>
                    <a:pt x="56" y="620"/>
                    <a:pt x="78" y="600"/>
                  </a:cubicBezTo>
                  <a:cubicBezTo>
                    <a:pt x="88" y="591"/>
                    <a:pt x="98" y="582"/>
                    <a:pt x="106" y="571"/>
                  </a:cubicBezTo>
                  <a:cubicBezTo>
                    <a:pt x="109" y="566"/>
                    <a:pt x="112" y="561"/>
                    <a:pt x="116" y="557"/>
                  </a:cubicBezTo>
                  <a:cubicBezTo>
                    <a:pt x="136" y="537"/>
                    <a:pt x="165" y="529"/>
                    <a:pt x="188" y="514"/>
                  </a:cubicBezTo>
                  <a:cubicBezTo>
                    <a:pt x="198" y="499"/>
                    <a:pt x="202" y="485"/>
                    <a:pt x="212" y="471"/>
                  </a:cubicBezTo>
                  <a:cubicBezTo>
                    <a:pt x="214" y="452"/>
                    <a:pt x="232" y="397"/>
                    <a:pt x="217" y="379"/>
                  </a:cubicBezTo>
                  <a:cubicBezTo>
                    <a:pt x="211" y="371"/>
                    <a:pt x="164" y="366"/>
                    <a:pt x="159" y="365"/>
                  </a:cubicBezTo>
                  <a:cubicBezTo>
                    <a:pt x="172" y="330"/>
                    <a:pt x="192" y="368"/>
                    <a:pt x="202" y="331"/>
                  </a:cubicBezTo>
                  <a:cubicBezTo>
                    <a:pt x="201" y="301"/>
                    <a:pt x="212" y="267"/>
                    <a:pt x="198" y="240"/>
                  </a:cubicBezTo>
                  <a:cubicBezTo>
                    <a:pt x="191" y="227"/>
                    <a:pt x="165" y="245"/>
                    <a:pt x="154" y="235"/>
                  </a:cubicBezTo>
                  <a:cubicBezTo>
                    <a:pt x="147" y="228"/>
                    <a:pt x="164" y="207"/>
                    <a:pt x="164" y="207"/>
                  </a:cubicBezTo>
                  <a:cubicBezTo>
                    <a:pt x="198" y="229"/>
                    <a:pt x="187" y="236"/>
                    <a:pt x="202" y="211"/>
                  </a:cubicBezTo>
                  <a:cubicBezTo>
                    <a:pt x="194" y="183"/>
                    <a:pt x="226" y="154"/>
                    <a:pt x="231" y="125"/>
                  </a:cubicBezTo>
                  <a:cubicBezTo>
                    <a:pt x="237" y="44"/>
                    <a:pt x="231" y="65"/>
                    <a:pt x="231" y="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5" name="Freeform 74"/>
            <p:cNvSpPr>
              <a:spLocks/>
            </p:cNvSpPr>
            <p:nvPr/>
          </p:nvSpPr>
          <p:spPr bwMode="auto">
            <a:xfrm>
              <a:off x="2500" y="2199"/>
              <a:ext cx="238" cy="1057"/>
            </a:xfrm>
            <a:custGeom>
              <a:avLst/>
              <a:gdLst>
                <a:gd name="T0" fmla="*/ 228 w 238"/>
                <a:gd name="T1" fmla="*/ 1057 h 1057"/>
                <a:gd name="T2" fmla="*/ 232 w 238"/>
                <a:gd name="T3" fmla="*/ 836 h 1057"/>
                <a:gd name="T4" fmla="*/ 180 w 238"/>
                <a:gd name="T5" fmla="*/ 615 h 1057"/>
                <a:gd name="T6" fmla="*/ 160 w 238"/>
                <a:gd name="T7" fmla="*/ 591 h 1057"/>
                <a:gd name="T8" fmla="*/ 132 w 238"/>
                <a:gd name="T9" fmla="*/ 562 h 1057"/>
                <a:gd name="T10" fmla="*/ 122 w 238"/>
                <a:gd name="T11" fmla="*/ 548 h 1057"/>
                <a:gd name="T12" fmla="*/ 50 w 238"/>
                <a:gd name="T13" fmla="*/ 505 h 1057"/>
                <a:gd name="T14" fmla="*/ 26 w 238"/>
                <a:gd name="T15" fmla="*/ 462 h 1057"/>
                <a:gd name="T16" fmla="*/ 21 w 238"/>
                <a:gd name="T17" fmla="*/ 370 h 1057"/>
                <a:gd name="T18" fmla="*/ 79 w 238"/>
                <a:gd name="T19" fmla="*/ 356 h 1057"/>
                <a:gd name="T20" fmla="*/ 36 w 238"/>
                <a:gd name="T21" fmla="*/ 322 h 1057"/>
                <a:gd name="T22" fmla="*/ 40 w 238"/>
                <a:gd name="T23" fmla="*/ 231 h 1057"/>
                <a:gd name="T24" fmla="*/ 84 w 238"/>
                <a:gd name="T25" fmla="*/ 226 h 1057"/>
                <a:gd name="T26" fmla="*/ 74 w 238"/>
                <a:gd name="T27" fmla="*/ 198 h 1057"/>
                <a:gd name="T28" fmla="*/ 36 w 238"/>
                <a:gd name="T29" fmla="*/ 202 h 1057"/>
                <a:gd name="T30" fmla="*/ 6 w 238"/>
                <a:gd name="T31" fmla="*/ 115 h 1057"/>
                <a:gd name="T32" fmla="*/ 1 w 238"/>
                <a:gd name="T33" fmla="*/ 0 h 10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8"/>
                <a:gd name="T52" fmla="*/ 0 h 1057"/>
                <a:gd name="T53" fmla="*/ 238 w 238"/>
                <a:gd name="T54" fmla="*/ 1057 h 10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8" h="1057">
                  <a:moveTo>
                    <a:pt x="228" y="1057"/>
                  </a:moveTo>
                  <a:cubicBezTo>
                    <a:pt x="238" y="987"/>
                    <a:pt x="230" y="905"/>
                    <a:pt x="232" y="836"/>
                  </a:cubicBezTo>
                  <a:cubicBezTo>
                    <a:pt x="230" y="786"/>
                    <a:pt x="222" y="660"/>
                    <a:pt x="180" y="615"/>
                  </a:cubicBezTo>
                  <a:cubicBezTo>
                    <a:pt x="171" y="590"/>
                    <a:pt x="182" y="611"/>
                    <a:pt x="160" y="591"/>
                  </a:cubicBezTo>
                  <a:cubicBezTo>
                    <a:pt x="150" y="582"/>
                    <a:pt x="140" y="573"/>
                    <a:pt x="132" y="562"/>
                  </a:cubicBezTo>
                  <a:cubicBezTo>
                    <a:pt x="129" y="557"/>
                    <a:pt x="126" y="552"/>
                    <a:pt x="122" y="548"/>
                  </a:cubicBezTo>
                  <a:cubicBezTo>
                    <a:pt x="102" y="528"/>
                    <a:pt x="73" y="520"/>
                    <a:pt x="50" y="505"/>
                  </a:cubicBezTo>
                  <a:cubicBezTo>
                    <a:pt x="40" y="490"/>
                    <a:pt x="36" y="476"/>
                    <a:pt x="26" y="462"/>
                  </a:cubicBezTo>
                  <a:cubicBezTo>
                    <a:pt x="24" y="443"/>
                    <a:pt x="6" y="388"/>
                    <a:pt x="21" y="370"/>
                  </a:cubicBezTo>
                  <a:cubicBezTo>
                    <a:pt x="27" y="362"/>
                    <a:pt x="74" y="357"/>
                    <a:pt x="79" y="356"/>
                  </a:cubicBezTo>
                  <a:cubicBezTo>
                    <a:pt x="66" y="321"/>
                    <a:pt x="46" y="359"/>
                    <a:pt x="36" y="322"/>
                  </a:cubicBezTo>
                  <a:cubicBezTo>
                    <a:pt x="37" y="292"/>
                    <a:pt x="26" y="258"/>
                    <a:pt x="40" y="231"/>
                  </a:cubicBezTo>
                  <a:cubicBezTo>
                    <a:pt x="47" y="218"/>
                    <a:pt x="73" y="236"/>
                    <a:pt x="84" y="226"/>
                  </a:cubicBezTo>
                  <a:cubicBezTo>
                    <a:pt x="91" y="219"/>
                    <a:pt x="74" y="198"/>
                    <a:pt x="74" y="198"/>
                  </a:cubicBezTo>
                  <a:cubicBezTo>
                    <a:pt x="40" y="220"/>
                    <a:pt x="51" y="227"/>
                    <a:pt x="36" y="202"/>
                  </a:cubicBezTo>
                  <a:cubicBezTo>
                    <a:pt x="44" y="174"/>
                    <a:pt x="11" y="144"/>
                    <a:pt x="6" y="115"/>
                  </a:cubicBezTo>
                  <a:cubicBezTo>
                    <a:pt x="0" y="34"/>
                    <a:pt x="1" y="65"/>
                    <a:pt x="1" y="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6" name="Freeform 75"/>
            <p:cNvSpPr>
              <a:spLocks/>
            </p:cNvSpPr>
            <p:nvPr/>
          </p:nvSpPr>
          <p:spPr bwMode="auto">
            <a:xfrm>
              <a:off x="2136" y="1925"/>
              <a:ext cx="206" cy="912"/>
            </a:xfrm>
            <a:custGeom>
              <a:avLst/>
              <a:gdLst>
                <a:gd name="T0" fmla="*/ 93 w 206"/>
                <a:gd name="T1" fmla="*/ 912 h 912"/>
                <a:gd name="T2" fmla="*/ 64 w 206"/>
                <a:gd name="T3" fmla="*/ 879 h 912"/>
                <a:gd name="T4" fmla="*/ 30 w 206"/>
                <a:gd name="T5" fmla="*/ 826 h 912"/>
                <a:gd name="T6" fmla="*/ 3 w 206"/>
                <a:gd name="T7" fmla="*/ 676 h 912"/>
                <a:gd name="T8" fmla="*/ 15 w 206"/>
                <a:gd name="T9" fmla="*/ 459 h 912"/>
                <a:gd name="T10" fmla="*/ 45 w 206"/>
                <a:gd name="T11" fmla="*/ 293 h 912"/>
                <a:gd name="T12" fmla="*/ 86 w 206"/>
                <a:gd name="T13" fmla="*/ 185 h 912"/>
                <a:gd name="T14" fmla="*/ 120 w 206"/>
                <a:gd name="T15" fmla="*/ 133 h 912"/>
                <a:gd name="T16" fmla="*/ 168 w 206"/>
                <a:gd name="T17" fmla="*/ 48 h 912"/>
                <a:gd name="T18" fmla="*/ 206 w 206"/>
                <a:gd name="T19" fmla="*/ 0 h 9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6"/>
                <a:gd name="T31" fmla="*/ 0 h 912"/>
                <a:gd name="T32" fmla="*/ 206 w 206"/>
                <a:gd name="T33" fmla="*/ 912 h 9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6" h="912">
                  <a:moveTo>
                    <a:pt x="93" y="912"/>
                  </a:moveTo>
                  <a:cubicBezTo>
                    <a:pt x="78" y="905"/>
                    <a:pt x="75" y="892"/>
                    <a:pt x="64" y="879"/>
                  </a:cubicBezTo>
                  <a:cubicBezTo>
                    <a:pt x="57" y="858"/>
                    <a:pt x="44" y="839"/>
                    <a:pt x="30" y="826"/>
                  </a:cubicBezTo>
                  <a:cubicBezTo>
                    <a:pt x="16" y="777"/>
                    <a:pt x="9" y="727"/>
                    <a:pt x="3" y="676"/>
                  </a:cubicBezTo>
                  <a:cubicBezTo>
                    <a:pt x="5" y="622"/>
                    <a:pt x="0" y="513"/>
                    <a:pt x="15" y="459"/>
                  </a:cubicBezTo>
                  <a:cubicBezTo>
                    <a:pt x="22" y="404"/>
                    <a:pt x="19" y="339"/>
                    <a:pt x="45" y="293"/>
                  </a:cubicBezTo>
                  <a:cubicBezTo>
                    <a:pt x="53" y="255"/>
                    <a:pt x="68" y="218"/>
                    <a:pt x="86" y="185"/>
                  </a:cubicBezTo>
                  <a:cubicBezTo>
                    <a:pt x="93" y="160"/>
                    <a:pt x="103" y="147"/>
                    <a:pt x="120" y="133"/>
                  </a:cubicBezTo>
                  <a:cubicBezTo>
                    <a:pt x="131" y="109"/>
                    <a:pt x="154" y="70"/>
                    <a:pt x="168" y="48"/>
                  </a:cubicBezTo>
                  <a:cubicBezTo>
                    <a:pt x="182" y="26"/>
                    <a:pt x="198" y="10"/>
                    <a:pt x="206" y="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7" name="Freeform 76"/>
            <p:cNvSpPr>
              <a:spLocks/>
            </p:cNvSpPr>
            <p:nvPr/>
          </p:nvSpPr>
          <p:spPr bwMode="auto">
            <a:xfrm>
              <a:off x="2568" y="1930"/>
              <a:ext cx="244" cy="932"/>
            </a:xfrm>
            <a:custGeom>
              <a:avLst/>
              <a:gdLst>
                <a:gd name="T0" fmla="*/ 149 w 244"/>
                <a:gd name="T1" fmla="*/ 932 h 932"/>
                <a:gd name="T2" fmla="*/ 179 w 244"/>
                <a:gd name="T3" fmla="*/ 898 h 932"/>
                <a:gd name="T4" fmla="*/ 214 w 244"/>
                <a:gd name="T5" fmla="*/ 844 h 932"/>
                <a:gd name="T6" fmla="*/ 241 w 244"/>
                <a:gd name="T7" fmla="*/ 689 h 932"/>
                <a:gd name="T8" fmla="*/ 229 w 244"/>
                <a:gd name="T9" fmla="*/ 466 h 932"/>
                <a:gd name="T10" fmla="*/ 198 w 244"/>
                <a:gd name="T11" fmla="*/ 296 h 932"/>
                <a:gd name="T12" fmla="*/ 156 w 244"/>
                <a:gd name="T13" fmla="*/ 184 h 932"/>
                <a:gd name="T14" fmla="*/ 122 w 244"/>
                <a:gd name="T15" fmla="*/ 131 h 932"/>
                <a:gd name="T16" fmla="*/ 0 w 244"/>
                <a:gd name="T17" fmla="*/ 0 h 9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4"/>
                <a:gd name="T28" fmla="*/ 0 h 932"/>
                <a:gd name="T29" fmla="*/ 244 w 244"/>
                <a:gd name="T30" fmla="*/ 932 h 9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4" h="932">
                  <a:moveTo>
                    <a:pt x="149" y="932"/>
                  </a:moveTo>
                  <a:cubicBezTo>
                    <a:pt x="164" y="925"/>
                    <a:pt x="168" y="912"/>
                    <a:pt x="179" y="898"/>
                  </a:cubicBezTo>
                  <a:cubicBezTo>
                    <a:pt x="186" y="876"/>
                    <a:pt x="199" y="857"/>
                    <a:pt x="214" y="844"/>
                  </a:cubicBezTo>
                  <a:cubicBezTo>
                    <a:pt x="228" y="793"/>
                    <a:pt x="235" y="742"/>
                    <a:pt x="241" y="689"/>
                  </a:cubicBezTo>
                  <a:cubicBezTo>
                    <a:pt x="239" y="634"/>
                    <a:pt x="244" y="521"/>
                    <a:pt x="229" y="466"/>
                  </a:cubicBezTo>
                  <a:cubicBezTo>
                    <a:pt x="222" y="410"/>
                    <a:pt x="225" y="343"/>
                    <a:pt x="198" y="296"/>
                  </a:cubicBezTo>
                  <a:cubicBezTo>
                    <a:pt x="190" y="256"/>
                    <a:pt x="174" y="218"/>
                    <a:pt x="156" y="184"/>
                  </a:cubicBezTo>
                  <a:cubicBezTo>
                    <a:pt x="150" y="159"/>
                    <a:pt x="139" y="145"/>
                    <a:pt x="122" y="131"/>
                  </a:cubicBezTo>
                  <a:cubicBezTo>
                    <a:pt x="89" y="68"/>
                    <a:pt x="34" y="67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8" name="Oval 77" descr="Сферы"/>
            <p:cNvSpPr>
              <a:spLocks noChangeArrowheads="1"/>
            </p:cNvSpPr>
            <p:nvPr/>
          </p:nvSpPr>
          <p:spPr bwMode="auto">
            <a:xfrm>
              <a:off x="2304" y="2015"/>
              <a:ext cx="302" cy="298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9" name="Oval 78" descr="Сферы"/>
            <p:cNvSpPr>
              <a:spLocks noChangeArrowheads="1"/>
            </p:cNvSpPr>
            <p:nvPr/>
          </p:nvSpPr>
          <p:spPr bwMode="auto">
            <a:xfrm>
              <a:off x="2550" y="2197"/>
              <a:ext cx="250" cy="298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0" name="Oval 79" descr="Сферы"/>
            <p:cNvSpPr>
              <a:spLocks noChangeArrowheads="1"/>
            </p:cNvSpPr>
            <p:nvPr/>
          </p:nvSpPr>
          <p:spPr bwMode="auto">
            <a:xfrm>
              <a:off x="2547" y="2467"/>
              <a:ext cx="267" cy="297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1" name="Oval 80" descr="Сферы"/>
            <p:cNvSpPr>
              <a:spLocks noChangeArrowheads="1"/>
            </p:cNvSpPr>
            <p:nvPr/>
          </p:nvSpPr>
          <p:spPr bwMode="auto">
            <a:xfrm>
              <a:off x="2152" y="2206"/>
              <a:ext cx="230" cy="274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2" name="Oval 81" descr="Сферы"/>
            <p:cNvSpPr>
              <a:spLocks noChangeArrowheads="1"/>
            </p:cNvSpPr>
            <p:nvPr/>
          </p:nvSpPr>
          <p:spPr bwMode="auto">
            <a:xfrm>
              <a:off x="2148" y="2469"/>
              <a:ext cx="240" cy="288"/>
            </a:xfrm>
            <a:prstGeom prst="ellipse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3" name="Freeform 83"/>
            <p:cNvSpPr>
              <a:spLocks/>
            </p:cNvSpPr>
            <p:nvPr/>
          </p:nvSpPr>
          <p:spPr bwMode="auto">
            <a:xfrm>
              <a:off x="2144" y="2001"/>
              <a:ext cx="261" cy="826"/>
            </a:xfrm>
            <a:custGeom>
              <a:avLst/>
              <a:gdLst>
                <a:gd name="T0" fmla="*/ 104 w 271"/>
                <a:gd name="T1" fmla="*/ 826 h 821"/>
                <a:gd name="T2" fmla="*/ 62 w 271"/>
                <a:gd name="T3" fmla="*/ 783 h 821"/>
                <a:gd name="T4" fmla="*/ 35 w 271"/>
                <a:gd name="T5" fmla="*/ 739 h 821"/>
                <a:gd name="T6" fmla="*/ 25 w 271"/>
                <a:gd name="T7" fmla="*/ 710 h 821"/>
                <a:gd name="T8" fmla="*/ 20 w 271"/>
                <a:gd name="T9" fmla="*/ 696 h 821"/>
                <a:gd name="T10" fmla="*/ 12 w 271"/>
                <a:gd name="T11" fmla="*/ 609 h 821"/>
                <a:gd name="T12" fmla="*/ 2 w 271"/>
                <a:gd name="T13" fmla="*/ 560 h 821"/>
                <a:gd name="T14" fmla="*/ 43 w 271"/>
                <a:gd name="T15" fmla="*/ 217 h 821"/>
                <a:gd name="T16" fmla="*/ 81 w 271"/>
                <a:gd name="T17" fmla="*/ 160 h 821"/>
                <a:gd name="T18" fmla="*/ 154 w 271"/>
                <a:gd name="T19" fmla="*/ 63 h 821"/>
                <a:gd name="T20" fmla="*/ 233 w 271"/>
                <a:gd name="T21" fmla="*/ 10 h 821"/>
                <a:gd name="T22" fmla="*/ 261 w 271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1"/>
                <a:gd name="T37" fmla="*/ 0 h 821"/>
                <a:gd name="T38" fmla="*/ 271 w 271"/>
                <a:gd name="T39" fmla="*/ 821 h 8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1" h="821">
                  <a:moveTo>
                    <a:pt x="108" y="821"/>
                  </a:moveTo>
                  <a:cubicBezTo>
                    <a:pt x="83" y="813"/>
                    <a:pt x="85" y="792"/>
                    <a:pt x="64" y="778"/>
                  </a:cubicBezTo>
                  <a:cubicBezTo>
                    <a:pt x="54" y="762"/>
                    <a:pt x="42" y="753"/>
                    <a:pt x="36" y="735"/>
                  </a:cubicBezTo>
                  <a:cubicBezTo>
                    <a:pt x="33" y="725"/>
                    <a:pt x="29" y="716"/>
                    <a:pt x="26" y="706"/>
                  </a:cubicBezTo>
                  <a:cubicBezTo>
                    <a:pt x="24" y="701"/>
                    <a:pt x="21" y="692"/>
                    <a:pt x="21" y="692"/>
                  </a:cubicBezTo>
                  <a:cubicBezTo>
                    <a:pt x="20" y="683"/>
                    <a:pt x="15" y="621"/>
                    <a:pt x="12" y="605"/>
                  </a:cubicBezTo>
                  <a:cubicBezTo>
                    <a:pt x="9" y="589"/>
                    <a:pt x="2" y="557"/>
                    <a:pt x="2" y="557"/>
                  </a:cubicBezTo>
                  <a:cubicBezTo>
                    <a:pt x="4" y="491"/>
                    <a:pt x="0" y="303"/>
                    <a:pt x="45" y="216"/>
                  </a:cubicBezTo>
                  <a:cubicBezTo>
                    <a:pt x="55" y="196"/>
                    <a:pt x="72" y="179"/>
                    <a:pt x="84" y="159"/>
                  </a:cubicBezTo>
                  <a:cubicBezTo>
                    <a:pt x="105" y="124"/>
                    <a:pt x="125" y="85"/>
                    <a:pt x="160" y="63"/>
                  </a:cubicBezTo>
                  <a:cubicBezTo>
                    <a:pt x="180" y="33"/>
                    <a:pt x="210" y="21"/>
                    <a:pt x="242" y="10"/>
                  </a:cubicBezTo>
                  <a:cubicBezTo>
                    <a:pt x="252" y="7"/>
                    <a:pt x="271" y="0"/>
                    <a:pt x="271" y="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4" name="Freeform 84"/>
            <p:cNvSpPr>
              <a:spLocks/>
            </p:cNvSpPr>
            <p:nvPr/>
          </p:nvSpPr>
          <p:spPr bwMode="auto">
            <a:xfrm flipH="1">
              <a:off x="2547" y="2020"/>
              <a:ext cx="261" cy="826"/>
            </a:xfrm>
            <a:custGeom>
              <a:avLst/>
              <a:gdLst>
                <a:gd name="T0" fmla="*/ 104 w 271"/>
                <a:gd name="T1" fmla="*/ 826 h 821"/>
                <a:gd name="T2" fmla="*/ 62 w 271"/>
                <a:gd name="T3" fmla="*/ 783 h 821"/>
                <a:gd name="T4" fmla="*/ 35 w 271"/>
                <a:gd name="T5" fmla="*/ 739 h 821"/>
                <a:gd name="T6" fmla="*/ 25 w 271"/>
                <a:gd name="T7" fmla="*/ 710 h 821"/>
                <a:gd name="T8" fmla="*/ 20 w 271"/>
                <a:gd name="T9" fmla="*/ 696 h 821"/>
                <a:gd name="T10" fmla="*/ 12 w 271"/>
                <a:gd name="T11" fmla="*/ 609 h 821"/>
                <a:gd name="T12" fmla="*/ 2 w 271"/>
                <a:gd name="T13" fmla="*/ 560 h 821"/>
                <a:gd name="T14" fmla="*/ 43 w 271"/>
                <a:gd name="T15" fmla="*/ 217 h 821"/>
                <a:gd name="T16" fmla="*/ 81 w 271"/>
                <a:gd name="T17" fmla="*/ 160 h 821"/>
                <a:gd name="T18" fmla="*/ 154 w 271"/>
                <a:gd name="T19" fmla="*/ 63 h 821"/>
                <a:gd name="T20" fmla="*/ 233 w 271"/>
                <a:gd name="T21" fmla="*/ 10 h 821"/>
                <a:gd name="T22" fmla="*/ 261 w 271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1"/>
                <a:gd name="T37" fmla="*/ 0 h 821"/>
                <a:gd name="T38" fmla="*/ 271 w 271"/>
                <a:gd name="T39" fmla="*/ 821 h 8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1" h="821">
                  <a:moveTo>
                    <a:pt x="108" y="821"/>
                  </a:moveTo>
                  <a:cubicBezTo>
                    <a:pt x="83" y="813"/>
                    <a:pt x="85" y="792"/>
                    <a:pt x="64" y="778"/>
                  </a:cubicBezTo>
                  <a:cubicBezTo>
                    <a:pt x="54" y="762"/>
                    <a:pt x="42" y="753"/>
                    <a:pt x="36" y="735"/>
                  </a:cubicBezTo>
                  <a:cubicBezTo>
                    <a:pt x="33" y="725"/>
                    <a:pt x="29" y="716"/>
                    <a:pt x="26" y="706"/>
                  </a:cubicBezTo>
                  <a:cubicBezTo>
                    <a:pt x="24" y="701"/>
                    <a:pt x="21" y="692"/>
                    <a:pt x="21" y="692"/>
                  </a:cubicBezTo>
                  <a:cubicBezTo>
                    <a:pt x="20" y="683"/>
                    <a:pt x="15" y="621"/>
                    <a:pt x="12" y="605"/>
                  </a:cubicBezTo>
                  <a:cubicBezTo>
                    <a:pt x="9" y="589"/>
                    <a:pt x="2" y="557"/>
                    <a:pt x="2" y="557"/>
                  </a:cubicBezTo>
                  <a:cubicBezTo>
                    <a:pt x="4" y="491"/>
                    <a:pt x="0" y="303"/>
                    <a:pt x="45" y="216"/>
                  </a:cubicBezTo>
                  <a:cubicBezTo>
                    <a:pt x="55" y="196"/>
                    <a:pt x="72" y="179"/>
                    <a:pt x="84" y="159"/>
                  </a:cubicBezTo>
                  <a:cubicBezTo>
                    <a:pt x="105" y="124"/>
                    <a:pt x="125" y="85"/>
                    <a:pt x="160" y="63"/>
                  </a:cubicBezTo>
                  <a:cubicBezTo>
                    <a:pt x="180" y="33"/>
                    <a:pt x="210" y="21"/>
                    <a:pt x="242" y="10"/>
                  </a:cubicBezTo>
                  <a:cubicBezTo>
                    <a:pt x="252" y="7"/>
                    <a:pt x="271" y="0"/>
                    <a:pt x="271" y="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5" name="Freeform 85"/>
            <p:cNvSpPr>
              <a:spLocks/>
            </p:cNvSpPr>
            <p:nvPr/>
          </p:nvSpPr>
          <p:spPr bwMode="auto">
            <a:xfrm>
              <a:off x="2220" y="2293"/>
              <a:ext cx="515" cy="995"/>
            </a:xfrm>
            <a:custGeom>
              <a:avLst/>
              <a:gdLst>
                <a:gd name="T0" fmla="*/ 226 w 539"/>
                <a:gd name="T1" fmla="*/ 21 h 995"/>
                <a:gd name="T2" fmla="*/ 208 w 539"/>
                <a:gd name="T3" fmla="*/ 45 h 995"/>
                <a:gd name="T4" fmla="*/ 195 w 539"/>
                <a:gd name="T5" fmla="*/ 78 h 995"/>
                <a:gd name="T6" fmla="*/ 162 w 539"/>
                <a:gd name="T7" fmla="*/ 107 h 995"/>
                <a:gd name="T8" fmla="*/ 185 w 539"/>
                <a:gd name="T9" fmla="*/ 126 h 995"/>
                <a:gd name="T10" fmla="*/ 199 w 539"/>
                <a:gd name="T11" fmla="*/ 141 h 995"/>
                <a:gd name="T12" fmla="*/ 190 w 539"/>
                <a:gd name="T13" fmla="*/ 241 h 995"/>
                <a:gd name="T14" fmla="*/ 162 w 539"/>
                <a:gd name="T15" fmla="*/ 251 h 995"/>
                <a:gd name="T16" fmla="*/ 199 w 539"/>
                <a:gd name="T17" fmla="*/ 280 h 995"/>
                <a:gd name="T18" fmla="*/ 208 w 539"/>
                <a:gd name="T19" fmla="*/ 309 h 995"/>
                <a:gd name="T20" fmla="*/ 190 w 539"/>
                <a:gd name="T21" fmla="*/ 400 h 995"/>
                <a:gd name="T22" fmla="*/ 153 w 539"/>
                <a:gd name="T23" fmla="*/ 433 h 995"/>
                <a:gd name="T24" fmla="*/ 94 w 539"/>
                <a:gd name="T25" fmla="*/ 481 h 995"/>
                <a:gd name="T26" fmla="*/ 48 w 539"/>
                <a:gd name="T27" fmla="*/ 534 h 995"/>
                <a:gd name="T28" fmla="*/ 25 w 539"/>
                <a:gd name="T29" fmla="*/ 606 h 995"/>
                <a:gd name="T30" fmla="*/ 15 w 539"/>
                <a:gd name="T31" fmla="*/ 635 h 995"/>
                <a:gd name="T32" fmla="*/ 2 w 539"/>
                <a:gd name="T33" fmla="*/ 885 h 995"/>
                <a:gd name="T34" fmla="*/ 7 w 539"/>
                <a:gd name="T35" fmla="*/ 961 h 995"/>
                <a:gd name="T36" fmla="*/ 25 w 539"/>
                <a:gd name="T37" fmla="*/ 966 h 995"/>
                <a:gd name="T38" fmla="*/ 84 w 539"/>
                <a:gd name="T39" fmla="*/ 981 h 995"/>
                <a:gd name="T40" fmla="*/ 213 w 539"/>
                <a:gd name="T41" fmla="*/ 985 h 995"/>
                <a:gd name="T42" fmla="*/ 287 w 539"/>
                <a:gd name="T43" fmla="*/ 995 h 995"/>
                <a:gd name="T44" fmla="*/ 451 w 539"/>
                <a:gd name="T45" fmla="*/ 976 h 995"/>
                <a:gd name="T46" fmla="*/ 497 w 539"/>
                <a:gd name="T47" fmla="*/ 880 h 995"/>
                <a:gd name="T48" fmla="*/ 511 w 539"/>
                <a:gd name="T49" fmla="*/ 803 h 995"/>
                <a:gd name="T50" fmla="*/ 483 w 539"/>
                <a:gd name="T51" fmla="*/ 616 h 995"/>
                <a:gd name="T52" fmla="*/ 470 w 539"/>
                <a:gd name="T53" fmla="*/ 558 h 995"/>
                <a:gd name="T54" fmla="*/ 419 w 539"/>
                <a:gd name="T55" fmla="*/ 501 h 995"/>
                <a:gd name="T56" fmla="*/ 397 w 539"/>
                <a:gd name="T57" fmla="*/ 457 h 995"/>
                <a:gd name="T58" fmla="*/ 323 w 539"/>
                <a:gd name="T59" fmla="*/ 414 h 995"/>
                <a:gd name="T60" fmla="*/ 305 w 539"/>
                <a:gd name="T61" fmla="*/ 357 h 995"/>
                <a:gd name="T62" fmla="*/ 310 w 539"/>
                <a:gd name="T63" fmla="*/ 270 h 995"/>
                <a:gd name="T64" fmla="*/ 336 w 539"/>
                <a:gd name="T65" fmla="*/ 265 h 995"/>
                <a:gd name="T66" fmla="*/ 323 w 539"/>
                <a:gd name="T67" fmla="*/ 256 h 995"/>
                <a:gd name="T68" fmla="*/ 328 w 539"/>
                <a:gd name="T69" fmla="*/ 141 h 995"/>
                <a:gd name="T70" fmla="*/ 300 w 539"/>
                <a:gd name="T71" fmla="*/ 78 h 995"/>
                <a:gd name="T72" fmla="*/ 249 w 539"/>
                <a:gd name="T73" fmla="*/ 21 h 995"/>
                <a:gd name="T74" fmla="*/ 226 w 539"/>
                <a:gd name="T75" fmla="*/ 21 h 99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39"/>
                <a:gd name="T115" fmla="*/ 0 h 995"/>
                <a:gd name="T116" fmla="*/ 539 w 539"/>
                <a:gd name="T117" fmla="*/ 995 h 99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39" h="995">
                  <a:moveTo>
                    <a:pt x="237" y="21"/>
                  </a:moveTo>
                  <a:cubicBezTo>
                    <a:pt x="220" y="68"/>
                    <a:pt x="248" y="0"/>
                    <a:pt x="218" y="45"/>
                  </a:cubicBezTo>
                  <a:cubicBezTo>
                    <a:pt x="211" y="55"/>
                    <a:pt x="210" y="68"/>
                    <a:pt x="204" y="78"/>
                  </a:cubicBezTo>
                  <a:cubicBezTo>
                    <a:pt x="199" y="107"/>
                    <a:pt x="199" y="117"/>
                    <a:pt x="170" y="107"/>
                  </a:cubicBezTo>
                  <a:cubicBezTo>
                    <a:pt x="160" y="135"/>
                    <a:pt x="163" y="112"/>
                    <a:pt x="194" y="126"/>
                  </a:cubicBezTo>
                  <a:cubicBezTo>
                    <a:pt x="200" y="129"/>
                    <a:pt x="203" y="136"/>
                    <a:pt x="208" y="141"/>
                  </a:cubicBezTo>
                  <a:cubicBezTo>
                    <a:pt x="212" y="158"/>
                    <a:pt x="216" y="229"/>
                    <a:pt x="199" y="241"/>
                  </a:cubicBezTo>
                  <a:cubicBezTo>
                    <a:pt x="191" y="247"/>
                    <a:pt x="170" y="251"/>
                    <a:pt x="170" y="251"/>
                  </a:cubicBezTo>
                  <a:cubicBezTo>
                    <a:pt x="186" y="262"/>
                    <a:pt x="200" y="261"/>
                    <a:pt x="208" y="280"/>
                  </a:cubicBezTo>
                  <a:cubicBezTo>
                    <a:pt x="212" y="289"/>
                    <a:pt x="218" y="309"/>
                    <a:pt x="218" y="309"/>
                  </a:cubicBezTo>
                  <a:cubicBezTo>
                    <a:pt x="215" y="337"/>
                    <a:pt x="213" y="373"/>
                    <a:pt x="199" y="400"/>
                  </a:cubicBezTo>
                  <a:cubicBezTo>
                    <a:pt x="190" y="418"/>
                    <a:pt x="175" y="421"/>
                    <a:pt x="160" y="433"/>
                  </a:cubicBezTo>
                  <a:cubicBezTo>
                    <a:pt x="140" y="450"/>
                    <a:pt x="121" y="466"/>
                    <a:pt x="98" y="481"/>
                  </a:cubicBezTo>
                  <a:cubicBezTo>
                    <a:pt x="85" y="500"/>
                    <a:pt x="70" y="521"/>
                    <a:pt x="50" y="534"/>
                  </a:cubicBezTo>
                  <a:cubicBezTo>
                    <a:pt x="42" y="558"/>
                    <a:pt x="34" y="582"/>
                    <a:pt x="26" y="606"/>
                  </a:cubicBezTo>
                  <a:cubicBezTo>
                    <a:pt x="23" y="616"/>
                    <a:pt x="16" y="635"/>
                    <a:pt x="16" y="635"/>
                  </a:cubicBezTo>
                  <a:cubicBezTo>
                    <a:pt x="6" y="718"/>
                    <a:pt x="5" y="801"/>
                    <a:pt x="2" y="885"/>
                  </a:cubicBezTo>
                  <a:cubicBezTo>
                    <a:pt x="4" y="910"/>
                    <a:pt x="0" y="937"/>
                    <a:pt x="7" y="961"/>
                  </a:cubicBezTo>
                  <a:cubicBezTo>
                    <a:pt x="9" y="967"/>
                    <a:pt x="20" y="964"/>
                    <a:pt x="26" y="966"/>
                  </a:cubicBezTo>
                  <a:cubicBezTo>
                    <a:pt x="47" y="972"/>
                    <a:pt x="66" y="977"/>
                    <a:pt x="88" y="981"/>
                  </a:cubicBezTo>
                  <a:cubicBezTo>
                    <a:pt x="132" y="970"/>
                    <a:pt x="178" y="979"/>
                    <a:pt x="223" y="985"/>
                  </a:cubicBezTo>
                  <a:cubicBezTo>
                    <a:pt x="249" y="988"/>
                    <a:pt x="300" y="995"/>
                    <a:pt x="300" y="995"/>
                  </a:cubicBezTo>
                  <a:cubicBezTo>
                    <a:pt x="360" y="974"/>
                    <a:pt x="399" y="979"/>
                    <a:pt x="472" y="976"/>
                  </a:cubicBezTo>
                  <a:cubicBezTo>
                    <a:pt x="539" y="954"/>
                    <a:pt x="510" y="992"/>
                    <a:pt x="520" y="880"/>
                  </a:cubicBezTo>
                  <a:cubicBezTo>
                    <a:pt x="522" y="854"/>
                    <a:pt x="535" y="803"/>
                    <a:pt x="535" y="803"/>
                  </a:cubicBezTo>
                  <a:cubicBezTo>
                    <a:pt x="527" y="740"/>
                    <a:pt x="519" y="678"/>
                    <a:pt x="506" y="616"/>
                  </a:cubicBezTo>
                  <a:cubicBezTo>
                    <a:pt x="503" y="602"/>
                    <a:pt x="501" y="571"/>
                    <a:pt x="492" y="558"/>
                  </a:cubicBezTo>
                  <a:cubicBezTo>
                    <a:pt x="479" y="538"/>
                    <a:pt x="455" y="520"/>
                    <a:pt x="439" y="501"/>
                  </a:cubicBezTo>
                  <a:cubicBezTo>
                    <a:pt x="428" y="488"/>
                    <a:pt x="427" y="469"/>
                    <a:pt x="415" y="457"/>
                  </a:cubicBezTo>
                  <a:cubicBezTo>
                    <a:pt x="397" y="439"/>
                    <a:pt x="362" y="423"/>
                    <a:pt x="338" y="414"/>
                  </a:cubicBezTo>
                  <a:cubicBezTo>
                    <a:pt x="331" y="395"/>
                    <a:pt x="326" y="376"/>
                    <a:pt x="319" y="357"/>
                  </a:cubicBezTo>
                  <a:cubicBezTo>
                    <a:pt x="321" y="328"/>
                    <a:pt x="314" y="297"/>
                    <a:pt x="324" y="270"/>
                  </a:cubicBezTo>
                  <a:cubicBezTo>
                    <a:pt x="327" y="261"/>
                    <a:pt x="345" y="272"/>
                    <a:pt x="352" y="265"/>
                  </a:cubicBezTo>
                  <a:cubicBezTo>
                    <a:pt x="356" y="261"/>
                    <a:pt x="343" y="259"/>
                    <a:pt x="338" y="256"/>
                  </a:cubicBezTo>
                  <a:cubicBezTo>
                    <a:pt x="319" y="227"/>
                    <a:pt x="310" y="161"/>
                    <a:pt x="343" y="141"/>
                  </a:cubicBezTo>
                  <a:cubicBezTo>
                    <a:pt x="337" y="119"/>
                    <a:pt x="327" y="97"/>
                    <a:pt x="314" y="78"/>
                  </a:cubicBezTo>
                  <a:cubicBezTo>
                    <a:pt x="307" y="30"/>
                    <a:pt x="308" y="28"/>
                    <a:pt x="261" y="21"/>
                  </a:cubicBezTo>
                  <a:cubicBezTo>
                    <a:pt x="243" y="15"/>
                    <a:pt x="251" y="14"/>
                    <a:pt x="237" y="21"/>
                  </a:cubicBezTo>
                  <a:close/>
                </a:path>
              </a:pathLst>
            </a:custGeom>
            <a:solidFill>
              <a:srgbClr val="FFFF99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6" name="Freeform 86"/>
            <p:cNvSpPr>
              <a:spLocks/>
            </p:cNvSpPr>
            <p:nvPr/>
          </p:nvSpPr>
          <p:spPr bwMode="auto">
            <a:xfrm>
              <a:off x="2270" y="2664"/>
              <a:ext cx="173" cy="594"/>
            </a:xfrm>
            <a:custGeom>
              <a:avLst/>
              <a:gdLst>
                <a:gd name="T0" fmla="*/ 173 w 173"/>
                <a:gd name="T1" fmla="*/ 0 h 594"/>
                <a:gd name="T2" fmla="*/ 116 w 173"/>
                <a:gd name="T3" fmla="*/ 82 h 594"/>
                <a:gd name="T4" fmla="*/ 92 w 173"/>
                <a:gd name="T5" fmla="*/ 106 h 594"/>
                <a:gd name="T6" fmla="*/ 68 w 173"/>
                <a:gd name="T7" fmla="*/ 149 h 594"/>
                <a:gd name="T8" fmla="*/ 41 w 173"/>
                <a:gd name="T9" fmla="*/ 175 h 594"/>
                <a:gd name="T10" fmla="*/ 9 w 173"/>
                <a:gd name="T11" fmla="*/ 328 h 594"/>
                <a:gd name="T12" fmla="*/ 0 w 173"/>
                <a:gd name="T13" fmla="*/ 594 h 5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3"/>
                <a:gd name="T22" fmla="*/ 0 h 594"/>
                <a:gd name="T23" fmla="*/ 173 w 173"/>
                <a:gd name="T24" fmla="*/ 594 h 5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3" h="594">
                  <a:moveTo>
                    <a:pt x="173" y="0"/>
                  </a:moveTo>
                  <a:cubicBezTo>
                    <a:pt x="137" y="18"/>
                    <a:pt x="154" y="63"/>
                    <a:pt x="116" y="82"/>
                  </a:cubicBezTo>
                  <a:cubicBezTo>
                    <a:pt x="104" y="117"/>
                    <a:pt x="125" y="76"/>
                    <a:pt x="92" y="106"/>
                  </a:cubicBezTo>
                  <a:cubicBezTo>
                    <a:pt x="82" y="115"/>
                    <a:pt x="78" y="141"/>
                    <a:pt x="68" y="149"/>
                  </a:cubicBezTo>
                  <a:cubicBezTo>
                    <a:pt x="58" y="182"/>
                    <a:pt x="50" y="151"/>
                    <a:pt x="41" y="175"/>
                  </a:cubicBezTo>
                  <a:cubicBezTo>
                    <a:pt x="29" y="227"/>
                    <a:pt x="17" y="272"/>
                    <a:pt x="9" y="328"/>
                  </a:cubicBezTo>
                  <a:cubicBezTo>
                    <a:pt x="3" y="412"/>
                    <a:pt x="0" y="510"/>
                    <a:pt x="0" y="59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7" name="Freeform 87"/>
            <p:cNvSpPr>
              <a:spLocks/>
            </p:cNvSpPr>
            <p:nvPr/>
          </p:nvSpPr>
          <p:spPr bwMode="auto">
            <a:xfrm>
              <a:off x="2487" y="2641"/>
              <a:ext cx="186" cy="628"/>
            </a:xfrm>
            <a:custGeom>
              <a:avLst/>
              <a:gdLst>
                <a:gd name="T0" fmla="*/ 9 w 186"/>
                <a:gd name="T1" fmla="*/ 0 h 628"/>
                <a:gd name="T2" fmla="*/ 38 w 186"/>
                <a:gd name="T3" fmla="*/ 66 h 628"/>
                <a:gd name="T4" fmla="*/ 67 w 186"/>
                <a:gd name="T5" fmla="*/ 124 h 628"/>
                <a:gd name="T6" fmla="*/ 91 w 186"/>
                <a:gd name="T7" fmla="*/ 167 h 628"/>
                <a:gd name="T8" fmla="*/ 134 w 186"/>
                <a:gd name="T9" fmla="*/ 225 h 628"/>
                <a:gd name="T10" fmla="*/ 177 w 186"/>
                <a:gd name="T11" fmla="*/ 347 h 628"/>
                <a:gd name="T12" fmla="*/ 186 w 186"/>
                <a:gd name="T13" fmla="*/ 628 h 6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6"/>
                <a:gd name="T22" fmla="*/ 0 h 628"/>
                <a:gd name="T23" fmla="*/ 186 w 186"/>
                <a:gd name="T24" fmla="*/ 628 h 6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6" h="628">
                  <a:moveTo>
                    <a:pt x="9" y="0"/>
                  </a:moveTo>
                  <a:cubicBezTo>
                    <a:pt x="46" y="19"/>
                    <a:pt x="0" y="46"/>
                    <a:pt x="38" y="66"/>
                  </a:cubicBezTo>
                  <a:cubicBezTo>
                    <a:pt x="51" y="103"/>
                    <a:pt x="34" y="93"/>
                    <a:pt x="67" y="124"/>
                  </a:cubicBezTo>
                  <a:cubicBezTo>
                    <a:pt x="77" y="134"/>
                    <a:pt x="81" y="158"/>
                    <a:pt x="91" y="167"/>
                  </a:cubicBezTo>
                  <a:cubicBezTo>
                    <a:pt x="110" y="185"/>
                    <a:pt x="125" y="200"/>
                    <a:pt x="134" y="225"/>
                  </a:cubicBezTo>
                  <a:cubicBezTo>
                    <a:pt x="146" y="280"/>
                    <a:pt x="168" y="288"/>
                    <a:pt x="177" y="347"/>
                  </a:cubicBezTo>
                  <a:cubicBezTo>
                    <a:pt x="182" y="436"/>
                    <a:pt x="186" y="539"/>
                    <a:pt x="186" y="628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8" name="Freeform 89"/>
            <p:cNvSpPr>
              <a:spLocks/>
            </p:cNvSpPr>
            <p:nvPr/>
          </p:nvSpPr>
          <p:spPr bwMode="auto">
            <a:xfrm>
              <a:off x="2314" y="2904"/>
              <a:ext cx="76" cy="370"/>
            </a:xfrm>
            <a:custGeom>
              <a:avLst/>
              <a:gdLst>
                <a:gd name="T0" fmla="*/ 76 w 76"/>
                <a:gd name="T1" fmla="*/ 0 h 370"/>
                <a:gd name="T2" fmla="*/ 33 w 76"/>
                <a:gd name="T3" fmla="*/ 82 h 370"/>
                <a:gd name="T4" fmla="*/ 28 w 76"/>
                <a:gd name="T5" fmla="*/ 115 h 370"/>
                <a:gd name="T6" fmla="*/ 14 w 76"/>
                <a:gd name="T7" fmla="*/ 139 h 370"/>
                <a:gd name="T8" fmla="*/ 9 w 76"/>
                <a:gd name="T9" fmla="*/ 168 h 370"/>
                <a:gd name="T10" fmla="*/ 4 w 76"/>
                <a:gd name="T11" fmla="*/ 235 h 370"/>
                <a:gd name="T12" fmla="*/ 0 w 76"/>
                <a:gd name="T13" fmla="*/ 370 h 3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370"/>
                <a:gd name="T23" fmla="*/ 76 w 76"/>
                <a:gd name="T24" fmla="*/ 370 h 3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370">
                  <a:moveTo>
                    <a:pt x="76" y="0"/>
                  </a:moveTo>
                  <a:cubicBezTo>
                    <a:pt x="56" y="10"/>
                    <a:pt x="54" y="72"/>
                    <a:pt x="33" y="82"/>
                  </a:cubicBezTo>
                  <a:cubicBezTo>
                    <a:pt x="27" y="101"/>
                    <a:pt x="46" y="99"/>
                    <a:pt x="28" y="115"/>
                  </a:cubicBezTo>
                  <a:cubicBezTo>
                    <a:pt x="23" y="120"/>
                    <a:pt x="20" y="135"/>
                    <a:pt x="14" y="139"/>
                  </a:cubicBezTo>
                  <a:cubicBezTo>
                    <a:pt x="4" y="149"/>
                    <a:pt x="13" y="156"/>
                    <a:pt x="9" y="168"/>
                  </a:cubicBezTo>
                  <a:cubicBezTo>
                    <a:pt x="2" y="197"/>
                    <a:pt x="8" y="205"/>
                    <a:pt x="4" y="235"/>
                  </a:cubicBezTo>
                  <a:cubicBezTo>
                    <a:pt x="1" y="281"/>
                    <a:pt x="0" y="325"/>
                    <a:pt x="0" y="37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79" name="Freeform 90"/>
            <p:cNvSpPr>
              <a:spLocks/>
            </p:cNvSpPr>
            <p:nvPr/>
          </p:nvSpPr>
          <p:spPr bwMode="auto">
            <a:xfrm flipH="1">
              <a:off x="2584" y="3000"/>
              <a:ext cx="46" cy="283"/>
            </a:xfrm>
            <a:custGeom>
              <a:avLst/>
              <a:gdLst>
                <a:gd name="T0" fmla="*/ 46 w 74"/>
                <a:gd name="T1" fmla="*/ 0 h 374"/>
                <a:gd name="T2" fmla="*/ 19 w 74"/>
                <a:gd name="T3" fmla="*/ 62 h 374"/>
                <a:gd name="T4" fmla="*/ 16 w 74"/>
                <a:gd name="T5" fmla="*/ 87 h 374"/>
                <a:gd name="T6" fmla="*/ 7 w 74"/>
                <a:gd name="T7" fmla="*/ 105 h 374"/>
                <a:gd name="T8" fmla="*/ 4 w 74"/>
                <a:gd name="T9" fmla="*/ 127 h 374"/>
                <a:gd name="T10" fmla="*/ 7 w 74"/>
                <a:gd name="T11" fmla="*/ 167 h 374"/>
                <a:gd name="T12" fmla="*/ 17 w 74"/>
                <a:gd name="T13" fmla="*/ 283 h 3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374"/>
                <a:gd name="T23" fmla="*/ 74 w 74"/>
                <a:gd name="T24" fmla="*/ 374 h 3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374">
                  <a:moveTo>
                    <a:pt x="74" y="0"/>
                  </a:moveTo>
                  <a:cubicBezTo>
                    <a:pt x="54" y="10"/>
                    <a:pt x="52" y="72"/>
                    <a:pt x="31" y="82"/>
                  </a:cubicBezTo>
                  <a:cubicBezTo>
                    <a:pt x="25" y="101"/>
                    <a:pt x="44" y="99"/>
                    <a:pt x="26" y="115"/>
                  </a:cubicBezTo>
                  <a:cubicBezTo>
                    <a:pt x="21" y="120"/>
                    <a:pt x="18" y="135"/>
                    <a:pt x="12" y="139"/>
                  </a:cubicBezTo>
                  <a:cubicBezTo>
                    <a:pt x="2" y="149"/>
                    <a:pt x="11" y="156"/>
                    <a:pt x="7" y="168"/>
                  </a:cubicBezTo>
                  <a:cubicBezTo>
                    <a:pt x="0" y="197"/>
                    <a:pt x="16" y="191"/>
                    <a:pt x="12" y="221"/>
                  </a:cubicBezTo>
                  <a:cubicBezTo>
                    <a:pt x="9" y="267"/>
                    <a:pt x="27" y="329"/>
                    <a:pt x="27" y="374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0" name="Freeform 93"/>
            <p:cNvSpPr>
              <a:spLocks/>
            </p:cNvSpPr>
            <p:nvPr/>
          </p:nvSpPr>
          <p:spPr bwMode="auto">
            <a:xfrm>
              <a:off x="2083" y="1800"/>
              <a:ext cx="351" cy="1109"/>
            </a:xfrm>
            <a:custGeom>
              <a:avLst/>
              <a:gdLst>
                <a:gd name="T0" fmla="*/ 130 w 351"/>
                <a:gd name="T1" fmla="*/ 1109 h 1109"/>
                <a:gd name="T2" fmla="*/ 14 w 351"/>
                <a:gd name="T3" fmla="*/ 912 h 1109"/>
                <a:gd name="T4" fmla="*/ 120 w 351"/>
                <a:gd name="T5" fmla="*/ 211 h 1109"/>
                <a:gd name="T6" fmla="*/ 250 w 351"/>
                <a:gd name="T7" fmla="*/ 91 h 1109"/>
                <a:gd name="T8" fmla="*/ 351 w 351"/>
                <a:gd name="T9" fmla="*/ 0 h 1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1"/>
                <a:gd name="T16" fmla="*/ 0 h 1109"/>
                <a:gd name="T17" fmla="*/ 351 w 351"/>
                <a:gd name="T18" fmla="*/ 1109 h 1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1" h="1109">
                  <a:moveTo>
                    <a:pt x="130" y="1109"/>
                  </a:moveTo>
                  <a:cubicBezTo>
                    <a:pt x="63" y="1037"/>
                    <a:pt x="49" y="986"/>
                    <a:pt x="14" y="912"/>
                  </a:cubicBezTo>
                  <a:cubicBezTo>
                    <a:pt x="0" y="713"/>
                    <a:pt x="6" y="415"/>
                    <a:pt x="120" y="211"/>
                  </a:cubicBezTo>
                  <a:cubicBezTo>
                    <a:pt x="147" y="165"/>
                    <a:pt x="212" y="122"/>
                    <a:pt x="250" y="91"/>
                  </a:cubicBezTo>
                  <a:cubicBezTo>
                    <a:pt x="277" y="71"/>
                    <a:pt x="351" y="0"/>
                    <a:pt x="351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1" name="Freeform 95"/>
            <p:cNvSpPr>
              <a:spLocks/>
            </p:cNvSpPr>
            <p:nvPr/>
          </p:nvSpPr>
          <p:spPr bwMode="auto">
            <a:xfrm>
              <a:off x="2496" y="1800"/>
              <a:ext cx="367" cy="1124"/>
            </a:xfrm>
            <a:custGeom>
              <a:avLst/>
              <a:gdLst>
                <a:gd name="T0" fmla="*/ 237 w 367"/>
                <a:gd name="T1" fmla="*/ 1124 h 1124"/>
                <a:gd name="T2" fmla="*/ 353 w 367"/>
                <a:gd name="T3" fmla="*/ 927 h 1124"/>
                <a:gd name="T4" fmla="*/ 247 w 367"/>
                <a:gd name="T5" fmla="*/ 226 h 1124"/>
                <a:gd name="T6" fmla="*/ 125 w 367"/>
                <a:gd name="T7" fmla="*/ 82 h 1124"/>
                <a:gd name="T8" fmla="*/ 24 w 367"/>
                <a:gd name="T9" fmla="*/ 0 h 1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7"/>
                <a:gd name="T16" fmla="*/ 0 h 1124"/>
                <a:gd name="T17" fmla="*/ 367 w 367"/>
                <a:gd name="T18" fmla="*/ 1124 h 1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7" h="1124">
                  <a:moveTo>
                    <a:pt x="237" y="1124"/>
                  </a:moveTo>
                  <a:cubicBezTo>
                    <a:pt x="304" y="1052"/>
                    <a:pt x="318" y="1001"/>
                    <a:pt x="353" y="927"/>
                  </a:cubicBezTo>
                  <a:cubicBezTo>
                    <a:pt x="367" y="728"/>
                    <a:pt x="361" y="430"/>
                    <a:pt x="247" y="226"/>
                  </a:cubicBezTo>
                  <a:cubicBezTo>
                    <a:pt x="220" y="180"/>
                    <a:pt x="163" y="113"/>
                    <a:pt x="125" y="82"/>
                  </a:cubicBezTo>
                  <a:cubicBezTo>
                    <a:pt x="98" y="62"/>
                    <a:pt x="0" y="5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2" name="Freeform 96"/>
            <p:cNvSpPr>
              <a:spLocks/>
            </p:cNvSpPr>
            <p:nvPr/>
          </p:nvSpPr>
          <p:spPr bwMode="auto">
            <a:xfrm rot="141850">
              <a:off x="2683" y="1902"/>
              <a:ext cx="254" cy="1111"/>
            </a:xfrm>
            <a:custGeom>
              <a:avLst/>
              <a:gdLst>
                <a:gd name="T0" fmla="*/ 71 w 254"/>
                <a:gd name="T1" fmla="*/ 1111 h 1111"/>
                <a:gd name="T2" fmla="*/ 212 w 254"/>
                <a:gd name="T3" fmla="*/ 939 h 1111"/>
                <a:gd name="T4" fmla="*/ 167 w 254"/>
                <a:gd name="T5" fmla="*/ 257 h 1111"/>
                <a:gd name="T6" fmla="*/ 90 w 254"/>
                <a:gd name="T7" fmla="*/ 113 h 1111"/>
                <a:gd name="T8" fmla="*/ 24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3" name="Freeform 97"/>
            <p:cNvSpPr>
              <a:spLocks/>
            </p:cNvSpPr>
            <p:nvPr/>
          </p:nvSpPr>
          <p:spPr bwMode="auto">
            <a:xfrm flipH="1">
              <a:off x="2012" y="1865"/>
              <a:ext cx="254" cy="1111"/>
            </a:xfrm>
            <a:custGeom>
              <a:avLst/>
              <a:gdLst>
                <a:gd name="T0" fmla="*/ 71 w 254"/>
                <a:gd name="T1" fmla="*/ 1111 h 1111"/>
                <a:gd name="T2" fmla="*/ 212 w 254"/>
                <a:gd name="T3" fmla="*/ 939 h 1111"/>
                <a:gd name="T4" fmla="*/ 167 w 254"/>
                <a:gd name="T5" fmla="*/ 257 h 1111"/>
                <a:gd name="T6" fmla="*/ 90 w 254"/>
                <a:gd name="T7" fmla="*/ 113 h 1111"/>
                <a:gd name="T8" fmla="*/ 24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4" name="Freeform 98"/>
            <p:cNvSpPr>
              <a:spLocks/>
            </p:cNvSpPr>
            <p:nvPr/>
          </p:nvSpPr>
          <p:spPr bwMode="auto">
            <a:xfrm rot="20635990" flipH="1">
              <a:off x="1958" y="2260"/>
              <a:ext cx="183" cy="817"/>
            </a:xfrm>
            <a:custGeom>
              <a:avLst/>
              <a:gdLst>
                <a:gd name="T0" fmla="*/ 51 w 254"/>
                <a:gd name="T1" fmla="*/ 817 h 1111"/>
                <a:gd name="T2" fmla="*/ 153 w 254"/>
                <a:gd name="T3" fmla="*/ 691 h 1111"/>
                <a:gd name="T4" fmla="*/ 120 w 254"/>
                <a:gd name="T5" fmla="*/ 189 h 1111"/>
                <a:gd name="T6" fmla="*/ 65 w 254"/>
                <a:gd name="T7" fmla="*/ 83 h 1111"/>
                <a:gd name="T8" fmla="*/ 17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5" name="Freeform 99"/>
            <p:cNvSpPr>
              <a:spLocks/>
            </p:cNvSpPr>
            <p:nvPr/>
          </p:nvSpPr>
          <p:spPr bwMode="auto">
            <a:xfrm rot="1123407">
              <a:off x="2817" y="2307"/>
              <a:ext cx="183" cy="817"/>
            </a:xfrm>
            <a:custGeom>
              <a:avLst/>
              <a:gdLst>
                <a:gd name="T0" fmla="*/ 51 w 254"/>
                <a:gd name="T1" fmla="*/ 817 h 1111"/>
                <a:gd name="T2" fmla="*/ 153 w 254"/>
                <a:gd name="T3" fmla="*/ 691 h 1111"/>
                <a:gd name="T4" fmla="*/ 120 w 254"/>
                <a:gd name="T5" fmla="*/ 189 h 1111"/>
                <a:gd name="T6" fmla="*/ 65 w 254"/>
                <a:gd name="T7" fmla="*/ 83 h 1111"/>
                <a:gd name="T8" fmla="*/ 17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6" name="Freeform 100"/>
            <p:cNvSpPr>
              <a:spLocks/>
            </p:cNvSpPr>
            <p:nvPr/>
          </p:nvSpPr>
          <p:spPr bwMode="auto">
            <a:xfrm rot="19177608" flipH="1">
              <a:off x="2020" y="2775"/>
              <a:ext cx="82" cy="421"/>
            </a:xfrm>
            <a:custGeom>
              <a:avLst/>
              <a:gdLst>
                <a:gd name="T0" fmla="*/ 23 w 254"/>
                <a:gd name="T1" fmla="*/ 421 h 1111"/>
                <a:gd name="T2" fmla="*/ 68 w 254"/>
                <a:gd name="T3" fmla="*/ 356 h 1111"/>
                <a:gd name="T4" fmla="*/ 54 w 254"/>
                <a:gd name="T5" fmla="*/ 97 h 1111"/>
                <a:gd name="T6" fmla="*/ 29 w 254"/>
                <a:gd name="T7" fmla="*/ 43 h 1111"/>
                <a:gd name="T8" fmla="*/ 8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87" name="Freeform 101"/>
            <p:cNvSpPr>
              <a:spLocks/>
            </p:cNvSpPr>
            <p:nvPr/>
          </p:nvSpPr>
          <p:spPr bwMode="auto">
            <a:xfrm rot="2422392">
              <a:off x="2855" y="2795"/>
              <a:ext cx="82" cy="421"/>
            </a:xfrm>
            <a:custGeom>
              <a:avLst/>
              <a:gdLst>
                <a:gd name="T0" fmla="*/ 23 w 254"/>
                <a:gd name="T1" fmla="*/ 421 h 1111"/>
                <a:gd name="T2" fmla="*/ 68 w 254"/>
                <a:gd name="T3" fmla="*/ 356 h 1111"/>
                <a:gd name="T4" fmla="*/ 54 w 254"/>
                <a:gd name="T5" fmla="*/ 97 h 1111"/>
                <a:gd name="T6" fmla="*/ 29 w 254"/>
                <a:gd name="T7" fmla="*/ 43 h 1111"/>
                <a:gd name="T8" fmla="*/ 8 w 254"/>
                <a:gd name="T9" fmla="*/ 0 h 1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111"/>
                <a:gd name="T17" fmla="*/ 254 w 254"/>
                <a:gd name="T18" fmla="*/ 1111 h 1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111">
                  <a:moveTo>
                    <a:pt x="71" y="1111"/>
                  </a:moveTo>
                  <a:cubicBezTo>
                    <a:pt x="146" y="1052"/>
                    <a:pt x="167" y="1005"/>
                    <a:pt x="212" y="939"/>
                  </a:cubicBezTo>
                  <a:cubicBezTo>
                    <a:pt x="254" y="749"/>
                    <a:pt x="248" y="469"/>
                    <a:pt x="167" y="257"/>
                  </a:cubicBezTo>
                  <a:cubicBezTo>
                    <a:pt x="147" y="209"/>
                    <a:pt x="123" y="148"/>
                    <a:pt x="90" y="113"/>
                  </a:cubicBezTo>
                  <a:cubicBezTo>
                    <a:pt x="67" y="89"/>
                    <a:pt x="0" y="2"/>
                    <a:pt x="24" y="0"/>
                  </a:cubicBezTo>
                </a:path>
              </a:pathLst>
            </a:custGeom>
            <a:noFill/>
            <a:ln w="2857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9" name="Group 117"/>
          <p:cNvGrpSpPr>
            <a:grpSpLocks/>
          </p:cNvGrpSpPr>
          <p:nvPr/>
        </p:nvGrpSpPr>
        <p:grpSpPr bwMode="auto">
          <a:xfrm>
            <a:off x="2865438" y="2836866"/>
            <a:ext cx="2698750" cy="708026"/>
            <a:chOff x="1805" y="1787"/>
            <a:chExt cx="1604" cy="446"/>
          </a:xfrm>
        </p:grpSpPr>
        <p:sp>
          <p:nvSpPr>
            <p:cNvPr id="10262" name="Line 108"/>
            <p:cNvSpPr>
              <a:spLocks noChangeShapeType="1"/>
            </p:cNvSpPr>
            <p:nvPr/>
          </p:nvSpPr>
          <p:spPr bwMode="auto">
            <a:xfrm flipV="1">
              <a:off x="1805" y="2006"/>
              <a:ext cx="585" cy="2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3" name="Line 109"/>
            <p:cNvSpPr>
              <a:spLocks noChangeShapeType="1"/>
            </p:cNvSpPr>
            <p:nvPr/>
          </p:nvSpPr>
          <p:spPr bwMode="auto">
            <a:xfrm flipH="1" flipV="1">
              <a:off x="2938" y="1995"/>
              <a:ext cx="471" cy="1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1" name="Rectangle 106"/>
            <p:cNvSpPr>
              <a:spLocks noChangeArrowheads="1"/>
            </p:cNvSpPr>
            <p:nvPr/>
          </p:nvSpPr>
          <p:spPr bwMode="auto">
            <a:xfrm>
              <a:off x="2353" y="1787"/>
              <a:ext cx="787" cy="44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ru-RU" sz="2000" dirty="0" err="1" smtClean="0">
                  <a:solidFill>
                    <a:srgbClr val="990033"/>
                  </a:solidFill>
                </a:rPr>
                <a:t>Зачаткові</a:t>
              </a:r>
              <a:r>
                <a:rPr lang="ru-RU" sz="2000" dirty="0" smtClean="0">
                  <a:solidFill>
                    <a:srgbClr val="990033"/>
                  </a:solidFill>
                </a:rPr>
                <a:t> листки</a:t>
              </a:r>
              <a:endParaRPr lang="ru-RU" sz="2000" dirty="0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116"/>
          <p:cNvGrpSpPr>
            <a:grpSpLocks/>
          </p:cNvGrpSpPr>
          <p:nvPr/>
        </p:nvGrpSpPr>
        <p:grpSpPr bwMode="auto">
          <a:xfrm>
            <a:off x="2500313" y="4403725"/>
            <a:ext cx="3322637" cy="760413"/>
            <a:chOff x="1575" y="2774"/>
            <a:chExt cx="2093" cy="479"/>
          </a:xfrm>
        </p:grpSpPr>
        <p:sp>
          <p:nvSpPr>
            <p:cNvPr id="10259" name="Line 110"/>
            <p:cNvSpPr>
              <a:spLocks noChangeShapeType="1"/>
            </p:cNvSpPr>
            <p:nvPr/>
          </p:nvSpPr>
          <p:spPr bwMode="auto">
            <a:xfrm flipH="1">
              <a:off x="2958" y="2861"/>
              <a:ext cx="710" cy="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60" name="Line 111"/>
            <p:cNvSpPr>
              <a:spLocks noChangeShapeType="1"/>
            </p:cNvSpPr>
            <p:nvPr/>
          </p:nvSpPr>
          <p:spPr bwMode="auto">
            <a:xfrm>
              <a:off x="1575" y="2774"/>
              <a:ext cx="721" cy="4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11" name="Group 118"/>
          <p:cNvGrpSpPr>
            <a:grpSpLocks/>
          </p:cNvGrpSpPr>
          <p:nvPr/>
        </p:nvGrpSpPr>
        <p:grpSpPr bwMode="auto">
          <a:xfrm>
            <a:off x="2819400" y="2012950"/>
            <a:ext cx="2638425" cy="822325"/>
            <a:chOff x="1776" y="1268"/>
            <a:chExt cx="1662" cy="518"/>
          </a:xfrm>
        </p:grpSpPr>
        <p:sp>
          <p:nvSpPr>
            <p:cNvPr id="10256" name="Rectangle 105"/>
            <p:cNvSpPr>
              <a:spLocks noChangeArrowheads="1"/>
            </p:cNvSpPr>
            <p:nvPr/>
          </p:nvSpPr>
          <p:spPr bwMode="auto">
            <a:xfrm>
              <a:off x="2094" y="1268"/>
              <a:ext cx="1191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ru-RU" dirty="0" err="1" smtClean="0">
                  <a:solidFill>
                    <a:srgbClr val="990033"/>
                  </a:solidFill>
                  <a:latin typeface="+mj-lt"/>
                </a:rPr>
                <a:t>Захисні</a:t>
              </a:r>
              <a:r>
                <a:rPr lang="ru-RU" dirty="0" smtClean="0">
                  <a:solidFill>
                    <a:srgbClr val="990033"/>
                  </a:solidFill>
                  <a:latin typeface="+mj-lt"/>
                </a:rPr>
                <a:t> </a:t>
              </a:r>
              <a:r>
                <a:rPr lang="ru-RU" dirty="0" err="1" smtClean="0">
                  <a:solidFill>
                    <a:srgbClr val="990033"/>
                  </a:solidFill>
                  <a:latin typeface="+mj-lt"/>
                </a:rPr>
                <a:t>луски</a:t>
              </a:r>
              <a:endParaRPr lang="ru-RU" dirty="0">
                <a:solidFill>
                  <a:srgbClr val="990033"/>
                </a:solidFill>
                <a:latin typeface="+mj-lt"/>
              </a:endParaRPr>
            </a:p>
          </p:txBody>
        </p:sp>
        <p:sp>
          <p:nvSpPr>
            <p:cNvPr id="10257" name="Line 112"/>
            <p:cNvSpPr>
              <a:spLocks noChangeShapeType="1"/>
            </p:cNvSpPr>
            <p:nvPr/>
          </p:nvSpPr>
          <p:spPr bwMode="auto">
            <a:xfrm flipV="1">
              <a:off x="1776" y="1488"/>
              <a:ext cx="480" cy="2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258" name="Line 113"/>
            <p:cNvSpPr>
              <a:spLocks noChangeShapeType="1"/>
            </p:cNvSpPr>
            <p:nvPr/>
          </p:nvSpPr>
          <p:spPr bwMode="auto">
            <a:xfrm flipH="1" flipV="1">
              <a:off x="2976" y="1488"/>
              <a:ext cx="462" cy="2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99" name="Стрелка вправо 98"/>
          <p:cNvSpPr/>
          <p:nvPr/>
        </p:nvSpPr>
        <p:spPr>
          <a:xfrm rot="2733481">
            <a:off x="6027867" y="5254907"/>
            <a:ext cx="1447800" cy="4171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Стрелка вправо 99"/>
          <p:cNvSpPr/>
          <p:nvPr/>
        </p:nvSpPr>
        <p:spPr>
          <a:xfrm rot="7799791">
            <a:off x="1424224" y="5281092"/>
            <a:ext cx="1447800" cy="414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TextBox 100"/>
          <p:cNvSpPr txBox="1"/>
          <p:nvPr/>
        </p:nvSpPr>
        <p:spPr>
          <a:xfrm>
            <a:off x="685800" y="1295400"/>
            <a:ext cx="18401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Вегетативна </a:t>
            </a:r>
            <a:endParaRPr lang="ru-RU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6248400" y="1371600"/>
            <a:ext cx="188276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400" dirty="0" smtClean="0"/>
              <a:t>Генеративна </a:t>
            </a:r>
            <a:endParaRPr lang="ru-RU" sz="2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3763513" y="3962400"/>
            <a:ext cx="14093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Конус </a:t>
            </a:r>
          </a:p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наростання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2" name="Group 119"/>
          <p:cNvGrpSpPr>
            <a:grpSpLocks/>
          </p:cNvGrpSpPr>
          <p:nvPr/>
        </p:nvGrpSpPr>
        <p:grpSpPr bwMode="auto">
          <a:xfrm>
            <a:off x="6234114" y="2381250"/>
            <a:ext cx="2224088" cy="1077913"/>
            <a:chOff x="3927" y="1500"/>
            <a:chExt cx="1401" cy="679"/>
          </a:xfrm>
        </p:grpSpPr>
        <p:sp>
          <p:nvSpPr>
            <p:cNvPr id="10254" name="Rectangle 107"/>
            <p:cNvSpPr>
              <a:spLocks noChangeArrowheads="1"/>
            </p:cNvSpPr>
            <p:nvPr/>
          </p:nvSpPr>
          <p:spPr bwMode="auto">
            <a:xfrm>
              <a:off x="4272" y="1500"/>
              <a:ext cx="1056" cy="36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600" b="1" dirty="0" err="1" smtClean="0">
                  <a:solidFill>
                    <a:srgbClr val="990033"/>
                  </a:solidFill>
                  <a:latin typeface="+mj-lt"/>
                </a:rPr>
                <a:t>Зачаткові</a:t>
              </a:r>
              <a:r>
                <a:rPr lang="ru-RU" sz="1600" b="1" dirty="0" smtClean="0">
                  <a:solidFill>
                    <a:srgbClr val="990033"/>
                  </a:solidFill>
                  <a:latin typeface="+mj-lt"/>
                </a:rPr>
                <a:t> </a:t>
              </a:r>
              <a:r>
                <a:rPr lang="ru-RU" sz="1600" b="1" dirty="0" err="1" smtClean="0">
                  <a:solidFill>
                    <a:srgbClr val="990033"/>
                  </a:solidFill>
                  <a:latin typeface="+mj-lt"/>
                </a:rPr>
                <a:t>бутони</a:t>
              </a:r>
              <a:endParaRPr lang="ru-RU" sz="1600" dirty="0">
                <a:solidFill>
                  <a:srgbClr val="990033"/>
                </a:solidFill>
                <a:latin typeface="+mj-lt"/>
              </a:endParaRPr>
            </a:p>
          </p:txBody>
        </p:sp>
        <p:sp>
          <p:nvSpPr>
            <p:cNvPr id="10255" name="Line 114"/>
            <p:cNvSpPr>
              <a:spLocks noChangeShapeType="1"/>
            </p:cNvSpPr>
            <p:nvPr/>
          </p:nvSpPr>
          <p:spPr bwMode="auto">
            <a:xfrm flipV="1">
              <a:off x="3927" y="1793"/>
              <a:ext cx="643" cy="3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3627438" y="4845050"/>
            <a:ext cx="137318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err="1" smtClean="0">
                <a:solidFill>
                  <a:srgbClr val="990033"/>
                </a:solidFill>
                <a:latin typeface="+mj-lt"/>
              </a:rPr>
              <a:t>Зачаткове</a:t>
            </a:r>
            <a:r>
              <a:rPr lang="ru-RU" dirty="0" smtClean="0">
                <a:solidFill>
                  <a:srgbClr val="990033"/>
                </a:solidFill>
                <a:latin typeface="+mj-lt"/>
              </a:rPr>
              <a:t> стебло</a:t>
            </a:r>
            <a:endParaRPr lang="ru-RU" dirty="0">
              <a:solidFill>
                <a:srgbClr val="990033"/>
              </a:solidFill>
              <a:latin typeface="+mj-lt"/>
            </a:endParaRPr>
          </a:p>
        </p:txBody>
      </p:sp>
      <p:cxnSp>
        <p:nvCxnSpPr>
          <p:cNvPr id="105" name="Прямая со стрелкой 104"/>
          <p:cNvCxnSpPr>
            <a:stCxn id="103" idx="3"/>
            <a:endCxn id="10275" idx="8"/>
          </p:cNvCxnSpPr>
          <p:nvPr/>
        </p:nvCxnSpPr>
        <p:spPr>
          <a:xfrm flipV="1">
            <a:off x="5172874" y="3824288"/>
            <a:ext cx="642360" cy="4612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>
            <a:stCxn id="103" idx="1"/>
            <a:endCxn id="10318" idx="3"/>
          </p:cNvCxnSpPr>
          <p:nvPr/>
        </p:nvCxnSpPr>
        <p:spPr>
          <a:xfrm flipH="1" flipV="1">
            <a:off x="2490788" y="3810001"/>
            <a:ext cx="1272725" cy="475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448024" y="6096000"/>
            <a:ext cx="22951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+mj-lt"/>
              </a:rPr>
              <a:t>Розвивається пагін</a:t>
            </a:r>
            <a:endParaRPr lang="ru-RU" dirty="0">
              <a:latin typeface="+mj-l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019800" y="6019800"/>
            <a:ext cx="26899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+mj-lt"/>
              </a:rPr>
              <a:t>Розвивається суцвіття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Розвиток бруньки каштана</a:t>
            </a:r>
            <a:endParaRPr lang="ru-RU" sz="5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7839" t="25110" r="23517" b="15586"/>
          <a:stretch>
            <a:fillRect/>
          </a:stretch>
        </p:blipFill>
        <p:spPr bwMode="auto">
          <a:xfrm>
            <a:off x="228600" y="3505200"/>
            <a:ext cx="2310340" cy="2581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24637" t="23379" r="20717" b="25110"/>
          <a:stretch>
            <a:fillRect/>
          </a:stretch>
        </p:blipFill>
        <p:spPr bwMode="auto">
          <a:xfrm>
            <a:off x="3124200" y="2514600"/>
            <a:ext cx="2207493" cy="269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 l="7279" t="13854" r="3920" b="15153"/>
          <a:stretch>
            <a:fillRect/>
          </a:stretch>
        </p:blipFill>
        <p:spPr bwMode="auto">
          <a:xfrm>
            <a:off x="5791200" y="1676400"/>
            <a:ext cx="2909725" cy="300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96863"/>
            <a:ext cx="9001156" cy="769937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sz="5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Розвиток генеративної бруньки</a:t>
            </a:r>
            <a:endParaRPr lang="ru-RU" sz="54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26793" name="Freeform 1193"/>
          <p:cNvSpPr>
            <a:spLocks/>
          </p:cNvSpPr>
          <p:nvPr/>
        </p:nvSpPr>
        <p:spPr bwMode="auto">
          <a:xfrm rot="-191289">
            <a:off x="6040438" y="2063750"/>
            <a:ext cx="285750" cy="1270000"/>
          </a:xfrm>
          <a:custGeom>
            <a:avLst/>
            <a:gdLst>
              <a:gd name="T0" fmla="*/ 0 w 331"/>
              <a:gd name="T1" fmla="*/ 50800 h 800"/>
              <a:gd name="T2" fmla="*/ 22446 w 331"/>
              <a:gd name="T3" fmla="*/ 131763 h 800"/>
              <a:gd name="T4" fmla="*/ 36258 w 331"/>
              <a:gd name="T5" fmla="*/ 198437 h 800"/>
              <a:gd name="T6" fmla="*/ 50071 w 331"/>
              <a:gd name="T7" fmla="*/ 284163 h 800"/>
              <a:gd name="T8" fmla="*/ 71653 w 331"/>
              <a:gd name="T9" fmla="*/ 411163 h 800"/>
              <a:gd name="T10" fmla="*/ 74243 w 331"/>
              <a:gd name="T11" fmla="*/ 427038 h 800"/>
              <a:gd name="T12" fmla="*/ 80286 w 331"/>
              <a:gd name="T13" fmla="*/ 441325 h 800"/>
              <a:gd name="T14" fmla="*/ 105322 w 331"/>
              <a:gd name="T15" fmla="*/ 563563 h 800"/>
              <a:gd name="T16" fmla="*/ 126904 w 331"/>
              <a:gd name="T17" fmla="*/ 655637 h 800"/>
              <a:gd name="T18" fmla="*/ 138127 w 331"/>
              <a:gd name="T19" fmla="*/ 727075 h 800"/>
              <a:gd name="T20" fmla="*/ 160573 w 331"/>
              <a:gd name="T21" fmla="*/ 854075 h 800"/>
              <a:gd name="T22" fmla="*/ 179565 w 331"/>
              <a:gd name="T23" fmla="*/ 939800 h 800"/>
              <a:gd name="T24" fmla="*/ 204600 w 331"/>
              <a:gd name="T25" fmla="*/ 1041400 h 800"/>
              <a:gd name="T26" fmla="*/ 215823 w 331"/>
              <a:gd name="T27" fmla="*/ 1087438 h 800"/>
              <a:gd name="T28" fmla="*/ 237406 w 331"/>
              <a:gd name="T29" fmla="*/ 1203325 h 800"/>
              <a:gd name="T30" fmla="*/ 248628 w 331"/>
              <a:gd name="T31" fmla="*/ 1265238 h 800"/>
              <a:gd name="T32" fmla="*/ 281434 w 331"/>
              <a:gd name="T33" fmla="*/ 1260475 h 800"/>
              <a:gd name="T34" fmla="*/ 278844 w 331"/>
              <a:gd name="T35" fmla="*/ 1235075 h 800"/>
              <a:gd name="T36" fmla="*/ 271074 w 331"/>
              <a:gd name="T37" fmla="*/ 1184275 h 800"/>
              <a:gd name="T38" fmla="*/ 226183 w 331"/>
              <a:gd name="T39" fmla="*/ 930275 h 800"/>
              <a:gd name="T40" fmla="*/ 209780 w 331"/>
              <a:gd name="T41" fmla="*/ 847725 h 800"/>
              <a:gd name="T42" fmla="*/ 193378 w 331"/>
              <a:gd name="T43" fmla="*/ 746125 h 800"/>
              <a:gd name="T44" fmla="*/ 165752 w 331"/>
              <a:gd name="T45" fmla="*/ 635000 h 800"/>
              <a:gd name="T46" fmla="*/ 126904 w 331"/>
              <a:gd name="T47" fmla="*/ 452438 h 800"/>
              <a:gd name="T48" fmla="*/ 99279 w 331"/>
              <a:gd name="T49" fmla="*/ 346075 h 800"/>
              <a:gd name="T50" fmla="*/ 88056 w 331"/>
              <a:gd name="T51" fmla="*/ 295275 h 800"/>
              <a:gd name="T52" fmla="*/ 66474 w 331"/>
              <a:gd name="T53" fmla="*/ 203200 h 800"/>
              <a:gd name="T54" fmla="*/ 41438 w 331"/>
              <a:gd name="T55" fmla="*/ 76200 h 800"/>
              <a:gd name="T56" fmla="*/ 8633 w 331"/>
              <a:gd name="T57" fmla="*/ 0 h 800"/>
              <a:gd name="T58" fmla="*/ 0 w 331"/>
              <a:gd name="T59" fmla="*/ 50800 h 8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31"/>
              <a:gd name="T91" fmla="*/ 0 h 800"/>
              <a:gd name="T92" fmla="*/ 331 w 331"/>
              <a:gd name="T93" fmla="*/ 800 h 80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31" h="800">
                <a:moveTo>
                  <a:pt x="0" y="32"/>
                </a:moveTo>
                <a:cubicBezTo>
                  <a:pt x="4" y="49"/>
                  <a:pt x="15" y="69"/>
                  <a:pt x="26" y="83"/>
                </a:cubicBezTo>
                <a:cubicBezTo>
                  <a:pt x="31" y="97"/>
                  <a:pt x="38" y="111"/>
                  <a:pt x="42" y="125"/>
                </a:cubicBezTo>
                <a:cubicBezTo>
                  <a:pt x="48" y="144"/>
                  <a:pt x="45" y="163"/>
                  <a:pt x="58" y="179"/>
                </a:cubicBezTo>
                <a:cubicBezTo>
                  <a:pt x="66" y="206"/>
                  <a:pt x="67" y="235"/>
                  <a:pt x="83" y="259"/>
                </a:cubicBezTo>
                <a:cubicBezTo>
                  <a:pt x="84" y="262"/>
                  <a:pt x="84" y="266"/>
                  <a:pt x="86" y="269"/>
                </a:cubicBezTo>
                <a:cubicBezTo>
                  <a:pt x="88" y="272"/>
                  <a:pt x="91" y="275"/>
                  <a:pt x="93" y="278"/>
                </a:cubicBezTo>
                <a:cubicBezTo>
                  <a:pt x="103" y="301"/>
                  <a:pt x="102" y="338"/>
                  <a:pt x="122" y="355"/>
                </a:cubicBezTo>
                <a:cubicBezTo>
                  <a:pt x="128" y="375"/>
                  <a:pt x="138" y="394"/>
                  <a:pt x="147" y="413"/>
                </a:cubicBezTo>
                <a:cubicBezTo>
                  <a:pt x="150" y="435"/>
                  <a:pt x="154" y="439"/>
                  <a:pt x="160" y="458"/>
                </a:cubicBezTo>
                <a:cubicBezTo>
                  <a:pt x="164" y="484"/>
                  <a:pt x="167" y="519"/>
                  <a:pt x="186" y="538"/>
                </a:cubicBezTo>
                <a:cubicBezTo>
                  <a:pt x="192" y="556"/>
                  <a:pt x="201" y="574"/>
                  <a:pt x="208" y="592"/>
                </a:cubicBezTo>
                <a:cubicBezTo>
                  <a:pt x="212" y="614"/>
                  <a:pt x="223" y="638"/>
                  <a:pt x="237" y="656"/>
                </a:cubicBezTo>
                <a:cubicBezTo>
                  <a:pt x="244" y="679"/>
                  <a:pt x="239" y="670"/>
                  <a:pt x="250" y="685"/>
                </a:cubicBezTo>
                <a:cubicBezTo>
                  <a:pt x="255" y="709"/>
                  <a:pt x="261" y="737"/>
                  <a:pt x="275" y="758"/>
                </a:cubicBezTo>
                <a:cubicBezTo>
                  <a:pt x="279" y="771"/>
                  <a:pt x="284" y="784"/>
                  <a:pt x="288" y="797"/>
                </a:cubicBezTo>
                <a:cubicBezTo>
                  <a:pt x="301" y="796"/>
                  <a:pt x="315" y="800"/>
                  <a:pt x="326" y="794"/>
                </a:cubicBezTo>
                <a:cubicBezTo>
                  <a:pt x="331" y="791"/>
                  <a:pt x="324" y="783"/>
                  <a:pt x="323" y="778"/>
                </a:cubicBezTo>
                <a:cubicBezTo>
                  <a:pt x="320" y="767"/>
                  <a:pt x="317" y="757"/>
                  <a:pt x="314" y="746"/>
                </a:cubicBezTo>
                <a:cubicBezTo>
                  <a:pt x="298" y="695"/>
                  <a:pt x="290" y="633"/>
                  <a:pt x="262" y="586"/>
                </a:cubicBezTo>
                <a:cubicBezTo>
                  <a:pt x="258" y="568"/>
                  <a:pt x="254" y="549"/>
                  <a:pt x="243" y="534"/>
                </a:cubicBezTo>
                <a:cubicBezTo>
                  <a:pt x="236" y="513"/>
                  <a:pt x="233" y="489"/>
                  <a:pt x="224" y="470"/>
                </a:cubicBezTo>
                <a:cubicBezTo>
                  <a:pt x="213" y="447"/>
                  <a:pt x="202" y="424"/>
                  <a:pt x="192" y="400"/>
                </a:cubicBezTo>
                <a:cubicBezTo>
                  <a:pt x="176" y="362"/>
                  <a:pt x="172" y="318"/>
                  <a:pt x="147" y="285"/>
                </a:cubicBezTo>
                <a:cubicBezTo>
                  <a:pt x="142" y="267"/>
                  <a:pt x="126" y="232"/>
                  <a:pt x="115" y="218"/>
                </a:cubicBezTo>
                <a:cubicBezTo>
                  <a:pt x="111" y="206"/>
                  <a:pt x="110" y="196"/>
                  <a:pt x="102" y="186"/>
                </a:cubicBezTo>
                <a:cubicBezTo>
                  <a:pt x="96" y="165"/>
                  <a:pt x="86" y="148"/>
                  <a:pt x="77" y="128"/>
                </a:cubicBezTo>
                <a:cubicBezTo>
                  <a:pt x="65" y="102"/>
                  <a:pt x="61" y="73"/>
                  <a:pt x="48" y="48"/>
                </a:cubicBezTo>
                <a:cubicBezTo>
                  <a:pt x="39" y="30"/>
                  <a:pt x="30" y="7"/>
                  <a:pt x="10" y="0"/>
                </a:cubicBezTo>
                <a:cubicBezTo>
                  <a:pt x="6" y="10"/>
                  <a:pt x="0" y="22"/>
                  <a:pt x="0" y="32"/>
                </a:cubicBezTo>
                <a:close/>
              </a:path>
            </a:pathLst>
          </a:custGeom>
          <a:gradFill rotWithShape="0">
            <a:gsLst>
              <a:gs pos="0">
                <a:srgbClr val="666633"/>
              </a:gs>
              <a:gs pos="100000">
                <a:srgbClr val="BBBBA4"/>
              </a:gs>
            </a:gsLst>
            <a:lin ang="2700000" scaled="1"/>
          </a:gradFill>
          <a:ln w="9525" cap="flat" cmpd="sng">
            <a:solidFill>
              <a:srgbClr val="66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26665" name="Line 1065"/>
          <p:cNvSpPr>
            <a:spLocks noChangeShapeType="1"/>
          </p:cNvSpPr>
          <p:nvPr/>
        </p:nvSpPr>
        <p:spPr bwMode="auto">
          <a:xfrm flipV="1">
            <a:off x="1508125" y="3759200"/>
            <a:ext cx="728663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/>
          <a:lstStyle/>
          <a:p>
            <a:endParaRPr lang="ru-RU"/>
          </a:p>
        </p:txBody>
      </p:sp>
      <p:grpSp>
        <p:nvGrpSpPr>
          <p:cNvPr id="2" name="Group 1244"/>
          <p:cNvGrpSpPr>
            <a:grpSpLocks/>
          </p:cNvGrpSpPr>
          <p:nvPr/>
        </p:nvGrpSpPr>
        <p:grpSpPr bwMode="auto">
          <a:xfrm>
            <a:off x="4270375" y="2897188"/>
            <a:ext cx="482600" cy="766762"/>
            <a:chOff x="2946" y="1801"/>
            <a:chExt cx="304" cy="483"/>
          </a:xfrm>
        </p:grpSpPr>
        <p:sp>
          <p:nvSpPr>
            <p:cNvPr id="11446" name="Freeform 1152"/>
            <p:cNvSpPr>
              <a:spLocks/>
            </p:cNvSpPr>
            <p:nvPr/>
          </p:nvSpPr>
          <p:spPr bwMode="auto">
            <a:xfrm>
              <a:off x="2980" y="1818"/>
              <a:ext cx="189" cy="239"/>
            </a:xfrm>
            <a:custGeom>
              <a:avLst/>
              <a:gdLst>
                <a:gd name="T0" fmla="*/ 102 w 189"/>
                <a:gd name="T1" fmla="*/ 190 h 239"/>
                <a:gd name="T2" fmla="*/ 23 w 189"/>
                <a:gd name="T3" fmla="*/ 130 h 239"/>
                <a:gd name="T4" fmla="*/ 0 w 189"/>
                <a:gd name="T5" fmla="*/ 64 h 239"/>
                <a:gd name="T6" fmla="*/ 32 w 189"/>
                <a:gd name="T7" fmla="*/ 0 h 239"/>
                <a:gd name="T8" fmla="*/ 48 w 189"/>
                <a:gd name="T9" fmla="*/ 43 h 239"/>
                <a:gd name="T10" fmla="*/ 60 w 189"/>
                <a:gd name="T11" fmla="*/ 99 h 239"/>
                <a:gd name="T12" fmla="*/ 102 w 189"/>
                <a:gd name="T13" fmla="*/ 148 h 239"/>
                <a:gd name="T14" fmla="*/ 173 w 189"/>
                <a:gd name="T15" fmla="*/ 186 h 239"/>
                <a:gd name="T16" fmla="*/ 189 w 189"/>
                <a:gd name="T17" fmla="*/ 218 h 239"/>
                <a:gd name="T18" fmla="*/ 161 w 189"/>
                <a:gd name="T19" fmla="*/ 197 h 239"/>
                <a:gd name="T20" fmla="*/ 137 w 189"/>
                <a:gd name="T21" fmla="*/ 190 h 239"/>
                <a:gd name="T22" fmla="*/ 114 w 189"/>
                <a:gd name="T23" fmla="*/ 183 h 239"/>
                <a:gd name="T24" fmla="*/ 102 w 189"/>
                <a:gd name="T25" fmla="*/ 190 h 2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9"/>
                <a:gd name="T40" fmla="*/ 0 h 239"/>
                <a:gd name="T41" fmla="*/ 189 w 189"/>
                <a:gd name="T42" fmla="*/ 239 h 2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9" h="239">
                  <a:moveTo>
                    <a:pt x="102" y="190"/>
                  </a:moveTo>
                  <a:cubicBezTo>
                    <a:pt x="64" y="179"/>
                    <a:pt x="47" y="158"/>
                    <a:pt x="23" y="130"/>
                  </a:cubicBezTo>
                  <a:cubicBezTo>
                    <a:pt x="16" y="109"/>
                    <a:pt x="6" y="87"/>
                    <a:pt x="0" y="64"/>
                  </a:cubicBezTo>
                  <a:cubicBezTo>
                    <a:pt x="10" y="25"/>
                    <a:pt x="2" y="26"/>
                    <a:pt x="32" y="0"/>
                  </a:cubicBezTo>
                  <a:cubicBezTo>
                    <a:pt x="34" y="20"/>
                    <a:pt x="33" y="30"/>
                    <a:pt x="48" y="43"/>
                  </a:cubicBezTo>
                  <a:cubicBezTo>
                    <a:pt x="50" y="60"/>
                    <a:pt x="51" y="82"/>
                    <a:pt x="60" y="99"/>
                  </a:cubicBezTo>
                  <a:cubicBezTo>
                    <a:pt x="69" y="116"/>
                    <a:pt x="83" y="133"/>
                    <a:pt x="102" y="148"/>
                  </a:cubicBezTo>
                  <a:cubicBezTo>
                    <a:pt x="123" y="163"/>
                    <a:pt x="149" y="177"/>
                    <a:pt x="173" y="186"/>
                  </a:cubicBezTo>
                  <a:cubicBezTo>
                    <a:pt x="180" y="197"/>
                    <a:pt x="185" y="206"/>
                    <a:pt x="189" y="218"/>
                  </a:cubicBezTo>
                  <a:cubicBezTo>
                    <a:pt x="182" y="239"/>
                    <a:pt x="180" y="209"/>
                    <a:pt x="161" y="197"/>
                  </a:cubicBezTo>
                  <a:cubicBezTo>
                    <a:pt x="155" y="194"/>
                    <a:pt x="144" y="192"/>
                    <a:pt x="137" y="190"/>
                  </a:cubicBezTo>
                  <a:cubicBezTo>
                    <a:pt x="130" y="187"/>
                    <a:pt x="114" y="183"/>
                    <a:pt x="114" y="183"/>
                  </a:cubicBezTo>
                  <a:cubicBezTo>
                    <a:pt x="82" y="187"/>
                    <a:pt x="79" y="184"/>
                    <a:pt x="102" y="190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33"/>
                </a:gs>
                <a:gs pos="100000">
                  <a:srgbClr val="DAA3B5"/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447" name="Freeform 1143"/>
            <p:cNvSpPr>
              <a:spLocks/>
            </p:cNvSpPr>
            <p:nvPr/>
          </p:nvSpPr>
          <p:spPr bwMode="auto">
            <a:xfrm rot="-669802">
              <a:off x="2946" y="1801"/>
              <a:ext cx="189" cy="239"/>
            </a:xfrm>
            <a:custGeom>
              <a:avLst/>
              <a:gdLst>
                <a:gd name="T0" fmla="*/ 102 w 189"/>
                <a:gd name="T1" fmla="*/ 190 h 239"/>
                <a:gd name="T2" fmla="*/ 23 w 189"/>
                <a:gd name="T3" fmla="*/ 130 h 239"/>
                <a:gd name="T4" fmla="*/ 0 w 189"/>
                <a:gd name="T5" fmla="*/ 64 h 239"/>
                <a:gd name="T6" fmla="*/ 32 w 189"/>
                <a:gd name="T7" fmla="*/ 0 h 239"/>
                <a:gd name="T8" fmla="*/ 48 w 189"/>
                <a:gd name="T9" fmla="*/ 43 h 239"/>
                <a:gd name="T10" fmla="*/ 60 w 189"/>
                <a:gd name="T11" fmla="*/ 99 h 239"/>
                <a:gd name="T12" fmla="*/ 102 w 189"/>
                <a:gd name="T13" fmla="*/ 148 h 239"/>
                <a:gd name="T14" fmla="*/ 173 w 189"/>
                <a:gd name="T15" fmla="*/ 186 h 239"/>
                <a:gd name="T16" fmla="*/ 189 w 189"/>
                <a:gd name="T17" fmla="*/ 218 h 239"/>
                <a:gd name="T18" fmla="*/ 161 w 189"/>
                <a:gd name="T19" fmla="*/ 197 h 239"/>
                <a:gd name="T20" fmla="*/ 137 w 189"/>
                <a:gd name="T21" fmla="*/ 190 h 239"/>
                <a:gd name="T22" fmla="*/ 114 w 189"/>
                <a:gd name="T23" fmla="*/ 183 h 239"/>
                <a:gd name="T24" fmla="*/ 102 w 189"/>
                <a:gd name="T25" fmla="*/ 190 h 2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9"/>
                <a:gd name="T40" fmla="*/ 0 h 239"/>
                <a:gd name="T41" fmla="*/ 189 w 189"/>
                <a:gd name="T42" fmla="*/ 239 h 2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9" h="239">
                  <a:moveTo>
                    <a:pt x="102" y="190"/>
                  </a:moveTo>
                  <a:cubicBezTo>
                    <a:pt x="64" y="179"/>
                    <a:pt x="47" y="158"/>
                    <a:pt x="23" y="130"/>
                  </a:cubicBezTo>
                  <a:cubicBezTo>
                    <a:pt x="16" y="109"/>
                    <a:pt x="6" y="87"/>
                    <a:pt x="0" y="64"/>
                  </a:cubicBezTo>
                  <a:cubicBezTo>
                    <a:pt x="10" y="25"/>
                    <a:pt x="2" y="26"/>
                    <a:pt x="32" y="0"/>
                  </a:cubicBezTo>
                  <a:cubicBezTo>
                    <a:pt x="34" y="20"/>
                    <a:pt x="33" y="30"/>
                    <a:pt x="48" y="43"/>
                  </a:cubicBezTo>
                  <a:cubicBezTo>
                    <a:pt x="50" y="60"/>
                    <a:pt x="51" y="82"/>
                    <a:pt x="60" y="99"/>
                  </a:cubicBezTo>
                  <a:cubicBezTo>
                    <a:pt x="69" y="116"/>
                    <a:pt x="83" y="133"/>
                    <a:pt x="102" y="148"/>
                  </a:cubicBezTo>
                  <a:cubicBezTo>
                    <a:pt x="123" y="163"/>
                    <a:pt x="149" y="177"/>
                    <a:pt x="173" y="186"/>
                  </a:cubicBezTo>
                  <a:cubicBezTo>
                    <a:pt x="180" y="197"/>
                    <a:pt x="185" y="206"/>
                    <a:pt x="189" y="218"/>
                  </a:cubicBezTo>
                  <a:cubicBezTo>
                    <a:pt x="182" y="239"/>
                    <a:pt x="180" y="209"/>
                    <a:pt x="161" y="197"/>
                  </a:cubicBezTo>
                  <a:cubicBezTo>
                    <a:pt x="155" y="194"/>
                    <a:pt x="144" y="192"/>
                    <a:pt x="137" y="190"/>
                  </a:cubicBezTo>
                  <a:cubicBezTo>
                    <a:pt x="130" y="187"/>
                    <a:pt x="114" y="183"/>
                    <a:pt x="114" y="183"/>
                  </a:cubicBezTo>
                  <a:cubicBezTo>
                    <a:pt x="82" y="187"/>
                    <a:pt x="79" y="184"/>
                    <a:pt x="102" y="190"/>
                  </a:cubicBezTo>
                  <a:close/>
                </a:path>
              </a:pathLst>
            </a:custGeom>
            <a:gradFill rotWithShape="0">
              <a:gsLst>
                <a:gs pos="0">
                  <a:srgbClr val="996633"/>
                </a:gs>
                <a:gs pos="100000">
                  <a:srgbClr val="4E341A"/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448" name="Freeform 1134"/>
            <p:cNvSpPr>
              <a:spLocks/>
            </p:cNvSpPr>
            <p:nvPr/>
          </p:nvSpPr>
          <p:spPr bwMode="auto">
            <a:xfrm>
              <a:off x="3092" y="2174"/>
              <a:ext cx="112" cy="110"/>
            </a:xfrm>
            <a:custGeom>
              <a:avLst/>
              <a:gdLst>
                <a:gd name="T0" fmla="*/ 0 w 112"/>
                <a:gd name="T1" fmla="*/ 97 h 110"/>
                <a:gd name="T2" fmla="*/ 96 w 112"/>
                <a:gd name="T3" fmla="*/ 110 h 110"/>
                <a:gd name="T4" fmla="*/ 92 w 112"/>
                <a:gd name="T5" fmla="*/ 94 h 110"/>
                <a:gd name="T6" fmla="*/ 83 w 112"/>
                <a:gd name="T7" fmla="*/ 40 h 110"/>
                <a:gd name="T8" fmla="*/ 25 w 112"/>
                <a:gd name="T9" fmla="*/ 17 h 110"/>
                <a:gd name="T10" fmla="*/ 0 w 112"/>
                <a:gd name="T11" fmla="*/ 33 h 110"/>
                <a:gd name="T12" fmla="*/ 9 w 112"/>
                <a:gd name="T13" fmla="*/ 62 h 110"/>
                <a:gd name="T14" fmla="*/ 0 w 112"/>
                <a:gd name="T15" fmla="*/ 97 h 1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110"/>
                <a:gd name="T26" fmla="*/ 112 w 112"/>
                <a:gd name="T27" fmla="*/ 110 h 1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110">
                  <a:moveTo>
                    <a:pt x="0" y="97"/>
                  </a:moveTo>
                  <a:cubicBezTo>
                    <a:pt x="38" y="106"/>
                    <a:pt x="46" y="108"/>
                    <a:pt x="96" y="110"/>
                  </a:cubicBezTo>
                  <a:cubicBezTo>
                    <a:pt x="112" y="105"/>
                    <a:pt x="104" y="98"/>
                    <a:pt x="92" y="94"/>
                  </a:cubicBezTo>
                  <a:cubicBezTo>
                    <a:pt x="86" y="75"/>
                    <a:pt x="85" y="61"/>
                    <a:pt x="83" y="40"/>
                  </a:cubicBezTo>
                  <a:cubicBezTo>
                    <a:pt x="95" y="0"/>
                    <a:pt x="56" y="15"/>
                    <a:pt x="25" y="17"/>
                  </a:cubicBezTo>
                  <a:cubicBezTo>
                    <a:pt x="11" y="20"/>
                    <a:pt x="5" y="19"/>
                    <a:pt x="0" y="33"/>
                  </a:cubicBezTo>
                  <a:cubicBezTo>
                    <a:pt x="7" y="55"/>
                    <a:pt x="4" y="46"/>
                    <a:pt x="9" y="62"/>
                  </a:cubicBezTo>
                  <a:cubicBezTo>
                    <a:pt x="7" y="75"/>
                    <a:pt x="6" y="85"/>
                    <a:pt x="0" y="97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33"/>
                </a:gs>
                <a:gs pos="100000">
                  <a:srgbClr val="470018"/>
                </a:gs>
              </a:gsLst>
              <a:lin ang="54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449" name="Freeform 1135"/>
            <p:cNvSpPr>
              <a:spLocks/>
            </p:cNvSpPr>
            <p:nvPr/>
          </p:nvSpPr>
          <p:spPr bwMode="auto">
            <a:xfrm>
              <a:off x="3009" y="2070"/>
              <a:ext cx="219" cy="143"/>
            </a:xfrm>
            <a:custGeom>
              <a:avLst/>
              <a:gdLst>
                <a:gd name="T0" fmla="*/ 9 w 199"/>
                <a:gd name="T1" fmla="*/ 28 h 143"/>
                <a:gd name="T2" fmla="*/ 1 w 199"/>
                <a:gd name="T3" fmla="*/ 47 h 143"/>
                <a:gd name="T4" fmla="*/ 41 w 199"/>
                <a:gd name="T5" fmla="*/ 102 h 143"/>
                <a:gd name="T6" fmla="*/ 103 w 199"/>
                <a:gd name="T7" fmla="*/ 143 h 143"/>
                <a:gd name="T8" fmla="*/ 139 w 199"/>
                <a:gd name="T9" fmla="*/ 127 h 143"/>
                <a:gd name="T10" fmla="*/ 174 w 199"/>
                <a:gd name="T11" fmla="*/ 118 h 143"/>
                <a:gd name="T12" fmla="*/ 206 w 199"/>
                <a:gd name="T13" fmla="*/ 76 h 143"/>
                <a:gd name="T14" fmla="*/ 217 w 199"/>
                <a:gd name="T15" fmla="*/ 47 h 143"/>
                <a:gd name="T16" fmla="*/ 206 w 199"/>
                <a:gd name="T17" fmla="*/ 22 h 143"/>
                <a:gd name="T18" fmla="*/ 202 w 199"/>
                <a:gd name="T19" fmla="*/ 31 h 143"/>
                <a:gd name="T20" fmla="*/ 191 w 199"/>
                <a:gd name="T21" fmla="*/ 35 h 143"/>
                <a:gd name="T22" fmla="*/ 142 w 199"/>
                <a:gd name="T23" fmla="*/ 60 h 143"/>
                <a:gd name="T24" fmla="*/ 118 w 199"/>
                <a:gd name="T25" fmla="*/ 67 h 143"/>
                <a:gd name="T26" fmla="*/ 54 w 199"/>
                <a:gd name="T27" fmla="*/ 57 h 143"/>
                <a:gd name="T28" fmla="*/ 6 w 199"/>
                <a:gd name="T29" fmla="*/ 31 h 143"/>
                <a:gd name="T30" fmla="*/ 6 w 199"/>
                <a:gd name="T31" fmla="*/ 54 h 143"/>
                <a:gd name="T32" fmla="*/ 44 w 199"/>
                <a:gd name="T33" fmla="*/ 108 h 143"/>
                <a:gd name="T34" fmla="*/ 30 w 199"/>
                <a:gd name="T35" fmla="*/ 92 h 143"/>
                <a:gd name="T36" fmla="*/ 62 w 199"/>
                <a:gd name="T37" fmla="*/ 124 h 1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9"/>
                <a:gd name="T58" fmla="*/ 0 h 143"/>
                <a:gd name="T59" fmla="*/ 199 w 199"/>
                <a:gd name="T60" fmla="*/ 143 h 1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9" h="143">
                  <a:moveTo>
                    <a:pt x="8" y="28"/>
                  </a:moveTo>
                  <a:cubicBezTo>
                    <a:pt x="6" y="34"/>
                    <a:pt x="0" y="40"/>
                    <a:pt x="1" y="47"/>
                  </a:cubicBezTo>
                  <a:cubicBezTo>
                    <a:pt x="3" y="66"/>
                    <a:pt x="18" y="96"/>
                    <a:pt x="37" y="102"/>
                  </a:cubicBezTo>
                  <a:cubicBezTo>
                    <a:pt x="56" y="121"/>
                    <a:pt x="67" y="138"/>
                    <a:pt x="94" y="143"/>
                  </a:cubicBezTo>
                  <a:cubicBezTo>
                    <a:pt x="112" y="140"/>
                    <a:pt x="112" y="135"/>
                    <a:pt x="126" y="127"/>
                  </a:cubicBezTo>
                  <a:cubicBezTo>
                    <a:pt x="135" y="122"/>
                    <a:pt x="148" y="121"/>
                    <a:pt x="158" y="118"/>
                  </a:cubicBezTo>
                  <a:cubicBezTo>
                    <a:pt x="169" y="102"/>
                    <a:pt x="175" y="90"/>
                    <a:pt x="187" y="76"/>
                  </a:cubicBezTo>
                  <a:cubicBezTo>
                    <a:pt x="190" y="66"/>
                    <a:pt x="193" y="57"/>
                    <a:pt x="197" y="47"/>
                  </a:cubicBezTo>
                  <a:cubicBezTo>
                    <a:pt x="195" y="35"/>
                    <a:pt x="199" y="0"/>
                    <a:pt x="187" y="22"/>
                  </a:cubicBezTo>
                  <a:cubicBezTo>
                    <a:pt x="185" y="25"/>
                    <a:pt x="186" y="29"/>
                    <a:pt x="184" y="31"/>
                  </a:cubicBezTo>
                  <a:cubicBezTo>
                    <a:pt x="181" y="34"/>
                    <a:pt x="177" y="34"/>
                    <a:pt x="174" y="35"/>
                  </a:cubicBezTo>
                  <a:cubicBezTo>
                    <a:pt x="161" y="48"/>
                    <a:pt x="146" y="55"/>
                    <a:pt x="129" y="60"/>
                  </a:cubicBezTo>
                  <a:cubicBezTo>
                    <a:pt x="122" y="62"/>
                    <a:pt x="107" y="67"/>
                    <a:pt x="107" y="67"/>
                  </a:cubicBezTo>
                  <a:cubicBezTo>
                    <a:pt x="87" y="63"/>
                    <a:pt x="69" y="59"/>
                    <a:pt x="49" y="57"/>
                  </a:cubicBezTo>
                  <a:cubicBezTo>
                    <a:pt x="34" y="47"/>
                    <a:pt x="22" y="39"/>
                    <a:pt x="5" y="31"/>
                  </a:cubicBezTo>
                  <a:cubicBezTo>
                    <a:pt x="0" y="44"/>
                    <a:pt x="5" y="42"/>
                    <a:pt x="5" y="54"/>
                  </a:cubicBezTo>
                  <a:lnTo>
                    <a:pt x="40" y="108"/>
                  </a:lnTo>
                  <a:lnTo>
                    <a:pt x="27" y="92"/>
                  </a:lnTo>
                  <a:lnTo>
                    <a:pt x="56" y="124"/>
                  </a:lnTo>
                </a:path>
              </a:pathLst>
            </a:custGeom>
            <a:solidFill>
              <a:srgbClr val="9966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450" name="Freeform 1136"/>
            <p:cNvSpPr>
              <a:spLocks/>
            </p:cNvSpPr>
            <p:nvPr/>
          </p:nvSpPr>
          <p:spPr bwMode="auto">
            <a:xfrm flipH="1">
              <a:off x="3172" y="2185"/>
              <a:ext cx="27" cy="92"/>
            </a:xfrm>
            <a:custGeom>
              <a:avLst/>
              <a:gdLst>
                <a:gd name="T0" fmla="*/ 22 w 52"/>
                <a:gd name="T1" fmla="*/ 0 h 91"/>
                <a:gd name="T2" fmla="*/ 0 w 52"/>
                <a:gd name="T3" fmla="*/ 92 h 91"/>
                <a:gd name="T4" fmla="*/ 0 60000 65536"/>
                <a:gd name="T5" fmla="*/ 0 60000 65536"/>
                <a:gd name="T6" fmla="*/ 0 w 52"/>
                <a:gd name="T7" fmla="*/ 0 h 91"/>
                <a:gd name="T8" fmla="*/ 52 w 52"/>
                <a:gd name="T9" fmla="*/ 91 h 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" h="91">
                  <a:moveTo>
                    <a:pt x="43" y="0"/>
                  </a:moveTo>
                  <a:cubicBezTo>
                    <a:pt x="52" y="26"/>
                    <a:pt x="30" y="91"/>
                    <a:pt x="0" y="9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451" name="Freeform 1137"/>
            <p:cNvSpPr>
              <a:spLocks/>
            </p:cNvSpPr>
            <p:nvPr/>
          </p:nvSpPr>
          <p:spPr bwMode="auto">
            <a:xfrm rot="20034624" flipH="1">
              <a:off x="3077" y="2190"/>
              <a:ext cx="27" cy="72"/>
            </a:xfrm>
            <a:custGeom>
              <a:avLst/>
              <a:gdLst>
                <a:gd name="T0" fmla="*/ 21 w 21"/>
                <a:gd name="T1" fmla="*/ 0 h 82"/>
                <a:gd name="T2" fmla="*/ 27 w 21"/>
                <a:gd name="T3" fmla="*/ 72 h 82"/>
                <a:gd name="T4" fmla="*/ 0 60000 65536"/>
                <a:gd name="T5" fmla="*/ 0 60000 65536"/>
                <a:gd name="T6" fmla="*/ 0 w 21"/>
                <a:gd name="T7" fmla="*/ 0 h 82"/>
                <a:gd name="T8" fmla="*/ 21 w 21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" h="82">
                  <a:moveTo>
                    <a:pt x="16" y="0"/>
                  </a:moveTo>
                  <a:cubicBezTo>
                    <a:pt x="0" y="23"/>
                    <a:pt x="0" y="61"/>
                    <a:pt x="21" y="8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grpSp>
          <p:nvGrpSpPr>
            <p:cNvPr id="3" name="Group 1138"/>
            <p:cNvGrpSpPr>
              <a:grpSpLocks/>
            </p:cNvGrpSpPr>
            <p:nvPr/>
          </p:nvGrpSpPr>
          <p:grpSpPr bwMode="auto">
            <a:xfrm>
              <a:off x="3007" y="1887"/>
              <a:ext cx="218" cy="260"/>
              <a:chOff x="924" y="2251"/>
              <a:chExt cx="218" cy="260"/>
            </a:xfrm>
          </p:grpSpPr>
          <p:sp>
            <p:nvSpPr>
              <p:cNvPr id="11455" name="Freeform 1139"/>
              <p:cNvSpPr>
                <a:spLocks/>
              </p:cNvSpPr>
              <p:nvPr/>
            </p:nvSpPr>
            <p:spPr bwMode="auto">
              <a:xfrm>
                <a:off x="924" y="2251"/>
                <a:ext cx="127" cy="260"/>
              </a:xfrm>
              <a:custGeom>
                <a:avLst/>
                <a:gdLst>
                  <a:gd name="T0" fmla="*/ 127 w 127"/>
                  <a:gd name="T1" fmla="*/ 260 h 260"/>
                  <a:gd name="T2" fmla="*/ 23 w 127"/>
                  <a:gd name="T3" fmla="*/ 210 h 260"/>
                  <a:gd name="T4" fmla="*/ 108 w 127"/>
                  <a:gd name="T5" fmla="*/ 0 h 260"/>
                  <a:gd name="T6" fmla="*/ 0 60000 65536"/>
                  <a:gd name="T7" fmla="*/ 0 60000 65536"/>
                  <a:gd name="T8" fmla="*/ 0 60000 65536"/>
                  <a:gd name="T9" fmla="*/ 0 w 127"/>
                  <a:gd name="T10" fmla="*/ 0 h 260"/>
                  <a:gd name="T11" fmla="*/ 127 w 127"/>
                  <a:gd name="T12" fmla="*/ 260 h 2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7" h="260">
                    <a:moveTo>
                      <a:pt x="127" y="260"/>
                    </a:moveTo>
                    <a:cubicBezTo>
                      <a:pt x="59" y="250"/>
                      <a:pt x="44" y="238"/>
                      <a:pt x="23" y="210"/>
                    </a:cubicBezTo>
                    <a:cubicBezTo>
                      <a:pt x="12" y="161"/>
                      <a:pt x="0" y="44"/>
                      <a:pt x="108" y="0"/>
                    </a:cubicBezTo>
                  </a:path>
                </a:pathLst>
              </a:custGeom>
              <a:gradFill rotWithShape="0">
                <a:gsLst>
                  <a:gs pos="0">
                    <a:srgbClr val="4C0000"/>
                  </a:gs>
                  <a:gs pos="100000">
                    <a:srgbClr val="800000"/>
                  </a:gs>
                </a:gsLst>
                <a:lin ang="18900000" scaled="1"/>
              </a:gradFill>
              <a:ln w="9525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56" name="Freeform 1140"/>
              <p:cNvSpPr>
                <a:spLocks/>
              </p:cNvSpPr>
              <p:nvPr/>
            </p:nvSpPr>
            <p:spPr bwMode="auto">
              <a:xfrm>
                <a:off x="1027" y="2251"/>
                <a:ext cx="115" cy="259"/>
              </a:xfrm>
              <a:custGeom>
                <a:avLst/>
                <a:gdLst>
                  <a:gd name="T0" fmla="*/ 8 w 115"/>
                  <a:gd name="T1" fmla="*/ 259 h 259"/>
                  <a:gd name="T2" fmla="*/ 105 w 115"/>
                  <a:gd name="T3" fmla="*/ 209 h 259"/>
                  <a:gd name="T4" fmla="*/ 0 w 115"/>
                  <a:gd name="T5" fmla="*/ 0 h 259"/>
                  <a:gd name="T6" fmla="*/ 0 60000 65536"/>
                  <a:gd name="T7" fmla="*/ 0 60000 65536"/>
                  <a:gd name="T8" fmla="*/ 0 60000 65536"/>
                  <a:gd name="T9" fmla="*/ 0 w 115"/>
                  <a:gd name="T10" fmla="*/ 0 h 259"/>
                  <a:gd name="T11" fmla="*/ 115 w 115"/>
                  <a:gd name="T12" fmla="*/ 259 h 2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5" h="259">
                    <a:moveTo>
                      <a:pt x="8" y="259"/>
                    </a:moveTo>
                    <a:cubicBezTo>
                      <a:pt x="71" y="249"/>
                      <a:pt x="85" y="237"/>
                      <a:pt x="105" y="209"/>
                    </a:cubicBezTo>
                    <a:cubicBezTo>
                      <a:pt x="115" y="160"/>
                      <a:pt x="100" y="44"/>
                      <a:pt x="0" y="0"/>
                    </a:cubicBezTo>
                  </a:path>
                </a:pathLst>
              </a:custGeom>
              <a:gradFill rotWithShape="0">
                <a:gsLst>
                  <a:gs pos="0">
                    <a:srgbClr val="4C0000"/>
                  </a:gs>
                  <a:gs pos="100000">
                    <a:srgbClr val="800000"/>
                  </a:gs>
                </a:gsLst>
                <a:lin ang="18900000" scaled="1"/>
              </a:gradFill>
              <a:ln w="9525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26741" name="Freeform 1141"/>
            <p:cNvSpPr>
              <a:spLocks/>
            </p:cNvSpPr>
            <p:nvPr/>
          </p:nvSpPr>
          <p:spPr bwMode="auto">
            <a:xfrm>
              <a:off x="3128" y="2072"/>
              <a:ext cx="122" cy="135"/>
            </a:xfrm>
            <a:custGeom>
              <a:avLst/>
              <a:gdLst/>
              <a:ahLst/>
              <a:cxnLst>
                <a:cxn ang="0">
                  <a:pos x="15" y="135"/>
                </a:cxn>
                <a:cxn ang="0">
                  <a:pos x="63" y="111"/>
                </a:cxn>
                <a:cxn ang="0">
                  <a:pos x="97" y="68"/>
                </a:cxn>
                <a:cxn ang="0">
                  <a:pos x="82" y="24"/>
                </a:cxn>
                <a:cxn ang="0">
                  <a:pos x="25" y="77"/>
                </a:cxn>
                <a:cxn ang="0">
                  <a:pos x="15" y="135"/>
                </a:cxn>
              </a:cxnLst>
              <a:rect l="0" t="0" r="r" b="b"/>
              <a:pathLst>
                <a:path w="122" h="135">
                  <a:moveTo>
                    <a:pt x="15" y="135"/>
                  </a:moveTo>
                  <a:cubicBezTo>
                    <a:pt x="32" y="130"/>
                    <a:pt x="63" y="111"/>
                    <a:pt x="63" y="111"/>
                  </a:cubicBezTo>
                  <a:cubicBezTo>
                    <a:pt x="86" y="76"/>
                    <a:pt x="74" y="90"/>
                    <a:pt x="97" y="68"/>
                  </a:cubicBezTo>
                  <a:cubicBezTo>
                    <a:pt x="103" y="47"/>
                    <a:pt x="122" y="0"/>
                    <a:pt x="82" y="24"/>
                  </a:cubicBezTo>
                  <a:cubicBezTo>
                    <a:pt x="74" y="48"/>
                    <a:pt x="49" y="68"/>
                    <a:pt x="25" y="77"/>
                  </a:cubicBezTo>
                  <a:cubicBezTo>
                    <a:pt x="0" y="102"/>
                    <a:pt x="9" y="85"/>
                    <a:pt x="15" y="13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16863"/>
                    <a:invGamma/>
                  </a:schemeClr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742" name="Freeform 1142"/>
            <p:cNvSpPr>
              <a:spLocks/>
            </p:cNvSpPr>
            <p:nvPr/>
          </p:nvSpPr>
          <p:spPr bwMode="auto">
            <a:xfrm>
              <a:off x="2982" y="2065"/>
              <a:ext cx="161" cy="154"/>
            </a:xfrm>
            <a:custGeom>
              <a:avLst/>
              <a:gdLst/>
              <a:ahLst/>
              <a:cxnLst>
                <a:cxn ang="0">
                  <a:pos x="104" y="124"/>
                </a:cxn>
                <a:cxn ang="0">
                  <a:pos x="22" y="32"/>
                </a:cxn>
                <a:cxn ang="0">
                  <a:pos x="3" y="32"/>
                </a:cxn>
                <a:cxn ang="0">
                  <a:pos x="66" y="114"/>
                </a:cxn>
                <a:cxn ang="0">
                  <a:pos x="104" y="124"/>
                </a:cxn>
              </a:cxnLst>
              <a:rect l="0" t="0" r="r" b="b"/>
              <a:pathLst>
                <a:path w="104" h="131">
                  <a:moveTo>
                    <a:pt x="104" y="124"/>
                  </a:moveTo>
                  <a:cubicBezTo>
                    <a:pt x="95" y="70"/>
                    <a:pt x="73" y="49"/>
                    <a:pt x="22" y="32"/>
                  </a:cubicBezTo>
                  <a:cubicBezTo>
                    <a:pt x="18" y="26"/>
                    <a:pt x="8" y="0"/>
                    <a:pt x="3" y="32"/>
                  </a:cubicBezTo>
                  <a:cubicBezTo>
                    <a:pt x="0" y="53"/>
                    <a:pt x="47" y="108"/>
                    <a:pt x="66" y="114"/>
                  </a:cubicBezTo>
                  <a:cubicBezTo>
                    <a:pt x="80" y="124"/>
                    <a:pt x="87" y="131"/>
                    <a:pt x="104" y="1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29804"/>
                    <a:invGamma/>
                  </a:schemeClr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" name="Group 1245"/>
          <p:cNvGrpSpPr>
            <a:grpSpLocks/>
          </p:cNvGrpSpPr>
          <p:nvPr/>
        </p:nvGrpSpPr>
        <p:grpSpPr bwMode="auto">
          <a:xfrm>
            <a:off x="4129088" y="2217738"/>
            <a:ext cx="760412" cy="1004887"/>
            <a:chOff x="2857" y="1373"/>
            <a:chExt cx="479" cy="633"/>
          </a:xfrm>
        </p:grpSpPr>
        <p:sp>
          <p:nvSpPr>
            <p:cNvPr id="11439" name="Freeform 1145"/>
            <p:cNvSpPr>
              <a:spLocks/>
            </p:cNvSpPr>
            <p:nvPr/>
          </p:nvSpPr>
          <p:spPr bwMode="auto">
            <a:xfrm>
              <a:off x="2857" y="1730"/>
              <a:ext cx="187" cy="245"/>
            </a:xfrm>
            <a:custGeom>
              <a:avLst/>
              <a:gdLst>
                <a:gd name="T0" fmla="*/ 39 w 187"/>
                <a:gd name="T1" fmla="*/ 17 h 245"/>
                <a:gd name="T2" fmla="*/ 28 w 187"/>
                <a:gd name="T3" fmla="*/ 59 h 245"/>
                <a:gd name="T4" fmla="*/ 45 w 187"/>
                <a:gd name="T5" fmla="*/ 81 h 245"/>
                <a:gd name="T6" fmla="*/ 52 w 187"/>
                <a:gd name="T7" fmla="*/ 104 h 245"/>
                <a:gd name="T8" fmla="*/ 68 w 187"/>
                <a:gd name="T9" fmla="*/ 120 h 245"/>
                <a:gd name="T10" fmla="*/ 67 w 187"/>
                <a:gd name="T11" fmla="*/ 144 h 245"/>
                <a:gd name="T12" fmla="*/ 152 w 187"/>
                <a:gd name="T13" fmla="*/ 216 h 245"/>
                <a:gd name="T14" fmla="*/ 172 w 187"/>
                <a:gd name="T15" fmla="*/ 226 h 245"/>
                <a:gd name="T16" fmla="*/ 150 w 187"/>
                <a:gd name="T17" fmla="*/ 222 h 245"/>
                <a:gd name="T18" fmla="*/ 133 w 187"/>
                <a:gd name="T19" fmla="*/ 217 h 245"/>
                <a:gd name="T20" fmla="*/ 111 w 187"/>
                <a:gd name="T21" fmla="*/ 203 h 245"/>
                <a:gd name="T22" fmla="*/ 43 w 187"/>
                <a:gd name="T23" fmla="*/ 139 h 245"/>
                <a:gd name="T24" fmla="*/ 22 w 187"/>
                <a:gd name="T25" fmla="*/ 109 h 245"/>
                <a:gd name="T26" fmla="*/ 7 w 187"/>
                <a:gd name="T27" fmla="*/ 73 h 245"/>
                <a:gd name="T28" fmla="*/ 4 w 187"/>
                <a:gd name="T29" fmla="*/ 38 h 245"/>
                <a:gd name="T30" fmla="*/ 7 w 187"/>
                <a:gd name="T31" fmla="*/ 26 h 245"/>
                <a:gd name="T32" fmla="*/ 10 w 187"/>
                <a:gd name="T33" fmla="*/ 17 h 245"/>
                <a:gd name="T34" fmla="*/ 9 w 187"/>
                <a:gd name="T35" fmla="*/ 0 h 245"/>
                <a:gd name="T36" fmla="*/ 20 w 187"/>
                <a:gd name="T37" fmla="*/ 78 h 245"/>
                <a:gd name="T38" fmla="*/ 42 w 187"/>
                <a:gd name="T39" fmla="*/ 35 h 245"/>
                <a:gd name="T40" fmla="*/ 48 w 187"/>
                <a:gd name="T41" fmla="*/ 37 h 245"/>
                <a:gd name="T42" fmla="*/ 43 w 187"/>
                <a:gd name="T43" fmla="*/ 37 h 245"/>
                <a:gd name="T44" fmla="*/ 40 w 187"/>
                <a:gd name="T45" fmla="*/ 38 h 245"/>
                <a:gd name="T46" fmla="*/ 39 w 187"/>
                <a:gd name="T47" fmla="*/ 17 h 2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7"/>
                <a:gd name="T73" fmla="*/ 0 h 245"/>
                <a:gd name="T74" fmla="*/ 187 w 187"/>
                <a:gd name="T75" fmla="*/ 245 h 2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7" h="245">
                  <a:moveTo>
                    <a:pt x="39" y="17"/>
                  </a:moveTo>
                  <a:cubicBezTo>
                    <a:pt x="36" y="21"/>
                    <a:pt x="27" y="52"/>
                    <a:pt x="28" y="59"/>
                  </a:cubicBezTo>
                  <a:cubicBezTo>
                    <a:pt x="29" y="70"/>
                    <a:pt x="48" y="72"/>
                    <a:pt x="45" y="81"/>
                  </a:cubicBezTo>
                  <a:cubicBezTo>
                    <a:pt x="49" y="89"/>
                    <a:pt x="49" y="95"/>
                    <a:pt x="52" y="104"/>
                  </a:cubicBezTo>
                  <a:cubicBezTo>
                    <a:pt x="56" y="109"/>
                    <a:pt x="65" y="115"/>
                    <a:pt x="68" y="120"/>
                  </a:cubicBezTo>
                  <a:cubicBezTo>
                    <a:pt x="72" y="125"/>
                    <a:pt x="67" y="144"/>
                    <a:pt x="67" y="144"/>
                  </a:cubicBezTo>
                  <a:cubicBezTo>
                    <a:pt x="85" y="160"/>
                    <a:pt x="124" y="205"/>
                    <a:pt x="152" y="216"/>
                  </a:cubicBezTo>
                  <a:cubicBezTo>
                    <a:pt x="160" y="223"/>
                    <a:pt x="162" y="220"/>
                    <a:pt x="172" y="226"/>
                  </a:cubicBezTo>
                  <a:cubicBezTo>
                    <a:pt x="187" y="245"/>
                    <a:pt x="161" y="229"/>
                    <a:pt x="150" y="222"/>
                  </a:cubicBezTo>
                  <a:cubicBezTo>
                    <a:pt x="143" y="219"/>
                    <a:pt x="133" y="217"/>
                    <a:pt x="133" y="217"/>
                  </a:cubicBezTo>
                  <a:cubicBezTo>
                    <a:pt x="116" y="206"/>
                    <a:pt x="121" y="207"/>
                    <a:pt x="111" y="203"/>
                  </a:cubicBezTo>
                  <a:cubicBezTo>
                    <a:pt x="85" y="182"/>
                    <a:pt x="66" y="162"/>
                    <a:pt x="43" y="139"/>
                  </a:cubicBezTo>
                  <a:cubicBezTo>
                    <a:pt x="29" y="126"/>
                    <a:pt x="26" y="122"/>
                    <a:pt x="22" y="109"/>
                  </a:cubicBezTo>
                  <a:cubicBezTo>
                    <a:pt x="13" y="98"/>
                    <a:pt x="5" y="81"/>
                    <a:pt x="7" y="73"/>
                  </a:cubicBezTo>
                  <a:cubicBezTo>
                    <a:pt x="4" y="58"/>
                    <a:pt x="0" y="47"/>
                    <a:pt x="4" y="38"/>
                  </a:cubicBezTo>
                  <a:cubicBezTo>
                    <a:pt x="5" y="33"/>
                    <a:pt x="7" y="30"/>
                    <a:pt x="7" y="26"/>
                  </a:cubicBezTo>
                  <a:cubicBezTo>
                    <a:pt x="8" y="23"/>
                    <a:pt x="10" y="17"/>
                    <a:pt x="10" y="17"/>
                  </a:cubicBezTo>
                  <a:cubicBezTo>
                    <a:pt x="7" y="11"/>
                    <a:pt x="10" y="6"/>
                    <a:pt x="9" y="0"/>
                  </a:cubicBezTo>
                  <a:cubicBezTo>
                    <a:pt x="18" y="11"/>
                    <a:pt x="14" y="68"/>
                    <a:pt x="20" y="78"/>
                  </a:cubicBezTo>
                  <a:cubicBezTo>
                    <a:pt x="25" y="77"/>
                    <a:pt x="34" y="29"/>
                    <a:pt x="42" y="35"/>
                  </a:cubicBezTo>
                  <a:cubicBezTo>
                    <a:pt x="44" y="35"/>
                    <a:pt x="48" y="36"/>
                    <a:pt x="48" y="37"/>
                  </a:cubicBezTo>
                  <a:cubicBezTo>
                    <a:pt x="49" y="39"/>
                    <a:pt x="44" y="37"/>
                    <a:pt x="43" y="37"/>
                  </a:cubicBezTo>
                  <a:cubicBezTo>
                    <a:pt x="41" y="36"/>
                    <a:pt x="40" y="37"/>
                    <a:pt x="40" y="38"/>
                  </a:cubicBezTo>
                  <a:cubicBezTo>
                    <a:pt x="34" y="46"/>
                    <a:pt x="36" y="21"/>
                    <a:pt x="39" y="1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313114"/>
                </a:gs>
              </a:gsLst>
              <a:lin ang="2700000" scaled="1"/>
            </a:gradFill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440" name="Freeform 1146" descr="Сферы"/>
            <p:cNvSpPr>
              <a:spLocks/>
            </p:cNvSpPr>
            <p:nvPr/>
          </p:nvSpPr>
          <p:spPr bwMode="auto">
            <a:xfrm>
              <a:off x="2893" y="1373"/>
              <a:ext cx="332" cy="358"/>
            </a:xfrm>
            <a:custGeom>
              <a:avLst/>
              <a:gdLst>
                <a:gd name="T0" fmla="*/ 78 w 330"/>
                <a:gd name="T1" fmla="*/ 339 h 358"/>
                <a:gd name="T2" fmla="*/ 51 w 330"/>
                <a:gd name="T3" fmla="*/ 324 h 358"/>
                <a:gd name="T4" fmla="*/ 15 w 330"/>
                <a:gd name="T5" fmla="*/ 278 h 358"/>
                <a:gd name="T6" fmla="*/ 4 w 330"/>
                <a:gd name="T7" fmla="*/ 247 h 358"/>
                <a:gd name="T8" fmla="*/ 11 w 330"/>
                <a:gd name="T9" fmla="*/ 159 h 358"/>
                <a:gd name="T10" fmla="*/ 38 w 330"/>
                <a:gd name="T11" fmla="*/ 107 h 358"/>
                <a:gd name="T12" fmla="*/ 89 w 330"/>
                <a:gd name="T13" fmla="*/ 49 h 358"/>
                <a:gd name="T14" fmla="*/ 149 w 330"/>
                <a:gd name="T15" fmla="*/ 3 h 358"/>
                <a:gd name="T16" fmla="*/ 180 w 330"/>
                <a:gd name="T17" fmla="*/ 0 h 358"/>
                <a:gd name="T18" fmla="*/ 243 w 330"/>
                <a:gd name="T19" fmla="*/ 19 h 358"/>
                <a:gd name="T20" fmla="*/ 294 w 330"/>
                <a:gd name="T21" fmla="*/ 55 h 358"/>
                <a:gd name="T22" fmla="*/ 319 w 330"/>
                <a:gd name="T23" fmla="*/ 128 h 358"/>
                <a:gd name="T24" fmla="*/ 332 w 330"/>
                <a:gd name="T25" fmla="*/ 195 h 358"/>
                <a:gd name="T26" fmla="*/ 326 w 330"/>
                <a:gd name="T27" fmla="*/ 292 h 358"/>
                <a:gd name="T28" fmla="*/ 293 w 330"/>
                <a:gd name="T29" fmla="*/ 333 h 358"/>
                <a:gd name="T30" fmla="*/ 258 w 330"/>
                <a:gd name="T31" fmla="*/ 358 h 358"/>
                <a:gd name="T32" fmla="*/ 78 w 330"/>
                <a:gd name="T33" fmla="*/ 339 h 3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0"/>
                <a:gd name="T52" fmla="*/ 0 h 358"/>
                <a:gd name="T53" fmla="*/ 330 w 330"/>
                <a:gd name="T54" fmla="*/ 358 h 3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0" h="358">
                  <a:moveTo>
                    <a:pt x="78" y="339"/>
                  </a:moveTo>
                  <a:cubicBezTo>
                    <a:pt x="67" y="335"/>
                    <a:pt x="62" y="328"/>
                    <a:pt x="51" y="324"/>
                  </a:cubicBezTo>
                  <a:cubicBezTo>
                    <a:pt x="36" y="310"/>
                    <a:pt x="25" y="297"/>
                    <a:pt x="15" y="278"/>
                  </a:cubicBezTo>
                  <a:cubicBezTo>
                    <a:pt x="9" y="269"/>
                    <a:pt x="4" y="247"/>
                    <a:pt x="4" y="247"/>
                  </a:cubicBezTo>
                  <a:cubicBezTo>
                    <a:pt x="6" y="193"/>
                    <a:pt x="0" y="190"/>
                    <a:pt x="11" y="159"/>
                  </a:cubicBezTo>
                  <a:cubicBezTo>
                    <a:pt x="15" y="147"/>
                    <a:pt x="38" y="114"/>
                    <a:pt x="38" y="107"/>
                  </a:cubicBezTo>
                  <a:lnTo>
                    <a:pt x="88" y="49"/>
                  </a:lnTo>
                  <a:lnTo>
                    <a:pt x="148" y="3"/>
                  </a:lnTo>
                  <a:lnTo>
                    <a:pt x="179" y="0"/>
                  </a:lnTo>
                  <a:lnTo>
                    <a:pt x="242" y="19"/>
                  </a:lnTo>
                  <a:lnTo>
                    <a:pt x="292" y="55"/>
                  </a:lnTo>
                  <a:lnTo>
                    <a:pt x="317" y="128"/>
                  </a:lnTo>
                  <a:lnTo>
                    <a:pt x="330" y="195"/>
                  </a:lnTo>
                  <a:lnTo>
                    <a:pt x="324" y="292"/>
                  </a:lnTo>
                  <a:lnTo>
                    <a:pt x="291" y="333"/>
                  </a:lnTo>
                  <a:lnTo>
                    <a:pt x="256" y="358"/>
                  </a:lnTo>
                  <a:lnTo>
                    <a:pt x="78" y="339"/>
                  </a:lnTo>
                  <a:close/>
                </a:path>
              </a:pathLst>
            </a:custGeom>
            <a:pattFill prst="sphere">
              <a:fgClr>
                <a:srgbClr val="666633"/>
              </a:fgClr>
              <a:bgClr>
                <a:srgbClr val="FFFF66"/>
              </a:bgClr>
            </a:patt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grpSp>
          <p:nvGrpSpPr>
            <p:cNvPr id="5" name="Group 1154"/>
            <p:cNvGrpSpPr>
              <a:grpSpLocks/>
            </p:cNvGrpSpPr>
            <p:nvPr/>
          </p:nvGrpSpPr>
          <p:grpSpPr bwMode="auto">
            <a:xfrm>
              <a:off x="3124" y="1446"/>
              <a:ext cx="212" cy="560"/>
              <a:chOff x="3109" y="1428"/>
              <a:chExt cx="245" cy="566"/>
            </a:xfrm>
          </p:grpSpPr>
          <p:sp>
            <p:nvSpPr>
              <p:cNvPr id="11444" name="Freeform 1153"/>
              <p:cNvSpPr>
                <a:spLocks/>
              </p:cNvSpPr>
              <p:nvPr/>
            </p:nvSpPr>
            <p:spPr bwMode="auto">
              <a:xfrm rot="18575464" flipH="1">
                <a:off x="3138" y="1496"/>
                <a:ext cx="187" cy="245"/>
              </a:xfrm>
              <a:custGeom>
                <a:avLst/>
                <a:gdLst>
                  <a:gd name="T0" fmla="*/ 39 w 187"/>
                  <a:gd name="T1" fmla="*/ 17 h 245"/>
                  <a:gd name="T2" fmla="*/ 28 w 187"/>
                  <a:gd name="T3" fmla="*/ 59 h 245"/>
                  <a:gd name="T4" fmla="*/ 45 w 187"/>
                  <a:gd name="T5" fmla="*/ 81 h 245"/>
                  <a:gd name="T6" fmla="*/ 52 w 187"/>
                  <a:gd name="T7" fmla="*/ 104 h 245"/>
                  <a:gd name="T8" fmla="*/ 68 w 187"/>
                  <a:gd name="T9" fmla="*/ 120 h 245"/>
                  <a:gd name="T10" fmla="*/ 67 w 187"/>
                  <a:gd name="T11" fmla="*/ 144 h 245"/>
                  <a:gd name="T12" fmla="*/ 152 w 187"/>
                  <a:gd name="T13" fmla="*/ 216 h 245"/>
                  <a:gd name="T14" fmla="*/ 172 w 187"/>
                  <a:gd name="T15" fmla="*/ 226 h 245"/>
                  <a:gd name="T16" fmla="*/ 150 w 187"/>
                  <a:gd name="T17" fmla="*/ 222 h 245"/>
                  <a:gd name="T18" fmla="*/ 133 w 187"/>
                  <a:gd name="T19" fmla="*/ 217 h 245"/>
                  <a:gd name="T20" fmla="*/ 111 w 187"/>
                  <a:gd name="T21" fmla="*/ 203 h 245"/>
                  <a:gd name="T22" fmla="*/ 43 w 187"/>
                  <a:gd name="T23" fmla="*/ 139 h 245"/>
                  <a:gd name="T24" fmla="*/ 22 w 187"/>
                  <a:gd name="T25" fmla="*/ 109 h 245"/>
                  <a:gd name="T26" fmla="*/ 7 w 187"/>
                  <a:gd name="T27" fmla="*/ 73 h 245"/>
                  <a:gd name="T28" fmla="*/ 4 w 187"/>
                  <a:gd name="T29" fmla="*/ 38 h 245"/>
                  <a:gd name="T30" fmla="*/ 7 w 187"/>
                  <a:gd name="T31" fmla="*/ 26 h 245"/>
                  <a:gd name="T32" fmla="*/ 10 w 187"/>
                  <a:gd name="T33" fmla="*/ 17 h 245"/>
                  <a:gd name="T34" fmla="*/ 9 w 187"/>
                  <a:gd name="T35" fmla="*/ 0 h 245"/>
                  <a:gd name="T36" fmla="*/ 20 w 187"/>
                  <a:gd name="T37" fmla="*/ 78 h 245"/>
                  <a:gd name="T38" fmla="*/ 42 w 187"/>
                  <a:gd name="T39" fmla="*/ 35 h 245"/>
                  <a:gd name="T40" fmla="*/ 48 w 187"/>
                  <a:gd name="T41" fmla="*/ 37 h 245"/>
                  <a:gd name="T42" fmla="*/ 43 w 187"/>
                  <a:gd name="T43" fmla="*/ 37 h 245"/>
                  <a:gd name="T44" fmla="*/ 40 w 187"/>
                  <a:gd name="T45" fmla="*/ 38 h 245"/>
                  <a:gd name="T46" fmla="*/ 39 w 187"/>
                  <a:gd name="T47" fmla="*/ 17 h 24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7"/>
                  <a:gd name="T73" fmla="*/ 0 h 245"/>
                  <a:gd name="T74" fmla="*/ 187 w 187"/>
                  <a:gd name="T75" fmla="*/ 245 h 24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7" h="245">
                    <a:moveTo>
                      <a:pt x="39" y="17"/>
                    </a:moveTo>
                    <a:cubicBezTo>
                      <a:pt x="36" y="21"/>
                      <a:pt x="27" y="52"/>
                      <a:pt x="28" y="59"/>
                    </a:cubicBezTo>
                    <a:cubicBezTo>
                      <a:pt x="29" y="70"/>
                      <a:pt x="48" y="72"/>
                      <a:pt x="45" y="81"/>
                    </a:cubicBezTo>
                    <a:cubicBezTo>
                      <a:pt x="49" y="89"/>
                      <a:pt x="49" y="95"/>
                      <a:pt x="52" y="104"/>
                    </a:cubicBezTo>
                    <a:cubicBezTo>
                      <a:pt x="56" y="109"/>
                      <a:pt x="65" y="115"/>
                      <a:pt x="68" y="120"/>
                    </a:cubicBezTo>
                    <a:cubicBezTo>
                      <a:pt x="72" y="125"/>
                      <a:pt x="67" y="144"/>
                      <a:pt x="67" y="144"/>
                    </a:cubicBezTo>
                    <a:cubicBezTo>
                      <a:pt x="85" y="160"/>
                      <a:pt x="124" y="205"/>
                      <a:pt x="152" y="216"/>
                    </a:cubicBezTo>
                    <a:cubicBezTo>
                      <a:pt x="160" y="223"/>
                      <a:pt x="162" y="220"/>
                      <a:pt x="172" y="226"/>
                    </a:cubicBezTo>
                    <a:cubicBezTo>
                      <a:pt x="187" y="245"/>
                      <a:pt x="161" y="229"/>
                      <a:pt x="150" y="222"/>
                    </a:cubicBezTo>
                    <a:cubicBezTo>
                      <a:pt x="143" y="219"/>
                      <a:pt x="133" y="217"/>
                      <a:pt x="133" y="217"/>
                    </a:cubicBezTo>
                    <a:cubicBezTo>
                      <a:pt x="116" y="206"/>
                      <a:pt x="121" y="207"/>
                      <a:pt x="111" y="203"/>
                    </a:cubicBezTo>
                    <a:cubicBezTo>
                      <a:pt x="85" y="182"/>
                      <a:pt x="66" y="162"/>
                      <a:pt x="43" y="139"/>
                    </a:cubicBezTo>
                    <a:cubicBezTo>
                      <a:pt x="29" y="126"/>
                      <a:pt x="26" y="122"/>
                      <a:pt x="22" y="109"/>
                    </a:cubicBezTo>
                    <a:cubicBezTo>
                      <a:pt x="13" y="98"/>
                      <a:pt x="5" y="81"/>
                      <a:pt x="7" y="73"/>
                    </a:cubicBezTo>
                    <a:cubicBezTo>
                      <a:pt x="4" y="58"/>
                      <a:pt x="0" y="47"/>
                      <a:pt x="4" y="38"/>
                    </a:cubicBezTo>
                    <a:cubicBezTo>
                      <a:pt x="5" y="33"/>
                      <a:pt x="7" y="30"/>
                      <a:pt x="7" y="26"/>
                    </a:cubicBezTo>
                    <a:cubicBezTo>
                      <a:pt x="8" y="23"/>
                      <a:pt x="10" y="17"/>
                      <a:pt x="10" y="17"/>
                    </a:cubicBezTo>
                    <a:cubicBezTo>
                      <a:pt x="7" y="11"/>
                      <a:pt x="10" y="6"/>
                      <a:pt x="9" y="0"/>
                    </a:cubicBezTo>
                    <a:cubicBezTo>
                      <a:pt x="18" y="11"/>
                      <a:pt x="14" y="68"/>
                      <a:pt x="20" y="78"/>
                    </a:cubicBezTo>
                    <a:cubicBezTo>
                      <a:pt x="25" y="77"/>
                      <a:pt x="34" y="29"/>
                      <a:pt x="42" y="35"/>
                    </a:cubicBezTo>
                    <a:cubicBezTo>
                      <a:pt x="44" y="35"/>
                      <a:pt x="48" y="36"/>
                      <a:pt x="48" y="37"/>
                    </a:cubicBezTo>
                    <a:cubicBezTo>
                      <a:pt x="49" y="39"/>
                      <a:pt x="44" y="37"/>
                      <a:pt x="43" y="37"/>
                    </a:cubicBezTo>
                    <a:cubicBezTo>
                      <a:pt x="41" y="36"/>
                      <a:pt x="40" y="37"/>
                      <a:pt x="40" y="38"/>
                    </a:cubicBezTo>
                    <a:cubicBezTo>
                      <a:pt x="34" y="46"/>
                      <a:pt x="36" y="21"/>
                      <a:pt x="39" y="1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313114"/>
                  </a:gs>
                </a:gsLst>
                <a:lin ang="2700000" scaled="1"/>
              </a:gradFill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45" name="Freeform 1144"/>
              <p:cNvSpPr>
                <a:spLocks/>
              </p:cNvSpPr>
              <p:nvPr/>
            </p:nvSpPr>
            <p:spPr bwMode="auto">
              <a:xfrm>
                <a:off x="3176" y="1428"/>
                <a:ext cx="121" cy="566"/>
              </a:xfrm>
              <a:custGeom>
                <a:avLst/>
                <a:gdLst>
                  <a:gd name="T0" fmla="*/ 25 w 153"/>
                  <a:gd name="T1" fmla="*/ 98 h 516"/>
                  <a:gd name="T2" fmla="*/ 54 w 153"/>
                  <a:gd name="T3" fmla="*/ 118 h 516"/>
                  <a:gd name="T4" fmla="*/ 81 w 153"/>
                  <a:gd name="T5" fmla="*/ 176 h 516"/>
                  <a:gd name="T6" fmla="*/ 86 w 153"/>
                  <a:gd name="T7" fmla="*/ 229 h 516"/>
                  <a:gd name="T8" fmla="*/ 85 w 153"/>
                  <a:gd name="T9" fmla="*/ 269 h 516"/>
                  <a:gd name="T10" fmla="*/ 84 w 153"/>
                  <a:gd name="T11" fmla="*/ 296 h 516"/>
                  <a:gd name="T12" fmla="*/ 34 w 153"/>
                  <a:gd name="T13" fmla="*/ 488 h 516"/>
                  <a:gd name="T14" fmla="*/ 14 w 153"/>
                  <a:gd name="T15" fmla="*/ 521 h 516"/>
                  <a:gd name="T16" fmla="*/ 43 w 153"/>
                  <a:gd name="T17" fmla="*/ 497 h 516"/>
                  <a:gd name="T18" fmla="*/ 63 w 153"/>
                  <a:gd name="T19" fmla="*/ 474 h 516"/>
                  <a:gd name="T20" fmla="*/ 81 w 153"/>
                  <a:gd name="T21" fmla="*/ 431 h 516"/>
                  <a:gd name="T22" fmla="*/ 114 w 153"/>
                  <a:gd name="T23" fmla="*/ 268 h 516"/>
                  <a:gd name="T24" fmla="*/ 115 w 153"/>
                  <a:gd name="T25" fmla="*/ 201 h 516"/>
                  <a:gd name="T26" fmla="*/ 98 w 153"/>
                  <a:gd name="T27" fmla="*/ 124 h 516"/>
                  <a:gd name="T28" fmla="*/ 66 w 153"/>
                  <a:gd name="T29" fmla="*/ 61 h 516"/>
                  <a:gd name="T30" fmla="*/ 48 w 153"/>
                  <a:gd name="T31" fmla="*/ 43 h 516"/>
                  <a:gd name="T32" fmla="*/ 37 w 153"/>
                  <a:gd name="T33" fmla="*/ 31 h 516"/>
                  <a:gd name="T34" fmla="*/ 20 w 153"/>
                  <a:gd name="T35" fmla="*/ 0 h 516"/>
                  <a:gd name="T36" fmla="*/ 67 w 153"/>
                  <a:gd name="T37" fmla="*/ 100 h 516"/>
                  <a:gd name="T38" fmla="*/ 6 w 153"/>
                  <a:gd name="T39" fmla="*/ 84 h 516"/>
                  <a:gd name="T40" fmla="*/ 1 w 153"/>
                  <a:gd name="T41" fmla="*/ 97 h 516"/>
                  <a:gd name="T42" fmla="*/ 7 w 153"/>
                  <a:gd name="T43" fmla="*/ 90 h 516"/>
                  <a:gd name="T44" fmla="*/ 14 w 153"/>
                  <a:gd name="T45" fmla="*/ 88 h 516"/>
                  <a:gd name="T46" fmla="*/ 25 w 153"/>
                  <a:gd name="T47" fmla="*/ 98 h 51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3"/>
                  <a:gd name="T73" fmla="*/ 0 h 516"/>
                  <a:gd name="T74" fmla="*/ 153 w 153"/>
                  <a:gd name="T75" fmla="*/ 516 h 51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3" h="516">
                    <a:moveTo>
                      <a:pt x="31" y="89"/>
                    </a:moveTo>
                    <a:cubicBezTo>
                      <a:pt x="43" y="93"/>
                      <a:pt x="59" y="95"/>
                      <a:pt x="68" y="108"/>
                    </a:cubicBezTo>
                    <a:cubicBezTo>
                      <a:pt x="79" y="126"/>
                      <a:pt x="87" y="149"/>
                      <a:pt x="103" y="160"/>
                    </a:cubicBezTo>
                    <a:cubicBezTo>
                      <a:pt x="106" y="176"/>
                      <a:pt x="105" y="194"/>
                      <a:pt x="109" y="209"/>
                    </a:cubicBezTo>
                    <a:cubicBezTo>
                      <a:pt x="109" y="220"/>
                      <a:pt x="109" y="233"/>
                      <a:pt x="107" y="245"/>
                    </a:cubicBezTo>
                    <a:cubicBezTo>
                      <a:pt x="107" y="253"/>
                      <a:pt x="106" y="270"/>
                      <a:pt x="106" y="270"/>
                    </a:cubicBezTo>
                    <a:cubicBezTo>
                      <a:pt x="95" y="308"/>
                      <a:pt x="79" y="407"/>
                      <a:pt x="43" y="445"/>
                    </a:cubicBezTo>
                    <a:cubicBezTo>
                      <a:pt x="34" y="461"/>
                      <a:pt x="27" y="459"/>
                      <a:pt x="18" y="475"/>
                    </a:cubicBezTo>
                    <a:cubicBezTo>
                      <a:pt x="15" y="516"/>
                      <a:pt x="41" y="472"/>
                      <a:pt x="55" y="453"/>
                    </a:cubicBezTo>
                    <a:cubicBezTo>
                      <a:pt x="63" y="443"/>
                      <a:pt x="80" y="432"/>
                      <a:pt x="80" y="432"/>
                    </a:cubicBezTo>
                    <a:cubicBezTo>
                      <a:pt x="97" y="404"/>
                      <a:pt x="86" y="409"/>
                      <a:pt x="102" y="393"/>
                    </a:cubicBezTo>
                    <a:cubicBezTo>
                      <a:pt x="122" y="343"/>
                      <a:pt x="131" y="298"/>
                      <a:pt x="144" y="244"/>
                    </a:cubicBezTo>
                    <a:cubicBezTo>
                      <a:pt x="151" y="214"/>
                      <a:pt x="153" y="206"/>
                      <a:pt x="145" y="183"/>
                    </a:cubicBezTo>
                    <a:cubicBezTo>
                      <a:pt x="147" y="158"/>
                      <a:pt x="139" y="126"/>
                      <a:pt x="124" y="113"/>
                    </a:cubicBezTo>
                    <a:cubicBezTo>
                      <a:pt x="109" y="90"/>
                      <a:pt x="104" y="68"/>
                      <a:pt x="84" y="56"/>
                    </a:cubicBezTo>
                    <a:cubicBezTo>
                      <a:pt x="75" y="50"/>
                      <a:pt x="67" y="45"/>
                      <a:pt x="61" y="39"/>
                    </a:cubicBezTo>
                    <a:cubicBezTo>
                      <a:pt x="57" y="36"/>
                      <a:pt x="47" y="28"/>
                      <a:pt x="47" y="28"/>
                    </a:cubicBezTo>
                    <a:cubicBezTo>
                      <a:pt x="41" y="15"/>
                      <a:pt x="32" y="11"/>
                      <a:pt x="25" y="0"/>
                    </a:cubicBezTo>
                    <a:cubicBezTo>
                      <a:pt x="22" y="24"/>
                      <a:pt x="82" y="69"/>
                      <a:pt x="85" y="91"/>
                    </a:cubicBezTo>
                    <a:cubicBezTo>
                      <a:pt x="72" y="92"/>
                      <a:pt x="17" y="63"/>
                      <a:pt x="7" y="77"/>
                    </a:cubicBezTo>
                    <a:cubicBezTo>
                      <a:pt x="5" y="81"/>
                      <a:pt x="0" y="84"/>
                      <a:pt x="1" y="88"/>
                    </a:cubicBezTo>
                    <a:cubicBezTo>
                      <a:pt x="2" y="90"/>
                      <a:pt x="5" y="84"/>
                      <a:pt x="9" y="82"/>
                    </a:cubicBezTo>
                    <a:cubicBezTo>
                      <a:pt x="12" y="81"/>
                      <a:pt x="15" y="82"/>
                      <a:pt x="18" y="80"/>
                    </a:cubicBezTo>
                    <a:cubicBezTo>
                      <a:pt x="39" y="91"/>
                      <a:pt x="43" y="93"/>
                      <a:pt x="31" y="8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313114"/>
                  </a:gs>
                </a:gsLst>
                <a:lin ang="2700000" scaled="1"/>
              </a:gradFill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11442" name="Freeform 1147"/>
            <p:cNvSpPr>
              <a:spLocks/>
            </p:cNvSpPr>
            <p:nvPr/>
          </p:nvSpPr>
          <p:spPr bwMode="auto">
            <a:xfrm rot="-260860">
              <a:off x="3059" y="1689"/>
              <a:ext cx="47" cy="234"/>
            </a:xfrm>
            <a:custGeom>
              <a:avLst/>
              <a:gdLst>
                <a:gd name="T0" fmla="*/ 0 w 59"/>
                <a:gd name="T1" fmla="*/ 14 h 234"/>
                <a:gd name="T2" fmla="*/ 7 w 59"/>
                <a:gd name="T3" fmla="*/ 234 h 234"/>
                <a:gd name="T4" fmla="*/ 41 w 59"/>
                <a:gd name="T5" fmla="*/ 206 h 234"/>
                <a:gd name="T6" fmla="*/ 38 w 59"/>
                <a:gd name="T7" fmla="*/ 78 h 234"/>
                <a:gd name="T8" fmla="*/ 33 w 59"/>
                <a:gd name="T9" fmla="*/ 4 h 234"/>
                <a:gd name="T10" fmla="*/ 0 w 59"/>
                <a:gd name="T11" fmla="*/ 14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234"/>
                <a:gd name="T20" fmla="*/ 59 w 59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234">
                  <a:moveTo>
                    <a:pt x="0" y="14"/>
                  </a:moveTo>
                  <a:cubicBezTo>
                    <a:pt x="2" y="100"/>
                    <a:pt x="4" y="156"/>
                    <a:pt x="9" y="234"/>
                  </a:cubicBezTo>
                  <a:cubicBezTo>
                    <a:pt x="23" y="222"/>
                    <a:pt x="36" y="215"/>
                    <a:pt x="51" y="206"/>
                  </a:cubicBezTo>
                  <a:cubicBezTo>
                    <a:pt x="54" y="161"/>
                    <a:pt x="59" y="122"/>
                    <a:pt x="48" y="78"/>
                  </a:cubicBezTo>
                  <a:cubicBezTo>
                    <a:pt x="46" y="53"/>
                    <a:pt x="49" y="28"/>
                    <a:pt x="41" y="4"/>
                  </a:cubicBezTo>
                  <a:cubicBezTo>
                    <a:pt x="40" y="0"/>
                    <a:pt x="10" y="19"/>
                    <a:pt x="0" y="1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21210D"/>
                </a:gs>
              </a:gsLst>
              <a:lin ang="2700000" scaled="1"/>
            </a:gradFill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443" name="Freeform 1148"/>
            <p:cNvSpPr>
              <a:spLocks/>
            </p:cNvSpPr>
            <p:nvPr/>
          </p:nvSpPr>
          <p:spPr bwMode="auto">
            <a:xfrm>
              <a:off x="2981" y="1419"/>
              <a:ext cx="190" cy="313"/>
            </a:xfrm>
            <a:custGeom>
              <a:avLst/>
              <a:gdLst>
                <a:gd name="T0" fmla="*/ 75 w 190"/>
                <a:gd name="T1" fmla="*/ 310 h 313"/>
                <a:gd name="T2" fmla="*/ 30 w 190"/>
                <a:gd name="T3" fmla="*/ 248 h 313"/>
                <a:gd name="T4" fmla="*/ 5 w 190"/>
                <a:gd name="T5" fmla="*/ 211 h 313"/>
                <a:gd name="T6" fmla="*/ 11 w 190"/>
                <a:gd name="T7" fmla="*/ 128 h 313"/>
                <a:gd name="T8" fmla="*/ 33 w 190"/>
                <a:gd name="T9" fmla="*/ 109 h 313"/>
                <a:gd name="T10" fmla="*/ 21 w 190"/>
                <a:gd name="T11" fmla="*/ 185 h 313"/>
                <a:gd name="T12" fmla="*/ 46 w 190"/>
                <a:gd name="T13" fmla="*/ 232 h 313"/>
                <a:gd name="T14" fmla="*/ 53 w 190"/>
                <a:gd name="T15" fmla="*/ 239 h 313"/>
                <a:gd name="T16" fmla="*/ 65 w 190"/>
                <a:gd name="T17" fmla="*/ 259 h 313"/>
                <a:gd name="T18" fmla="*/ 59 w 190"/>
                <a:gd name="T19" fmla="*/ 240 h 313"/>
                <a:gd name="T20" fmla="*/ 56 w 190"/>
                <a:gd name="T21" fmla="*/ 200 h 313"/>
                <a:gd name="T22" fmla="*/ 49 w 190"/>
                <a:gd name="T23" fmla="*/ 153 h 313"/>
                <a:gd name="T24" fmla="*/ 53 w 190"/>
                <a:gd name="T25" fmla="*/ 99 h 313"/>
                <a:gd name="T26" fmla="*/ 65 w 190"/>
                <a:gd name="T27" fmla="*/ 51 h 313"/>
                <a:gd name="T28" fmla="*/ 62 w 190"/>
                <a:gd name="T29" fmla="*/ 61 h 313"/>
                <a:gd name="T30" fmla="*/ 72 w 190"/>
                <a:gd name="T31" fmla="*/ 131 h 313"/>
                <a:gd name="T32" fmla="*/ 75 w 190"/>
                <a:gd name="T33" fmla="*/ 211 h 313"/>
                <a:gd name="T34" fmla="*/ 88 w 190"/>
                <a:gd name="T35" fmla="*/ 233 h 313"/>
                <a:gd name="T36" fmla="*/ 104 w 190"/>
                <a:gd name="T37" fmla="*/ 45 h 313"/>
                <a:gd name="T38" fmla="*/ 110 w 190"/>
                <a:gd name="T39" fmla="*/ 77 h 313"/>
                <a:gd name="T40" fmla="*/ 117 w 190"/>
                <a:gd name="T41" fmla="*/ 134 h 313"/>
                <a:gd name="T42" fmla="*/ 123 w 190"/>
                <a:gd name="T43" fmla="*/ 166 h 313"/>
                <a:gd name="T44" fmla="*/ 120 w 190"/>
                <a:gd name="T45" fmla="*/ 182 h 313"/>
                <a:gd name="T46" fmla="*/ 117 w 190"/>
                <a:gd name="T47" fmla="*/ 227 h 313"/>
                <a:gd name="T48" fmla="*/ 113 w 190"/>
                <a:gd name="T49" fmla="*/ 237 h 313"/>
                <a:gd name="T50" fmla="*/ 123 w 190"/>
                <a:gd name="T51" fmla="*/ 227 h 313"/>
                <a:gd name="T52" fmla="*/ 136 w 190"/>
                <a:gd name="T53" fmla="*/ 179 h 313"/>
                <a:gd name="T54" fmla="*/ 136 w 190"/>
                <a:gd name="T55" fmla="*/ 121 h 313"/>
                <a:gd name="T56" fmla="*/ 133 w 190"/>
                <a:gd name="T57" fmla="*/ 29 h 313"/>
                <a:gd name="T58" fmla="*/ 149 w 190"/>
                <a:gd name="T59" fmla="*/ 80 h 313"/>
                <a:gd name="T60" fmla="*/ 161 w 190"/>
                <a:gd name="T61" fmla="*/ 153 h 313"/>
                <a:gd name="T62" fmla="*/ 139 w 190"/>
                <a:gd name="T63" fmla="*/ 253 h 313"/>
                <a:gd name="T64" fmla="*/ 136 w 190"/>
                <a:gd name="T65" fmla="*/ 262 h 313"/>
                <a:gd name="T66" fmla="*/ 155 w 190"/>
                <a:gd name="T67" fmla="*/ 235 h 313"/>
                <a:gd name="T68" fmla="*/ 181 w 190"/>
                <a:gd name="T69" fmla="*/ 179 h 313"/>
                <a:gd name="T70" fmla="*/ 187 w 190"/>
                <a:gd name="T71" fmla="*/ 144 h 313"/>
                <a:gd name="T72" fmla="*/ 184 w 190"/>
                <a:gd name="T73" fmla="*/ 115 h 313"/>
                <a:gd name="T74" fmla="*/ 190 w 190"/>
                <a:gd name="T75" fmla="*/ 208 h 313"/>
                <a:gd name="T76" fmla="*/ 139 w 190"/>
                <a:gd name="T77" fmla="*/ 293 h 313"/>
                <a:gd name="T78" fmla="*/ 123 w 190"/>
                <a:gd name="T79" fmla="*/ 313 h 313"/>
                <a:gd name="T80" fmla="*/ 75 w 190"/>
                <a:gd name="T81" fmla="*/ 310 h 31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0"/>
                <a:gd name="T124" fmla="*/ 0 h 313"/>
                <a:gd name="T125" fmla="*/ 190 w 190"/>
                <a:gd name="T126" fmla="*/ 313 h 31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0" h="313">
                  <a:moveTo>
                    <a:pt x="75" y="310"/>
                  </a:moveTo>
                  <a:cubicBezTo>
                    <a:pt x="49" y="294"/>
                    <a:pt x="50" y="271"/>
                    <a:pt x="30" y="248"/>
                  </a:cubicBezTo>
                  <a:cubicBezTo>
                    <a:pt x="24" y="231"/>
                    <a:pt x="1" y="231"/>
                    <a:pt x="5" y="211"/>
                  </a:cubicBezTo>
                  <a:cubicBezTo>
                    <a:pt x="6" y="183"/>
                    <a:pt x="0" y="153"/>
                    <a:pt x="11" y="128"/>
                  </a:cubicBezTo>
                  <a:cubicBezTo>
                    <a:pt x="15" y="119"/>
                    <a:pt x="33" y="109"/>
                    <a:pt x="33" y="109"/>
                  </a:cubicBezTo>
                  <a:cubicBezTo>
                    <a:pt x="22" y="143"/>
                    <a:pt x="24" y="124"/>
                    <a:pt x="21" y="185"/>
                  </a:cubicBezTo>
                  <a:cubicBezTo>
                    <a:pt x="28" y="232"/>
                    <a:pt x="27" y="200"/>
                    <a:pt x="46" y="232"/>
                  </a:cubicBezTo>
                  <a:cubicBezTo>
                    <a:pt x="50" y="246"/>
                    <a:pt x="41" y="231"/>
                    <a:pt x="53" y="239"/>
                  </a:cubicBezTo>
                  <a:cubicBezTo>
                    <a:pt x="59" y="226"/>
                    <a:pt x="70" y="273"/>
                    <a:pt x="65" y="259"/>
                  </a:cubicBezTo>
                  <a:cubicBezTo>
                    <a:pt x="63" y="253"/>
                    <a:pt x="59" y="240"/>
                    <a:pt x="59" y="240"/>
                  </a:cubicBezTo>
                  <a:cubicBezTo>
                    <a:pt x="57" y="230"/>
                    <a:pt x="58" y="214"/>
                    <a:pt x="56" y="200"/>
                  </a:cubicBezTo>
                  <a:cubicBezTo>
                    <a:pt x="54" y="186"/>
                    <a:pt x="49" y="170"/>
                    <a:pt x="49" y="153"/>
                  </a:cubicBezTo>
                  <a:cubicBezTo>
                    <a:pt x="50" y="135"/>
                    <a:pt x="51" y="117"/>
                    <a:pt x="53" y="99"/>
                  </a:cubicBezTo>
                  <a:cubicBezTo>
                    <a:pt x="55" y="83"/>
                    <a:pt x="65" y="67"/>
                    <a:pt x="65" y="51"/>
                  </a:cubicBezTo>
                  <a:cubicBezTo>
                    <a:pt x="65" y="48"/>
                    <a:pt x="63" y="58"/>
                    <a:pt x="62" y="61"/>
                  </a:cubicBezTo>
                  <a:cubicBezTo>
                    <a:pt x="64" y="90"/>
                    <a:pt x="68" y="105"/>
                    <a:pt x="72" y="131"/>
                  </a:cubicBezTo>
                  <a:cubicBezTo>
                    <a:pt x="73" y="158"/>
                    <a:pt x="74" y="184"/>
                    <a:pt x="75" y="211"/>
                  </a:cubicBezTo>
                  <a:cubicBezTo>
                    <a:pt x="77" y="245"/>
                    <a:pt x="71" y="245"/>
                    <a:pt x="88" y="233"/>
                  </a:cubicBezTo>
                  <a:cubicBezTo>
                    <a:pt x="108" y="174"/>
                    <a:pt x="89" y="106"/>
                    <a:pt x="104" y="45"/>
                  </a:cubicBezTo>
                  <a:cubicBezTo>
                    <a:pt x="95" y="16"/>
                    <a:pt x="108" y="71"/>
                    <a:pt x="110" y="77"/>
                  </a:cubicBezTo>
                  <a:cubicBezTo>
                    <a:pt x="112" y="98"/>
                    <a:pt x="114" y="113"/>
                    <a:pt x="117" y="134"/>
                  </a:cubicBezTo>
                  <a:cubicBezTo>
                    <a:pt x="119" y="145"/>
                    <a:pt x="123" y="166"/>
                    <a:pt x="123" y="166"/>
                  </a:cubicBezTo>
                  <a:cubicBezTo>
                    <a:pt x="122" y="171"/>
                    <a:pt x="121" y="177"/>
                    <a:pt x="120" y="182"/>
                  </a:cubicBezTo>
                  <a:cubicBezTo>
                    <a:pt x="119" y="197"/>
                    <a:pt x="119" y="212"/>
                    <a:pt x="117" y="227"/>
                  </a:cubicBezTo>
                  <a:cubicBezTo>
                    <a:pt x="117" y="231"/>
                    <a:pt x="109" y="237"/>
                    <a:pt x="113" y="237"/>
                  </a:cubicBezTo>
                  <a:cubicBezTo>
                    <a:pt x="118" y="237"/>
                    <a:pt x="120" y="230"/>
                    <a:pt x="123" y="227"/>
                  </a:cubicBezTo>
                  <a:cubicBezTo>
                    <a:pt x="128" y="211"/>
                    <a:pt x="136" y="179"/>
                    <a:pt x="136" y="179"/>
                  </a:cubicBezTo>
                  <a:cubicBezTo>
                    <a:pt x="142" y="107"/>
                    <a:pt x="139" y="175"/>
                    <a:pt x="136" y="121"/>
                  </a:cubicBezTo>
                  <a:cubicBezTo>
                    <a:pt x="134" y="90"/>
                    <a:pt x="123" y="0"/>
                    <a:pt x="133" y="29"/>
                  </a:cubicBezTo>
                  <a:cubicBezTo>
                    <a:pt x="139" y="46"/>
                    <a:pt x="142" y="64"/>
                    <a:pt x="149" y="80"/>
                  </a:cubicBezTo>
                  <a:cubicBezTo>
                    <a:pt x="151" y="105"/>
                    <a:pt x="153" y="129"/>
                    <a:pt x="161" y="153"/>
                  </a:cubicBezTo>
                  <a:cubicBezTo>
                    <a:pt x="165" y="197"/>
                    <a:pt x="166" y="221"/>
                    <a:pt x="139" y="253"/>
                  </a:cubicBezTo>
                  <a:cubicBezTo>
                    <a:pt x="138" y="256"/>
                    <a:pt x="133" y="261"/>
                    <a:pt x="136" y="262"/>
                  </a:cubicBezTo>
                  <a:cubicBezTo>
                    <a:pt x="148" y="266"/>
                    <a:pt x="155" y="235"/>
                    <a:pt x="155" y="235"/>
                  </a:cubicBezTo>
                  <a:cubicBezTo>
                    <a:pt x="160" y="216"/>
                    <a:pt x="175" y="198"/>
                    <a:pt x="181" y="179"/>
                  </a:cubicBezTo>
                  <a:cubicBezTo>
                    <a:pt x="183" y="167"/>
                    <a:pt x="187" y="156"/>
                    <a:pt x="187" y="144"/>
                  </a:cubicBezTo>
                  <a:cubicBezTo>
                    <a:pt x="187" y="134"/>
                    <a:pt x="184" y="105"/>
                    <a:pt x="184" y="115"/>
                  </a:cubicBezTo>
                  <a:cubicBezTo>
                    <a:pt x="184" y="146"/>
                    <a:pt x="188" y="177"/>
                    <a:pt x="190" y="208"/>
                  </a:cubicBezTo>
                  <a:cubicBezTo>
                    <a:pt x="184" y="235"/>
                    <a:pt x="163" y="273"/>
                    <a:pt x="139" y="293"/>
                  </a:cubicBezTo>
                  <a:cubicBezTo>
                    <a:pt x="129" y="301"/>
                    <a:pt x="134" y="306"/>
                    <a:pt x="123" y="313"/>
                  </a:cubicBezTo>
                  <a:cubicBezTo>
                    <a:pt x="107" y="312"/>
                    <a:pt x="75" y="310"/>
                    <a:pt x="75" y="31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21210D"/>
                </a:gs>
              </a:gsLst>
              <a:lin ang="5400000" scaled="1"/>
            </a:gradFill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6" name="Group 1278"/>
          <p:cNvGrpSpPr>
            <a:grpSpLocks/>
          </p:cNvGrpSpPr>
          <p:nvPr/>
        </p:nvGrpSpPr>
        <p:grpSpPr bwMode="auto">
          <a:xfrm>
            <a:off x="3181350" y="2909888"/>
            <a:ext cx="541338" cy="984250"/>
            <a:chOff x="2004" y="1833"/>
            <a:chExt cx="341" cy="620"/>
          </a:xfrm>
        </p:grpSpPr>
        <p:grpSp>
          <p:nvGrpSpPr>
            <p:cNvPr id="7" name="Group 1243"/>
            <p:cNvGrpSpPr>
              <a:grpSpLocks/>
            </p:cNvGrpSpPr>
            <p:nvPr/>
          </p:nvGrpSpPr>
          <p:grpSpPr bwMode="auto">
            <a:xfrm>
              <a:off x="2028" y="1833"/>
              <a:ext cx="317" cy="384"/>
              <a:chOff x="2284" y="1809"/>
              <a:chExt cx="317" cy="384"/>
            </a:xfrm>
          </p:grpSpPr>
          <p:sp>
            <p:nvSpPr>
              <p:cNvPr id="11431" name="Freeform 1123" descr="Сферы"/>
              <p:cNvSpPr>
                <a:spLocks/>
              </p:cNvSpPr>
              <p:nvPr/>
            </p:nvSpPr>
            <p:spPr bwMode="auto">
              <a:xfrm>
                <a:off x="2284" y="1869"/>
                <a:ext cx="314" cy="323"/>
              </a:xfrm>
              <a:custGeom>
                <a:avLst/>
                <a:gdLst>
                  <a:gd name="T0" fmla="*/ 74 w 314"/>
                  <a:gd name="T1" fmla="*/ 288 h 323"/>
                  <a:gd name="T2" fmla="*/ 49 w 314"/>
                  <a:gd name="T3" fmla="*/ 275 h 323"/>
                  <a:gd name="T4" fmla="*/ 14 w 314"/>
                  <a:gd name="T5" fmla="*/ 233 h 323"/>
                  <a:gd name="T6" fmla="*/ 4 w 314"/>
                  <a:gd name="T7" fmla="*/ 205 h 323"/>
                  <a:gd name="T8" fmla="*/ 10 w 314"/>
                  <a:gd name="T9" fmla="*/ 125 h 323"/>
                  <a:gd name="T10" fmla="*/ 36 w 314"/>
                  <a:gd name="T11" fmla="*/ 77 h 323"/>
                  <a:gd name="T12" fmla="*/ 84 w 314"/>
                  <a:gd name="T13" fmla="*/ 25 h 323"/>
                  <a:gd name="T14" fmla="*/ 154 w 314"/>
                  <a:gd name="T15" fmla="*/ 0 h 323"/>
                  <a:gd name="T16" fmla="*/ 212 w 314"/>
                  <a:gd name="T17" fmla="*/ 6 h 323"/>
                  <a:gd name="T18" fmla="*/ 270 w 314"/>
                  <a:gd name="T19" fmla="*/ 35 h 323"/>
                  <a:gd name="T20" fmla="*/ 302 w 314"/>
                  <a:gd name="T21" fmla="*/ 96 h 323"/>
                  <a:gd name="T22" fmla="*/ 314 w 314"/>
                  <a:gd name="T23" fmla="*/ 157 h 323"/>
                  <a:gd name="T24" fmla="*/ 308 w 314"/>
                  <a:gd name="T25" fmla="*/ 246 h 323"/>
                  <a:gd name="T26" fmla="*/ 270 w 314"/>
                  <a:gd name="T27" fmla="*/ 307 h 323"/>
                  <a:gd name="T28" fmla="*/ 254 w 314"/>
                  <a:gd name="T29" fmla="*/ 323 h 323"/>
                  <a:gd name="T30" fmla="*/ 74 w 314"/>
                  <a:gd name="T31" fmla="*/ 288 h 3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4"/>
                  <a:gd name="T49" fmla="*/ 0 h 323"/>
                  <a:gd name="T50" fmla="*/ 314 w 314"/>
                  <a:gd name="T51" fmla="*/ 323 h 32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4" h="323">
                    <a:moveTo>
                      <a:pt x="74" y="288"/>
                    </a:moveTo>
                    <a:cubicBezTo>
                      <a:pt x="64" y="285"/>
                      <a:pt x="59" y="278"/>
                      <a:pt x="49" y="275"/>
                    </a:cubicBezTo>
                    <a:cubicBezTo>
                      <a:pt x="34" y="262"/>
                      <a:pt x="24" y="250"/>
                      <a:pt x="14" y="233"/>
                    </a:cubicBezTo>
                    <a:cubicBezTo>
                      <a:pt x="9" y="225"/>
                      <a:pt x="4" y="205"/>
                      <a:pt x="4" y="205"/>
                    </a:cubicBezTo>
                    <a:cubicBezTo>
                      <a:pt x="6" y="156"/>
                      <a:pt x="0" y="153"/>
                      <a:pt x="10" y="125"/>
                    </a:cubicBezTo>
                    <a:cubicBezTo>
                      <a:pt x="14" y="114"/>
                      <a:pt x="36" y="84"/>
                      <a:pt x="36" y="77"/>
                    </a:cubicBezTo>
                    <a:lnTo>
                      <a:pt x="84" y="25"/>
                    </a:lnTo>
                    <a:lnTo>
                      <a:pt x="154" y="0"/>
                    </a:lnTo>
                    <a:lnTo>
                      <a:pt x="212" y="6"/>
                    </a:lnTo>
                    <a:lnTo>
                      <a:pt x="270" y="35"/>
                    </a:lnTo>
                    <a:lnTo>
                      <a:pt x="302" y="96"/>
                    </a:lnTo>
                    <a:lnTo>
                      <a:pt x="314" y="157"/>
                    </a:lnTo>
                    <a:lnTo>
                      <a:pt x="308" y="246"/>
                    </a:lnTo>
                    <a:lnTo>
                      <a:pt x="270" y="307"/>
                    </a:lnTo>
                    <a:lnTo>
                      <a:pt x="254" y="323"/>
                    </a:lnTo>
                    <a:lnTo>
                      <a:pt x="74" y="288"/>
                    </a:lnTo>
                    <a:close/>
                  </a:path>
                </a:pathLst>
              </a:custGeom>
              <a:pattFill prst="sphere">
                <a:fgClr>
                  <a:srgbClr val="666633"/>
                </a:fgClr>
                <a:bgClr>
                  <a:srgbClr val="FFFF66"/>
                </a:bgClr>
              </a:patt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32" name="Freeform 1125"/>
              <p:cNvSpPr>
                <a:spLocks/>
              </p:cNvSpPr>
              <p:nvPr/>
            </p:nvSpPr>
            <p:spPr bwMode="auto">
              <a:xfrm>
                <a:off x="2407" y="1809"/>
                <a:ext cx="194" cy="384"/>
              </a:xfrm>
              <a:custGeom>
                <a:avLst/>
                <a:gdLst>
                  <a:gd name="T0" fmla="*/ 32 w 214"/>
                  <a:gd name="T1" fmla="*/ 64 h 400"/>
                  <a:gd name="T2" fmla="*/ 73 w 214"/>
                  <a:gd name="T3" fmla="*/ 70 h 400"/>
                  <a:gd name="T4" fmla="*/ 122 w 214"/>
                  <a:gd name="T5" fmla="*/ 101 h 400"/>
                  <a:gd name="T6" fmla="*/ 142 w 214"/>
                  <a:gd name="T7" fmla="*/ 135 h 400"/>
                  <a:gd name="T8" fmla="*/ 151 w 214"/>
                  <a:gd name="T9" fmla="*/ 162 h 400"/>
                  <a:gd name="T10" fmla="*/ 157 w 214"/>
                  <a:gd name="T11" fmla="*/ 181 h 400"/>
                  <a:gd name="T12" fmla="*/ 148 w 214"/>
                  <a:gd name="T13" fmla="*/ 325 h 400"/>
                  <a:gd name="T14" fmla="*/ 133 w 214"/>
                  <a:gd name="T15" fmla="*/ 353 h 400"/>
                  <a:gd name="T16" fmla="*/ 162 w 214"/>
                  <a:gd name="T17" fmla="*/ 328 h 400"/>
                  <a:gd name="T18" fmla="*/ 180 w 214"/>
                  <a:gd name="T19" fmla="*/ 307 h 400"/>
                  <a:gd name="T20" fmla="*/ 189 w 214"/>
                  <a:gd name="T21" fmla="*/ 274 h 400"/>
                  <a:gd name="T22" fmla="*/ 186 w 214"/>
                  <a:gd name="T23" fmla="*/ 154 h 400"/>
                  <a:gd name="T24" fmla="*/ 169 w 214"/>
                  <a:gd name="T25" fmla="*/ 108 h 400"/>
                  <a:gd name="T26" fmla="*/ 128 w 214"/>
                  <a:gd name="T27" fmla="*/ 61 h 400"/>
                  <a:gd name="T28" fmla="*/ 73 w 214"/>
                  <a:gd name="T29" fmla="*/ 28 h 400"/>
                  <a:gd name="T30" fmla="*/ 46 w 214"/>
                  <a:gd name="T31" fmla="*/ 21 h 400"/>
                  <a:gd name="T32" fmla="*/ 29 w 214"/>
                  <a:gd name="T33" fmla="*/ 15 h 400"/>
                  <a:gd name="T34" fmla="*/ 0 w 214"/>
                  <a:gd name="T35" fmla="*/ 0 h 400"/>
                  <a:gd name="T36" fmla="*/ 26 w 214"/>
                  <a:gd name="T37" fmla="*/ 43 h 400"/>
                  <a:gd name="T38" fmla="*/ 6 w 214"/>
                  <a:gd name="T39" fmla="*/ 61 h 400"/>
                  <a:gd name="T40" fmla="*/ 3 w 214"/>
                  <a:gd name="T41" fmla="*/ 70 h 400"/>
                  <a:gd name="T42" fmla="*/ 9 w 214"/>
                  <a:gd name="T43" fmla="*/ 64 h 400"/>
                  <a:gd name="T44" fmla="*/ 17 w 214"/>
                  <a:gd name="T45" fmla="*/ 61 h 400"/>
                  <a:gd name="T46" fmla="*/ 32 w 214"/>
                  <a:gd name="T47" fmla="*/ 64 h 4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4"/>
                  <a:gd name="T73" fmla="*/ 0 h 400"/>
                  <a:gd name="T74" fmla="*/ 214 w 214"/>
                  <a:gd name="T75" fmla="*/ 400 h 40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4" h="400">
                    <a:moveTo>
                      <a:pt x="35" y="67"/>
                    </a:moveTo>
                    <a:cubicBezTo>
                      <a:pt x="50" y="68"/>
                      <a:pt x="67" y="65"/>
                      <a:pt x="80" y="73"/>
                    </a:cubicBezTo>
                    <a:cubicBezTo>
                      <a:pt x="98" y="84"/>
                      <a:pt x="114" y="100"/>
                      <a:pt x="135" y="105"/>
                    </a:cubicBezTo>
                    <a:cubicBezTo>
                      <a:pt x="142" y="116"/>
                      <a:pt x="148" y="131"/>
                      <a:pt x="157" y="141"/>
                    </a:cubicBezTo>
                    <a:cubicBezTo>
                      <a:pt x="160" y="150"/>
                      <a:pt x="164" y="160"/>
                      <a:pt x="167" y="169"/>
                    </a:cubicBezTo>
                    <a:cubicBezTo>
                      <a:pt x="169" y="176"/>
                      <a:pt x="173" y="189"/>
                      <a:pt x="173" y="189"/>
                    </a:cubicBezTo>
                    <a:cubicBezTo>
                      <a:pt x="174" y="221"/>
                      <a:pt x="190" y="301"/>
                      <a:pt x="163" y="339"/>
                    </a:cubicBezTo>
                    <a:cubicBezTo>
                      <a:pt x="159" y="353"/>
                      <a:pt x="151" y="353"/>
                      <a:pt x="147" y="368"/>
                    </a:cubicBezTo>
                    <a:cubicBezTo>
                      <a:pt x="157" y="400"/>
                      <a:pt x="170" y="360"/>
                      <a:pt x="179" y="342"/>
                    </a:cubicBezTo>
                    <a:cubicBezTo>
                      <a:pt x="184" y="332"/>
                      <a:pt x="199" y="320"/>
                      <a:pt x="199" y="320"/>
                    </a:cubicBezTo>
                    <a:cubicBezTo>
                      <a:pt x="207" y="294"/>
                      <a:pt x="198" y="301"/>
                      <a:pt x="208" y="285"/>
                    </a:cubicBezTo>
                    <a:cubicBezTo>
                      <a:pt x="214" y="241"/>
                      <a:pt x="209" y="205"/>
                      <a:pt x="205" y="160"/>
                    </a:cubicBezTo>
                    <a:cubicBezTo>
                      <a:pt x="203" y="135"/>
                      <a:pt x="202" y="128"/>
                      <a:pt x="186" y="112"/>
                    </a:cubicBezTo>
                    <a:cubicBezTo>
                      <a:pt x="180" y="93"/>
                      <a:pt x="161" y="70"/>
                      <a:pt x="141" y="64"/>
                    </a:cubicBezTo>
                    <a:cubicBezTo>
                      <a:pt x="118" y="49"/>
                      <a:pt x="106" y="34"/>
                      <a:pt x="80" y="29"/>
                    </a:cubicBezTo>
                    <a:cubicBezTo>
                      <a:pt x="70" y="27"/>
                      <a:pt x="60" y="25"/>
                      <a:pt x="51" y="22"/>
                    </a:cubicBezTo>
                    <a:cubicBezTo>
                      <a:pt x="45" y="20"/>
                      <a:pt x="32" y="16"/>
                      <a:pt x="32" y="16"/>
                    </a:cubicBezTo>
                    <a:cubicBezTo>
                      <a:pt x="22" y="8"/>
                      <a:pt x="11" y="7"/>
                      <a:pt x="0" y="0"/>
                    </a:cubicBezTo>
                    <a:cubicBezTo>
                      <a:pt x="4" y="19"/>
                      <a:pt x="19" y="29"/>
                      <a:pt x="29" y="45"/>
                    </a:cubicBezTo>
                    <a:cubicBezTo>
                      <a:pt x="15" y="49"/>
                      <a:pt x="12" y="51"/>
                      <a:pt x="7" y="64"/>
                    </a:cubicBezTo>
                    <a:cubicBezTo>
                      <a:pt x="6" y="67"/>
                      <a:pt x="1" y="71"/>
                      <a:pt x="3" y="73"/>
                    </a:cubicBezTo>
                    <a:cubicBezTo>
                      <a:pt x="5" y="75"/>
                      <a:pt x="7" y="69"/>
                      <a:pt x="10" y="67"/>
                    </a:cubicBezTo>
                    <a:cubicBezTo>
                      <a:pt x="13" y="65"/>
                      <a:pt x="16" y="65"/>
                      <a:pt x="19" y="64"/>
                    </a:cubicBezTo>
                    <a:cubicBezTo>
                      <a:pt x="44" y="67"/>
                      <a:pt x="50" y="67"/>
                      <a:pt x="35" y="6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313114"/>
                  </a:gs>
                </a:gsLst>
                <a:lin ang="2700000" scaled="1"/>
              </a:gradFill>
              <a:ln w="952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33" name="Freeform 1127"/>
              <p:cNvSpPr>
                <a:spLocks/>
              </p:cNvSpPr>
              <p:nvPr/>
            </p:nvSpPr>
            <p:spPr bwMode="auto">
              <a:xfrm>
                <a:off x="2365" y="1904"/>
                <a:ext cx="25" cy="138"/>
              </a:xfrm>
              <a:custGeom>
                <a:avLst/>
                <a:gdLst>
                  <a:gd name="T0" fmla="*/ 25 w 25"/>
                  <a:gd name="T1" fmla="*/ 0 h 138"/>
                  <a:gd name="T2" fmla="*/ 9 w 25"/>
                  <a:gd name="T3" fmla="*/ 138 h 138"/>
                  <a:gd name="T4" fmla="*/ 0 60000 65536"/>
                  <a:gd name="T5" fmla="*/ 0 60000 65536"/>
                  <a:gd name="T6" fmla="*/ 0 w 25"/>
                  <a:gd name="T7" fmla="*/ 0 h 138"/>
                  <a:gd name="T8" fmla="*/ 25 w 25"/>
                  <a:gd name="T9" fmla="*/ 138 h 1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" h="138">
                    <a:moveTo>
                      <a:pt x="25" y="0"/>
                    </a:moveTo>
                    <a:cubicBezTo>
                      <a:pt x="0" y="41"/>
                      <a:pt x="9" y="92"/>
                      <a:pt x="9" y="13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34" name="Freeform 1128"/>
              <p:cNvSpPr>
                <a:spLocks/>
              </p:cNvSpPr>
              <p:nvPr/>
            </p:nvSpPr>
            <p:spPr bwMode="auto">
              <a:xfrm>
                <a:off x="2386" y="1892"/>
                <a:ext cx="27" cy="122"/>
              </a:xfrm>
              <a:custGeom>
                <a:avLst/>
                <a:gdLst>
                  <a:gd name="T0" fmla="*/ 27 w 25"/>
                  <a:gd name="T1" fmla="*/ 0 h 138"/>
                  <a:gd name="T2" fmla="*/ 10 w 25"/>
                  <a:gd name="T3" fmla="*/ 122 h 138"/>
                  <a:gd name="T4" fmla="*/ 0 60000 65536"/>
                  <a:gd name="T5" fmla="*/ 0 60000 65536"/>
                  <a:gd name="T6" fmla="*/ 0 w 25"/>
                  <a:gd name="T7" fmla="*/ 0 h 138"/>
                  <a:gd name="T8" fmla="*/ 25 w 25"/>
                  <a:gd name="T9" fmla="*/ 138 h 1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" h="138">
                    <a:moveTo>
                      <a:pt x="25" y="0"/>
                    </a:moveTo>
                    <a:cubicBezTo>
                      <a:pt x="0" y="41"/>
                      <a:pt x="9" y="92"/>
                      <a:pt x="9" y="13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35" name="Freeform 1129"/>
              <p:cNvSpPr>
                <a:spLocks/>
              </p:cNvSpPr>
              <p:nvPr/>
            </p:nvSpPr>
            <p:spPr bwMode="auto">
              <a:xfrm>
                <a:off x="2413" y="1883"/>
                <a:ext cx="27" cy="116"/>
              </a:xfrm>
              <a:custGeom>
                <a:avLst/>
                <a:gdLst>
                  <a:gd name="T0" fmla="*/ 27 w 25"/>
                  <a:gd name="T1" fmla="*/ 0 h 138"/>
                  <a:gd name="T2" fmla="*/ 10 w 25"/>
                  <a:gd name="T3" fmla="*/ 116 h 138"/>
                  <a:gd name="T4" fmla="*/ 0 60000 65536"/>
                  <a:gd name="T5" fmla="*/ 0 60000 65536"/>
                  <a:gd name="T6" fmla="*/ 0 w 25"/>
                  <a:gd name="T7" fmla="*/ 0 h 138"/>
                  <a:gd name="T8" fmla="*/ 25 w 25"/>
                  <a:gd name="T9" fmla="*/ 138 h 1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" h="138">
                    <a:moveTo>
                      <a:pt x="25" y="0"/>
                    </a:moveTo>
                    <a:cubicBezTo>
                      <a:pt x="0" y="41"/>
                      <a:pt x="9" y="92"/>
                      <a:pt x="9" y="13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36" name="Freeform 1130"/>
              <p:cNvSpPr>
                <a:spLocks/>
              </p:cNvSpPr>
              <p:nvPr/>
            </p:nvSpPr>
            <p:spPr bwMode="auto">
              <a:xfrm flipH="1">
                <a:off x="2455" y="1884"/>
                <a:ext cx="27" cy="119"/>
              </a:xfrm>
              <a:custGeom>
                <a:avLst/>
                <a:gdLst>
                  <a:gd name="T0" fmla="*/ 27 w 25"/>
                  <a:gd name="T1" fmla="*/ 0 h 138"/>
                  <a:gd name="T2" fmla="*/ 10 w 25"/>
                  <a:gd name="T3" fmla="*/ 119 h 138"/>
                  <a:gd name="T4" fmla="*/ 0 60000 65536"/>
                  <a:gd name="T5" fmla="*/ 0 60000 65536"/>
                  <a:gd name="T6" fmla="*/ 0 w 25"/>
                  <a:gd name="T7" fmla="*/ 0 h 138"/>
                  <a:gd name="T8" fmla="*/ 25 w 25"/>
                  <a:gd name="T9" fmla="*/ 138 h 1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" h="138">
                    <a:moveTo>
                      <a:pt x="25" y="0"/>
                    </a:moveTo>
                    <a:cubicBezTo>
                      <a:pt x="0" y="41"/>
                      <a:pt x="9" y="92"/>
                      <a:pt x="9" y="13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37" name="Freeform 1131"/>
              <p:cNvSpPr>
                <a:spLocks/>
              </p:cNvSpPr>
              <p:nvPr/>
            </p:nvSpPr>
            <p:spPr bwMode="auto">
              <a:xfrm flipH="1">
                <a:off x="2478" y="1889"/>
                <a:ext cx="25" cy="138"/>
              </a:xfrm>
              <a:custGeom>
                <a:avLst/>
                <a:gdLst>
                  <a:gd name="T0" fmla="*/ 25 w 25"/>
                  <a:gd name="T1" fmla="*/ 0 h 138"/>
                  <a:gd name="T2" fmla="*/ 9 w 25"/>
                  <a:gd name="T3" fmla="*/ 138 h 138"/>
                  <a:gd name="T4" fmla="*/ 0 60000 65536"/>
                  <a:gd name="T5" fmla="*/ 0 60000 65536"/>
                  <a:gd name="T6" fmla="*/ 0 w 25"/>
                  <a:gd name="T7" fmla="*/ 0 h 138"/>
                  <a:gd name="T8" fmla="*/ 25 w 25"/>
                  <a:gd name="T9" fmla="*/ 138 h 1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" h="138">
                    <a:moveTo>
                      <a:pt x="25" y="0"/>
                    </a:moveTo>
                    <a:cubicBezTo>
                      <a:pt x="0" y="41"/>
                      <a:pt x="9" y="92"/>
                      <a:pt x="9" y="13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38" name="Freeform 1149"/>
              <p:cNvSpPr>
                <a:spLocks/>
              </p:cNvSpPr>
              <p:nvPr/>
            </p:nvSpPr>
            <p:spPr bwMode="auto">
              <a:xfrm>
                <a:off x="2345" y="1865"/>
                <a:ext cx="190" cy="263"/>
              </a:xfrm>
              <a:custGeom>
                <a:avLst/>
                <a:gdLst>
                  <a:gd name="T0" fmla="*/ 75 w 190"/>
                  <a:gd name="T1" fmla="*/ 260 h 263"/>
                  <a:gd name="T2" fmla="*/ 8 w 190"/>
                  <a:gd name="T3" fmla="*/ 203 h 263"/>
                  <a:gd name="T4" fmla="*/ 5 w 190"/>
                  <a:gd name="T5" fmla="*/ 168 h 263"/>
                  <a:gd name="T6" fmla="*/ 11 w 190"/>
                  <a:gd name="T7" fmla="*/ 90 h 263"/>
                  <a:gd name="T8" fmla="*/ 33 w 190"/>
                  <a:gd name="T9" fmla="*/ 73 h 263"/>
                  <a:gd name="T10" fmla="*/ 38 w 190"/>
                  <a:gd name="T11" fmla="*/ 144 h 263"/>
                  <a:gd name="T12" fmla="*/ 65 w 190"/>
                  <a:gd name="T13" fmla="*/ 208 h 263"/>
                  <a:gd name="T14" fmla="*/ 65 w 190"/>
                  <a:gd name="T15" fmla="*/ 230 h 263"/>
                  <a:gd name="T16" fmla="*/ 65 w 190"/>
                  <a:gd name="T17" fmla="*/ 213 h 263"/>
                  <a:gd name="T18" fmla="*/ 55 w 190"/>
                  <a:gd name="T19" fmla="*/ 197 h 263"/>
                  <a:gd name="T20" fmla="*/ 49 w 190"/>
                  <a:gd name="T21" fmla="*/ 114 h 263"/>
                  <a:gd name="T22" fmla="*/ 53 w 190"/>
                  <a:gd name="T23" fmla="*/ 63 h 263"/>
                  <a:gd name="T24" fmla="*/ 64 w 190"/>
                  <a:gd name="T25" fmla="*/ 32 h 263"/>
                  <a:gd name="T26" fmla="*/ 62 w 190"/>
                  <a:gd name="T27" fmla="*/ 28 h 263"/>
                  <a:gd name="T28" fmla="*/ 81 w 190"/>
                  <a:gd name="T29" fmla="*/ 91 h 263"/>
                  <a:gd name="T30" fmla="*/ 96 w 190"/>
                  <a:gd name="T31" fmla="*/ 163 h 263"/>
                  <a:gd name="T32" fmla="*/ 88 w 190"/>
                  <a:gd name="T33" fmla="*/ 188 h 263"/>
                  <a:gd name="T34" fmla="*/ 100 w 190"/>
                  <a:gd name="T35" fmla="*/ 32 h 263"/>
                  <a:gd name="T36" fmla="*/ 110 w 190"/>
                  <a:gd name="T37" fmla="*/ 43 h 263"/>
                  <a:gd name="T38" fmla="*/ 120 w 190"/>
                  <a:gd name="T39" fmla="*/ 96 h 263"/>
                  <a:gd name="T40" fmla="*/ 122 w 190"/>
                  <a:gd name="T41" fmla="*/ 128 h 263"/>
                  <a:gd name="T42" fmla="*/ 120 w 190"/>
                  <a:gd name="T43" fmla="*/ 141 h 263"/>
                  <a:gd name="T44" fmla="*/ 117 w 190"/>
                  <a:gd name="T45" fmla="*/ 183 h 263"/>
                  <a:gd name="T46" fmla="*/ 113 w 190"/>
                  <a:gd name="T47" fmla="*/ 192 h 263"/>
                  <a:gd name="T48" fmla="*/ 123 w 190"/>
                  <a:gd name="T49" fmla="*/ 183 h 263"/>
                  <a:gd name="T50" fmla="*/ 127 w 190"/>
                  <a:gd name="T51" fmla="*/ 134 h 263"/>
                  <a:gd name="T52" fmla="*/ 136 w 190"/>
                  <a:gd name="T53" fmla="*/ 84 h 263"/>
                  <a:gd name="T54" fmla="*/ 139 w 190"/>
                  <a:gd name="T55" fmla="*/ 27 h 263"/>
                  <a:gd name="T56" fmla="*/ 149 w 190"/>
                  <a:gd name="T57" fmla="*/ 46 h 263"/>
                  <a:gd name="T58" fmla="*/ 161 w 190"/>
                  <a:gd name="T59" fmla="*/ 114 h 263"/>
                  <a:gd name="T60" fmla="*/ 139 w 190"/>
                  <a:gd name="T61" fmla="*/ 207 h 263"/>
                  <a:gd name="T62" fmla="*/ 136 w 190"/>
                  <a:gd name="T63" fmla="*/ 215 h 263"/>
                  <a:gd name="T64" fmla="*/ 149 w 190"/>
                  <a:gd name="T65" fmla="*/ 179 h 263"/>
                  <a:gd name="T66" fmla="*/ 163 w 190"/>
                  <a:gd name="T67" fmla="*/ 134 h 263"/>
                  <a:gd name="T68" fmla="*/ 170 w 190"/>
                  <a:gd name="T69" fmla="*/ 112 h 263"/>
                  <a:gd name="T70" fmla="*/ 184 w 190"/>
                  <a:gd name="T71" fmla="*/ 78 h 263"/>
                  <a:gd name="T72" fmla="*/ 190 w 190"/>
                  <a:gd name="T73" fmla="*/ 165 h 263"/>
                  <a:gd name="T74" fmla="*/ 161 w 190"/>
                  <a:gd name="T75" fmla="*/ 248 h 263"/>
                  <a:gd name="T76" fmla="*/ 123 w 190"/>
                  <a:gd name="T77" fmla="*/ 263 h 263"/>
                  <a:gd name="T78" fmla="*/ 75 w 190"/>
                  <a:gd name="T79" fmla="*/ 260 h 26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0"/>
                  <a:gd name="T121" fmla="*/ 0 h 263"/>
                  <a:gd name="T122" fmla="*/ 190 w 190"/>
                  <a:gd name="T123" fmla="*/ 263 h 26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0" h="263">
                    <a:moveTo>
                      <a:pt x="75" y="260"/>
                    </a:moveTo>
                    <a:cubicBezTo>
                      <a:pt x="49" y="245"/>
                      <a:pt x="28" y="225"/>
                      <a:pt x="8" y="203"/>
                    </a:cubicBezTo>
                    <a:cubicBezTo>
                      <a:pt x="2" y="187"/>
                      <a:pt x="1" y="187"/>
                      <a:pt x="5" y="168"/>
                    </a:cubicBezTo>
                    <a:cubicBezTo>
                      <a:pt x="6" y="142"/>
                      <a:pt x="0" y="114"/>
                      <a:pt x="11" y="90"/>
                    </a:cubicBezTo>
                    <a:cubicBezTo>
                      <a:pt x="15" y="82"/>
                      <a:pt x="33" y="73"/>
                      <a:pt x="33" y="73"/>
                    </a:cubicBezTo>
                    <a:cubicBezTo>
                      <a:pt x="22" y="104"/>
                      <a:pt x="41" y="87"/>
                      <a:pt x="38" y="144"/>
                    </a:cubicBezTo>
                    <a:cubicBezTo>
                      <a:pt x="50" y="173"/>
                      <a:pt x="46" y="178"/>
                      <a:pt x="65" y="208"/>
                    </a:cubicBezTo>
                    <a:cubicBezTo>
                      <a:pt x="69" y="221"/>
                      <a:pt x="53" y="223"/>
                      <a:pt x="65" y="230"/>
                    </a:cubicBezTo>
                    <a:cubicBezTo>
                      <a:pt x="71" y="218"/>
                      <a:pt x="70" y="226"/>
                      <a:pt x="65" y="213"/>
                    </a:cubicBezTo>
                    <a:cubicBezTo>
                      <a:pt x="63" y="207"/>
                      <a:pt x="50" y="206"/>
                      <a:pt x="55" y="197"/>
                    </a:cubicBezTo>
                    <a:cubicBezTo>
                      <a:pt x="38" y="168"/>
                      <a:pt x="53" y="141"/>
                      <a:pt x="49" y="114"/>
                    </a:cubicBezTo>
                    <a:cubicBezTo>
                      <a:pt x="50" y="97"/>
                      <a:pt x="51" y="80"/>
                      <a:pt x="53" y="63"/>
                    </a:cubicBezTo>
                    <a:cubicBezTo>
                      <a:pt x="55" y="48"/>
                      <a:pt x="64" y="47"/>
                      <a:pt x="64" y="32"/>
                    </a:cubicBezTo>
                    <a:cubicBezTo>
                      <a:pt x="64" y="29"/>
                      <a:pt x="63" y="25"/>
                      <a:pt x="62" y="28"/>
                    </a:cubicBezTo>
                    <a:cubicBezTo>
                      <a:pt x="64" y="55"/>
                      <a:pt x="77" y="67"/>
                      <a:pt x="81" y="91"/>
                    </a:cubicBezTo>
                    <a:cubicBezTo>
                      <a:pt x="82" y="117"/>
                      <a:pt x="95" y="138"/>
                      <a:pt x="96" y="163"/>
                    </a:cubicBezTo>
                    <a:cubicBezTo>
                      <a:pt x="98" y="195"/>
                      <a:pt x="71" y="200"/>
                      <a:pt x="88" y="188"/>
                    </a:cubicBezTo>
                    <a:cubicBezTo>
                      <a:pt x="108" y="133"/>
                      <a:pt x="85" y="89"/>
                      <a:pt x="100" y="32"/>
                    </a:cubicBezTo>
                    <a:cubicBezTo>
                      <a:pt x="91" y="5"/>
                      <a:pt x="108" y="37"/>
                      <a:pt x="110" y="43"/>
                    </a:cubicBezTo>
                    <a:cubicBezTo>
                      <a:pt x="112" y="62"/>
                      <a:pt x="115" y="77"/>
                      <a:pt x="120" y="96"/>
                    </a:cubicBezTo>
                    <a:cubicBezTo>
                      <a:pt x="122" y="106"/>
                      <a:pt x="122" y="128"/>
                      <a:pt x="122" y="128"/>
                    </a:cubicBezTo>
                    <a:cubicBezTo>
                      <a:pt x="121" y="132"/>
                      <a:pt x="121" y="136"/>
                      <a:pt x="120" y="141"/>
                    </a:cubicBezTo>
                    <a:cubicBezTo>
                      <a:pt x="119" y="155"/>
                      <a:pt x="119" y="169"/>
                      <a:pt x="117" y="183"/>
                    </a:cubicBezTo>
                    <a:cubicBezTo>
                      <a:pt x="117" y="187"/>
                      <a:pt x="109" y="192"/>
                      <a:pt x="113" y="192"/>
                    </a:cubicBezTo>
                    <a:cubicBezTo>
                      <a:pt x="118" y="192"/>
                      <a:pt x="120" y="186"/>
                      <a:pt x="123" y="183"/>
                    </a:cubicBezTo>
                    <a:cubicBezTo>
                      <a:pt x="128" y="168"/>
                      <a:pt x="127" y="134"/>
                      <a:pt x="127" y="134"/>
                    </a:cubicBezTo>
                    <a:cubicBezTo>
                      <a:pt x="125" y="65"/>
                      <a:pt x="139" y="134"/>
                      <a:pt x="136" y="84"/>
                    </a:cubicBezTo>
                    <a:cubicBezTo>
                      <a:pt x="134" y="55"/>
                      <a:pt x="129" y="0"/>
                      <a:pt x="139" y="27"/>
                    </a:cubicBezTo>
                    <a:cubicBezTo>
                      <a:pt x="145" y="43"/>
                      <a:pt x="142" y="31"/>
                      <a:pt x="149" y="46"/>
                    </a:cubicBezTo>
                    <a:cubicBezTo>
                      <a:pt x="151" y="69"/>
                      <a:pt x="153" y="91"/>
                      <a:pt x="161" y="114"/>
                    </a:cubicBezTo>
                    <a:cubicBezTo>
                      <a:pt x="165" y="155"/>
                      <a:pt x="166" y="177"/>
                      <a:pt x="139" y="207"/>
                    </a:cubicBezTo>
                    <a:cubicBezTo>
                      <a:pt x="138" y="210"/>
                      <a:pt x="133" y="214"/>
                      <a:pt x="136" y="215"/>
                    </a:cubicBezTo>
                    <a:cubicBezTo>
                      <a:pt x="148" y="219"/>
                      <a:pt x="149" y="179"/>
                      <a:pt x="149" y="179"/>
                    </a:cubicBezTo>
                    <a:cubicBezTo>
                      <a:pt x="154" y="161"/>
                      <a:pt x="157" y="152"/>
                      <a:pt x="163" y="134"/>
                    </a:cubicBezTo>
                    <a:cubicBezTo>
                      <a:pt x="165" y="123"/>
                      <a:pt x="170" y="123"/>
                      <a:pt x="170" y="112"/>
                    </a:cubicBezTo>
                    <a:cubicBezTo>
                      <a:pt x="170" y="103"/>
                      <a:pt x="184" y="69"/>
                      <a:pt x="184" y="78"/>
                    </a:cubicBezTo>
                    <a:cubicBezTo>
                      <a:pt x="184" y="107"/>
                      <a:pt x="188" y="136"/>
                      <a:pt x="190" y="165"/>
                    </a:cubicBezTo>
                    <a:cubicBezTo>
                      <a:pt x="184" y="190"/>
                      <a:pt x="185" y="229"/>
                      <a:pt x="161" y="248"/>
                    </a:cubicBezTo>
                    <a:cubicBezTo>
                      <a:pt x="151" y="256"/>
                      <a:pt x="134" y="256"/>
                      <a:pt x="123" y="263"/>
                    </a:cubicBezTo>
                    <a:cubicBezTo>
                      <a:pt x="107" y="262"/>
                      <a:pt x="75" y="260"/>
                      <a:pt x="75" y="26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21210D"/>
                  </a:gs>
                </a:gsLst>
                <a:lin ang="5400000" scaled="1"/>
              </a:gradFill>
              <a:ln w="95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8" name="Group 1242"/>
            <p:cNvGrpSpPr>
              <a:grpSpLocks/>
            </p:cNvGrpSpPr>
            <p:nvPr/>
          </p:nvGrpSpPr>
          <p:grpSpPr bwMode="auto">
            <a:xfrm>
              <a:off x="2004" y="1973"/>
              <a:ext cx="317" cy="480"/>
              <a:chOff x="2260" y="1949"/>
              <a:chExt cx="317" cy="480"/>
            </a:xfrm>
          </p:grpSpPr>
          <p:sp>
            <p:nvSpPr>
              <p:cNvPr id="11420" name="Freeform 1103"/>
              <p:cNvSpPr>
                <a:spLocks/>
              </p:cNvSpPr>
              <p:nvPr/>
            </p:nvSpPr>
            <p:spPr bwMode="auto">
              <a:xfrm>
                <a:off x="2419" y="2319"/>
                <a:ext cx="112" cy="110"/>
              </a:xfrm>
              <a:custGeom>
                <a:avLst/>
                <a:gdLst>
                  <a:gd name="T0" fmla="*/ 0 w 112"/>
                  <a:gd name="T1" fmla="*/ 97 h 110"/>
                  <a:gd name="T2" fmla="*/ 96 w 112"/>
                  <a:gd name="T3" fmla="*/ 110 h 110"/>
                  <a:gd name="T4" fmla="*/ 92 w 112"/>
                  <a:gd name="T5" fmla="*/ 94 h 110"/>
                  <a:gd name="T6" fmla="*/ 83 w 112"/>
                  <a:gd name="T7" fmla="*/ 40 h 110"/>
                  <a:gd name="T8" fmla="*/ 25 w 112"/>
                  <a:gd name="T9" fmla="*/ 17 h 110"/>
                  <a:gd name="T10" fmla="*/ 0 w 112"/>
                  <a:gd name="T11" fmla="*/ 33 h 110"/>
                  <a:gd name="T12" fmla="*/ 9 w 112"/>
                  <a:gd name="T13" fmla="*/ 62 h 110"/>
                  <a:gd name="T14" fmla="*/ 0 w 112"/>
                  <a:gd name="T15" fmla="*/ 97 h 1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2"/>
                  <a:gd name="T25" fmla="*/ 0 h 110"/>
                  <a:gd name="T26" fmla="*/ 112 w 112"/>
                  <a:gd name="T27" fmla="*/ 110 h 1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2" h="110">
                    <a:moveTo>
                      <a:pt x="0" y="97"/>
                    </a:moveTo>
                    <a:cubicBezTo>
                      <a:pt x="38" y="106"/>
                      <a:pt x="46" y="108"/>
                      <a:pt x="96" y="110"/>
                    </a:cubicBezTo>
                    <a:cubicBezTo>
                      <a:pt x="112" y="105"/>
                      <a:pt x="104" y="98"/>
                      <a:pt x="92" y="94"/>
                    </a:cubicBezTo>
                    <a:cubicBezTo>
                      <a:pt x="86" y="75"/>
                      <a:pt x="85" y="61"/>
                      <a:pt x="83" y="40"/>
                    </a:cubicBezTo>
                    <a:cubicBezTo>
                      <a:pt x="95" y="0"/>
                      <a:pt x="56" y="15"/>
                      <a:pt x="25" y="17"/>
                    </a:cubicBezTo>
                    <a:cubicBezTo>
                      <a:pt x="11" y="20"/>
                      <a:pt x="5" y="19"/>
                      <a:pt x="0" y="33"/>
                    </a:cubicBezTo>
                    <a:cubicBezTo>
                      <a:pt x="7" y="55"/>
                      <a:pt x="4" y="46"/>
                      <a:pt x="9" y="62"/>
                    </a:cubicBezTo>
                    <a:cubicBezTo>
                      <a:pt x="7" y="75"/>
                      <a:pt x="6" y="85"/>
                      <a:pt x="0" y="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33"/>
                  </a:gs>
                  <a:gs pos="100000">
                    <a:srgbClr val="470018"/>
                  </a:gs>
                </a:gsLst>
                <a:lin ang="5400000" scaled="1"/>
              </a:gradFill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21" name="Freeform 1104"/>
              <p:cNvSpPr>
                <a:spLocks/>
              </p:cNvSpPr>
              <p:nvPr/>
            </p:nvSpPr>
            <p:spPr bwMode="auto">
              <a:xfrm>
                <a:off x="2336" y="2215"/>
                <a:ext cx="219" cy="143"/>
              </a:xfrm>
              <a:custGeom>
                <a:avLst/>
                <a:gdLst>
                  <a:gd name="T0" fmla="*/ 9 w 199"/>
                  <a:gd name="T1" fmla="*/ 28 h 143"/>
                  <a:gd name="T2" fmla="*/ 1 w 199"/>
                  <a:gd name="T3" fmla="*/ 47 h 143"/>
                  <a:gd name="T4" fmla="*/ 41 w 199"/>
                  <a:gd name="T5" fmla="*/ 102 h 143"/>
                  <a:gd name="T6" fmla="*/ 103 w 199"/>
                  <a:gd name="T7" fmla="*/ 143 h 143"/>
                  <a:gd name="T8" fmla="*/ 139 w 199"/>
                  <a:gd name="T9" fmla="*/ 127 h 143"/>
                  <a:gd name="T10" fmla="*/ 174 w 199"/>
                  <a:gd name="T11" fmla="*/ 118 h 143"/>
                  <a:gd name="T12" fmla="*/ 206 w 199"/>
                  <a:gd name="T13" fmla="*/ 76 h 143"/>
                  <a:gd name="T14" fmla="*/ 217 w 199"/>
                  <a:gd name="T15" fmla="*/ 47 h 143"/>
                  <a:gd name="T16" fmla="*/ 206 w 199"/>
                  <a:gd name="T17" fmla="*/ 22 h 143"/>
                  <a:gd name="T18" fmla="*/ 202 w 199"/>
                  <a:gd name="T19" fmla="*/ 31 h 143"/>
                  <a:gd name="T20" fmla="*/ 191 w 199"/>
                  <a:gd name="T21" fmla="*/ 35 h 143"/>
                  <a:gd name="T22" fmla="*/ 142 w 199"/>
                  <a:gd name="T23" fmla="*/ 60 h 143"/>
                  <a:gd name="T24" fmla="*/ 118 w 199"/>
                  <a:gd name="T25" fmla="*/ 67 h 143"/>
                  <a:gd name="T26" fmla="*/ 54 w 199"/>
                  <a:gd name="T27" fmla="*/ 57 h 143"/>
                  <a:gd name="T28" fmla="*/ 6 w 199"/>
                  <a:gd name="T29" fmla="*/ 31 h 143"/>
                  <a:gd name="T30" fmla="*/ 6 w 199"/>
                  <a:gd name="T31" fmla="*/ 54 h 143"/>
                  <a:gd name="T32" fmla="*/ 44 w 199"/>
                  <a:gd name="T33" fmla="*/ 108 h 143"/>
                  <a:gd name="T34" fmla="*/ 30 w 199"/>
                  <a:gd name="T35" fmla="*/ 92 h 143"/>
                  <a:gd name="T36" fmla="*/ 62 w 199"/>
                  <a:gd name="T37" fmla="*/ 124 h 1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143"/>
                  <a:gd name="T59" fmla="*/ 199 w 199"/>
                  <a:gd name="T60" fmla="*/ 143 h 14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143">
                    <a:moveTo>
                      <a:pt x="8" y="28"/>
                    </a:moveTo>
                    <a:cubicBezTo>
                      <a:pt x="6" y="34"/>
                      <a:pt x="0" y="40"/>
                      <a:pt x="1" y="47"/>
                    </a:cubicBezTo>
                    <a:cubicBezTo>
                      <a:pt x="3" y="66"/>
                      <a:pt x="18" y="96"/>
                      <a:pt x="37" y="102"/>
                    </a:cubicBezTo>
                    <a:cubicBezTo>
                      <a:pt x="56" y="121"/>
                      <a:pt x="67" y="138"/>
                      <a:pt x="94" y="143"/>
                    </a:cubicBezTo>
                    <a:cubicBezTo>
                      <a:pt x="112" y="140"/>
                      <a:pt x="112" y="135"/>
                      <a:pt x="126" y="127"/>
                    </a:cubicBezTo>
                    <a:cubicBezTo>
                      <a:pt x="135" y="122"/>
                      <a:pt x="148" y="121"/>
                      <a:pt x="158" y="118"/>
                    </a:cubicBezTo>
                    <a:cubicBezTo>
                      <a:pt x="169" y="102"/>
                      <a:pt x="175" y="90"/>
                      <a:pt x="187" y="76"/>
                    </a:cubicBezTo>
                    <a:cubicBezTo>
                      <a:pt x="190" y="66"/>
                      <a:pt x="193" y="57"/>
                      <a:pt x="197" y="47"/>
                    </a:cubicBezTo>
                    <a:cubicBezTo>
                      <a:pt x="195" y="35"/>
                      <a:pt x="199" y="0"/>
                      <a:pt x="187" y="22"/>
                    </a:cubicBezTo>
                    <a:cubicBezTo>
                      <a:pt x="185" y="25"/>
                      <a:pt x="186" y="29"/>
                      <a:pt x="184" y="31"/>
                    </a:cubicBezTo>
                    <a:cubicBezTo>
                      <a:pt x="181" y="34"/>
                      <a:pt x="177" y="34"/>
                      <a:pt x="174" y="35"/>
                    </a:cubicBezTo>
                    <a:cubicBezTo>
                      <a:pt x="161" y="48"/>
                      <a:pt x="146" y="55"/>
                      <a:pt x="129" y="60"/>
                    </a:cubicBezTo>
                    <a:cubicBezTo>
                      <a:pt x="122" y="62"/>
                      <a:pt x="107" y="67"/>
                      <a:pt x="107" y="67"/>
                    </a:cubicBezTo>
                    <a:cubicBezTo>
                      <a:pt x="87" y="63"/>
                      <a:pt x="69" y="59"/>
                      <a:pt x="49" y="57"/>
                    </a:cubicBezTo>
                    <a:cubicBezTo>
                      <a:pt x="34" y="47"/>
                      <a:pt x="22" y="39"/>
                      <a:pt x="5" y="31"/>
                    </a:cubicBezTo>
                    <a:cubicBezTo>
                      <a:pt x="0" y="44"/>
                      <a:pt x="5" y="42"/>
                      <a:pt x="5" y="54"/>
                    </a:cubicBezTo>
                    <a:lnTo>
                      <a:pt x="40" y="108"/>
                    </a:lnTo>
                    <a:lnTo>
                      <a:pt x="27" y="92"/>
                    </a:lnTo>
                    <a:lnTo>
                      <a:pt x="56" y="124"/>
                    </a:lnTo>
                  </a:path>
                </a:pathLst>
              </a:custGeom>
              <a:solidFill>
                <a:srgbClr val="9966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22" name="Freeform 1105"/>
              <p:cNvSpPr>
                <a:spLocks/>
              </p:cNvSpPr>
              <p:nvPr/>
            </p:nvSpPr>
            <p:spPr bwMode="auto">
              <a:xfrm flipH="1">
                <a:off x="2499" y="2330"/>
                <a:ext cx="27" cy="92"/>
              </a:xfrm>
              <a:custGeom>
                <a:avLst/>
                <a:gdLst>
                  <a:gd name="T0" fmla="*/ 22 w 52"/>
                  <a:gd name="T1" fmla="*/ 0 h 91"/>
                  <a:gd name="T2" fmla="*/ 0 w 52"/>
                  <a:gd name="T3" fmla="*/ 92 h 91"/>
                  <a:gd name="T4" fmla="*/ 0 60000 65536"/>
                  <a:gd name="T5" fmla="*/ 0 60000 65536"/>
                  <a:gd name="T6" fmla="*/ 0 w 52"/>
                  <a:gd name="T7" fmla="*/ 0 h 91"/>
                  <a:gd name="T8" fmla="*/ 52 w 52"/>
                  <a:gd name="T9" fmla="*/ 91 h 9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2" h="91">
                    <a:moveTo>
                      <a:pt x="43" y="0"/>
                    </a:moveTo>
                    <a:cubicBezTo>
                      <a:pt x="52" y="26"/>
                      <a:pt x="30" y="91"/>
                      <a:pt x="0" y="91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23" name="Freeform 1106"/>
              <p:cNvSpPr>
                <a:spLocks/>
              </p:cNvSpPr>
              <p:nvPr/>
            </p:nvSpPr>
            <p:spPr bwMode="auto">
              <a:xfrm rot="20034624" flipH="1">
                <a:off x="2404" y="2335"/>
                <a:ext cx="27" cy="72"/>
              </a:xfrm>
              <a:custGeom>
                <a:avLst/>
                <a:gdLst>
                  <a:gd name="T0" fmla="*/ 21 w 21"/>
                  <a:gd name="T1" fmla="*/ 0 h 82"/>
                  <a:gd name="T2" fmla="*/ 27 w 21"/>
                  <a:gd name="T3" fmla="*/ 72 h 82"/>
                  <a:gd name="T4" fmla="*/ 0 60000 65536"/>
                  <a:gd name="T5" fmla="*/ 0 60000 65536"/>
                  <a:gd name="T6" fmla="*/ 0 w 21"/>
                  <a:gd name="T7" fmla="*/ 0 h 82"/>
                  <a:gd name="T8" fmla="*/ 21 w 21"/>
                  <a:gd name="T9" fmla="*/ 82 h 8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" h="82">
                    <a:moveTo>
                      <a:pt x="16" y="0"/>
                    </a:moveTo>
                    <a:cubicBezTo>
                      <a:pt x="0" y="23"/>
                      <a:pt x="0" y="61"/>
                      <a:pt x="21" y="8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6710" name="Freeform 1110"/>
              <p:cNvSpPr>
                <a:spLocks/>
              </p:cNvSpPr>
              <p:nvPr/>
            </p:nvSpPr>
            <p:spPr bwMode="auto">
              <a:xfrm>
                <a:off x="2455" y="2217"/>
                <a:ext cx="122" cy="135"/>
              </a:xfrm>
              <a:custGeom>
                <a:avLst/>
                <a:gdLst/>
                <a:ahLst/>
                <a:cxnLst>
                  <a:cxn ang="0">
                    <a:pos x="15" y="135"/>
                  </a:cxn>
                  <a:cxn ang="0">
                    <a:pos x="63" y="111"/>
                  </a:cxn>
                  <a:cxn ang="0">
                    <a:pos x="97" y="68"/>
                  </a:cxn>
                  <a:cxn ang="0">
                    <a:pos x="82" y="24"/>
                  </a:cxn>
                  <a:cxn ang="0">
                    <a:pos x="25" y="77"/>
                  </a:cxn>
                  <a:cxn ang="0">
                    <a:pos x="15" y="135"/>
                  </a:cxn>
                </a:cxnLst>
                <a:rect l="0" t="0" r="r" b="b"/>
                <a:pathLst>
                  <a:path w="122" h="135">
                    <a:moveTo>
                      <a:pt x="15" y="135"/>
                    </a:moveTo>
                    <a:cubicBezTo>
                      <a:pt x="32" y="130"/>
                      <a:pt x="63" y="111"/>
                      <a:pt x="63" y="111"/>
                    </a:cubicBezTo>
                    <a:cubicBezTo>
                      <a:pt x="86" y="76"/>
                      <a:pt x="74" y="90"/>
                      <a:pt x="97" y="68"/>
                    </a:cubicBezTo>
                    <a:cubicBezTo>
                      <a:pt x="103" y="47"/>
                      <a:pt x="122" y="0"/>
                      <a:pt x="82" y="24"/>
                    </a:cubicBezTo>
                    <a:cubicBezTo>
                      <a:pt x="74" y="48"/>
                      <a:pt x="49" y="68"/>
                      <a:pt x="25" y="77"/>
                    </a:cubicBezTo>
                    <a:cubicBezTo>
                      <a:pt x="0" y="102"/>
                      <a:pt x="9" y="85"/>
                      <a:pt x="15" y="13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2117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711" name="Freeform 1111"/>
              <p:cNvSpPr>
                <a:spLocks/>
              </p:cNvSpPr>
              <p:nvPr/>
            </p:nvSpPr>
            <p:spPr bwMode="auto">
              <a:xfrm>
                <a:off x="2309" y="2274"/>
                <a:ext cx="161" cy="90"/>
              </a:xfrm>
              <a:custGeom>
                <a:avLst/>
                <a:gdLst/>
                <a:ahLst/>
                <a:cxnLst>
                  <a:cxn ang="0">
                    <a:pos x="104" y="124"/>
                  </a:cxn>
                  <a:cxn ang="0">
                    <a:pos x="22" y="32"/>
                  </a:cxn>
                  <a:cxn ang="0">
                    <a:pos x="3" y="32"/>
                  </a:cxn>
                  <a:cxn ang="0">
                    <a:pos x="66" y="114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131">
                    <a:moveTo>
                      <a:pt x="104" y="124"/>
                    </a:moveTo>
                    <a:cubicBezTo>
                      <a:pt x="95" y="70"/>
                      <a:pt x="73" y="49"/>
                      <a:pt x="22" y="32"/>
                    </a:cubicBezTo>
                    <a:cubicBezTo>
                      <a:pt x="18" y="26"/>
                      <a:pt x="8" y="0"/>
                      <a:pt x="3" y="32"/>
                    </a:cubicBezTo>
                    <a:cubicBezTo>
                      <a:pt x="0" y="53"/>
                      <a:pt x="47" y="108"/>
                      <a:pt x="66" y="114"/>
                    </a:cubicBezTo>
                    <a:cubicBezTo>
                      <a:pt x="80" y="124"/>
                      <a:pt x="87" y="131"/>
                      <a:pt x="104" y="12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4118"/>
                      <a:invGamma/>
                    </a:schemeClr>
                  </a:gs>
                </a:gsLst>
                <a:lin ang="5400000" scaled="1"/>
              </a:gradFill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26" name="Freeform 1122"/>
              <p:cNvSpPr>
                <a:spLocks/>
              </p:cNvSpPr>
              <p:nvPr/>
            </p:nvSpPr>
            <p:spPr bwMode="auto">
              <a:xfrm>
                <a:off x="2282" y="2119"/>
                <a:ext cx="189" cy="239"/>
              </a:xfrm>
              <a:custGeom>
                <a:avLst/>
                <a:gdLst>
                  <a:gd name="T0" fmla="*/ 102 w 189"/>
                  <a:gd name="T1" fmla="*/ 190 h 239"/>
                  <a:gd name="T2" fmla="*/ 23 w 189"/>
                  <a:gd name="T3" fmla="*/ 130 h 239"/>
                  <a:gd name="T4" fmla="*/ 0 w 189"/>
                  <a:gd name="T5" fmla="*/ 64 h 239"/>
                  <a:gd name="T6" fmla="*/ 32 w 189"/>
                  <a:gd name="T7" fmla="*/ 0 h 239"/>
                  <a:gd name="T8" fmla="*/ 48 w 189"/>
                  <a:gd name="T9" fmla="*/ 43 h 239"/>
                  <a:gd name="T10" fmla="*/ 60 w 189"/>
                  <a:gd name="T11" fmla="*/ 99 h 239"/>
                  <a:gd name="T12" fmla="*/ 102 w 189"/>
                  <a:gd name="T13" fmla="*/ 148 h 239"/>
                  <a:gd name="T14" fmla="*/ 173 w 189"/>
                  <a:gd name="T15" fmla="*/ 186 h 239"/>
                  <a:gd name="T16" fmla="*/ 189 w 189"/>
                  <a:gd name="T17" fmla="*/ 218 h 239"/>
                  <a:gd name="T18" fmla="*/ 161 w 189"/>
                  <a:gd name="T19" fmla="*/ 197 h 239"/>
                  <a:gd name="T20" fmla="*/ 137 w 189"/>
                  <a:gd name="T21" fmla="*/ 190 h 239"/>
                  <a:gd name="T22" fmla="*/ 114 w 189"/>
                  <a:gd name="T23" fmla="*/ 183 h 239"/>
                  <a:gd name="T24" fmla="*/ 102 w 189"/>
                  <a:gd name="T25" fmla="*/ 190 h 2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9"/>
                  <a:gd name="T40" fmla="*/ 0 h 239"/>
                  <a:gd name="T41" fmla="*/ 189 w 189"/>
                  <a:gd name="T42" fmla="*/ 239 h 2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9" h="239">
                    <a:moveTo>
                      <a:pt x="102" y="190"/>
                    </a:moveTo>
                    <a:cubicBezTo>
                      <a:pt x="64" y="179"/>
                      <a:pt x="47" y="158"/>
                      <a:pt x="23" y="130"/>
                    </a:cubicBezTo>
                    <a:cubicBezTo>
                      <a:pt x="16" y="109"/>
                      <a:pt x="6" y="87"/>
                      <a:pt x="0" y="64"/>
                    </a:cubicBezTo>
                    <a:cubicBezTo>
                      <a:pt x="10" y="25"/>
                      <a:pt x="2" y="26"/>
                      <a:pt x="32" y="0"/>
                    </a:cubicBezTo>
                    <a:cubicBezTo>
                      <a:pt x="34" y="20"/>
                      <a:pt x="33" y="30"/>
                      <a:pt x="48" y="43"/>
                    </a:cubicBezTo>
                    <a:cubicBezTo>
                      <a:pt x="50" y="60"/>
                      <a:pt x="51" y="82"/>
                      <a:pt x="60" y="99"/>
                    </a:cubicBezTo>
                    <a:cubicBezTo>
                      <a:pt x="69" y="116"/>
                      <a:pt x="83" y="133"/>
                      <a:pt x="102" y="148"/>
                    </a:cubicBezTo>
                    <a:cubicBezTo>
                      <a:pt x="123" y="163"/>
                      <a:pt x="149" y="177"/>
                      <a:pt x="173" y="186"/>
                    </a:cubicBezTo>
                    <a:cubicBezTo>
                      <a:pt x="180" y="197"/>
                      <a:pt x="185" y="206"/>
                      <a:pt x="189" y="218"/>
                    </a:cubicBezTo>
                    <a:cubicBezTo>
                      <a:pt x="182" y="239"/>
                      <a:pt x="180" y="209"/>
                      <a:pt x="161" y="197"/>
                    </a:cubicBezTo>
                    <a:cubicBezTo>
                      <a:pt x="155" y="194"/>
                      <a:pt x="144" y="192"/>
                      <a:pt x="137" y="190"/>
                    </a:cubicBezTo>
                    <a:cubicBezTo>
                      <a:pt x="130" y="187"/>
                      <a:pt x="114" y="183"/>
                      <a:pt x="114" y="183"/>
                    </a:cubicBezTo>
                    <a:cubicBezTo>
                      <a:pt x="82" y="187"/>
                      <a:pt x="79" y="184"/>
                      <a:pt x="102" y="19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33"/>
                  </a:gs>
                  <a:gs pos="100000">
                    <a:srgbClr val="370012"/>
                  </a:gs>
                </a:gsLst>
                <a:lin ang="2700000" scaled="1"/>
              </a:gradFill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27" name="Freeform 1124"/>
              <p:cNvSpPr>
                <a:spLocks/>
              </p:cNvSpPr>
              <p:nvPr/>
            </p:nvSpPr>
            <p:spPr bwMode="auto">
              <a:xfrm>
                <a:off x="2260" y="1949"/>
                <a:ext cx="92" cy="227"/>
              </a:xfrm>
              <a:custGeom>
                <a:avLst/>
                <a:gdLst>
                  <a:gd name="T0" fmla="*/ 89 w 92"/>
                  <a:gd name="T1" fmla="*/ 227 h 227"/>
                  <a:gd name="T2" fmla="*/ 50 w 92"/>
                  <a:gd name="T3" fmla="*/ 198 h 227"/>
                  <a:gd name="T4" fmla="*/ 15 w 92"/>
                  <a:gd name="T5" fmla="*/ 125 h 227"/>
                  <a:gd name="T6" fmla="*/ 31 w 92"/>
                  <a:gd name="T7" fmla="*/ 0 h 227"/>
                  <a:gd name="T8" fmla="*/ 63 w 92"/>
                  <a:gd name="T9" fmla="*/ 137 h 227"/>
                  <a:gd name="T10" fmla="*/ 79 w 92"/>
                  <a:gd name="T11" fmla="*/ 160 h 227"/>
                  <a:gd name="T12" fmla="*/ 92 w 92"/>
                  <a:gd name="T13" fmla="*/ 189 h 227"/>
                  <a:gd name="T14" fmla="*/ 89 w 92"/>
                  <a:gd name="T15" fmla="*/ 227 h 2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2"/>
                  <a:gd name="T25" fmla="*/ 0 h 227"/>
                  <a:gd name="T26" fmla="*/ 92 w 92"/>
                  <a:gd name="T27" fmla="*/ 227 h 2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2" h="227">
                    <a:moveTo>
                      <a:pt x="89" y="227"/>
                    </a:moveTo>
                    <a:cubicBezTo>
                      <a:pt x="71" y="222"/>
                      <a:pt x="67" y="203"/>
                      <a:pt x="50" y="198"/>
                    </a:cubicBezTo>
                    <a:cubicBezTo>
                      <a:pt x="44" y="179"/>
                      <a:pt x="27" y="141"/>
                      <a:pt x="15" y="125"/>
                    </a:cubicBezTo>
                    <a:cubicBezTo>
                      <a:pt x="8" y="85"/>
                      <a:pt x="0" y="31"/>
                      <a:pt x="31" y="0"/>
                    </a:cubicBezTo>
                    <a:cubicBezTo>
                      <a:pt x="45" y="43"/>
                      <a:pt x="28" y="102"/>
                      <a:pt x="63" y="137"/>
                    </a:cubicBezTo>
                    <a:cubicBezTo>
                      <a:pt x="66" y="148"/>
                      <a:pt x="71" y="151"/>
                      <a:pt x="79" y="160"/>
                    </a:cubicBezTo>
                    <a:cubicBezTo>
                      <a:pt x="83" y="171"/>
                      <a:pt x="86" y="179"/>
                      <a:pt x="92" y="189"/>
                    </a:cubicBezTo>
                    <a:cubicBezTo>
                      <a:pt x="86" y="207"/>
                      <a:pt x="89" y="195"/>
                      <a:pt x="89" y="22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33"/>
                  </a:gs>
                  <a:gs pos="100000">
                    <a:srgbClr val="996633"/>
                  </a:gs>
                </a:gsLst>
                <a:lin ang="5400000" scaled="1"/>
              </a:gradFill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grpSp>
            <p:nvGrpSpPr>
              <p:cNvPr id="9" name="Group 1107"/>
              <p:cNvGrpSpPr>
                <a:grpSpLocks/>
              </p:cNvGrpSpPr>
              <p:nvPr/>
            </p:nvGrpSpPr>
            <p:grpSpPr bwMode="auto">
              <a:xfrm>
                <a:off x="2334" y="2032"/>
                <a:ext cx="218" cy="260"/>
                <a:chOff x="924" y="2251"/>
                <a:chExt cx="218" cy="260"/>
              </a:xfrm>
            </p:grpSpPr>
            <p:sp>
              <p:nvSpPr>
                <p:cNvPr id="11429" name="Freeform 1108"/>
                <p:cNvSpPr>
                  <a:spLocks/>
                </p:cNvSpPr>
                <p:nvPr/>
              </p:nvSpPr>
              <p:spPr bwMode="auto">
                <a:xfrm>
                  <a:off x="924" y="2251"/>
                  <a:ext cx="127" cy="260"/>
                </a:xfrm>
                <a:custGeom>
                  <a:avLst/>
                  <a:gdLst>
                    <a:gd name="T0" fmla="*/ 127 w 127"/>
                    <a:gd name="T1" fmla="*/ 260 h 260"/>
                    <a:gd name="T2" fmla="*/ 23 w 127"/>
                    <a:gd name="T3" fmla="*/ 210 h 260"/>
                    <a:gd name="T4" fmla="*/ 108 w 127"/>
                    <a:gd name="T5" fmla="*/ 0 h 260"/>
                    <a:gd name="T6" fmla="*/ 0 60000 65536"/>
                    <a:gd name="T7" fmla="*/ 0 60000 65536"/>
                    <a:gd name="T8" fmla="*/ 0 60000 65536"/>
                    <a:gd name="T9" fmla="*/ 0 w 127"/>
                    <a:gd name="T10" fmla="*/ 0 h 260"/>
                    <a:gd name="T11" fmla="*/ 127 w 127"/>
                    <a:gd name="T12" fmla="*/ 260 h 2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7" h="260">
                      <a:moveTo>
                        <a:pt x="127" y="260"/>
                      </a:moveTo>
                      <a:cubicBezTo>
                        <a:pt x="59" y="250"/>
                        <a:pt x="44" y="238"/>
                        <a:pt x="23" y="210"/>
                      </a:cubicBezTo>
                      <a:cubicBezTo>
                        <a:pt x="12" y="161"/>
                        <a:pt x="0" y="44"/>
                        <a:pt x="108" y="0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4C0000"/>
                    </a:gs>
                    <a:gs pos="100000">
                      <a:srgbClr val="800000"/>
                    </a:gs>
                  </a:gsLst>
                  <a:lin ang="18900000" scaled="1"/>
                </a:gradFill>
                <a:ln w="9525" cap="flat" cmpd="sng">
                  <a:solidFill>
                    <a:srgbClr val="9900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11430" name="Freeform 1109"/>
                <p:cNvSpPr>
                  <a:spLocks/>
                </p:cNvSpPr>
                <p:nvPr/>
              </p:nvSpPr>
              <p:spPr bwMode="auto">
                <a:xfrm>
                  <a:off x="1027" y="2251"/>
                  <a:ext cx="115" cy="259"/>
                </a:xfrm>
                <a:custGeom>
                  <a:avLst/>
                  <a:gdLst>
                    <a:gd name="T0" fmla="*/ 8 w 115"/>
                    <a:gd name="T1" fmla="*/ 259 h 259"/>
                    <a:gd name="T2" fmla="*/ 105 w 115"/>
                    <a:gd name="T3" fmla="*/ 209 h 259"/>
                    <a:gd name="T4" fmla="*/ 0 w 115"/>
                    <a:gd name="T5" fmla="*/ 0 h 259"/>
                    <a:gd name="T6" fmla="*/ 0 60000 65536"/>
                    <a:gd name="T7" fmla="*/ 0 60000 65536"/>
                    <a:gd name="T8" fmla="*/ 0 60000 65536"/>
                    <a:gd name="T9" fmla="*/ 0 w 115"/>
                    <a:gd name="T10" fmla="*/ 0 h 259"/>
                    <a:gd name="T11" fmla="*/ 115 w 115"/>
                    <a:gd name="T12" fmla="*/ 259 h 25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5" h="259">
                      <a:moveTo>
                        <a:pt x="8" y="259"/>
                      </a:moveTo>
                      <a:cubicBezTo>
                        <a:pt x="71" y="249"/>
                        <a:pt x="85" y="237"/>
                        <a:pt x="105" y="209"/>
                      </a:cubicBezTo>
                      <a:cubicBezTo>
                        <a:pt x="115" y="160"/>
                        <a:pt x="100" y="44"/>
                        <a:pt x="0" y="0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4C0000"/>
                    </a:gs>
                    <a:gs pos="100000">
                      <a:srgbClr val="800000"/>
                    </a:gs>
                  </a:gsLst>
                  <a:lin ang="18900000" scaled="1"/>
                </a:gradFill>
                <a:ln w="9525" cap="flat" cmpd="sng">
                  <a:solidFill>
                    <a:srgbClr val="9900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0" name="Group 1277"/>
          <p:cNvGrpSpPr>
            <a:grpSpLocks/>
          </p:cNvGrpSpPr>
          <p:nvPr/>
        </p:nvGrpSpPr>
        <p:grpSpPr bwMode="auto">
          <a:xfrm>
            <a:off x="842963" y="3609975"/>
            <a:ext cx="596900" cy="1085850"/>
            <a:chOff x="531" y="2274"/>
            <a:chExt cx="376" cy="684"/>
          </a:xfrm>
        </p:grpSpPr>
        <p:grpSp>
          <p:nvGrpSpPr>
            <p:cNvPr id="11" name="Group 1062"/>
            <p:cNvGrpSpPr>
              <a:grpSpLocks/>
            </p:cNvGrpSpPr>
            <p:nvPr/>
          </p:nvGrpSpPr>
          <p:grpSpPr bwMode="auto">
            <a:xfrm>
              <a:off x="673" y="2274"/>
              <a:ext cx="218" cy="260"/>
              <a:chOff x="924" y="2251"/>
              <a:chExt cx="218" cy="260"/>
            </a:xfrm>
          </p:grpSpPr>
          <p:sp>
            <p:nvSpPr>
              <p:cNvPr id="11416" name="Freeform 1060"/>
              <p:cNvSpPr>
                <a:spLocks/>
              </p:cNvSpPr>
              <p:nvPr/>
            </p:nvSpPr>
            <p:spPr bwMode="auto">
              <a:xfrm>
                <a:off x="924" y="2251"/>
                <a:ext cx="127" cy="260"/>
              </a:xfrm>
              <a:custGeom>
                <a:avLst/>
                <a:gdLst>
                  <a:gd name="T0" fmla="*/ 127 w 127"/>
                  <a:gd name="T1" fmla="*/ 260 h 260"/>
                  <a:gd name="T2" fmla="*/ 23 w 127"/>
                  <a:gd name="T3" fmla="*/ 210 h 260"/>
                  <a:gd name="T4" fmla="*/ 108 w 127"/>
                  <a:gd name="T5" fmla="*/ 0 h 260"/>
                  <a:gd name="T6" fmla="*/ 0 60000 65536"/>
                  <a:gd name="T7" fmla="*/ 0 60000 65536"/>
                  <a:gd name="T8" fmla="*/ 0 60000 65536"/>
                  <a:gd name="T9" fmla="*/ 0 w 127"/>
                  <a:gd name="T10" fmla="*/ 0 h 260"/>
                  <a:gd name="T11" fmla="*/ 127 w 127"/>
                  <a:gd name="T12" fmla="*/ 260 h 2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7" h="260">
                    <a:moveTo>
                      <a:pt x="127" y="260"/>
                    </a:moveTo>
                    <a:cubicBezTo>
                      <a:pt x="59" y="250"/>
                      <a:pt x="44" y="238"/>
                      <a:pt x="23" y="210"/>
                    </a:cubicBezTo>
                    <a:cubicBezTo>
                      <a:pt x="12" y="161"/>
                      <a:pt x="0" y="44"/>
                      <a:pt x="108" y="0"/>
                    </a:cubicBezTo>
                  </a:path>
                </a:pathLst>
              </a:custGeom>
              <a:gradFill rotWithShape="0">
                <a:gsLst>
                  <a:gs pos="0">
                    <a:srgbClr val="990033"/>
                  </a:gs>
                  <a:gs pos="100000">
                    <a:srgbClr val="470018"/>
                  </a:gs>
                </a:gsLst>
                <a:lin ang="2700000" scaled="1"/>
              </a:gradFill>
              <a:ln w="9525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17" name="Freeform 1061"/>
              <p:cNvSpPr>
                <a:spLocks/>
              </p:cNvSpPr>
              <p:nvPr/>
            </p:nvSpPr>
            <p:spPr bwMode="auto">
              <a:xfrm>
                <a:off x="1027" y="2251"/>
                <a:ext cx="115" cy="259"/>
              </a:xfrm>
              <a:custGeom>
                <a:avLst/>
                <a:gdLst>
                  <a:gd name="T0" fmla="*/ 8 w 115"/>
                  <a:gd name="T1" fmla="*/ 259 h 259"/>
                  <a:gd name="T2" fmla="*/ 105 w 115"/>
                  <a:gd name="T3" fmla="*/ 209 h 259"/>
                  <a:gd name="T4" fmla="*/ 0 w 115"/>
                  <a:gd name="T5" fmla="*/ 0 h 259"/>
                  <a:gd name="T6" fmla="*/ 0 60000 65536"/>
                  <a:gd name="T7" fmla="*/ 0 60000 65536"/>
                  <a:gd name="T8" fmla="*/ 0 60000 65536"/>
                  <a:gd name="T9" fmla="*/ 0 w 115"/>
                  <a:gd name="T10" fmla="*/ 0 h 259"/>
                  <a:gd name="T11" fmla="*/ 115 w 115"/>
                  <a:gd name="T12" fmla="*/ 259 h 2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5" h="259">
                    <a:moveTo>
                      <a:pt x="8" y="259"/>
                    </a:moveTo>
                    <a:cubicBezTo>
                      <a:pt x="71" y="249"/>
                      <a:pt x="85" y="237"/>
                      <a:pt x="105" y="209"/>
                    </a:cubicBezTo>
                    <a:cubicBezTo>
                      <a:pt x="115" y="160"/>
                      <a:pt x="100" y="44"/>
                      <a:pt x="0" y="0"/>
                    </a:cubicBezTo>
                  </a:path>
                </a:pathLst>
              </a:custGeom>
              <a:gradFill rotWithShape="0">
                <a:gsLst>
                  <a:gs pos="0">
                    <a:srgbClr val="990033"/>
                  </a:gs>
                  <a:gs pos="100000">
                    <a:srgbClr val="470018"/>
                  </a:gs>
                </a:gsLst>
                <a:lin ang="2700000" scaled="1"/>
              </a:gradFill>
              <a:ln w="9525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2" name="Group 1240"/>
            <p:cNvGrpSpPr>
              <a:grpSpLocks/>
            </p:cNvGrpSpPr>
            <p:nvPr/>
          </p:nvGrpSpPr>
          <p:grpSpPr bwMode="auto">
            <a:xfrm>
              <a:off x="531" y="2423"/>
              <a:ext cx="376" cy="535"/>
              <a:chOff x="787" y="2399"/>
              <a:chExt cx="376" cy="535"/>
            </a:xfrm>
          </p:grpSpPr>
          <p:sp>
            <p:nvSpPr>
              <p:cNvPr id="11386" name="Freeform 1070"/>
              <p:cNvSpPr>
                <a:spLocks/>
              </p:cNvSpPr>
              <p:nvPr/>
            </p:nvSpPr>
            <p:spPr bwMode="auto">
              <a:xfrm>
                <a:off x="981" y="2546"/>
                <a:ext cx="114" cy="158"/>
              </a:xfrm>
              <a:custGeom>
                <a:avLst/>
                <a:gdLst>
                  <a:gd name="T0" fmla="*/ 91 w 114"/>
                  <a:gd name="T1" fmla="*/ 136 h 158"/>
                  <a:gd name="T2" fmla="*/ 94 w 114"/>
                  <a:gd name="T3" fmla="*/ 107 h 158"/>
                  <a:gd name="T4" fmla="*/ 88 w 114"/>
                  <a:gd name="T5" fmla="*/ 88 h 158"/>
                  <a:gd name="T6" fmla="*/ 107 w 114"/>
                  <a:gd name="T7" fmla="*/ 40 h 158"/>
                  <a:gd name="T8" fmla="*/ 113 w 114"/>
                  <a:gd name="T9" fmla="*/ 20 h 158"/>
                  <a:gd name="T10" fmla="*/ 110 w 114"/>
                  <a:gd name="T11" fmla="*/ 4 h 158"/>
                  <a:gd name="T12" fmla="*/ 94 w 114"/>
                  <a:gd name="T13" fmla="*/ 14 h 158"/>
                  <a:gd name="T14" fmla="*/ 75 w 114"/>
                  <a:gd name="T15" fmla="*/ 20 h 158"/>
                  <a:gd name="T16" fmla="*/ 30 w 114"/>
                  <a:gd name="T17" fmla="*/ 17 h 158"/>
                  <a:gd name="T18" fmla="*/ 8 w 114"/>
                  <a:gd name="T19" fmla="*/ 11 h 158"/>
                  <a:gd name="T20" fmla="*/ 33 w 114"/>
                  <a:gd name="T21" fmla="*/ 72 h 158"/>
                  <a:gd name="T22" fmla="*/ 53 w 114"/>
                  <a:gd name="T23" fmla="*/ 110 h 158"/>
                  <a:gd name="T24" fmla="*/ 56 w 114"/>
                  <a:gd name="T25" fmla="*/ 158 h 158"/>
                  <a:gd name="T26" fmla="*/ 91 w 114"/>
                  <a:gd name="T27" fmla="*/ 136 h 15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4"/>
                  <a:gd name="T43" fmla="*/ 0 h 158"/>
                  <a:gd name="T44" fmla="*/ 114 w 114"/>
                  <a:gd name="T45" fmla="*/ 158 h 15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4" h="158">
                    <a:moveTo>
                      <a:pt x="91" y="136"/>
                    </a:moveTo>
                    <a:cubicBezTo>
                      <a:pt x="98" y="112"/>
                      <a:pt x="99" y="123"/>
                      <a:pt x="94" y="107"/>
                    </a:cubicBezTo>
                    <a:cubicBezTo>
                      <a:pt x="92" y="101"/>
                      <a:pt x="88" y="88"/>
                      <a:pt x="88" y="88"/>
                    </a:cubicBezTo>
                    <a:cubicBezTo>
                      <a:pt x="93" y="71"/>
                      <a:pt x="102" y="57"/>
                      <a:pt x="107" y="40"/>
                    </a:cubicBezTo>
                    <a:cubicBezTo>
                      <a:pt x="109" y="33"/>
                      <a:pt x="113" y="20"/>
                      <a:pt x="113" y="20"/>
                    </a:cubicBezTo>
                    <a:cubicBezTo>
                      <a:pt x="112" y="15"/>
                      <a:pt x="114" y="8"/>
                      <a:pt x="110" y="4"/>
                    </a:cubicBezTo>
                    <a:cubicBezTo>
                      <a:pt x="107" y="1"/>
                      <a:pt x="95" y="13"/>
                      <a:pt x="94" y="14"/>
                    </a:cubicBezTo>
                    <a:cubicBezTo>
                      <a:pt x="88" y="17"/>
                      <a:pt x="75" y="20"/>
                      <a:pt x="75" y="20"/>
                    </a:cubicBezTo>
                    <a:cubicBezTo>
                      <a:pt x="66" y="51"/>
                      <a:pt x="48" y="22"/>
                      <a:pt x="30" y="17"/>
                    </a:cubicBezTo>
                    <a:cubicBezTo>
                      <a:pt x="19" y="10"/>
                      <a:pt x="18" y="0"/>
                      <a:pt x="8" y="11"/>
                    </a:cubicBezTo>
                    <a:cubicBezTo>
                      <a:pt x="0" y="35"/>
                      <a:pt x="19" y="55"/>
                      <a:pt x="33" y="72"/>
                    </a:cubicBezTo>
                    <a:cubicBezTo>
                      <a:pt x="37" y="85"/>
                      <a:pt x="45" y="98"/>
                      <a:pt x="53" y="110"/>
                    </a:cubicBezTo>
                    <a:cubicBezTo>
                      <a:pt x="50" y="128"/>
                      <a:pt x="39" y="148"/>
                      <a:pt x="56" y="158"/>
                    </a:cubicBezTo>
                    <a:cubicBezTo>
                      <a:pt x="68" y="154"/>
                      <a:pt x="81" y="145"/>
                      <a:pt x="91" y="136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87" name="Freeform 1069"/>
              <p:cNvSpPr>
                <a:spLocks/>
              </p:cNvSpPr>
              <p:nvPr/>
            </p:nvSpPr>
            <p:spPr bwMode="auto">
              <a:xfrm>
                <a:off x="883" y="2669"/>
                <a:ext cx="138" cy="109"/>
              </a:xfrm>
              <a:custGeom>
                <a:avLst/>
                <a:gdLst>
                  <a:gd name="T0" fmla="*/ 0 w 138"/>
                  <a:gd name="T1" fmla="*/ 29 h 109"/>
                  <a:gd name="T2" fmla="*/ 32 w 138"/>
                  <a:gd name="T3" fmla="*/ 16 h 109"/>
                  <a:gd name="T4" fmla="*/ 67 w 138"/>
                  <a:gd name="T5" fmla="*/ 0 h 109"/>
                  <a:gd name="T6" fmla="*/ 103 w 138"/>
                  <a:gd name="T7" fmla="*/ 22 h 109"/>
                  <a:gd name="T8" fmla="*/ 131 w 138"/>
                  <a:gd name="T9" fmla="*/ 35 h 109"/>
                  <a:gd name="T10" fmla="*/ 112 w 138"/>
                  <a:gd name="T11" fmla="*/ 64 h 109"/>
                  <a:gd name="T12" fmla="*/ 83 w 138"/>
                  <a:gd name="T13" fmla="*/ 83 h 109"/>
                  <a:gd name="T14" fmla="*/ 61 w 138"/>
                  <a:gd name="T15" fmla="*/ 109 h 109"/>
                  <a:gd name="T16" fmla="*/ 39 w 138"/>
                  <a:gd name="T17" fmla="*/ 77 h 109"/>
                  <a:gd name="T18" fmla="*/ 55 w 138"/>
                  <a:gd name="T19" fmla="*/ 67 h 109"/>
                  <a:gd name="T20" fmla="*/ 39 w 138"/>
                  <a:gd name="T21" fmla="*/ 41 h 109"/>
                  <a:gd name="T22" fmla="*/ 0 w 138"/>
                  <a:gd name="T23" fmla="*/ 29 h 1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8"/>
                  <a:gd name="T37" fmla="*/ 0 h 109"/>
                  <a:gd name="T38" fmla="*/ 138 w 138"/>
                  <a:gd name="T39" fmla="*/ 109 h 10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8" h="109">
                    <a:moveTo>
                      <a:pt x="0" y="29"/>
                    </a:moveTo>
                    <a:cubicBezTo>
                      <a:pt x="12" y="25"/>
                      <a:pt x="21" y="20"/>
                      <a:pt x="32" y="16"/>
                    </a:cubicBezTo>
                    <a:cubicBezTo>
                      <a:pt x="42" y="6"/>
                      <a:pt x="54" y="4"/>
                      <a:pt x="67" y="0"/>
                    </a:cubicBezTo>
                    <a:cubicBezTo>
                      <a:pt x="83" y="5"/>
                      <a:pt x="89" y="15"/>
                      <a:pt x="103" y="22"/>
                    </a:cubicBezTo>
                    <a:cubicBezTo>
                      <a:pt x="113" y="27"/>
                      <a:pt x="122" y="29"/>
                      <a:pt x="131" y="35"/>
                    </a:cubicBezTo>
                    <a:cubicBezTo>
                      <a:pt x="138" y="52"/>
                      <a:pt x="128" y="59"/>
                      <a:pt x="112" y="64"/>
                    </a:cubicBezTo>
                    <a:cubicBezTo>
                      <a:pt x="90" y="79"/>
                      <a:pt x="100" y="73"/>
                      <a:pt x="83" y="83"/>
                    </a:cubicBezTo>
                    <a:cubicBezTo>
                      <a:pt x="76" y="94"/>
                      <a:pt x="68" y="98"/>
                      <a:pt x="61" y="109"/>
                    </a:cubicBezTo>
                    <a:cubicBezTo>
                      <a:pt x="52" y="98"/>
                      <a:pt x="47" y="89"/>
                      <a:pt x="39" y="77"/>
                    </a:cubicBezTo>
                    <a:cubicBezTo>
                      <a:pt x="42" y="76"/>
                      <a:pt x="54" y="71"/>
                      <a:pt x="55" y="67"/>
                    </a:cubicBezTo>
                    <a:cubicBezTo>
                      <a:pt x="56" y="61"/>
                      <a:pt x="44" y="43"/>
                      <a:pt x="39" y="41"/>
                    </a:cubicBezTo>
                    <a:cubicBezTo>
                      <a:pt x="29" y="36"/>
                      <a:pt x="11" y="32"/>
                      <a:pt x="0" y="2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88" name="Freeform 1068"/>
              <p:cNvSpPr>
                <a:spLocks/>
              </p:cNvSpPr>
              <p:nvPr/>
            </p:nvSpPr>
            <p:spPr bwMode="auto">
              <a:xfrm>
                <a:off x="1008" y="2682"/>
                <a:ext cx="91" cy="99"/>
              </a:xfrm>
              <a:custGeom>
                <a:avLst/>
                <a:gdLst>
                  <a:gd name="T0" fmla="*/ 67 w 91"/>
                  <a:gd name="T1" fmla="*/ 83 h 99"/>
                  <a:gd name="T2" fmla="*/ 83 w 91"/>
                  <a:gd name="T3" fmla="*/ 32 h 99"/>
                  <a:gd name="T4" fmla="*/ 86 w 91"/>
                  <a:gd name="T5" fmla="*/ 0 h 99"/>
                  <a:gd name="T6" fmla="*/ 16 w 91"/>
                  <a:gd name="T7" fmla="*/ 16 h 99"/>
                  <a:gd name="T8" fmla="*/ 0 w 91"/>
                  <a:gd name="T9" fmla="*/ 38 h 99"/>
                  <a:gd name="T10" fmla="*/ 35 w 91"/>
                  <a:gd name="T11" fmla="*/ 54 h 99"/>
                  <a:gd name="T12" fmla="*/ 61 w 91"/>
                  <a:gd name="T13" fmla="*/ 73 h 99"/>
                  <a:gd name="T14" fmla="*/ 67 w 91"/>
                  <a:gd name="T15" fmla="*/ 83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1"/>
                  <a:gd name="T25" fmla="*/ 0 h 99"/>
                  <a:gd name="T26" fmla="*/ 91 w 91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1" h="99">
                    <a:moveTo>
                      <a:pt x="67" y="83"/>
                    </a:moveTo>
                    <a:cubicBezTo>
                      <a:pt x="70" y="64"/>
                      <a:pt x="72" y="48"/>
                      <a:pt x="83" y="32"/>
                    </a:cubicBezTo>
                    <a:cubicBezTo>
                      <a:pt x="87" y="18"/>
                      <a:pt x="91" y="15"/>
                      <a:pt x="86" y="0"/>
                    </a:cubicBezTo>
                    <a:cubicBezTo>
                      <a:pt x="63" y="8"/>
                      <a:pt x="39" y="7"/>
                      <a:pt x="16" y="16"/>
                    </a:cubicBezTo>
                    <a:cubicBezTo>
                      <a:pt x="11" y="30"/>
                      <a:pt x="4" y="23"/>
                      <a:pt x="0" y="38"/>
                    </a:cubicBezTo>
                    <a:cubicBezTo>
                      <a:pt x="14" y="42"/>
                      <a:pt x="22" y="50"/>
                      <a:pt x="35" y="54"/>
                    </a:cubicBezTo>
                    <a:cubicBezTo>
                      <a:pt x="44" y="61"/>
                      <a:pt x="52" y="65"/>
                      <a:pt x="61" y="73"/>
                    </a:cubicBezTo>
                    <a:cubicBezTo>
                      <a:pt x="68" y="95"/>
                      <a:pt x="67" y="99"/>
                      <a:pt x="67" y="83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89" name="Freeform 1040"/>
              <p:cNvSpPr>
                <a:spLocks/>
              </p:cNvSpPr>
              <p:nvPr/>
            </p:nvSpPr>
            <p:spPr bwMode="auto">
              <a:xfrm>
                <a:off x="802" y="2438"/>
                <a:ext cx="148" cy="245"/>
              </a:xfrm>
              <a:custGeom>
                <a:avLst/>
                <a:gdLst>
                  <a:gd name="T0" fmla="*/ 0 w 148"/>
                  <a:gd name="T1" fmla="*/ 0 h 245"/>
                  <a:gd name="T2" fmla="*/ 28 w 148"/>
                  <a:gd name="T3" fmla="*/ 39 h 245"/>
                  <a:gd name="T4" fmla="*/ 91 w 148"/>
                  <a:gd name="T5" fmla="*/ 125 h 245"/>
                  <a:gd name="T6" fmla="*/ 115 w 148"/>
                  <a:gd name="T7" fmla="*/ 173 h 245"/>
                  <a:gd name="T8" fmla="*/ 144 w 148"/>
                  <a:gd name="T9" fmla="*/ 231 h 245"/>
                  <a:gd name="T10" fmla="*/ 148 w 148"/>
                  <a:gd name="T11" fmla="*/ 245 h 2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245"/>
                  <a:gd name="T20" fmla="*/ 148 w 148"/>
                  <a:gd name="T21" fmla="*/ 245 h 2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245">
                    <a:moveTo>
                      <a:pt x="0" y="0"/>
                    </a:moveTo>
                    <a:cubicBezTo>
                      <a:pt x="18" y="13"/>
                      <a:pt x="15" y="23"/>
                      <a:pt x="28" y="39"/>
                    </a:cubicBezTo>
                    <a:cubicBezTo>
                      <a:pt x="50" y="66"/>
                      <a:pt x="73" y="94"/>
                      <a:pt x="91" y="125"/>
                    </a:cubicBezTo>
                    <a:cubicBezTo>
                      <a:pt x="101" y="142"/>
                      <a:pt x="104" y="157"/>
                      <a:pt x="115" y="173"/>
                    </a:cubicBezTo>
                    <a:cubicBezTo>
                      <a:pt x="122" y="193"/>
                      <a:pt x="132" y="213"/>
                      <a:pt x="144" y="231"/>
                    </a:cubicBezTo>
                    <a:cubicBezTo>
                      <a:pt x="145" y="236"/>
                      <a:pt x="148" y="245"/>
                      <a:pt x="148" y="245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0" name="Freeform 1041"/>
              <p:cNvSpPr>
                <a:spLocks/>
              </p:cNvSpPr>
              <p:nvPr/>
            </p:nvSpPr>
            <p:spPr bwMode="auto">
              <a:xfrm>
                <a:off x="870" y="2400"/>
                <a:ext cx="148" cy="245"/>
              </a:xfrm>
              <a:custGeom>
                <a:avLst/>
                <a:gdLst>
                  <a:gd name="T0" fmla="*/ 0 w 148"/>
                  <a:gd name="T1" fmla="*/ 0 h 245"/>
                  <a:gd name="T2" fmla="*/ 28 w 148"/>
                  <a:gd name="T3" fmla="*/ 39 h 245"/>
                  <a:gd name="T4" fmla="*/ 91 w 148"/>
                  <a:gd name="T5" fmla="*/ 125 h 245"/>
                  <a:gd name="T6" fmla="*/ 115 w 148"/>
                  <a:gd name="T7" fmla="*/ 173 h 245"/>
                  <a:gd name="T8" fmla="*/ 144 w 148"/>
                  <a:gd name="T9" fmla="*/ 231 h 245"/>
                  <a:gd name="T10" fmla="*/ 148 w 148"/>
                  <a:gd name="T11" fmla="*/ 245 h 2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245"/>
                  <a:gd name="T20" fmla="*/ 148 w 148"/>
                  <a:gd name="T21" fmla="*/ 245 h 2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245">
                    <a:moveTo>
                      <a:pt x="0" y="0"/>
                    </a:moveTo>
                    <a:cubicBezTo>
                      <a:pt x="18" y="13"/>
                      <a:pt x="15" y="23"/>
                      <a:pt x="28" y="39"/>
                    </a:cubicBezTo>
                    <a:cubicBezTo>
                      <a:pt x="50" y="66"/>
                      <a:pt x="73" y="94"/>
                      <a:pt x="91" y="125"/>
                    </a:cubicBezTo>
                    <a:cubicBezTo>
                      <a:pt x="101" y="142"/>
                      <a:pt x="104" y="157"/>
                      <a:pt x="115" y="173"/>
                    </a:cubicBezTo>
                    <a:cubicBezTo>
                      <a:pt x="122" y="193"/>
                      <a:pt x="132" y="213"/>
                      <a:pt x="144" y="231"/>
                    </a:cubicBezTo>
                    <a:cubicBezTo>
                      <a:pt x="145" y="236"/>
                      <a:pt x="148" y="245"/>
                      <a:pt x="148" y="245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1" name="Freeform 1042"/>
              <p:cNvSpPr>
                <a:spLocks/>
              </p:cNvSpPr>
              <p:nvPr/>
            </p:nvSpPr>
            <p:spPr bwMode="auto">
              <a:xfrm rot="569573">
                <a:off x="948" y="2761"/>
                <a:ext cx="109" cy="158"/>
              </a:xfrm>
              <a:custGeom>
                <a:avLst/>
                <a:gdLst>
                  <a:gd name="T0" fmla="*/ 0 w 148"/>
                  <a:gd name="T1" fmla="*/ 0 h 245"/>
                  <a:gd name="T2" fmla="*/ 21 w 148"/>
                  <a:gd name="T3" fmla="*/ 25 h 245"/>
                  <a:gd name="T4" fmla="*/ 67 w 148"/>
                  <a:gd name="T5" fmla="*/ 81 h 245"/>
                  <a:gd name="T6" fmla="*/ 85 w 148"/>
                  <a:gd name="T7" fmla="*/ 112 h 245"/>
                  <a:gd name="T8" fmla="*/ 106 w 148"/>
                  <a:gd name="T9" fmla="*/ 149 h 245"/>
                  <a:gd name="T10" fmla="*/ 109 w 148"/>
                  <a:gd name="T11" fmla="*/ 158 h 2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245"/>
                  <a:gd name="T20" fmla="*/ 148 w 148"/>
                  <a:gd name="T21" fmla="*/ 245 h 2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245">
                    <a:moveTo>
                      <a:pt x="0" y="0"/>
                    </a:moveTo>
                    <a:cubicBezTo>
                      <a:pt x="18" y="13"/>
                      <a:pt x="15" y="23"/>
                      <a:pt x="28" y="39"/>
                    </a:cubicBezTo>
                    <a:cubicBezTo>
                      <a:pt x="50" y="66"/>
                      <a:pt x="73" y="94"/>
                      <a:pt x="91" y="125"/>
                    </a:cubicBezTo>
                    <a:cubicBezTo>
                      <a:pt x="101" y="142"/>
                      <a:pt x="104" y="157"/>
                      <a:pt x="115" y="173"/>
                    </a:cubicBezTo>
                    <a:cubicBezTo>
                      <a:pt x="122" y="193"/>
                      <a:pt x="132" y="213"/>
                      <a:pt x="144" y="231"/>
                    </a:cubicBezTo>
                    <a:cubicBezTo>
                      <a:pt x="145" y="236"/>
                      <a:pt x="148" y="245"/>
                      <a:pt x="148" y="245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2" name="Freeform 1043"/>
              <p:cNvSpPr>
                <a:spLocks/>
              </p:cNvSpPr>
              <p:nvPr/>
            </p:nvSpPr>
            <p:spPr bwMode="auto">
              <a:xfrm rot="569573">
                <a:off x="1041" y="2746"/>
                <a:ext cx="94" cy="126"/>
              </a:xfrm>
              <a:custGeom>
                <a:avLst/>
                <a:gdLst>
                  <a:gd name="T0" fmla="*/ 0 w 148"/>
                  <a:gd name="T1" fmla="*/ 0 h 245"/>
                  <a:gd name="T2" fmla="*/ 18 w 148"/>
                  <a:gd name="T3" fmla="*/ 20 h 245"/>
                  <a:gd name="T4" fmla="*/ 58 w 148"/>
                  <a:gd name="T5" fmla="*/ 64 h 245"/>
                  <a:gd name="T6" fmla="*/ 73 w 148"/>
                  <a:gd name="T7" fmla="*/ 89 h 245"/>
                  <a:gd name="T8" fmla="*/ 91 w 148"/>
                  <a:gd name="T9" fmla="*/ 119 h 245"/>
                  <a:gd name="T10" fmla="*/ 94 w 148"/>
                  <a:gd name="T11" fmla="*/ 126 h 2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245"/>
                  <a:gd name="T20" fmla="*/ 148 w 148"/>
                  <a:gd name="T21" fmla="*/ 245 h 2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245">
                    <a:moveTo>
                      <a:pt x="0" y="0"/>
                    </a:moveTo>
                    <a:cubicBezTo>
                      <a:pt x="18" y="13"/>
                      <a:pt x="15" y="23"/>
                      <a:pt x="28" y="39"/>
                    </a:cubicBezTo>
                    <a:cubicBezTo>
                      <a:pt x="50" y="66"/>
                      <a:pt x="73" y="94"/>
                      <a:pt x="91" y="125"/>
                    </a:cubicBezTo>
                    <a:cubicBezTo>
                      <a:pt x="101" y="142"/>
                      <a:pt x="104" y="157"/>
                      <a:pt x="115" y="173"/>
                    </a:cubicBezTo>
                    <a:cubicBezTo>
                      <a:pt x="122" y="193"/>
                      <a:pt x="132" y="213"/>
                      <a:pt x="144" y="231"/>
                    </a:cubicBezTo>
                    <a:cubicBezTo>
                      <a:pt x="145" y="236"/>
                      <a:pt x="148" y="245"/>
                      <a:pt x="148" y="245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3" name="Freeform 1044"/>
              <p:cNvSpPr>
                <a:spLocks/>
              </p:cNvSpPr>
              <p:nvPr/>
            </p:nvSpPr>
            <p:spPr bwMode="auto">
              <a:xfrm>
                <a:off x="1082" y="2685"/>
                <a:ext cx="15" cy="92"/>
              </a:xfrm>
              <a:custGeom>
                <a:avLst/>
                <a:gdLst>
                  <a:gd name="T0" fmla="*/ 15 w 15"/>
                  <a:gd name="T1" fmla="*/ 0 h 92"/>
                  <a:gd name="T2" fmla="*/ 0 w 15"/>
                  <a:gd name="T3" fmla="*/ 92 h 92"/>
                  <a:gd name="T4" fmla="*/ 0 60000 65536"/>
                  <a:gd name="T5" fmla="*/ 0 60000 65536"/>
                  <a:gd name="T6" fmla="*/ 0 w 15"/>
                  <a:gd name="T7" fmla="*/ 0 h 92"/>
                  <a:gd name="T8" fmla="*/ 15 w 15"/>
                  <a:gd name="T9" fmla="*/ 92 h 9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" h="92">
                    <a:moveTo>
                      <a:pt x="15" y="0"/>
                    </a:moveTo>
                    <a:cubicBezTo>
                      <a:pt x="3" y="34"/>
                      <a:pt x="0" y="55"/>
                      <a:pt x="0" y="9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4" name="Freeform 1045"/>
              <p:cNvSpPr>
                <a:spLocks/>
              </p:cNvSpPr>
              <p:nvPr/>
            </p:nvSpPr>
            <p:spPr bwMode="auto">
              <a:xfrm>
                <a:off x="994" y="2680"/>
                <a:ext cx="96" cy="51"/>
              </a:xfrm>
              <a:custGeom>
                <a:avLst/>
                <a:gdLst>
                  <a:gd name="T0" fmla="*/ 96 w 96"/>
                  <a:gd name="T1" fmla="*/ 8 h 51"/>
                  <a:gd name="T2" fmla="*/ 19 w 96"/>
                  <a:gd name="T3" fmla="*/ 27 h 51"/>
                  <a:gd name="T4" fmla="*/ 0 w 96"/>
                  <a:gd name="T5" fmla="*/ 51 h 51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51"/>
                  <a:gd name="T11" fmla="*/ 96 w 96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51">
                    <a:moveTo>
                      <a:pt x="96" y="8"/>
                    </a:moveTo>
                    <a:cubicBezTo>
                      <a:pt x="71" y="0"/>
                      <a:pt x="41" y="13"/>
                      <a:pt x="19" y="27"/>
                    </a:cubicBezTo>
                    <a:cubicBezTo>
                      <a:pt x="7" y="46"/>
                      <a:pt x="13" y="38"/>
                      <a:pt x="0" y="51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5" name="Freeform 1046"/>
              <p:cNvSpPr>
                <a:spLocks/>
              </p:cNvSpPr>
              <p:nvPr/>
            </p:nvSpPr>
            <p:spPr bwMode="auto">
              <a:xfrm>
                <a:off x="994" y="2704"/>
                <a:ext cx="96" cy="51"/>
              </a:xfrm>
              <a:custGeom>
                <a:avLst/>
                <a:gdLst>
                  <a:gd name="T0" fmla="*/ 96 w 96"/>
                  <a:gd name="T1" fmla="*/ 8 h 51"/>
                  <a:gd name="T2" fmla="*/ 19 w 96"/>
                  <a:gd name="T3" fmla="*/ 27 h 51"/>
                  <a:gd name="T4" fmla="*/ 0 w 96"/>
                  <a:gd name="T5" fmla="*/ 51 h 51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51"/>
                  <a:gd name="T11" fmla="*/ 96 w 96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51">
                    <a:moveTo>
                      <a:pt x="96" y="8"/>
                    </a:moveTo>
                    <a:cubicBezTo>
                      <a:pt x="71" y="0"/>
                      <a:pt x="41" y="13"/>
                      <a:pt x="19" y="27"/>
                    </a:cubicBezTo>
                    <a:cubicBezTo>
                      <a:pt x="7" y="46"/>
                      <a:pt x="13" y="38"/>
                      <a:pt x="0" y="51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6" name="Freeform 1047"/>
              <p:cNvSpPr>
                <a:spLocks/>
              </p:cNvSpPr>
              <p:nvPr/>
            </p:nvSpPr>
            <p:spPr bwMode="auto">
              <a:xfrm>
                <a:off x="941" y="2722"/>
                <a:ext cx="86" cy="48"/>
              </a:xfrm>
              <a:custGeom>
                <a:avLst/>
                <a:gdLst>
                  <a:gd name="T0" fmla="*/ 0 w 86"/>
                  <a:gd name="T1" fmla="*/ 48 h 48"/>
                  <a:gd name="T2" fmla="*/ 86 w 86"/>
                  <a:gd name="T3" fmla="*/ 0 h 48"/>
                  <a:gd name="T4" fmla="*/ 0 60000 65536"/>
                  <a:gd name="T5" fmla="*/ 0 60000 65536"/>
                  <a:gd name="T6" fmla="*/ 0 w 86"/>
                  <a:gd name="T7" fmla="*/ 0 h 48"/>
                  <a:gd name="T8" fmla="*/ 86 w 86"/>
                  <a:gd name="T9" fmla="*/ 48 h 4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6" h="48">
                    <a:moveTo>
                      <a:pt x="0" y="48"/>
                    </a:moveTo>
                    <a:cubicBezTo>
                      <a:pt x="28" y="18"/>
                      <a:pt x="39" y="0"/>
                      <a:pt x="86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7" name="Freeform 1048"/>
              <p:cNvSpPr>
                <a:spLocks/>
              </p:cNvSpPr>
              <p:nvPr/>
            </p:nvSpPr>
            <p:spPr bwMode="auto">
              <a:xfrm>
                <a:off x="926" y="2698"/>
                <a:ext cx="86" cy="48"/>
              </a:xfrm>
              <a:custGeom>
                <a:avLst/>
                <a:gdLst>
                  <a:gd name="T0" fmla="*/ 0 w 86"/>
                  <a:gd name="T1" fmla="*/ 48 h 48"/>
                  <a:gd name="T2" fmla="*/ 86 w 86"/>
                  <a:gd name="T3" fmla="*/ 0 h 48"/>
                  <a:gd name="T4" fmla="*/ 0 60000 65536"/>
                  <a:gd name="T5" fmla="*/ 0 60000 65536"/>
                  <a:gd name="T6" fmla="*/ 0 w 86"/>
                  <a:gd name="T7" fmla="*/ 0 h 48"/>
                  <a:gd name="T8" fmla="*/ 86 w 86"/>
                  <a:gd name="T9" fmla="*/ 48 h 4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6" h="48">
                    <a:moveTo>
                      <a:pt x="0" y="48"/>
                    </a:moveTo>
                    <a:cubicBezTo>
                      <a:pt x="28" y="18"/>
                      <a:pt x="39" y="0"/>
                      <a:pt x="86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8" name="Freeform 1049"/>
              <p:cNvSpPr>
                <a:spLocks/>
              </p:cNvSpPr>
              <p:nvPr/>
            </p:nvSpPr>
            <p:spPr bwMode="auto">
              <a:xfrm>
                <a:off x="922" y="2746"/>
                <a:ext cx="19" cy="24"/>
              </a:xfrm>
              <a:custGeom>
                <a:avLst/>
                <a:gdLst>
                  <a:gd name="T0" fmla="*/ 0 w 19"/>
                  <a:gd name="T1" fmla="*/ 0 h 24"/>
                  <a:gd name="T2" fmla="*/ 14 w 19"/>
                  <a:gd name="T3" fmla="*/ 9 h 24"/>
                  <a:gd name="T4" fmla="*/ 19 w 19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4"/>
                  <a:gd name="T11" fmla="*/ 19 w 19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4">
                    <a:moveTo>
                      <a:pt x="0" y="0"/>
                    </a:moveTo>
                    <a:cubicBezTo>
                      <a:pt x="5" y="3"/>
                      <a:pt x="11" y="5"/>
                      <a:pt x="14" y="9"/>
                    </a:cubicBezTo>
                    <a:cubicBezTo>
                      <a:pt x="17" y="13"/>
                      <a:pt x="19" y="24"/>
                      <a:pt x="19" y="2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99" name="Freeform 1050"/>
              <p:cNvSpPr>
                <a:spLocks/>
              </p:cNvSpPr>
              <p:nvPr/>
            </p:nvSpPr>
            <p:spPr bwMode="auto">
              <a:xfrm>
                <a:off x="931" y="2669"/>
                <a:ext cx="53" cy="33"/>
              </a:xfrm>
              <a:custGeom>
                <a:avLst/>
                <a:gdLst>
                  <a:gd name="T0" fmla="*/ 0 w 53"/>
                  <a:gd name="T1" fmla="*/ 0 h 33"/>
                  <a:gd name="T2" fmla="*/ 53 w 53"/>
                  <a:gd name="T3" fmla="*/ 33 h 33"/>
                  <a:gd name="T4" fmla="*/ 0 60000 65536"/>
                  <a:gd name="T5" fmla="*/ 0 60000 65536"/>
                  <a:gd name="T6" fmla="*/ 0 w 53"/>
                  <a:gd name="T7" fmla="*/ 0 h 33"/>
                  <a:gd name="T8" fmla="*/ 53 w 53"/>
                  <a:gd name="T9" fmla="*/ 33 h 3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3" h="33">
                    <a:moveTo>
                      <a:pt x="0" y="0"/>
                    </a:moveTo>
                    <a:cubicBezTo>
                      <a:pt x="21" y="5"/>
                      <a:pt x="42" y="13"/>
                      <a:pt x="53" y="33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00" name="Freeform 1051"/>
              <p:cNvSpPr>
                <a:spLocks/>
              </p:cNvSpPr>
              <p:nvPr/>
            </p:nvSpPr>
            <p:spPr bwMode="auto">
              <a:xfrm>
                <a:off x="893" y="2703"/>
                <a:ext cx="53" cy="33"/>
              </a:xfrm>
              <a:custGeom>
                <a:avLst/>
                <a:gdLst>
                  <a:gd name="T0" fmla="*/ 0 w 53"/>
                  <a:gd name="T1" fmla="*/ 0 h 33"/>
                  <a:gd name="T2" fmla="*/ 53 w 53"/>
                  <a:gd name="T3" fmla="*/ 33 h 33"/>
                  <a:gd name="T4" fmla="*/ 0 60000 65536"/>
                  <a:gd name="T5" fmla="*/ 0 60000 65536"/>
                  <a:gd name="T6" fmla="*/ 0 w 53"/>
                  <a:gd name="T7" fmla="*/ 0 h 33"/>
                  <a:gd name="T8" fmla="*/ 53 w 53"/>
                  <a:gd name="T9" fmla="*/ 33 h 3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3" h="33">
                    <a:moveTo>
                      <a:pt x="0" y="0"/>
                    </a:moveTo>
                    <a:cubicBezTo>
                      <a:pt x="21" y="5"/>
                      <a:pt x="42" y="13"/>
                      <a:pt x="53" y="33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01" name="Freeform 1054"/>
              <p:cNvSpPr>
                <a:spLocks/>
              </p:cNvSpPr>
              <p:nvPr/>
            </p:nvSpPr>
            <p:spPr bwMode="auto">
              <a:xfrm>
                <a:off x="1070" y="2626"/>
                <a:ext cx="25" cy="62"/>
              </a:xfrm>
              <a:custGeom>
                <a:avLst/>
                <a:gdLst>
                  <a:gd name="T0" fmla="*/ 0 w 25"/>
                  <a:gd name="T1" fmla="*/ 0 h 62"/>
                  <a:gd name="T2" fmla="*/ 5 w 25"/>
                  <a:gd name="T3" fmla="*/ 62 h 62"/>
                  <a:gd name="T4" fmla="*/ 0 60000 65536"/>
                  <a:gd name="T5" fmla="*/ 0 60000 65536"/>
                  <a:gd name="T6" fmla="*/ 0 w 25"/>
                  <a:gd name="T7" fmla="*/ 0 h 62"/>
                  <a:gd name="T8" fmla="*/ 25 w 25"/>
                  <a:gd name="T9" fmla="*/ 62 h 6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" h="62">
                    <a:moveTo>
                      <a:pt x="0" y="0"/>
                    </a:moveTo>
                    <a:cubicBezTo>
                      <a:pt x="25" y="35"/>
                      <a:pt x="5" y="24"/>
                      <a:pt x="5" y="6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02" name="Freeform 1055"/>
              <p:cNvSpPr>
                <a:spLocks/>
              </p:cNvSpPr>
              <p:nvPr/>
            </p:nvSpPr>
            <p:spPr bwMode="auto">
              <a:xfrm>
                <a:off x="1017" y="2645"/>
                <a:ext cx="25" cy="62"/>
              </a:xfrm>
              <a:custGeom>
                <a:avLst/>
                <a:gdLst>
                  <a:gd name="T0" fmla="*/ 0 w 25"/>
                  <a:gd name="T1" fmla="*/ 0 h 62"/>
                  <a:gd name="T2" fmla="*/ 5 w 25"/>
                  <a:gd name="T3" fmla="*/ 62 h 62"/>
                  <a:gd name="T4" fmla="*/ 0 60000 65536"/>
                  <a:gd name="T5" fmla="*/ 0 60000 65536"/>
                  <a:gd name="T6" fmla="*/ 0 w 25"/>
                  <a:gd name="T7" fmla="*/ 0 h 62"/>
                  <a:gd name="T8" fmla="*/ 25 w 25"/>
                  <a:gd name="T9" fmla="*/ 62 h 6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" h="62">
                    <a:moveTo>
                      <a:pt x="0" y="0"/>
                    </a:moveTo>
                    <a:cubicBezTo>
                      <a:pt x="25" y="35"/>
                      <a:pt x="5" y="24"/>
                      <a:pt x="5" y="6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03" name="Freeform 1071"/>
              <p:cNvSpPr>
                <a:spLocks/>
              </p:cNvSpPr>
              <p:nvPr/>
            </p:nvSpPr>
            <p:spPr bwMode="auto">
              <a:xfrm>
                <a:off x="899" y="2421"/>
                <a:ext cx="262" cy="158"/>
              </a:xfrm>
              <a:custGeom>
                <a:avLst/>
                <a:gdLst>
                  <a:gd name="T0" fmla="*/ 11 w 199"/>
                  <a:gd name="T1" fmla="*/ 31 h 143"/>
                  <a:gd name="T2" fmla="*/ 1 w 199"/>
                  <a:gd name="T3" fmla="*/ 52 h 143"/>
                  <a:gd name="T4" fmla="*/ 49 w 199"/>
                  <a:gd name="T5" fmla="*/ 113 h 143"/>
                  <a:gd name="T6" fmla="*/ 124 w 199"/>
                  <a:gd name="T7" fmla="*/ 158 h 143"/>
                  <a:gd name="T8" fmla="*/ 166 w 199"/>
                  <a:gd name="T9" fmla="*/ 140 h 143"/>
                  <a:gd name="T10" fmla="*/ 208 w 199"/>
                  <a:gd name="T11" fmla="*/ 130 h 143"/>
                  <a:gd name="T12" fmla="*/ 246 w 199"/>
                  <a:gd name="T13" fmla="*/ 84 h 143"/>
                  <a:gd name="T14" fmla="*/ 259 w 199"/>
                  <a:gd name="T15" fmla="*/ 52 h 143"/>
                  <a:gd name="T16" fmla="*/ 246 w 199"/>
                  <a:gd name="T17" fmla="*/ 24 h 143"/>
                  <a:gd name="T18" fmla="*/ 242 w 199"/>
                  <a:gd name="T19" fmla="*/ 34 h 143"/>
                  <a:gd name="T20" fmla="*/ 229 w 199"/>
                  <a:gd name="T21" fmla="*/ 39 h 143"/>
                  <a:gd name="T22" fmla="*/ 170 w 199"/>
                  <a:gd name="T23" fmla="*/ 66 h 143"/>
                  <a:gd name="T24" fmla="*/ 141 w 199"/>
                  <a:gd name="T25" fmla="*/ 74 h 143"/>
                  <a:gd name="T26" fmla="*/ 65 w 199"/>
                  <a:gd name="T27" fmla="*/ 63 h 143"/>
                  <a:gd name="T28" fmla="*/ 7 w 199"/>
                  <a:gd name="T29" fmla="*/ 34 h 143"/>
                  <a:gd name="T30" fmla="*/ 7 w 199"/>
                  <a:gd name="T31" fmla="*/ 60 h 143"/>
                  <a:gd name="T32" fmla="*/ 53 w 199"/>
                  <a:gd name="T33" fmla="*/ 119 h 143"/>
                  <a:gd name="T34" fmla="*/ 36 w 199"/>
                  <a:gd name="T35" fmla="*/ 102 h 143"/>
                  <a:gd name="T36" fmla="*/ 74 w 199"/>
                  <a:gd name="T37" fmla="*/ 137 h 1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143"/>
                  <a:gd name="T59" fmla="*/ 199 w 199"/>
                  <a:gd name="T60" fmla="*/ 143 h 14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143">
                    <a:moveTo>
                      <a:pt x="8" y="28"/>
                    </a:moveTo>
                    <a:cubicBezTo>
                      <a:pt x="6" y="34"/>
                      <a:pt x="0" y="40"/>
                      <a:pt x="1" y="47"/>
                    </a:cubicBezTo>
                    <a:cubicBezTo>
                      <a:pt x="3" y="66"/>
                      <a:pt x="18" y="96"/>
                      <a:pt x="37" y="102"/>
                    </a:cubicBezTo>
                    <a:cubicBezTo>
                      <a:pt x="56" y="121"/>
                      <a:pt x="67" y="138"/>
                      <a:pt x="94" y="143"/>
                    </a:cubicBezTo>
                    <a:cubicBezTo>
                      <a:pt x="112" y="140"/>
                      <a:pt x="112" y="135"/>
                      <a:pt x="126" y="127"/>
                    </a:cubicBezTo>
                    <a:cubicBezTo>
                      <a:pt x="135" y="122"/>
                      <a:pt x="148" y="121"/>
                      <a:pt x="158" y="118"/>
                    </a:cubicBezTo>
                    <a:cubicBezTo>
                      <a:pt x="169" y="102"/>
                      <a:pt x="175" y="90"/>
                      <a:pt x="187" y="76"/>
                    </a:cubicBezTo>
                    <a:cubicBezTo>
                      <a:pt x="190" y="66"/>
                      <a:pt x="193" y="57"/>
                      <a:pt x="197" y="47"/>
                    </a:cubicBezTo>
                    <a:cubicBezTo>
                      <a:pt x="195" y="35"/>
                      <a:pt x="199" y="0"/>
                      <a:pt x="187" y="22"/>
                    </a:cubicBezTo>
                    <a:cubicBezTo>
                      <a:pt x="185" y="25"/>
                      <a:pt x="186" y="29"/>
                      <a:pt x="184" y="31"/>
                    </a:cubicBezTo>
                    <a:cubicBezTo>
                      <a:pt x="181" y="34"/>
                      <a:pt x="177" y="34"/>
                      <a:pt x="174" y="35"/>
                    </a:cubicBezTo>
                    <a:cubicBezTo>
                      <a:pt x="161" y="48"/>
                      <a:pt x="146" y="55"/>
                      <a:pt x="129" y="60"/>
                    </a:cubicBezTo>
                    <a:cubicBezTo>
                      <a:pt x="122" y="62"/>
                      <a:pt x="107" y="67"/>
                      <a:pt x="107" y="67"/>
                    </a:cubicBezTo>
                    <a:cubicBezTo>
                      <a:pt x="87" y="63"/>
                      <a:pt x="69" y="59"/>
                      <a:pt x="49" y="57"/>
                    </a:cubicBezTo>
                    <a:cubicBezTo>
                      <a:pt x="34" y="47"/>
                      <a:pt x="22" y="39"/>
                      <a:pt x="5" y="31"/>
                    </a:cubicBezTo>
                    <a:cubicBezTo>
                      <a:pt x="0" y="44"/>
                      <a:pt x="5" y="42"/>
                      <a:pt x="5" y="54"/>
                    </a:cubicBezTo>
                    <a:lnTo>
                      <a:pt x="40" y="108"/>
                    </a:lnTo>
                    <a:lnTo>
                      <a:pt x="27" y="92"/>
                    </a:lnTo>
                    <a:lnTo>
                      <a:pt x="56" y="124"/>
                    </a:lnTo>
                  </a:path>
                </a:pathLst>
              </a:custGeom>
              <a:solidFill>
                <a:srgbClr val="9966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04" name="Freeform 1056"/>
              <p:cNvSpPr>
                <a:spLocks/>
              </p:cNvSpPr>
              <p:nvPr/>
            </p:nvSpPr>
            <p:spPr bwMode="auto">
              <a:xfrm>
                <a:off x="1051" y="2544"/>
                <a:ext cx="52" cy="91"/>
              </a:xfrm>
              <a:custGeom>
                <a:avLst/>
                <a:gdLst>
                  <a:gd name="T0" fmla="*/ 43 w 52"/>
                  <a:gd name="T1" fmla="*/ 0 h 91"/>
                  <a:gd name="T2" fmla="*/ 0 w 52"/>
                  <a:gd name="T3" fmla="*/ 91 h 91"/>
                  <a:gd name="T4" fmla="*/ 0 60000 65536"/>
                  <a:gd name="T5" fmla="*/ 0 60000 65536"/>
                  <a:gd name="T6" fmla="*/ 0 w 52"/>
                  <a:gd name="T7" fmla="*/ 0 h 91"/>
                  <a:gd name="T8" fmla="*/ 52 w 52"/>
                  <a:gd name="T9" fmla="*/ 91 h 9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2" h="91">
                    <a:moveTo>
                      <a:pt x="43" y="0"/>
                    </a:moveTo>
                    <a:cubicBezTo>
                      <a:pt x="52" y="26"/>
                      <a:pt x="30" y="91"/>
                      <a:pt x="0" y="91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05" name="Freeform 1057"/>
              <p:cNvSpPr>
                <a:spLocks/>
              </p:cNvSpPr>
              <p:nvPr/>
            </p:nvSpPr>
            <p:spPr bwMode="auto">
              <a:xfrm rot="-1565376">
                <a:off x="988" y="2546"/>
                <a:ext cx="36" cy="95"/>
              </a:xfrm>
              <a:custGeom>
                <a:avLst/>
                <a:gdLst>
                  <a:gd name="T0" fmla="*/ 27 w 21"/>
                  <a:gd name="T1" fmla="*/ 0 h 82"/>
                  <a:gd name="T2" fmla="*/ 36 w 21"/>
                  <a:gd name="T3" fmla="*/ 95 h 82"/>
                  <a:gd name="T4" fmla="*/ 0 60000 65536"/>
                  <a:gd name="T5" fmla="*/ 0 60000 65536"/>
                  <a:gd name="T6" fmla="*/ 0 w 21"/>
                  <a:gd name="T7" fmla="*/ 0 h 82"/>
                  <a:gd name="T8" fmla="*/ 21 w 21"/>
                  <a:gd name="T9" fmla="*/ 82 h 8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" h="82">
                    <a:moveTo>
                      <a:pt x="16" y="0"/>
                    </a:moveTo>
                    <a:cubicBezTo>
                      <a:pt x="0" y="23"/>
                      <a:pt x="0" y="61"/>
                      <a:pt x="21" y="8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06" name="Freeform 1058"/>
              <p:cNvSpPr>
                <a:spLocks/>
              </p:cNvSpPr>
              <p:nvPr/>
            </p:nvSpPr>
            <p:spPr bwMode="auto">
              <a:xfrm>
                <a:off x="1041" y="2438"/>
                <a:ext cx="122" cy="145"/>
              </a:xfrm>
              <a:custGeom>
                <a:avLst/>
                <a:gdLst>
                  <a:gd name="T0" fmla="*/ 15 w 122"/>
                  <a:gd name="T1" fmla="*/ 145 h 135"/>
                  <a:gd name="T2" fmla="*/ 63 w 122"/>
                  <a:gd name="T3" fmla="*/ 119 h 135"/>
                  <a:gd name="T4" fmla="*/ 97 w 122"/>
                  <a:gd name="T5" fmla="*/ 73 h 135"/>
                  <a:gd name="T6" fmla="*/ 82 w 122"/>
                  <a:gd name="T7" fmla="*/ 26 h 135"/>
                  <a:gd name="T8" fmla="*/ 25 w 122"/>
                  <a:gd name="T9" fmla="*/ 83 h 135"/>
                  <a:gd name="T10" fmla="*/ 15 w 122"/>
                  <a:gd name="T11" fmla="*/ 145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2"/>
                  <a:gd name="T19" fmla="*/ 0 h 135"/>
                  <a:gd name="T20" fmla="*/ 122 w 122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2" h="135">
                    <a:moveTo>
                      <a:pt x="15" y="135"/>
                    </a:moveTo>
                    <a:cubicBezTo>
                      <a:pt x="32" y="130"/>
                      <a:pt x="63" y="111"/>
                      <a:pt x="63" y="111"/>
                    </a:cubicBezTo>
                    <a:cubicBezTo>
                      <a:pt x="86" y="76"/>
                      <a:pt x="74" y="90"/>
                      <a:pt x="97" y="68"/>
                    </a:cubicBezTo>
                    <a:cubicBezTo>
                      <a:pt x="103" y="47"/>
                      <a:pt x="122" y="0"/>
                      <a:pt x="82" y="24"/>
                    </a:cubicBezTo>
                    <a:cubicBezTo>
                      <a:pt x="74" y="48"/>
                      <a:pt x="49" y="68"/>
                      <a:pt x="25" y="77"/>
                    </a:cubicBezTo>
                    <a:cubicBezTo>
                      <a:pt x="0" y="102"/>
                      <a:pt x="9" y="85"/>
                      <a:pt x="15" y="1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07" name="Freeform 1059"/>
              <p:cNvSpPr>
                <a:spLocks/>
              </p:cNvSpPr>
              <p:nvPr/>
            </p:nvSpPr>
            <p:spPr bwMode="auto">
              <a:xfrm>
                <a:off x="952" y="2454"/>
                <a:ext cx="104" cy="131"/>
              </a:xfrm>
              <a:custGeom>
                <a:avLst/>
                <a:gdLst>
                  <a:gd name="T0" fmla="*/ 104 w 104"/>
                  <a:gd name="T1" fmla="*/ 124 h 131"/>
                  <a:gd name="T2" fmla="*/ 22 w 104"/>
                  <a:gd name="T3" fmla="*/ 32 h 131"/>
                  <a:gd name="T4" fmla="*/ 3 w 104"/>
                  <a:gd name="T5" fmla="*/ 32 h 131"/>
                  <a:gd name="T6" fmla="*/ 66 w 104"/>
                  <a:gd name="T7" fmla="*/ 114 h 131"/>
                  <a:gd name="T8" fmla="*/ 104 w 104"/>
                  <a:gd name="T9" fmla="*/ 124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131"/>
                  <a:gd name="T17" fmla="*/ 104 w 104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131">
                    <a:moveTo>
                      <a:pt x="104" y="124"/>
                    </a:moveTo>
                    <a:cubicBezTo>
                      <a:pt x="95" y="70"/>
                      <a:pt x="73" y="49"/>
                      <a:pt x="22" y="32"/>
                    </a:cubicBezTo>
                    <a:cubicBezTo>
                      <a:pt x="18" y="26"/>
                      <a:pt x="8" y="0"/>
                      <a:pt x="3" y="32"/>
                    </a:cubicBezTo>
                    <a:cubicBezTo>
                      <a:pt x="0" y="53"/>
                      <a:pt x="47" y="108"/>
                      <a:pt x="66" y="114"/>
                    </a:cubicBezTo>
                    <a:cubicBezTo>
                      <a:pt x="80" y="124"/>
                      <a:pt x="87" y="131"/>
                      <a:pt x="104" y="12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grpSp>
            <p:nvGrpSpPr>
              <p:cNvPr id="13" name="Group 1239"/>
              <p:cNvGrpSpPr>
                <a:grpSpLocks/>
              </p:cNvGrpSpPr>
              <p:nvPr/>
            </p:nvGrpSpPr>
            <p:grpSpPr bwMode="auto">
              <a:xfrm>
                <a:off x="787" y="2600"/>
                <a:ext cx="164" cy="93"/>
                <a:chOff x="787" y="2600"/>
                <a:chExt cx="164" cy="93"/>
              </a:xfrm>
            </p:grpSpPr>
            <p:sp>
              <p:nvSpPr>
                <p:cNvPr id="11413" name="Oval 1053"/>
                <p:cNvSpPr>
                  <a:spLocks noChangeArrowheads="1"/>
                </p:cNvSpPr>
                <p:nvPr/>
              </p:nvSpPr>
              <p:spPr bwMode="auto">
                <a:xfrm rot="1925621">
                  <a:off x="787" y="2600"/>
                  <a:ext cx="164" cy="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0033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414" name="Freeform 1052"/>
                <p:cNvSpPr>
                  <a:spLocks/>
                </p:cNvSpPr>
                <p:nvPr/>
              </p:nvSpPr>
              <p:spPr bwMode="auto">
                <a:xfrm>
                  <a:off x="889" y="2669"/>
                  <a:ext cx="62" cy="24"/>
                </a:xfrm>
                <a:custGeom>
                  <a:avLst/>
                  <a:gdLst>
                    <a:gd name="T0" fmla="*/ 0 w 62"/>
                    <a:gd name="T1" fmla="*/ 24 h 24"/>
                    <a:gd name="T2" fmla="*/ 62 w 62"/>
                    <a:gd name="T3" fmla="*/ 0 h 24"/>
                    <a:gd name="T4" fmla="*/ 0 60000 65536"/>
                    <a:gd name="T5" fmla="*/ 0 60000 65536"/>
                    <a:gd name="T6" fmla="*/ 0 w 62"/>
                    <a:gd name="T7" fmla="*/ 0 h 24"/>
                    <a:gd name="T8" fmla="*/ 62 w 62"/>
                    <a:gd name="T9" fmla="*/ 24 h 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2" h="24">
                      <a:moveTo>
                        <a:pt x="0" y="24"/>
                      </a:moveTo>
                      <a:cubicBezTo>
                        <a:pt x="1" y="24"/>
                        <a:pt x="58" y="0"/>
                        <a:pt x="62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11415" name="Freeform 1063"/>
                <p:cNvSpPr>
                  <a:spLocks/>
                </p:cNvSpPr>
                <p:nvPr/>
              </p:nvSpPr>
              <p:spPr bwMode="auto">
                <a:xfrm>
                  <a:off x="826" y="2602"/>
                  <a:ext cx="90" cy="47"/>
                </a:xfrm>
                <a:custGeom>
                  <a:avLst/>
                  <a:gdLst>
                    <a:gd name="T0" fmla="*/ 57 w 90"/>
                    <a:gd name="T1" fmla="*/ 0 h 47"/>
                    <a:gd name="T2" fmla="*/ 48 w 90"/>
                    <a:gd name="T3" fmla="*/ 38 h 47"/>
                    <a:gd name="T4" fmla="*/ 0 w 90"/>
                    <a:gd name="T5" fmla="*/ 43 h 47"/>
                    <a:gd name="T6" fmla="*/ 0 60000 65536"/>
                    <a:gd name="T7" fmla="*/ 0 60000 65536"/>
                    <a:gd name="T8" fmla="*/ 0 60000 65536"/>
                    <a:gd name="T9" fmla="*/ 0 w 90"/>
                    <a:gd name="T10" fmla="*/ 0 h 47"/>
                    <a:gd name="T11" fmla="*/ 90 w 90"/>
                    <a:gd name="T12" fmla="*/ 47 h 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" h="47">
                      <a:moveTo>
                        <a:pt x="57" y="0"/>
                      </a:moveTo>
                      <a:cubicBezTo>
                        <a:pt x="73" y="44"/>
                        <a:pt x="90" y="47"/>
                        <a:pt x="48" y="38"/>
                      </a:cubicBezTo>
                      <a:cubicBezTo>
                        <a:pt x="3" y="43"/>
                        <a:pt x="19" y="43"/>
                        <a:pt x="0" y="43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  <p:sp>
            <p:nvSpPr>
              <p:cNvPr id="11409" name="Freeform 1066"/>
              <p:cNvSpPr>
                <a:spLocks/>
              </p:cNvSpPr>
              <p:nvPr/>
            </p:nvSpPr>
            <p:spPr bwMode="auto">
              <a:xfrm>
                <a:off x="795" y="2399"/>
                <a:ext cx="248" cy="305"/>
              </a:xfrm>
              <a:custGeom>
                <a:avLst/>
                <a:gdLst>
                  <a:gd name="T0" fmla="*/ 0 w 248"/>
                  <a:gd name="T1" fmla="*/ 33 h 305"/>
                  <a:gd name="T2" fmla="*/ 39 w 248"/>
                  <a:gd name="T3" fmla="*/ 14 h 305"/>
                  <a:gd name="T4" fmla="*/ 70 w 248"/>
                  <a:gd name="T5" fmla="*/ 0 h 305"/>
                  <a:gd name="T6" fmla="*/ 113 w 248"/>
                  <a:gd name="T7" fmla="*/ 51 h 305"/>
                  <a:gd name="T8" fmla="*/ 162 w 248"/>
                  <a:gd name="T9" fmla="*/ 114 h 305"/>
                  <a:gd name="T10" fmla="*/ 187 w 248"/>
                  <a:gd name="T11" fmla="*/ 171 h 305"/>
                  <a:gd name="T12" fmla="*/ 193 w 248"/>
                  <a:gd name="T13" fmla="*/ 188 h 305"/>
                  <a:gd name="T14" fmla="*/ 218 w 248"/>
                  <a:gd name="T15" fmla="*/ 225 h 305"/>
                  <a:gd name="T16" fmla="*/ 235 w 248"/>
                  <a:gd name="T17" fmla="*/ 241 h 305"/>
                  <a:gd name="T18" fmla="*/ 227 w 248"/>
                  <a:gd name="T19" fmla="*/ 305 h 305"/>
                  <a:gd name="T20" fmla="*/ 207 w 248"/>
                  <a:gd name="T21" fmla="*/ 298 h 305"/>
                  <a:gd name="T22" fmla="*/ 186 w 248"/>
                  <a:gd name="T23" fmla="*/ 291 h 305"/>
                  <a:gd name="T24" fmla="*/ 146 w 248"/>
                  <a:gd name="T25" fmla="*/ 272 h 305"/>
                  <a:gd name="T26" fmla="*/ 123 w 248"/>
                  <a:gd name="T27" fmla="*/ 232 h 305"/>
                  <a:gd name="T28" fmla="*/ 107 w 248"/>
                  <a:gd name="T29" fmla="*/ 185 h 305"/>
                  <a:gd name="T30" fmla="*/ 91 w 248"/>
                  <a:gd name="T31" fmla="*/ 165 h 305"/>
                  <a:gd name="T32" fmla="*/ 66 w 248"/>
                  <a:gd name="T33" fmla="*/ 114 h 305"/>
                  <a:gd name="T34" fmla="*/ 37 w 248"/>
                  <a:gd name="T35" fmla="*/ 85 h 305"/>
                  <a:gd name="T36" fmla="*/ 0 w 248"/>
                  <a:gd name="T37" fmla="*/ 33 h 3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48"/>
                  <a:gd name="T58" fmla="*/ 0 h 305"/>
                  <a:gd name="T59" fmla="*/ 248 w 248"/>
                  <a:gd name="T60" fmla="*/ 305 h 30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48" h="305">
                    <a:moveTo>
                      <a:pt x="0" y="33"/>
                    </a:moveTo>
                    <a:cubicBezTo>
                      <a:pt x="16" y="29"/>
                      <a:pt x="24" y="18"/>
                      <a:pt x="39" y="14"/>
                    </a:cubicBezTo>
                    <a:cubicBezTo>
                      <a:pt x="49" y="7"/>
                      <a:pt x="59" y="4"/>
                      <a:pt x="70" y="0"/>
                    </a:cubicBezTo>
                    <a:cubicBezTo>
                      <a:pt x="90" y="15"/>
                      <a:pt x="90" y="36"/>
                      <a:pt x="113" y="51"/>
                    </a:cubicBezTo>
                    <a:cubicBezTo>
                      <a:pt x="129" y="72"/>
                      <a:pt x="149" y="92"/>
                      <a:pt x="162" y="114"/>
                    </a:cubicBezTo>
                    <a:cubicBezTo>
                      <a:pt x="173" y="134"/>
                      <a:pt x="182" y="159"/>
                      <a:pt x="187" y="171"/>
                    </a:cubicBezTo>
                    <a:cubicBezTo>
                      <a:pt x="192" y="183"/>
                      <a:pt x="188" y="179"/>
                      <a:pt x="193" y="188"/>
                    </a:cubicBezTo>
                    <a:cubicBezTo>
                      <a:pt x="199" y="202"/>
                      <a:pt x="209" y="212"/>
                      <a:pt x="218" y="225"/>
                    </a:cubicBezTo>
                    <a:cubicBezTo>
                      <a:pt x="222" y="231"/>
                      <a:pt x="235" y="241"/>
                      <a:pt x="235" y="241"/>
                    </a:cubicBezTo>
                    <a:cubicBezTo>
                      <a:pt x="238" y="267"/>
                      <a:pt x="248" y="285"/>
                      <a:pt x="227" y="305"/>
                    </a:cubicBezTo>
                    <a:cubicBezTo>
                      <a:pt x="213" y="299"/>
                      <a:pt x="222" y="302"/>
                      <a:pt x="207" y="298"/>
                    </a:cubicBezTo>
                    <a:cubicBezTo>
                      <a:pt x="200" y="296"/>
                      <a:pt x="186" y="291"/>
                      <a:pt x="186" y="291"/>
                    </a:cubicBezTo>
                    <a:cubicBezTo>
                      <a:pt x="177" y="281"/>
                      <a:pt x="157" y="280"/>
                      <a:pt x="146" y="272"/>
                    </a:cubicBezTo>
                    <a:cubicBezTo>
                      <a:pt x="140" y="256"/>
                      <a:pt x="142" y="237"/>
                      <a:pt x="123" y="232"/>
                    </a:cubicBezTo>
                    <a:cubicBezTo>
                      <a:pt x="116" y="218"/>
                      <a:pt x="117" y="205"/>
                      <a:pt x="107" y="185"/>
                    </a:cubicBezTo>
                    <a:cubicBezTo>
                      <a:pt x="102" y="173"/>
                      <a:pt x="98" y="177"/>
                      <a:pt x="91" y="165"/>
                    </a:cubicBezTo>
                    <a:cubicBezTo>
                      <a:pt x="84" y="154"/>
                      <a:pt x="75" y="127"/>
                      <a:pt x="66" y="114"/>
                    </a:cubicBezTo>
                    <a:cubicBezTo>
                      <a:pt x="56" y="96"/>
                      <a:pt x="48" y="98"/>
                      <a:pt x="37" y="85"/>
                    </a:cubicBezTo>
                    <a:cubicBezTo>
                      <a:pt x="26" y="71"/>
                      <a:pt x="8" y="44"/>
                      <a:pt x="0" y="3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663300"/>
                  </a:gs>
                  <a:gs pos="100000">
                    <a:srgbClr val="CC9900"/>
                  </a:gs>
                </a:gsLst>
                <a:lin ang="2700000" scaled="1"/>
              </a:gradFill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410" name="Freeform 1067"/>
              <p:cNvSpPr>
                <a:spLocks/>
              </p:cNvSpPr>
              <p:nvPr/>
            </p:nvSpPr>
            <p:spPr bwMode="auto">
              <a:xfrm>
                <a:off x="948" y="2719"/>
                <a:ext cx="209" cy="215"/>
              </a:xfrm>
              <a:custGeom>
                <a:avLst/>
                <a:gdLst>
                  <a:gd name="T0" fmla="*/ 0 w 209"/>
                  <a:gd name="T1" fmla="*/ 24 h 215"/>
                  <a:gd name="T2" fmla="*/ 33 w 209"/>
                  <a:gd name="T3" fmla="*/ 10 h 215"/>
                  <a:gd name="T4" fmla="*/ 59 w 209"/>
                  <a:gd name="T5" fmla="*/ 0 h 215"/>
                  <a:gd name="T6" fmla="*/ 118 w 209"/>
                  <a:gd name="T7" fmla="*/ 27 h 215"/>
                  <a:gd name="T8" fmla="*/ 143 w 209"/>
                  <a:gd name="T9" fmla="*/ 78 h 215"/>
                  <a:gd name="T10" fmla="*/ 166 w 209"/>
                  <a:gd name="T11" fmla="*/ 116 h 215"/>
                  <a:gd name="T12" fmla="*/ 184 w 209"/>
                  <a:gd name="T13" fmla="*/ 158 h 215"/>
                  <a:gd name="T14" fmla="*/ 198 w 209"/>
                  <a:gd name="T15" fmla="*/ 170 h 215"/>
                  <a:gd name="T16" fmla="*/ 191 w 209"/>
                  <a:gd name="T17" fmla="*/ 215 h 215"/>
                  <a:gd name="T18" fmla="*/ 174 w 209"/>
                  <a:gd name="T19" fmla="*/ 210 h 215"/>
                  <a:gd name="T20" fmla="*/ 95 w 209"/>
                  <a:gd name="T21" fmla="*/ 212 h 215"/>
                  <a:gd name="T22" fmla="*/ 88 w 209"/>
                  <a:gd name="T23" fmla="*/ 196 h 215"/>
                  <a:gd name="T24" fmla="*/ 75 w 209"/>
                  <a:gd name="T25" fmla="*/ 167 h 215"/>
                  <a:gd name="T26" fmla="*/ 63 w 209"/>
                  <a:gd name="T27" fmla="*/ 129 h 215"/>
                  <a:gd name="T28" fmla="*/ 56 w 209"/>
                  <a:gd name="T29" fmla="*/ 113 h 215"/>
                  <a:gd name="T30" fmla="*/ 40 w 209"/>
                  <a:gd name="T31" fmla="*/ 87 h 215"/>
                  <a:gd name="T32" fmla="*/ 31 w 209"/>
                  <a:gd name="T33" fmla="*/ 60 h 215"/>
                  <a:gd name="T34" fmla="*/ 0 w 209"/>
                  <a:gd name="T35" fmla="*/ 24 h 2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9"/>
                  <a:gd name="T55" fmla="*/ 0 h 215"/>
                  <a:gd name="T56" fmla="*/ 209 w 209"/>
                  <a:gd name="T57" fmla="*/ 215 h 2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9" h="215">
                    <a:moveTo>
                      <a:pt x="0" y="24"/>
                    </a:moveTo>
                    <a:cubicBezTo>
                      <a:pt x="14" y="21"/>
                      <a:pt x="20" y="13"/>
                      <a:pt x="33" y="10"/>
                    </a:cubicBezTo>
                    <a:cubicBezTo>
                      <a:pt x="41" y="5"/>
                      <a:pt x="50" y="3"/>
                      <a:pt x="59" y="0"/>
                    </a:cubicBezTo>
                    <a:cubicBezTo>
                      <a:pt x="76" y="10"/>
                      <a:pt x="98" y="16"/>
                      <a:pt x="118" y="27"/>
                    </a:cubicBezTo>
                    <a:cubicBezTo>
                      <a:pt x="130" y="42"/>
                      <a:pt x="132" y="63"/>
                      <a:pt x="143" y="78"/>
                    </a:cubicBezTo>
                    <a:cubicBezTo>
                      <a:pt x="156" y="95"/>
                      <a:pt x="149" y="100"/>
                      <a:pt x="166" y="116"/>
                    </a:cubicBezTo>
                    <a:cubicBezTo>
                      <a:pt x="172" y="125"/>
                      <a:pt x="176" y="149"/>
                      <a:pt x="184" y="158"/>
                    </a:cubicBezTo>
                    <a:cubicBezTo>
                      <a:pt x="187" y="163"/>
                      <a:pt x="198" y="170"/>
                      <a:pt x="198" y="170"/>
                    </a:cubicBezTo>
                    <a:cubicBezTo>
                      <a:pt x="201" y="188"/>
                      <a:pt x="209" y="201"/>
                      <a:pt x="191" y="215"/>
                    </a:cubicBezTo>
                    <a:cubicBezTo>
                      <a:pt x="179" y="211"/>
                      <a:pt x="187" y="213"/>
                      <a:pt x="174" y="210"/>
                    </a:cubicBezTo>
                    <a:cubicBezTo>
                      <a:pt x="168" y="208"/>
                      <a:pt x="95" y="212"/>
                      <a:pt x="95" y="212"/>
                    </a:cubicBezTo>
                    <a:cubicBezTo>
                      <a:pt x="87" y="205"/>
                      <a:pt x="97" y="202"/>
                      <a:pt x="88" y="196"/>
                    </a:cubicBezTo>
                    <a:cubicBezTo>
                      <a:pt x="83" y="185"/>
                      <a:pt x="90" y="171"/>
                      <a:pt x="75" y="167"/>
                    </a:cubicBezTo>
                    <a:cubicBezTo>
                      <a:pt x="69" y="158"/>
                      <a:pt x="63" y="137"/>
                      <a:pt x="63" y="129"/>
                    </a:cubicBezTo>
                    <a:cubicBezTo>
                      <a:pt x="60" y="120"/>
                      <a:pt x="60" y="120"/>
                      <a:pt x="56" y="113"/>
                    </a:cubicBezTo>
                    <a:cubicBezTo>
                      <a:pt x="52" y="106"/>
                      <a:pt x="44" y="96"/>
                      <a:pt x="40" y="87"/>
                    </a:cubicBezTo>
                    <a:cubicBezTo>
                      <a:pt x="31" y="75"/>
                      <a:pt x="38" y="70"/>
                      <a:pt x="31" y="60"/>
                    </a:cubicBezTo>
                    <a:cubicBezTo>
                      <a:pt x="24" y="50"/>
                      <a:pt x="7" y="31"/>
                      <a:pt x="0" y="2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663300"/>
                  </a:gs>
                  <a:gs pos="100000">
                    <a:srgbClr val="CC9900"/>
                  </a:gs>
                </a:gsLst>
                <a:lin ang="2700000" scaled="1"/>
              </a:gra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6750" name="Freeform 1150"/>
              <p:cNvSpPr>
                <a:spLocks/>
              </p:cNvSpPr>
              <p:nvPr/>
            </p:nvSpPr>
            <p:spPr bwMode="auto">
              <a:xfrm>
                <a:off x="908" y="2436"/>
                <a:ext cx="152" cy="150"/>
              </a:xfrm>
              <a:custGeom>
                <a:avLst/>
                <a:gdLst/>
                <a:ahLst/>
                <a:cxnLst>
                  <a:cxn ang="0">
                    <a:pos x="104" y="124"/>
                  </a:cxn>
                  <a:cxn ang="0">
                    <a:pos x="22" y="32"/>
                  </a:cxn>
                  <a:cxn ang="0">
                    <a:pos x="3" y="32"/>
                  </a:cxn>
                  <a:cxn ang="0">
                    <a:pos x="66" y="114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131">
                    <a:moveTo>
                      <a:pt x="104" y="124"/>
                    </a:moveTo>
                    <a:cubicBezTo>
                      <a:pt x="95" y="70"/>
                      <a:pt x="73" y="49"/>
                      <a:pt x="22" y="32"/>
                    </a:cubicBezTo>
                    <a:cubicBezTo>
                      <a:pt x="18" y="26"/>
                      <a:pt x="8" y="0"/>
                      <a:pt x="3" y="32"/>
                    </a:cubicBezTo>
                    <a:cubicBezTo>
                      <a:pt x="0" y="53"/>
                      <a:pt x="47" y="108"/>
                      <a:pt x="66" y="114"/>
                    </a:cubicBezTo>
                    <a:cubicBezTo>
                      <a:pt x="80" y="124"/>
                      <a:pt x="87" y="131"/>
                      <a:pt x="104" y="12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12" name="Freeform 1151"/>
              <p:cNvSpPr>
                <a:spLocks/>
              </p:cNvSpPr>
              <p:nvPr/>
            </p:nvSpPr>
            <p:spPr bwMode="auto">
              <a:xfrm>
                <a:off x="1039" y="2435"/>
                <a:ext cx="122" cy="135"/>
              </a:xfrm>
              <a:custGeom>
                <a:avLst/>
                <a:gdLst>
                  <a:gd name="T0" fmla="*/ 15 w 122"/>
                  <a:gd name="T1" fmla="*/ 135 h 135"/>
                  <a:gd name="T2" fmla="*/ 63 w 122"/>
                  <a:gd name="T3" fmla="*/ 111 h 135"/>
                  <a:gd name="T4" fmla="*/ 97 w 122"/>
                  <a:gd name="T5" fmla="*/ 68 h 135"/>
                  <a:gd name="T6" fmla="*/ 82 w 122"/>
                  <a:gd name="T7" fmla="*/ 24 h 135"/>
                  <a:gd name="T8" fmla="*/ 25 w 122"/>
                  <a:gd name="T9" fmla="*/ 77 h 135"/>
                  <a:gd name="T10" fmla="*/ 15 w 122"/>
                  <a:gd name="T11" fmla="*/ 135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2"/>
                  <a:gd name="T19" fmla="*/ 0 h 135"/>
                  <a:gd name="T20" fmla="*/ 122 w 122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2" h="135">
                    <a:moveTo>
                      <a:pt x="15" y="135"/>
                    </a:moveTo>
                    <a:cubicBezTo>
                      <a:pt x="32" y="130"/>
                      <a:pt x="63" y="111"/>
                      <a:pt x="63" y="111"/>
                    </a:cubicBezTo>
                    <a:cubicBezTo>
                      <a:pt x="86" y="76"/>
                      <a:pt x="74" y="90"/>
                      <a:pt x="97" y="68"/>
                    </a:cubicBezTo>
                    <a:cubicBezTo>
                      <a:pt x="103" y="47"/>
                      <a:pt x="122" y="0"/>
                      <a:pt x="82" y="24"/>
                    </a:cubicBezTo>
                    <a:cubicBezTo>
                      <a:pt x="74" y="48"/>
                      <a:pt x="49" y="68"/>
                      <a:pt x="25" y="77"/>
                    </a:cubicBezTo>
                    <a:cubicBezTo>
                      <a:pt x="0" y="102"/>
                      <a:pt x="9" y="85"/>
                      <a:pt x="15" y="13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6633"/>
                  </a:gs>
                  <a:gs pos="100000">
                    <a:srgbClr val="473018"/>
                  </a:gs>
                </a:gsLst>
                <a:lin ang="2700000" scaled="1"/>
              </a:gradFill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</p:grpSp>
      <p:grpSp>
        <p:nvGrpSpPr>
          <p:cNvPr id="14" name="Group 1241"/>
          <p:cNvGrpSpPr>
            <a:grpSpLocks/>
          </p:cNvGrpSpPr>
          <p:nvPr/>
        </p:nvGrpSpPr>
        <p:grpSpPr bwMode="auto">
          <a:xfrm>
            <a:off x="2273300" y="3235325"/>
            <a:ext cx="436563" cy="771525"/>
            <a:chOff x="1688" y="2014"/>
            <a:chExt cx="275" cy="486"/>
          </a:xfrm>
        </p:grpSpPr>
        <p:sp>
          <p:nvSpPr>
            <p:cNvPr id="11371" name="Freeform 1101"/>
            <p:cNvSpPr>
              <a:spLocks/>
            </p:cNvSpPr>
            <p:nvPr/>
          </p:nvSpPr>
          <p:spPr bwMode="auto">
            <a:xfrm>
              <a:off x="1688" y="2022"/>
              <a:ext cx="100" cy="278"/>
            </a:xfrm>
            <a:custGeom>
              <a:avLst/>
              <a:gdLst>
                <a:gd name="T0" fmla="*/ 70 w 84"/>
                <a:gd name="T1" fmla="*/ 19 h 282"/>
                <a:gd name="T2" fmla="*/ 51 w 84"/>
                <a:gd name="T3" fmla="*/ 57 h 282"/>
                <a:gd name="T4" fmla="*/ 36 w 84"/>
                <a:gd name="T5" fmla="*/ 70 h 282"/>
                <a:gd name="T6" fmla="*/ 17 w 84"/>
                <a:gd name="T7" fmla="*/ 98 h 282"/>
                <a:gd name="T8" fmla="*/ 5 w 84"/>
                <a:gd name="T9" fmla="*/ 126 h 282"/>
                <a:gd name="T10" fmla="*/ 32 w 84"/>
                <a:gd name="T11" fmla="*/ 262 h 282"/>
                <a:gd name="T12" fmla="*/ 58 w 84"/>
                <a:gd name="T13" fmla="*/ 278 h 282"/>
                <a:gd name="T14" fmla="*/ 62 w 84"/>
                <a:gd name="T15" fmla="*/ 231 h 282"/>
                <a:gd name="T16" fmla="*/ 86 w 84"/>
                <a:gd name="T17" fmla="*/ 104 h 282"/>
                <a:gd name="T18" fmla="*/ 96 w 84"/>
                <a:gd name="T19" fmla="*/ 76 h 282"/>
                <a:gd name="T20" fmla="*/ 81 w 84"/>
                <a:gd name="T21" fmla="*/ 23 h 282"/>
                <a:gd name="T22" fmla="*/ 67 w 84"/>
                <a:gd name="T23" fmla="*/ 3 h 282"/>
                <a:gd name="T24" fmla="*/ 70 w 84"/>
                <a:gd name="T25" fmla="*/ 19 h 2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"/>
                <a:gd name="T40" fmla="*/ 0 h 282"/>
                <a:gd name="T41" fmla="*/ 84 w 84"/>
                <a:gd name="T42" fmla="*/ 282 h 2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" h="282">
                  <a:moveTo>
                    <a:pt x="59" y="19"/>
                  </a:moveTo>
                  <a:cubicBezTo>
                    <a:pt x="50" y="31"/>
                    <a:pt x="50" y="46"/>
                    <a:pt x="43" y="58"/>
                  </a:cubicBezTo>
                  <a:cubicBezTo>
                    <a:pt x="40" y="63"/>
                    <a:pt x="34" y="66"/>
                    <a:pt x="30" y="71"/>
                  </a:cubicBezTo>
                  <a:cubicBezTo>
                    <a:pt x="23" y="80"/>
                    <a:pt x="20" y="90"/>
                    <a:pt x="14" y="99"/>
                  </a:cubicBezTo>
                  <a:cubicBezTo>
                    <a:pt x="7" y="122"/>
                    <a:pt x="11" y="113"/>
                    <a:pt x="4" y="128"/>
                  </a:cubicBezTo>
                  <a:cubicBezTo>
                    <a:pt x="2" y="159"/>
                    <a:pt x="0" y="239"/>
                    <a:pt x="27" y="266"/>
                  </a:cubicBezTo>
                  <a:cubicBezTo>
                    <a:pt x="31" y="278"/>
                    <a:pt x="37" y="278"/>
                    <a:pt x="49" y="282"/>
                  </a:cubicBezTo>
                  <a:cubicBezTo>
                    <a:pt x="56" y="260"/>
                    <a:pt x="56" y="263"/>
                    <a:pt x="52" y="234"/>
                  </a:cubicBezTo>
                  <a:cubicBezTo>
                    <a:pt x="56" y="195"/>
                    <a:pt x="47" y="139"/>
                    <a:pt x="72" y="106"/>
                  </a:cubicBezTo>
                  <a:cubicBezTo>
                    <a:pt x="79" y="84"/>
                    <a:pt x="76" y="93"/>
                    <a:pt x="81" y="77"/>
                  </a:cubicBezTo>
                  <a:cubicBezTo>
                    <a:pt x="79" y="56"/>
                    <a:pt x="84" y="37"/>
                    <a:pt x="68" y="23"/>
                  </a:cubicBezTo>
                  <a:cubicBezTo>
                    <a:pt x="67" y="21"/>
                    <a:pt x="63" y="0"/>
                    <a:pt x="56" y="3"/>
                  </a:cubicBezTo>
                  <a:cubicBezTo>
                    <a:pt x="51" y="5"/>
                    <a:pt x="59" y="14"/>
                    <a:pt x="59" y="19"/>
                  </a:cubicBezTo>
                  <a:close/>
                </a:path>
              </a:pathLst>
            </a:custGeom>
            <a:solidFill>
              <a:srgbClr val="99CC00"/>
            </a:solidFill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72" name="Freeform 1100"/>
            <p:cNvSpPr>
              <a:spLocks/>
            </p:cNvSpPr>
            <p:nvPr/>
          </p:nvSpPr>
          <p:spPr bwMode="auto">
            <a:xfrm>
              <a:off x="1698" y="2014"/>
              <a:ext cx="262" cy="311"/>
            </a:xfrm>
            <a:custGeom>
              <a:avLst/>
              <a:gdLst>
                <a:gd name="T0" fmla="*/ 102 w 314"/>
                <a:gd name="T1" fmla="*/ 0 h 362"/>
                <a:gd name="T2" fmla="*/ 171 w 314"/>
                <a:gd name="T3" fmla="*/ 50 h 362"/>
                <a:gd name="T4" fmla="*/ 214 w 314"/>
                <a:gd name="T5" fmla="*/ 77 h 362"/>
                <a:gd name="T6" fmla="*/ 235 w 314"/>
                <a:gd name="T7" fmla="*/ 116 h 362"/>
                <a:gd name="T8" fmla="*/ 246 w 314"/>
                <a:gd name="T9" fmla="*/ 132 h 362"/>
                <a:gd name="T10" fmla="*/ 251 w 314"/>
                <a:gd name="T11" fmla="*/ 151 h 362"/>
                <a:gd name="T12" fmla="*/ 257 w 314"/>
                <a:gd name="T13" fmla="*/ 171 h 362"/>
                <a:gd name="T14" fmla="*/ 204 w 314"/>
                <a:gd name="T15" fmla="*/ 284 h 362"/>
                <a:gd name="T16" fmla="*/ 193 w 314"/>
                <a:gd name="T17" fmla="*/ 259 h 362"/>
                <a:gd name="T18" fmla="*/ 137 w 314"/>
                <a:gd name="T19" fmla="*/ 143 h 362"/>
                <a:gd name="T20" fmla="*/ 102 w 314"/>
                <a:gd name="T21" fmla="*/ 151 h 362"/>
                <a:gd name="T22" fmla="*/ 97 w 314"/>
                <a:gd name="T23" fmla="*/ 176 h 362"/>
                <a:gd name="T24" fmla="*/ 78 w 314"/>
                <a:gd name="T25" fmla="*/ 245 h 362"/>
                <a:gd name="T26" fmla="*/ 59 w 314"/>
                <a:gd name="T27" fmla="*/ 311 h 362"/>
                <a:gd name="T28" fmla="*/ 27 w 314"/>
                <a:gd name="T29" fmla="*/ 284 h 362"/>
                <a:gd name="T30" fmla="*/ 17 w 314"/>
                <a:gd name="T31" fmla="*/ 267 h 362"/>
                <a:gd name="T32" fmla="*/ 11 w 314"/>
                <a:gd name="T33" fmla="*/ 259 h 362"/>
                <a:gd name="T34" fmla="*/ 0 w 314"/>
                <a:gd name="T35" fmla="*/ 220 h 362"/>
                <a:gd name="T36" fmla="*/ 70 w 314"/>
                <a:gd name="T37" fmla="*/ 52 h 362"/>
                <a:gd name="T38" fmla="*/ 97 w 314"/>
                <a:gd name="T39" fmla="*/ 27 h 362"/>
                <a:gd name="T40" fmla="*/ 102 w 314"/>
                <a:gd name="T41" fmla="*/ 0 h 3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14"/>
                <a:gd name="T64" fmla="*/ 0 h 362"/>
                <a:gd name="T65" fmla="*/ 314 w 314"/>
                <a:gd name="T66" fmla="*/ 362 h 3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14" h="362">
                  <a:moveTo>
                    <a:pt x="122" y="0"/>
                  </a:moveTo>
                  <a:cubicBezTo>
                    <a:pt x="150" y="19"/>
                    <a:pt x="176" y="40"/>
                    <a:pt x="205" y="58"/>
                  </a:cubicBezTo>
                  <a:cubicBezTo>
                    <a:pt x="226" y="71"/>
                    <a:pt x="231" y="86"/>
                    <a:pt x="256" y="90"/>
                  </a:cubicBezTo>
                  <a:cubicBezTo>
                    <a:pt x="268" y="105"/>
                    <a:pt x="273" y="119"/>
                    <a:pt x="282" y="135"/>
                  </a:cubicBezTo>
                  <a:cubicBezTo>
                    <a:pt x="286" y="142"/>
                    <a:pt x="295" y="154"/>
                    <a:pt x="295" y="154"/>
                  </a:cubicBezTo>
                  <a:cubicBezTo>
                    <a:pt x="303" y="177"/>
                    <a:pt x="293" y="146"/>
                    <a:pt x="301" y="176"/>
                  </a:cubicBezTo>
                  <a:cubicBezTo>
                    <a:pt x="303" y="184"/>
                    <a:pt x="308" y="199"/>
                    <a:pt x="308" y="199"/>
                  </a:cubicBezTo>
                  <a:cubicBezTo>
                    <a:pt x="314" y="251"/>
                    <a:pt x="299" y="312"/>
                    <a:pt x="244" y="330"/>
                  </a:cubicBezTo>
                  <a:cubicBezTo>
                    <a:pt x="240" y="320"/>
                    <a:pt x="234" y="312"/>
                    <a:pt x="231" y="301"/>
                  </a:cubicBezTo>
                  <a:cubicBezTo>
                    <a:pt x="227" y="258"/>
                    <a:pt x="215" y="180"/>
                    <a:pt x="164" y="167"/>
                  </a:cubicBezTo>
                  <a:cubicBezTo>
                    <a:pt x="157" y="168"/>
                    <a:pt x="131" y="165"/>
                    <a:pt x="122" y="176"/>
                  </a:cubicBezTo>
                  <a:cubicBezTo>
                    <a:pt x="116" y="184"/>
                    <a:pt x="118" y="195"/>
                    <a:pt x="116" y="205"/>
                  </a:cubicBezTo>
                  <a:cubicBezTo>
                    <a:pt x="110" y="232"/>
                    <a:pt x="100" y="258"/>
                    <a:pt x="93" y="285"/>
                  </a:cubicBezTo>
                  <a:cubicBezTo>
                    <a:pt x="87" y="309"/>
                    <a:pt x="84" y="341"/>
                    <a:pt x="71" y="362"/>
                  </a:cubicBezTo>
                  <a:cubicBezTo>
                    <a:pt x="57" y="358"/>
                    <a:pt x="41" y="342"/>
                    <a:pt x="32" y="330"/>
                  </a:cubicBezTo>
                  <a:cubicBezTo>
                    <a:pt x="27" y="324"/>
                    <a:pt x="24" y="317"/>
                    <a:pt x="20" y="311"/>
                  </a:cubicBezTo>
                  <a:cubicBezTo>
                    <a:pt x="18" y="308"/>
                    <a:pt x="13" y="301"/>
                    <a:pt x="13" y="301"/>
                  </a:cubicBezTo>
                  <a:cubicBezTo>
                    <a:pt x="8" y="283"/>
                    <a:pt x="3" y="278"/>
                    <a:pt x="0" y="256"/>
                  </a:cubicBezTo>
                  <a:cubicBezTo>
                    <a:pt x="4" y="185"/>
                    <a:pt x="17" y="101"/>
                    <a:pt x="84" y="61"/>
                  </a:cubicBezTo>
                  <a:cubicBezTo>
                    <a:pt x="93" y="48"/>
                    <a:pt x="101" y="37"/>
                    <a:pt x="116" y="32"/>
                  </a:cubicBezTo>
                  <a:cubicBezTo>
                    <a:pt x="126" y="17"/>
                    <a:pt x="129" y="17"/>
                    <a:pt x="122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99CC00"/>
                </a:gs>
                <a:gs pos="100000">
                  <a:srgbClr val="CBE57D"/>
                </a:gs>
              </a:gsLst>
              <a:path path="rect">
                <a:fillToRect r="100000" b="100000"/>
              </a:path>
            </a:gradFill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73" name="Freeform 1098"/>
            <p:cNvSpPr>
              <a:spLocks/>
            </p:cNvSpPr>
            <p:nvPr/>
          </p:nvSpPr>
          <p:spPr bwMode="auto">
            <a:xfrm>
              <a:off x="1805" y="2390"/>
              <a:ext cx="112" cy="110"/>
            </a:xfrm>
            <a:custGeom>
              <a:avLst/>
              <a:gdLst>
                <a:gd name="T0" fmla="*/ 0 w 112"/>
                <a:gd name="T1" fmla="*/ 97 h 110"/>
                <a:gd name="T2" fmla="*/ 96 w 112"/>
                <a:gd name="T3" fmla="*/ 110 h 110"/>
                <a:gd name="T4" fmla="*/ 92 w 112"/>
                <a:gd name="T5" fmla="*/ 94 h 110"/>
                <a:gd name="T6" fmla="*/ 83 w 112"/>
                <a:gd name="T7" fmla="*/ 40 h 110"/>
                <a:gd name="T8" fmla="*/ 25 w 112"/>
                <a:gd name="T9" fmla="*/ 17 h 110"/>
                <a:gd name="T10" fmla="*/ 0 w 112"/>
                <a:gd name="T11" fmla="*/ 33 h 110"/>
                <a:gd name="T12" fmla="*/ 9 w 112"/>
                <a:gd name="T13" fmla="*/ 62 h 110"/>
                <a:gd name="T14" fmla="*/ 0 w 112"/>
                <a:gd name="T15" fmla="*/ 97 h 1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110"/>
                <a:gd name="T26" fmla="*/ 112 w 112"/>
                <a:gd name="T27" fmla="*/ 110 h 1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110">
                  <a:moveTo>
                    <a:pt x="0" y="97"/>
                  </a:moveTo>
                  <a:cubicBezTo>
                    <a:pt x="38" y="106"/>
                    <a:pt x="46" y="108"/>
                    <a:pt x="96" y="110"/>
                  </a:cubicBezTo>
                  <a:cubicBezTo>
                    <a:pt x="112" y="105"/>
                    <a:pt x="104" y="98"/>
                    <a:pt x="92" y="94"/>
                  </a:cubicBezTo>
                  <a:cubicBezTo>
                    <a:pt x="86" y="75"/>
                    <a:pt x="85" y="61"/>
                    <a:pt x="83" y="40"/>
                  </a:cubicBezTo>
                  <a:cubicBezTo>
                    <a:pt x="95" y="0"/>
                    <a:pt x="56" y="15"/>
                    <a:pt x="25" y="17"/>
                  </a:cubicBezTo>
                  <a:cubicBezTo>
                    <a:pt x="11" y="20"/>
                    <a:pt x="5" y="19"/>
                    <a:pt x="0" y="33"/>
                  </a:cubicBezTo>
                  <a:cubicBezTo>
                    <a:pt x="7" y="55"/>
                    <a:pt x="4" y="46"/>
                    <a:pt x="9" y="62"/>
                  </a:cubicBezTo>
                  <a:cubicBezTo>
                    <a:pt x="7" y="75"/>
                    <a:pt x="6" y="85"/>
                    <a:pt x="0" y="97"/>
                  </a:cubicBezTo>
                  <a:close/>
                </a:path>
              </a:pathLst>
            </a:custGeom>
            <a:solidFill>
              <a:srgbClr val="996633"/>
            </a:soli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74" name="Freeform 1090"/>
            <p:cNvSpPr>
              <a:spLocks/>
            </p:cNvSpPr>
            <p:nvPr/>
          </p:nvSpPr>
          <p:spPr bwMode="auto">
            <a:xfrm>
              <a:off x="1722" y="2286"/>
              <a:ext cx="219" cy="143"/>
            </a:xfrm>
            <a:custGeom>
              <a:avLst/>
              <a:gdLst>
                <a:gd name="T0" fmla="*/ 9 w 199"/>
                <a:gd name="T1" fmla="*/ 28 h 143"/>
                <a:gd name="T2" fmla="*/ 1 w 199"/>
                <a:gd name="T3" fmla="*/ 47 h 143"/>
                <a:gd name="T4" fmla="*/ 41 w 199"/>
                <a:gd name="T5" fmla="*/ 102 h 143"/>
                <a:gd name="T6" fmla="*/ 103 w 199"/>
                <a:gd name="T7" fmla="*/ 143 h 143"/>
                <a:gd name="T8" fmla="*/ 139 w 199"/>
                <a:gd name="T9" fmla="*/ 127 h 143"/>
                <a:gd name="T10" fmla="*/ 174 w 199"/>
                <a:gd name="T11" fmla="*/ 118 h 143"/>
                <a:gd name="T12" fmla="*/ 206 w 199"/>
                <a:gd name="T13" fmla="*/ 76 h 143"/>
                <a:gd name="T14" fmla="*/ 217 w 199"/>
                <a:gd name="T15" fmla="*/ 47 h 143"/>
                <a:gd name="T16" fmla="*/ 206 w 199"/>
                <a:gd name="T17" fmla="*/ 22 h 143"/>
                <a:gd name="T18" fmla="*/ 202 w 199"/>
                <a:gd name="T19" fmla="*/ 31 h 143"/>
                <a:gd name="T20" fmla="*/ 191 w 199"/>
                <a:gd name="T21" fmla="*/ 35 h 143"/>
                <a:gd name="T22" fmla="*/ 142 w 199"/>
                <a:gd name="T23" fmla="*/ 60 h 143"/>
                <a:gd name="T24" fmla="*/ 118 w 199"/>
                <a:gd name="T25" fmla="*/ 67 h 143"/>
                <a:gd name="T26" fmla="*/ 54 w 199"/>
                <a:gd name="T27" fmla="*/ 57 h 143"/>
                <a:gd name="T28" fmla="*/ 6 w 199"/>
                <a:gd name="T29" fmla="*/ 31 h 143"/>
                <a:gd name="T30" fmla="*/ 6 w 199"/>
                <a:gd name="T31" fmla="*/ 54 h 143"/>
                <a:gd name="T32" fmla="*/ 44 w 199"/>
                <a:gd name="T33" fmla="*/ 108 h 143"/>
                <a:gd name="T34" fmla="*/ 30 w 199"/>
                <a:gd name="T35" fmla="*/ 92 h 143"/>
                <a:gd name="T36" fmla="*/ 62 w 199"/>
                <a:gd name="T37" fmla="*/ 124 h 1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9"/>
                <a:gd name="T58" fmla="*/ 0 h 143"/>
                <a:gd name="T59" fmla="*/ 199 w 199"/>
                <a:gd name="T60" fmla="*/ 143 h 1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9" h="143">
                  <a:moveTo>
                    <a:pt x="8" y="28"/>
                  </a:moveTo>
                  <a:cubicBezTo>
                    <a:pt x="6" y="34"/>
                    <a:pt x="0" y="40"/>
                    <a:pt x="1" y="47"/>
                  </a:cubicBezTo>
                  <a:cubicBezTo>
                    <a:pt x="3" y="66"/>
                    <a:pt x="18" y="96"/>
                    <a:pt x="37" y="102"/>
                  </a:cubicBezTo>
                  <a:cubicBezTo>
                    <a:pt x="56" y="121"/>
                    <a:pt x="67" y="138"/>
                    <a:pt x="94" y="143"/>
                  </a:cubicBezTo>
                  <a:cubicBezTo>
                    <a:pt x="112" y="140"/>
                    <a:pt x="112" y="135"/>
                    <a:pt x="126" y="127"/>
                  </a:cubicBezTo>
                  <a:cubicBezTo>
                    <a:pt x="135" y="122"/>
                    <a:pt x="148" y="121"/>
                    <a:pt x="158" y="118"/>
                  </a:cubicBezTo>
                  <a:cubicBezTo>
                    <a:pt x="169" y="102"/>
                    <a:pt x="175" y="90"/>
                    <a:pt x="187" y="76"/>
                  </a:cubicBezTo>
                  <a:cubicBezTo>
                    <a:pt x="190" y="66"/>
                    <a:pt x="193" y="57"/>
                    <a:pt x="197" y="47"/>
                  </a:cubicBezTo>
                  <a:cubicBezTo>
                    <a:pt x="195" y="35"/>
                    <a:pt x="199" y="0"/>
                    <a:pt x="187" y="22"/>
                  </a:cubicBezTo>
                  <a:cubicBezTo>
                    <a:pt x="185" y="25"/>
                    <a:pt x="186" y="29"/>
                    <a:pt x="184" y="31"/>
                  </a:cubicBezTo>
                  <a:cubicBezTo>
                    <a:pt x="181" y="34"/>
                    <a:pt x="177" y="34"/>
                    <a:pt x="174" y="35"/>
                  </a:cubicBezTo>
                  <a:cubicBezTo>
                    <a:pt x="161" y="48"/>
                    <a:pt x="146" y="55"/>
                    <a:pt x="129" y="60"/>
                  </a:cubicBezTo>
                  <a:cubicBezTo>
                    <a:pt x="122" y="62"/>
                    <a:pt x="107" y="67"/>
                    <a:pt x="107" y="67"/>
                  </a:cubicBezTo>
                  <a:cubicBezTo>
                    <a:pt x="87" y="63"/>
                    <a:pt x="69" y="59"/>
                    <a:pt x="49" y="57"/>
                  </a:cubicBezTo>
                  <a:cubicBezTo>
                    <a:pt x="34" y="47"/>
                    <a:pt x="22" y="39"/>
                    <a:pt x="5" y="31"/>
                  </a:cubicBezTo>
                  <a:cubicBezTo>
                    <a:pt x="0" y="44"/>
                    <a:pt x="5" y="42"/>
                    <a:pt x="5" y="54"/>
                  </a:cubicBezTo>
                  <a:lnTo>
                    <a:pt x="40" y="108"/>
                  </a:lnTo>
                  <a:lnTo>
                    <a:pt x="27" y="92"/>
                  </a:lnTo>
                  <a:lnTo>
                    <a:pt x="56" y="124"/>
                  </a:lnTo>
                </a:path>
              </a:pathLst>
            </a:custGeom>
            <a:solidFill>
              <a:srgbClr val="9966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75" name="Freeform 1091"/>
            <p:cNvSpPr>
              <a:spLocks/>
            </p:cNvSpPr>
            <p:nvPr/>
          </p:nvSpPr>
          <p:spPr bwMode="auto">
            <a:xfrm flipH="1">
              <a:off x="1885" y="2401"/>
              <a:ext cx="27" cy="92"/>
            </a:xfrm>
            <a:custGeom>
              <a:avLst/>
              <a:gdLst>
                <a:gd name="T0" fmla="*/ 22 w 52"/>
                <a:gd name="T1" fmla="*/ 0 h 91"/>
                <a:gd name="T2" fmla="*/ 0 w 52"/>
                <a:gd name="T3" fmla="*/ 92 h 91"/>
                <a:gd name="T4" fmla="*/ 0 60000 65536"/>
                <a:gd name="T5" fmla="*/ 0 60000 65536"/>
                <a:gd name="T6" fmla="*/ 0 w 52"/>
                <a:gd name="T7" fmla="*/ 0 h 91"/>
                <a:gd name="T8" fmla="*/ 52 w 52"/>
                <a:gd name="T9" fmla="*/ 91 h 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" h="91">
                  <a:moveTo>
                    <a:pt x="43" y="0"/>
                  </a:moveTo>
                  <a:cubicBezTo>
                    <a:pt x="52" y="26"/>
                    <a:pt x="30" y="91"/>
                    <a:pt x="0" y="9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76" name="Freeform 1092"/>
            <p:cNvSpPr>
              <a:spLocks/>
            </p:cNvSpPr>
            <p:nvPr/>
          </p:nvSpPr>
          <p:spPr bwMode="auto">
            <a:xfrm rot="20034624" flipH="1">
              <a:off x="1790" y="2406"/>
              <a:ext cx="27" cy="72"/>
            </a:xfrm>
            <a:custGeom>
              <a:avLst/>
              <a:gdLst>
                <a:gd name="T0" fmla="*/ 21 w 21"/>
                <a:gd name="T1" fmla="*/ 0 h 82"/>
                <a:gd name="T2" fmla="*/ 27 w 21"/>
                <a:gd name="T3" fmla="*/ 72 h 82"/>
                <a:gd name="T4" fmla="*/ 0 60000 65536"/>
                <a:gd name="T5" fmla="*/ 0 60000 65536"/>
                <a:gd name="T6" fmla="*/ 0 w 21"/>
                <a:gd name="T7" fmla="*/ 0 h 82"/>
                <a:gd name="T8" fmla="*/ 21 w 21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" h="82">
                  <a:moveTo>
                    <a:pt x="16" y="0"/>
                  </a:moveTo>
                  <a:cubicBezTo>
                    <a:pt x="0" y="23"/>
                    <a:pt x="0" y="61"/>
                    <a:pt x="21" y="8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grpSp>
          <p:nvGrpSpPr>
            <p:cNvPr id="15" name="Group 1093"/>
            <p:cNvGrpSpPr>
              <a:grpSpLocks/>
            </p:cNvGrpSpPr>
            <p:nvPr/>
          </p:nvGrpSpPr>
          <p:grpSpPr bwMode="auto">
            <a:xfrm>
              <a:off x="1720" y="2103"/>
              <a:ext cx="218" cy="260"/>
              <a:chOff x="924" y="2251"/>
              <a:chExt cx="218" cy="260"/>
            </a:xfrm>
          </p:grpSpPr>
          <p:sp>
            <p:nvSpPr>
              <p:cNvPr id="11382" name="Freeform 1094"/>
              <p:cNvSpPr>
                <a:spLocks/>
              </p:cNvSpPr>
              <p:nvPr/>
            </p:nvSpPr>
            <p:spPr bwMode="auto">
              <a:xfrm>
                <a:off x="924" y="2251"/>
                <a:ext cx="127" cy="260"/>
              </a:xfrm>
              <a:custGeom>
                <a:avLst/>
                <a:gdLst>
                  <a:gd name="T0" fmla="*/ 127 w 127"/>
                  <a:gd name="T1" fmla="*/ 260 h 260"/>
                  <a:gd name="T2" fmla="*/ 23 w 127"/>
                  <a:gd name="T3" fmla="*/ 210 h 260"/>
                  <a:gd name="T4" fmla="*/ 108 w 127"/>
                  <a:gd name="T5" fmla="*/ 0 h 260"/>
                  <a:gd name="T6" fmla="*/ 0 60000 65536"/>
                  <a:gd name="T7" fmla="*/ 0 60000 65536"/>
                  <a:gd name="T8" fmla="*/ 0 60000 65536"/>
                  <a:gd name="T9" fmla="*/ 0 w 127"/>
                  <a:gd name="T10" fmla="*/ 0 h 260"/>
                  <a:gd name="T11" fmla="*/ 127 w 127"/>
                  <a:gd name="T12" fmla="*/ 260 h 2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7" h="260">
                    <a:moveTo>
                      <a:pt x="127" y="260"/>
                    </a:moveTo>
                    <a:cubicBezTo>
                      <a:pt x="59" y="250"/>
                      <a:pt x="44" y="238"/>
                      <a:pt x="23" y="210"/>
                    </a:cubicBezTo>
                    <a:cubicBezTo>
                      <a:pt x="12" y="161"/>
                      <a:pt x="0" y="44"/>
                      <a:pt x="108" y="0"/>
                    </a:cubicBezTo>
                  </a:path>
                </a:pathLst>
              </a:custGeom>
              <a:gradFill rotWithShape="0">
                <a:gsLst>
                  <a:gs pos="0">
                    <a:srgbClr val="800000"/>
                  </a:gs>
                  <a:gs pos="100000">
                    <a:srgbClr val="520000"/>
                  </a:gs>
                </a:gsLst>
                <a:lin ang="2700000" scaled="1"/>
              </a:gradFill>
              <a:ln w="9525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83" name="Freeform 1095"/>
              <p:cNvSpPr>
                <a:spLocks/>
              </p:cNvSpPr>
              <p:nvPr/>
            </p:nvSpPr>
            <p:spPr bwMode="auto">
              <a:xfrm>
                <a:off x="1027" y="2251"/>
                <a:ext cx="115" cy="259"/>
              </a:xfrm>
              <a:custGeom>
                <a:avLst/>
                <a:gdLst>
                  <a:gd name="T0" fmla="*/ 8 w 115"/>
                  <a:gd name="T1" fmla="*/ 259 h 259"/>
                  <a:gd name="T2" fmla="*/ 105 w 115"/>
                  <a:gd name="T3" fmla="*/ 209 h 259"/>
                  <a:gd name="T4" fmla="*/ 0 w 115"/>
                  <a:gd name="T5" fmla="*/ 0 h 259"/>
                  <a:gd name="T6" fmla="*/ 0 60000 65536"/>
                  <a:gd name="T7" fmla="*/ 0 60000 65536"/>
                  <a:gd name="T8" fmla="*/ 0 60000 65536"/>
                  <a:gd name="T9" fmla="*/ 0 w 115"/>
                  <a:gd name="T10" fmla="*/ 0 h 259"/>
                  <a:gd name="T11" fmla="*/ 115 w 115"/>
                  <a:gd name="T12" fmla="*/ 259 h 2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5" h="259">
                    <a:moveTo>
                      <a:pt x="8" y="259"/>
                    </a:moveTo>
                    <a:cubicBezTo>
                      <a:pt x="71" y="249"/>
                      <a:pt x="85" y="237"/>
                      <a:pt x="105" y="209"/>
                    </a:cubicBezTo>
                    <a:cubicBezTo>
                      <a:pt x="115" y="160"/>
                      <a:pt x="100" y="44"/>
                      <a:pt x="0" y="0"/>
                    </a:cubicBezTo>
                  </a:path>
                </a:pathLst>
              </a:custGeom>
              <a:gradFill rotWithShape="0">
                <a:gsLst>
                  <a:gs pos="0">
                    <a:srgbClr val="800000"/>
                  </a:gs>
                  <a:gs pos="100000">
                    <a:srgbClr val="520000"/>
                  </a:gs>
                </a:gsLst>
                <a:lin ang="2700000" scaled="1"/>
              </a:gradFill>
              <a:ln w="9525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11378" name="Freeform 1096"/>
            <p:cNvSpPr>
              <a:spLocks/>
            </p:cNvSpPr>
            <p:nvPr/>
          </p:nvSpPr>
          <p:spPr bwMode="auto">
            <a:xfrm>
              <a:off x="1841" y="2288"/>
              <a:ext cx="122" cy="135"/>
            </a:xfrm>
            <a:custGeom>
              <a:avLst/>
              <a:gdLst>
                <a:gd name="T0" fmla="*/ 15 w 122"/>
                <a:gd name="T1" fmla="*/ 135 h 135"/>
                <a:gd name="T2" fmla="*/ 63 w 122"/>
                <a:gd name="T3" fmla="*/ 111 h 135"/>
                <a:gd name="T4" fmla="*/ 97 w 122"/>
                <a:gd name="T5" fmla="*/ 68 h 135"/>
                <a:gd name="T6" fmla="*/ 82 w 122"/>
                <a:gd name="T7" fmla="*/ 24 h 135"/>
                <a:gd name="T8" fmla="*/ 25 w 122"/>
                <a:gd name="T9" fmla="*/ 77 h 135"/>
                <a:gd name="T10" fmla="*/ 15 w 122"/>
                <a:gd name="T11" fmla="*/ 135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"/>
                <a:gd name="T19" fmla="*/ 0 h 135"/>
                <a:gd name="T20" fmla="*/ 122 w 122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" h="135">
                  <a:moveTo>
                    <a:pt x="15" y="135"/>
                  </a:moveTo>
                  <a:cubicBezTo>
                    <a:pt x="32" y="130"/>
                    <a:pt x="63" y="111"/>
                    <a:pt x="63" y="111"/>
                  </a:cubicBezTo>
                  <a:cubicBezTo>
                    <a:pt x="86" y="76"/>
                    <a:pt x="74" y="90"/>
                    <a:pt x="97" y="68"/>
                  </a:cubicBezTo>
                  <a:cubicBezTo>
                    <a:pt x="103" y="47"/>
                    <a:pt x="122" y="0"/>
                    <a:pt x="82" y="24"/>
                  </a:cubicBezTo>
                  <a:cubicBezTo>
                    <a:pt x="74" y="48"/>
                    <a:pt x="49" y="68"/>
                    <a:pt x="25" y="77"/>
                  </a:cubicBezTo>
                  <a:cubicBezTo>
                    <a:pt x="0" y="102"/>
                    <a:pt x="9" y="85"/>
                    <a:pt x="15" y="13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33"/>
                </a:gs>
                <a:gs pos="100000">
                  <a:srgbClr val="470018"/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79" name="Freeform 1097"/>
            <p:cNvSpPr>
              <a:spLocks/>
            </p:cNvSpPr>
            <p:nvPr/>
          </p:nvSpPr>
          <p:spPr bwMode="auto">
            <a:xfrm>
              <a:off x="1714" y="2294"/>
              <a:ext cx="142" cy="141"/>
            </a:xfrm>
            <a:custGeom>
              <a:avLst/>
              <a:gdLst>
                <a:gd name="T0" fmla="*/ 142 w 104"/>
                <a:gd name="T1" fmla="*/ 133 h 131"/>
                <a:gd name="T2" fmla="*/ 30 w 104"/>
                <a:gd name="T3" fmla="*/ 34 h 131"/>
                <a:gd name="T4" fmla="*/ 4 w 104"/>
                <a:gd name="T5" fmla="*/ 34 h 131"/>
                <a:gd name="T6" fmla="*/ 90 w 104"/>
                <a:gd name="T7" fmla="*/ 123 h 131"/>
                <a:gd name="T8" fmla="*/ 142 w 104"/>
                <a:gd name="T9" fmla="*/ 133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31"/>
                <a:gd name="T17" fmla="*/ 104 w 104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31">
                  <a:moveTo>
                    <a:pt x="104" y="124"/>
                  </a:moveTo>
                  <a:cubicBezTo>
                    <a:pt x="95" y="70"/>
                    <a:pt x="73" y="49"/>
                    <a:pt x="22" y="32"/>
                  </a:cubicBezTo>
                  <a:cubicBezTo>
                    <a:pt x="18" y="26"/>
                    <a:pt x="8" y="0"/>
                    <a:pt x="3" y="32"/>
                  </a:cubicBezTo>
                  <a:cubicBezTo>
                    <a:pt x="0" y="53"/>
                    <a:pt x="47" y="108"/>
                    <a:pt x="66" y="114"/>
                  </a:cubicBezTo>
                  <a:cubicBezTo>
                    <a:pt x="80" y="124"/>
                    <a:pt x="87" y="131"/>
                    <a:pt x="104" y="124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33"/>
                </a:gs>
                <a:gs pos="100000">
                  <a:srgbClr val="470018"/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6755" name="Freeform 1155"/>
            <p:cNvSpPr>
              <a:spLocks/>
            </p:cNvSpPr>
            <p:nvPr/>
          </p:nvSpPr>
          <p:spPr bwMode="auto">
            <a:xfrm>
              <a:off x="1718" y="2302"/>
              <a:ext cx="133" cy="140"/>
            </a:xfrm>
            <a:custGeom>
              <a:avLst/>
              <a:gdLst/>
              <a:ahLst/>
              <a:cxnLst>
                <a:cxn ang="0">
                  <a:pos x="104" y="124"/>
                </a:cxn>
                <a:cxn ang="0">
                  <a:pos x="22" y="32"/>
                </a:cxn>
                <a:cxn ang="0">
                  <a:pos x="3" y="32"/>
                </a:cxn>
                <a:cxn ang="0">
                  <a:pos x="66" y="114"/>
                </a:cxn>
                <a:cxn ang="0">
                  <a:pos x="104" y="124"/>
                </a:cxn>
              </a:cxnLst>
              <a:rect l="0" t="0" r="r" b="b"/>
              <a:pathLst>
                <a:path w="104" h="131">
                  <a:moveTo>
                    <a:pt x="104" y="124"/>
                  </a:moveTo>
                  <a:cubicBezTo>
                    <a:pt x="95" y="70"/>
                    <a:pt x="73" y="49"/>
                    <a:pt x="22" y="32"/>
                  </a:cubicBezTo>
                  <a:cubicBezTo>
                    <a:pt x="18" y="26"/>
                    <a:pt x="8" y="0"/>
                    <a:pt x="3" y="32"/>
                  </a:cubicBezTo>
                  <a:cubicBezTo>
                    <a:pt x="0" y="53"/>
                    <a:pt x="47" y="108"/>
                    <a:pt x="66" y="114"/>
                  </a:cubicBezTo>
                  <a:cubicBezTo>
                    <a:pt x="80" y="124"/>
                    <a:pt x="87" y="131"/>
                    <a:pt x="104" y="1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81" name="Freeform 1156"/>
            <p:cNvSpPr>
              <a:spLocks/>
            </p:cNvSpPr>
            <p:nvPr/>
          </p:nvSpPr>
          <p:spPr bwMode="auto">
            <a:xfrm>
              <a:off x="1839" y="2298"/>
              <a:ext cx="122" cy="135"/>
            </a:xfrm>
            <a:custGeom>
              <a:avLst/>
              <a:gdLst>
                <a:gd name="T0" fmla="*/ 15 w 122"/>
                <a:gd name="T1" fmla="*/ 135 h 135"/>
                <a:gd name="T2" fmla="*/ 63 w 122"/>
                <a:gd name="T3" fmla="*/ 111 h 135"/>
                <a:gd name="T4" fmla="*/ 97 w 122"/>
                <a:gd name="T5" fmla="*/ 68 h 135"/>
                <a:gd name="T6" fmla="*/ 82 w 122"/>
                <a:gd name="T7" fmla="*/ 24 h 135"/>
                <a:gd name="T8" fmla="*/ 25 w 122"/>
                <a:gd name="T9" fmla="*/ 77 h 135"/>
                <a:gd name="T10" fmla="*/ 15 w 122"/>
                <a:gd name="T11" fmla="*/ 135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"/>
                <a:gd name="T19" fmla="*/ 0 h 135"/>
                <a:gd name="T20" fmla="*/ 122 w 122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" h="135">
                  <a:moveTo>
                    <a:pt x="15" y="135"/>
                  </a:moveTo>
                  <a:cubicBezTo>
                    <a:pt x="32" y="130"/>
                    <a:pt x="63" y="111"/>
                    <a:pt x="63" y="111"/>
                  </a:cubicBezTo>
                  <a:cubicBezTo>
                    <a:pt x="86" y="76"/>
                    <a:pt x="74" y="90"/>
                    <a:pt x="97" y="68"/>
                  </a:cubicBezTo>
                  <a:cubicBezTo>
                    <a:pt x="103" y="47"/>
                    <a:pt x="122" y="0"/>
                    <a:pt x="82" y="24"/>
                  </a:cubicBezTo>
                  <a:cubicBezTo>
                    <a:pt x="74" y="48"/>
                    <a:pt x="49" y="68"/>
                    <a:pt x="25" y="77"/>
                  </a:cubicBezTo>
                  <a:cubicBezTo>
                    <a:pt x="0" y="102"/>
                    <a:pt x="9" y="85"/>
                    <a:pt x="15" y="13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6633"/>
                </a:gs>
                <a:gs pos="100000">
                  <a:srgbClr val="473018"/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16" name="Group 1246"/>
          <p:cNvGrpSpPr>
            <a:grpSpLocks/>
          </p:cNvGrpSpPr>
          <p:nvPr/>
        </p:nvGrpSpPr>
        <p:grpSpPr bwMode="auto">
          <a:xfrm>
            <a:off x="5908675" y="3197225"/>
            <a:ext cx="631825" cy="1166813"/>
            <a:chOff x="3978" y="1990"/>
            <a:chExt cx="398" cy="735"/>
          </a:xfrm>
        </p:grpSpPr>
        <p:sp>
          <p:nvSpPr>
            <p:cNvPr id="11338" name="Freeform 1199"/>
            <p:cNvSpPr>
              <a:spLocks/>
            </p:cNvSpPr>
            <p:nvPr/>
          </p:nvSpPr>
          <p:spPr bwMode="auto">
            <a:xfrm>
              <a:off x="4038" y="2019"/>
              <a:ext cx="109" cy="112"/>
            </a:xfrm>
            <a:custGeom>
              <a:avLst/>
              <a:gdLst>
                <a:gd name="T0" fmla="*/ 0 w 109"/>
                <a:gd name="T1" fmla="*/ 0 h 112"/>
                <a:gd name="T2" fmla="*/ 64 w 109"/>
                <a:gd name="T3" fmla="*/ 80 h 112"/>
                <a:gd name="T4" fmla="*/ 90 w 109"/>
                <a:gd name="T5" fmla="*/ 99 h 112"/>
                <a:gd name="T6" fmla="*/ 109 w 109"/>
                <a:gd name="T7" fmla="*/ 112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"/>
                <a:gd name="T13" fmla="*/ 0 h 112"/>
                <a:gd name="T14" fmla="*/ 109 w 109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" h="112">
                  <a:moveTo>
                    <a:pt x="0" y="0"/>
                  </a:moveTo>
                  <a:cubicBezTo>
                    <a:pt x="28" y="20"/>
                    <a:pt x="43" y="54"/>
                    <a:pt x="64" y="80"/>
                  </a:cubicBezTo>
                  <a:cubicBezTo>
                    <a:pt x="72" y="89"/>
                    <a:pt x="79" y="92"/>
                    <a:pt x="90" y="99"/>
                  </a:cubicBezTo>
                  <a:cubicBezTo>
                    <a:pt x="96" y="103"/>
                    <a:pt x="109" y="112"/>
                    <a:pt x="109" y="112"/>
                  </a:cubicBezTo>
                </a:path>
              </a:pathLst>
            </a:custGeom>
            <a:noFill/>
            <a:ln w="28575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39" name="Freeform 1187"/>
            <p:cNvSpPr>
              <a:spLocks/>
            </p:cNvSpPr>
            <p:nvPr/>
          </p:nvSpPr>
          <p:spPr bwMode="auto">
            <a:xfrm rot="-843874">
              <a:off x="3978" y="2074"/>
              <a:ext cx="248" cy="465"/>
            </a:xfrm>
            <a:custGeom>
              <a:avLst/>
              <a:gdLst>
                <a:gd name="T0" fmla="*/ 0 w 248"/>
                <a:gd name="T1" fmla="*/ 50 h 305"/>
                <a:gd name="T2" fmla="*/ 39 w 248"/>
                <a:gd name="T3" fmla="*/ 21 h 305"/>
                <a:gd name="T4" fmla="*/ 70 w 248"/>
                <a:gd name="T5" fmla="*/ 0 h 305"/>
                <a:gd name="T6" fmla="*/ 113 w 248"/>
                <a:gd name="T7" fmla="*/ 78 h 305"/>
                <a:gd name="T8" fmla="*/ 162 w 248"/>
                <a:gd name="T9" fmla="*/ 174 h 305"/>
                <a:gd name="T10" fmla="*/ 187 w 248"/>
                <a:gd name="T11" fmla="*/ 261 h 305"/>
                <a:gd name="T12" fmla="*/ 193 w 248"/>
                <a:gd name="T13" fmla="*/ 287 h 305"/>
                <a:gd name="T14" fmla="*/ 218 w 248"/>
                <a:gd name="T15" fmla="*/ 343 h 305"/>
                <a:gd name="T16" fmla="*/ 235 w 248"/>
                <a:gd name="T17" fmla="*/ 367 h 305"/>
                <a:gd name="T18" fmla="*/ 227 w 248"/>
                <a:gd name="T19" fmla="*/ 465 h 305"/>
                <a:gd name="T20" fmla="*/ 207 w 248"/>
                <a:gd name="T21" fmla="*/ 454 h 305"/>
                <a:gd name="T22" fmla="*/ 186 w 248"/>
                <a:gd name="T23" fmla="*/ 444 h 305"/>
                <a:gd name="T24" fmla="*/ 146 w 248"/>
                <a:gd name="T25" fmla="*/ 415 h 305"/>
                <a:gd name="T26" fmla="*/ 123 w 248"/>
                <a:gd name="T27" fmla="*/ 354 h 305"/>
                <a:gd name="T28" fmla="*/ 107 w 248"/>
                <a:gd name="T29" fmla="*/ 282 h 305"/>
                <a:gd name="T30" fmla="*/ 91 w 248"/>
                <a:gd name="T31" fmla="*/ 252 h 305"/>
                <a:gd name="T32" fmla="*/ 66 w 248"/>
                <a:gd name="T33" fmla="*/ 174 h 305"/>
                <a:gd name="T34" fmla="*/ 37 w 248"/>
                <a:gd name="T35" fmla="*/ 130 h 305"/>
                <a:gd name="T36" fmla="*/ 0 w 248"/>
                <a:gd name="T37" fmla="*/ 50 h 3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8"/>
                <a:gd name="T58" fmla="*/ 0 h 305"/>
                <a:gd name="T59" fmla="*/ 248 w 248"/>
                <a:gd name="T60" fmla="*/ 305 h 3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8" h="305">
                  <a:moveTo>
                    <a:pt x="0" y="33"/>
                  </a:moveTo>
                  <a:cubicBezTo>
                    <a:pt x="16" y="29"/>
                    <a:pt x="24" y="18"/>
                    <a:pt x="39" y="14"/>
                  </a:cubicBezTo>
                  <a:cubicBezTo>
                    <a:pt x="49" y="7"/>
                    <a:pt x="59" y="4"/>
                    <a:pt x="70" y="0"/>
                  </a:cubicBezTo>
                  <a:cubicBezTo>
                    <a:pt x="90" y="15"/>
                    <a:pt x="90" y="36"/>
                    <a:pt x="113" y="51"/>
                  </a:cubicBezTo>
                  <a:cubicBezTo>
                    <a:pt x="129" y="72"/>
                    <a:pt x="149" y="92"/>
                    <a:pt x="162" y="114"/>
                  </a:cubicBezTo>
                  <a:cubicBezTo>
                    <a:pt x="173" y="134"/>
                    <a:pt x="182" y="159"/>
                    <a:pt x="187" y="171"/>
                  </a:cubicBezTo>
                  <a:cubicBezTo>
                    <a:pt x="192" y="183"/>
                    <a:pt x="188" y="179"/>
                    <a:pt x="193" y="188"/>
                  </a:cubicBezTo>
                  <a:cubicBezTo>
                    <a:pt x="199" y="202"/>
                    <a:pt x="209" y="212"/>
                    <a:pt x="218" y="225"/>
                  </a:cubicBezTo>
                  <a:cubicBezTo>
                    <a:pt x="222" y="231"/>
                    <a:pt x="235" y="241"/>
                    <a:pt x="235" y="241"/>
                  </a:cubicBezTo>
                  <a:cubicBezTo>
                    <a:pt x="238" y="267"/>
                    <a:pt x="248" y="285"/>
                    <a:pt x="227" y="305"/>
                  </a:cubicBezTo>
                  <a:cubicBezTo>
                    <a:pt x="213" y="299"/>
                    <a:pt x="222" y="302"/>
                    <a:pt x="207" y="298"/>
                  </a:cubicBezTo>
                  <a:cubicBezTo>
                    <a:pt x="200" y="296"/>
                    <a:pt x="186" y="291"/>
                    <a:pt x="186" y="291"/>
                  </a:cubicBezTo>
                  <a:cubicBezTo>
                    <a:pt x="177" y="281"/>
                    <a:pt x="157" y="280"/>
                    <a:pt x="146" y="272"/>
                  </a:cubicBezTo>
                  <a:cubicBezTo>
                    <a:pt x="140" y="256"/>
                    <a:pt x="142" y="237"/>
                    <a:pt x="123" y="232"/>
                  </a:cubicBezTo>
                  <a:cubicBezTo>
                    <a:pt x="116" y="218"/>
                    <a:pt x="117" y="205"/>
                    <a:pt x="107" y="185"/>
                  </a:cubicBezTo>
                  <a:cubicBezTo>
                    <a:pt x="102" y="173"/>
                    <a:pt x="98" y="177"/>
                    <a:pt x="91" y="165"/>
                  </a:cubicBezTo>
                  <a:cubicBezTo>
                    <a:pt x="84" y="154"/>
                    <a:pt x="75" y="127"/>
                    <a:pt x="66" y="114"/>
                  </a:cubicBezTo>
                  <a:cubicBezTo>
                    <a:pt x="56" y="96"/>
                    <a:pt x="48" y="98"/>
                    <a:pt x="37" y="85"/>
                  </a:cubicBezTo>
                  <a:cubicBezTo>
                    <a:pt x="26" y="71"/>
                    <a:pt x="8" y="44"/>
                    <a:pt x="0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CC9900"/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40" name="Freeform 1192"/>
            <p:cNvSpPr>
              <a:spLocks/>
            </p:cNvSpPr>
            <p:nvPr/>
          </p:nvSpPr>
          <p:spPr bwMode="auto">
            <a:xfrm>
              <a:off x="4138" y="2016"/>
              <a:ext cx="189" cy="239"/>
            </a:xfrm>
            <a:custGeom>
              <a:avLst/>
              <a:gdLst>
                <a:gd name="T0" fmla="*/ 102 w 189"/>
                <a:gd name="T1" fmla="*/ 190 h 239"/>
                <a:gd name="T2" fmla="*/ 23 w 189"/>
                <a:gd name="T3" fmla="*/ 130 h 239"/>
                <a:gd name="T4" fmla="*/ 0 w 189"/>
                <a:gd name="T5" fmla="*/ 64 h 239"/>
                <a:gd name="T6" fmla="*/ 32 w 189"/>
                <a:gd name="T7" fmla="*/ 0 h 239"/>
                <a:gd name="T8" fmla="*/ 48 w 189"/>
                <a:gd name="T9" fmla="*/ 43 h 239"/>
                <a:gd name="T10" fmla="*/ 60 w 189"/>
                <a:gd name="T11" fmla="*/ 99 h 239"/>
                <a:gd name="T12" fmla="*/ 102 w 189"/>
                <a:gd name="T13" fmla="*/ 148 h 239"/>
                <a:gd name="T14" fmla="*/ 173 w 189"/>
                <a:gd name="T15" fmla="*/ 186 h 239"/>
                <a:gd name="T16" fmla="*/ 189 w 189"/>
                <a:gd name="T17" fmla="*/ 218 h 239"/>
                <a:gd name="T18" fmla="*/ 161 w 189"/>
                <a:gd name="T19" fmla="*/ 197 h 239"/>
                <a:gd name="T20" fmla="*/ 137 w 189"/>
                <a:gd name="T21" fmla="*/ 190 h 239"/>
                <a:gd name="T22" fmla="*/ 114 w 189"/>
                <a:gd name="T23" fmla="*/ 183 h 239"/>
                <a:gd name="T24" fmla="*/ 102 w 189"/>
                <a:gd name="T25" fmla="*/ 190 h 2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9"/>
                <a:gd name="T40" fmla="*/ 0 h 239"/>
                <a:gd name="T41" fmla="*/ 189 w 189"/>
                <a:gd name="T42" fmla="*/ 239 h 2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9" h="239">
                  <a:moveTo>
                    <a:pt x="102" y="190"/>
                  </a:moveTo>
                  <a:cubicBezTo>
                    <a:pt x="64" y="179"/>
                    <a:pt x="47" y="158"/>
                    <a:pt x="23" y="130"/>
                  </a:cubicBezTo>
                  <a:cubicBezTo>
                    <a:pt x="16" y="109"/>
                    <a:pt x="6" y="87"/>
                    <a:pt x="0" y="64"/>
                  </a:cubicBezTo>
                  <a:cubicBezTo>
                    <a:pt x="10" y="25"/>
                    <a:pt x="2" y="26"/>
                    <a:pt x="32" y="0"/>
                  </a:cubicBezTo>
                  <a:cubicBezTo>
                    <a:pt x="34" y="20"/>
                    <a:pt x="33" y="30"/>
                    <a:pt x="48" y="43"/>
                  </a:cubicBezTo>
                  <a:cubicBezTo>
                    <a:pt x="50" y="60"/>
                    <a:pt x="51" y="82"/>
                    <a:pt x="60" y="99"/>
                  </a:cubicBezTo>
                  <a:cubicBezTo>
                    <a:pt x="69" y="116"/>
                    <a:pt x="83" y="133"/>
                    <a:pt x="102" y="148"/>
                  </a:cubicBezTo>
                  <a:cubicBezTo>
                    <a:pt x="123" y="163"/>
                    <a:pt x="149" y="177"/>
                    <a:pt x="173" y="186"/>
                  </a:cubicBezTo>
                  <a:cubicBezTo>
                    <a:pt x="180" y="197"/>
                    <a:pt x="185" y="206"/>
                    <a:pt x="189" y="218"/>
                  </a:cubicBezTo>
                  <a:cubicBezTo>
                    <a:pt x="182" y="239"/>
                    <a:pt x="180" y="209"/>
                    <a:pt x="161" y="197"/>
                  </a:cubicBezTo>
                  <a:cubicBezTo>
                    <a:pt x="155" y="194"/>
                    <a:pt x="144" y="192"/>
                    <a:pt x="137" y="190"/>
                  </a:cubicBezTo>
                  <a:cubicBezTo>
                    <a:pt x="130" y="187"/>
                    <a:pt x="114" y="183"/>
                    <a:pt x="114" y="183"/>
                  </a:cubicBezTo>
                  <a:cubicBezTo>
                    <a:pt x="82" y="187"/>
                    <a:pt x="79" y="184"/>
                    <a:pt x="102" y="190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33"/>
                </a:gs>
                <a:gs pos="100000">
                  <a:srgbClr val="DAA3B5"/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41" name="Freeform 1191"/>
            <p:cNvSpPr>
              <a:spLocks/>
            </p:cNvSpPr>
            <p:nvPr/>
          </p:nvSpPr>
          <p:spPr bwMode="auto">
            <a:xfrm rot="-669802">
              <a:off x="4124" y="1990"/>
              <a:ext cx="189" cy="239"/>
            </a:xfrm>
            <a:custGeom>
              <a:avLst/>
              <a:gdLst>
                <a:gd name="T0" fmla="*/ 102 w 189"/>
                <a:gd name="T1" fmla="*/ 190 h 239"/>
                <a:gd name="T2" fmla="*/ 23 w 189"/>
                <a:gd name="T3" fmla="*/ 130 h 239"/>
                <a:gd name="T4" fmla="*/ 0 w 189"/>
                <a:gd name="T5" fmla="*/ 64 h 239"/>
                <a:gd name="T6" fmla="*/ 32 w 189"/>
                <a:gd name="T7" fmla="*/ 0 h 239"/>
                <a:gd name="T8" fmla="*/ 48 w 189"/>
                <a:gd name="T9" fmla="*/ 43 h 239"/>
                <a:gd name="T10" fmla="*/ 60 w 189"/>
                <a:gd name="T11" fmla="*/ 99 h 239"/>
                <a:gd name="T12" fmla="*/ 102 w 189"/>
                <a:gd name="T13" fmla="*/ 148 h 239"/>
                <a:gd name="T14" fmla="*/ 173 w 189"/>
                <a:gd name="T15" fmla="*/ 186 h 239"/>
                <a:gd name="T16" fmla="*/ 189 w 189"/>
                <a:gd name="T17" fmla="*/ 218 h 239"/>
                <a:gd name="T18" fmla="*/ 161 w 189"/>
                <a:gd name="T19" fmla="*/ 197 h 239"/>
                <a:gd name="T20" fmla="*/ 137 w 189"/>
                <a:gd name="T21" fmla="*/ 190 h 239"/>
                <a:gd name="T22" fmla="*/ 114 w 189"/>
                <a:gd name="T23" fmla="*/ 183 h 239"/>
                <a:gd name="T24" fmla="*/ 102 w 189"/>
                <a:gd name="T25" fmla="*/ 190 h 2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9"/>
                <a:gd name="T40" fmla="*/ 0 h 239"/>
                <a:gd name="T41" fmla="*/ 189 w 189"/>
                <a:gd name="T42" fmla="*/ 239 h 2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9" h="239">
                  <a:moveTo>
                    <a:pt x="102" y="190"/>
                  </a:moveTo>
                  <a:cubicBezTo>
                    <a:pt x="64" y="179"/>
                    <a:pt x="47" y="158"/>
                    <a:pt x="23" y="130"/>
                  </a:cubicBezTo>
                  <a:cubicBezTo>
                    <a:pt x="16" y="109"/>
                    <a:pt x="6" y="87"/>
                    <a:pt x="0" y="64"/>
                  </a:cubicBezTo>
                  <a:cubicBezTo>
                    <a:pt x="10" y="25"/>
                    <a:pt x="2" y="26"/>
                    <a:pt x="32" y="0"/>
                  </a:cubicBezTo>
                  <a:cubicBezTo>
                    <a:pt x="34" y="20"/>
                    <a:pt x="33" y="30"/>
                    <a:pt x="48" y="43"/>
                  </a:cubicBezTo>
                  <a:cubicBezTo>
                    <a:pt x="50" y="60"/>
                    <a:pt x="51" y="82"/>
                    <a:pt x="60" y="99"/>
                  </a:cubicBezTo>
                  <a:cubicBezTo>
                    <a:pt x="69" y="116"/>
                    <a:pt x="83" y="133"/>
                    <a:pt x="102" y="148"/>
                  </a:cubicBezTo>
                  <a:cubicBezTo>
                    <a:pt x="123" y="163"/>
                    <a:pt x="149" y="177"/>
                    <a:pt x="173" y="186"/>
                  </a:cubicBezTo>
                  <a:cubicBezTo>
                    <a:pt x="180" y="197"/>
                    <a:pt x="185" y="206"/>
                    <a:pt x="189" y="218"/>
                  </a:cubicBezTo>
                  <a:cubicBezTo>
                    <a:pt x="182" y="239"/>
                    <a:pt x="180" y="209"/>
                    <a:pt x="161" y="197"/>
                  </a:cubicBezTo>
                  <a:cubicBezTo>
                    <a:pt x="155" y="194"/>
                    <a:pt x="144" y="192"/>
                    <a:pt x="137" y="190"/>
                  </a:cubicBezTo>
                  <a:cubicBezTo>
                    <a:pt x="130" y="187"/>
                    <a:pt x="114" y="183"/>
                    <a:pt x="114" y="183"/>
                  </a:cubicBezTo>
                  <a:cubicBezTo>
                    <a:pt x="82" y="187"/>
                    <a:pt x="79" y="184"/>
                    <a:pt x="102" y="190"/>
                  </a:cubicBezTo>
                  <a:close/>
                </a:path>
              </a:pathLst>
            </a:custGeom>
            <a:gradFill rotWithShape="0">
              <a:gsLst>
                <a:gs pos="0">
                  <a:srgbClr val="996633"/>
                </a:gs>
                <a:gs pos="100000">
                  <a:srgbClr val="4E341A"/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42" name="Oval 1159"/>
            <p:cNvSpPr>
              <a:spLocks noChangeArrowheads="1"/>
            </p:cNvSpPr>
            <p:nvPr/>
          </p:nvSpPr>
          <p:spPr bwMode="auto">
            <a:xfrm rot="1925621">
              <a:off x="4000" y="2391"/>
              <a:ext cx="164" cy="74"/>
            </a:xfrm>
            <a:prstGeom prst="ellipse">
              <a:avLst/>
            </a:prstGeom>
            <a:gradFill rotWithShape="0">
              <a:gsLst>
                <a:gs pos="0">
                  <a:srgbClr val="990033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43" name="Freeform 1160"/>
            <p:cNvSpPr>
              <a:spLocks/>
            </p:cNvSpPr>
            <p:nvPr/>
          </p:nvSpPr>
          <p:spPr bwMode="auto">
            <a:xfrm>
              <a:off x="4185" y="2337"/>
              <a:ext cx="130" cy="158"/>
            </a:xfrm>
            <a:custGeom>
              <a:avLst/>
              <a:gdLst>
                <a:gd name="T0" fmla="*/ 104 w 114"/>
                <a:gd name="T1" fmla="*/ 136 h 158"/>
                <a:gd name="T2" fmla="*/ 107 w 114"/>
                <a:gd name="T3" fmla="*/ 107 h 158"/>
                <a:gd name="T4" fmla="*/ 100 w 114"/>
                <a:gd name="T5" fmla="*/ 88 h 158"/>
                <a:gd name="T6" fmla="*/ 122 w 114"/>
                <a:gd name="T7" fmla="*/ 40 h 158"/>
                <a:gd name="T8" fmla="*/ 129 w 114"/>
                <a:gd name="T9" fmla="*/ 20 h 158"/>
                <a:gd name="T10" fmla="*/ 125 w 114"/>
                <a:gd name="T11" fmla="*/ 4 h 158"/>
                <a:gd name="T12" fmla="*/ 107 w 114"/>
                <a:gd name="T13" fmla="*/ 14 h 158"/>
                <a:gd name="T14" fmla="*/ 86 w 114"/>
                <a:gd name="T15" fmla="*/ 20 h 158"/>
                <a:gd name="T16" fmla="*/ 34 w 114"/>
                <a:gd name="T17" fmla="*/ 17 h 158"/>
                <a:gd name="T18" fmla="*/ 9 w 114"/>
                <a:gd name="T19" fmla="*/ 11 h 158"/>
                <a:gd name="T20" fmla="*/ 38 w 114"/>
                <a:gd name="T21" fmla="*/ 72 h 158"/>
                <a:gd name="T22" fmla="*/ 60 w 114"/>
                <a:gd name="T23" fmla="*/ 110 h 158"/>
                <a:gd name="T24" fmla="*/ 64 w 114"/>
                <a:gd name="T25" fmla="*/ 158 h 158"/>
                <a:gd name="T26" fmla="*/ 104 w 114"/>
                <a:gd name="T27" fmla="*/ 136 h 1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158"/>
                <a:gd name="T44" fmla="*/ 114 w 114"/>
                <a:gd name="T45" fmla="*/ 158 h 15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158">
                  <a:moveTo>
                    <a:pt x="91" y="136"/>
                  </a:moveTo>
                  <a:cubicBezTo>
                    <a:pt x="98" y="112"/>
                    <a:pt x="99" y="123"/>
                    <a:pt x="94" y="107"/>
                  </a:cubicBezTo>
                  <a:cubicBezTo>
                    <a:pt x="92" y="101"/>
                    <a:pt x="88" y="88"/>
                    <a:pt x="88" y="88"/>
                  </a:cubicBezTo>
                  <a:cubicBezTo>
                    <a:pt x="93" y="71"/>
                    <a:pt x="102" y="57"/>
                    <a:pt x="107" y="40"/>
                  </a:cubicBezTo>
                  <a:cubicBezTo>
                    <a:pt x="109" y="33"/>
                    <a:pt x="113" y="20"/>
                    <a:pt x="113" y="20"/>
                  </a:cubicBezTo>
                  <a:cubicBezTo>
                    <a:pt x="112" y="15"/>
                    <a:pt x="114" y="8"/>
                    <a:pt x="110" y="4"/>
                  </a:cubicBezTo>
                  <a:cubicBezTo>
                    <a:pt x="107" y="1"/>
                    <a:pt x="95" y="13"/>
                    <a:pt x="94" y="14"/>
                  </a:cubicBezTo>
                  <a:cubicBezTo>
                    <a:pt x="88" y="17"/>
                    <a:pt x="75" y="20"/>
                    <a:pt x="75" y="20"/>
                  </a:cubicBezTo>
                  <a:cubicBezTo>
                    <a:pt x="66" y="51"/>
                    <a:pt x="48" y="22"/>
                    <a:pt x="30" y="17"/>
                  </a:cubicBezTo>
                  <a:cubicBezTo>
                    <a:pt x="19" y="10"/>
                    <a:pt x="18" y="0"/>
                    <a:pt x="8" y="11"/>
                  </a:cubicBezTo>
                  <a:cubicBezTo>
                    <a:pt x="0" y="35"/>
                    <a:pt x="19" y="55"/>
                    <a:pt x="33" y="72"/>
                  </a:cubicBezTo>
                  <a:cubicBezTo>
                    <a:pt x="37" y="85"/>
                    <a:pt x="45" y="98"/>
                    <a:pt x="53" y="110"/>
                  </a:cubicBezTo>
                  <a:cubicBezTo>
                    <a:pt x="50" y="128"/>
                    <a:pt x="39" y="148"/>
                    <a:pt x="56" y="158"/>
                  </a:cubicBezTo>
                  <a:cubicBezTo>
                    <a:pt x="68" y="154"/>
                    <a:pt x="81" y="145"/>
                    <a:pt x="91" y="136"/>
                  </a:cubicBezTo>
                  <a:close/>
                </a:path>
              </a:pathLst>
            </a:custGeom>
            <a:solidFill>
              <a:srgbClr val="9966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44" name="Freeform 1161"/>
            <p:cNvSpPr>
              <a:spLocks/>
            </p:cNvSpPr>
            <p:nvPr/>
          </p:nvSpPr>
          <p:spPr bwMode="auto">
            <a:xfrm>
              <a:off x="4096" y="2460"/>
              <a:ext cx="138" cy="109"/>
            </a:xfrm>
            <a:custGeom>
              <a:avLst/>
              <a:gdLst>
                <a:gd name="T0" fmla="*/ 0 w 138"/>
                <a:gd name="T1" fmla="*/ 29 h 109"/>
                <a:gd name="T2" fmla="*/ 32 w 138"/>
                <a:gd name="T3" fmla="*/ 16 h 109"/>
                <a:gd name="T4" fmla="*/ 67 w 138"/>
                <a:gd name="T5" fmla="*/ 0 h 109"/>
                <a:gd name="T6" fmla="*/ 103 w 138"/>
                <a:gd name="T7" fmla="*/ 22 h 109"/>
                <a:gd name="T8" fmla="*/ 131 w 138"/>
                <a:gd name="T9" fmla="*/ 35 h 109"/>
                <a:gd name="T10" fmla="*/ 112 w 138"/>
                <a:gd name="T11" fmla="*/ 64 h 109"/>
                <a:gd name="T12" fmla="*/ 83 w 138"/>
                <a:gd name="T13" fmla="*/ 83 h 109"/>
                <a:gd name="T14" fmla="*/ 61 w 138"/>
                <a:gd name="T15" fmla="*/ 109 h 109"/>
                <a:gd name="T16" fmla="*/ 39 w 138"/>
                <a:gd name="T17" fmla="*/ 77 h 109"/>
                <a:gd name="T18" fmla="*/ 55 w 138"/>
                <a:gd name="T19" fmla="*/ 67 h 109"/>
                <a:gd name="T20" fmla="*/ 39 w 138"/>
                <a:gd name="T21" fmla="*/ 41 h 109"/>
                <a:gd name="T22" fmla="*/ 0 w 138"/>
                <a:gd name="T23" fmla="*/ 29 h 1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8"/>
                <a:gd name="T37" fmla="*/ 0 h 109"/>
                <a:gd name="T38" fmla="*/ 138 w 138"/>
                <a:gd name="T39" fmla="*/ 109 h 1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8" h="109">
                  <a:moveTo>
                    <a:pt x="0" y="29"/>
                  </a:moveTo>
                  <a:cubicBezTo>
                    <a:pt x="12" y="25"/>
                    <a:pt x="21" y="20"/>
                    <a:pt x="32" y="16"/>
                  </a:cubicBezTo>
                  <a:cubicBezTo>
                    <a:pt x="42" y="6"/>
                    <a:pt x="54" y="4"/>
                    <a:pt x="67" y="0"/>
                  </a:cubicBezTo>
                  <a:cubicBezTo>
                    <a:pt x="83" y="5"/>
                    <a:pt x="89" y="15"/>
                    <a:pt x="103" y="22"/>
                  </a:cubicBezTo>
                  <a:cubicBezTo>
                    <a:pt x="113" y="27"/>
                    <a:pt x="122" y="29"/>
                    <a:pt x="131" y="35"/>
                  </a:cubicBezTo>
                  <a:cubicBezTo>
                    <a:pt x="138" y="52"/>
                    <a:pt x="128" y="59"/>
                    <a:pt x="112" y="64"/>
                  </a:cubicBezTo>
                  <a:cubicBezTo>
                    <a:pt x="90" y="79"/>
                    <a:pt x="100" y="73"/>
                    <a:pt x="83" y="83"/>
                  </a:cubicBezTo>
                  <a:cubicBezTo>
                    <a:pt x="76" y="94"/>
                    <a:pt x="68" y="98"/>
                    <a:pt x="61" y="109"/>
                  </a:cubicBezTo>
                  <a:cubicBezTo>
                    <a:pt x="52" y="98"/>
                    <a:pt x="47" y="89"/>
                    <a:pt x="39" y="77"/>
                  </a:cubicBezTo>
                  <a:cubicBezTo>
                    <a:pt x="42" y="76"/>
                    <a:pt x="54" y="71"/>
                    <a:pt x="55" y="67"/>
                  </a:cubicBezTo>
                  <a:cubicBezTo>
                    <a:pt x="56" y="61"/>
                    <a:pt x="44" y="43"/>
                    <a:pt x="39" y="41"/>
                  </a:cubicBezTo>
                  <a:cubicBezTo>
                    <a:pt x="29" y="36"/>
                    <a:pt x="11" y="32"/>
                    <a:pt x="0" y="29"/>
                  </a:cubicBezTo>
                  <a:close/>
                </a:path>
              </a:pathLst>
            </a:custGeom>
            <a:solidFill>
              <a:srgbClr val="9966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45" name="Freeform 1162"/>
            <p:cNvSpPr>
              <a:spLocks/>
            </p:cNvSpPr>
            <p:nvPr/>
          </p:nvSpPr>
          <p:spPr bwMode="auto">
            <a:xfrm>
              <a:off x="4221" y="2473"/>
              <a:ext cx="91" cy="99"/>
            </a:xfrm>
            <a:custGeom>
              <a:avLst/>
              <a:gdLst>
                <a:gd name="T0" fmla="*/ 67 w 91"/>
                <a:gd name="T1" fmla="*/ 83 h 99"/>
                <a:gd name="T2" fmla="*/ 83 w 91"/>
                <a:gd name="T3" fmla="*/ 32 h 99"/>
                <a:gd name="T4" fmla="*/ 86 w 91"/>
                <a:gd name="T5" fmla="*/ 0 h 99"/>
                <a:gd name="T6" fmla="*/ 16 w 91"/>
                <a:gd name="T7" fmla="*/ 16 h 99"/>
                <a:gd name="T8" fmla="*/ 0 w 91"/>
                <a:gd name="T9" fmla="*/ 38 h 99"/>
                <a:gd name="T10" fmla="*/ 35 w 91"/>
                <a:gd name="T11" fmla="*/ 54 h 99"/>
                <a:gd name="T12" fmla="*/ 61 w 91"/>
                <a:gd name="T13" fmla="*/ 73 h 99"/>
                <a:gd name="T14" fmla="*/ 67 w 91"/>
                <a:gd name="T15" fmla="*/ 83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"/>
                <a:gd name="T25" fmla="*/ 0 h 99"/>
                <a:gd name="T26" fmla="*/ 91 w 91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" h="99">
                  <a:moveTo>
                    <a:pt x="67" y="83"/>
                  </a:moveTo>
                  <a:cubicBezTo>
                    <a:pt x="70" y="64"/>
                    <a:pt x="72" y="48"/>
                    <a:pt x="83" y="32"/>
                  </a:cubicBezTo>
                  <a:cubicBezTo>
                    <a:pt x="87" y="18"/>
                    <a:pt x="91" y="15"/>
                    <a:pt x="86" y="0"/>
                  </a:cubicBezTo>
                  <a:cubicBezTo>
                    <a:pt x="63" y="8"/>
                    <a:pt x="39" y="7"/>
                    <a:pt x="16" y="16"/>
                  </a:cubicBezTo>
                  <a:cubicBezTo>
                    <a:pt x="11" y="30"/>
                    <a:pt x="4" y="23"/>
                    <a:pt x="0" y="38"/>
                  </a:cubicBezTo>
                  <a:cubicBezTo>
                    <a:pt x="14" y="42"/>
                    <a:pt x="22" y="50"/>
                    <a:pt x="35" y="54"/>
                  </a:cubicBezTo>
                  <a:cubicBezTo>
                    <a:pt x="44" y="61"/>
                    <a:pt x="52" y="65"/>
                    <a:pt x="61" y="73"/>
                  </a:cubicBezTo>
                  <a:cubicBezTo>
                    <a:pt x="68" y="95"/>
                    <a:pt x="67" y="99"/>
                    <a:pt x="67" y="83"/>
                  </a:cubicBezTo>
                  <a:close/>
                </a:path>
              </a:pathLst>
            </a:custGeom>
            <a:solidFill>
              <a:srgbClr val="9966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46" name="Freeform 1165"/>
            <p:cNvSpPr>
              <a:spLocks/>
            </p:cNvSpPr>
            <p:nvPr/>
          </p:nvSpPr>
          <p:spPr bwMode="auto">
            <a:xfrm rot="569573">
              <a:off x="4161" y="2552"/>
              <a:ext cx="109" cy="158"/>
            </a:xfrm>
            <a:custGeom>
              <a:avLst/>
              <a:gdLst>
                <a:gd name="T0" fmla="*/ 0 w 148"/>
                <a:gd name="T1" fmla="*/ 0 h 245"/>
                <a:gd name="T2" fmla="*/ 21 w 148"/>
                <a:gd name="T3" fmla="*/ 25 h 245"/>
                <a:gd name="T4" fmla="*/ 67 w 148"/>
                <a:gd name="T5" fmla="*/ 81 h 245"/>
                <a:gd name="T6" fmla="*/ 85 w 148"/>
                <a:gd name="T7" fmla="*/ 112 h 245"/>
                <a:gd name="T8" fmla="*/ 106 w 148"/>
                <a:gd name="T9" fmla="*/ 149 h 245"/>
                <a:gd name="T10" fmla="*/ 109 w 148"/>
                <a:gd name="T11" fmla="*/ 158 h 2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8"/>
                <a:gd name="T19" fmla="*/ 0 h 245"/>
                <a:gd name="T20" fmla="*/ 148 w 148"/>
                <a:gd name="T21" fmla="*/ 245 h 2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8" h="245">
                  <a:moveTo>
                    <a:pt x="0" y="0"/>
                  </a:moveTo>
                  <a:cubicBezTo>
                    <a:pt x="18" y="13"/>
                    <a:pt x="15" y="23"/>
                    <a:pt x="28" y="39"/>
                  </a:cubicBezTo>
                  <a:cubicBezTo>
                    <a:pt x="50" y="66"/>
                    <a:pt x="73" y="94"/>
                    <a:pt x="91" y="125"/>
                  </a:cubicBezTo>
                  <a:cubicBezTo>
                    <a:pt x="101" y="142"/>
                    <a:pt x="104" y="157"/>
                    <a:pt x="115" y="173"/>
                  </a:cubicBezTo>
                  <a:cubicBezTo>
                    <a:pt x="122" y="193"/>
                    <a:pt x="132" y="213"/>
                    <a:pt x="144" y="231"/>
                  </a:cubicBezTo>
                  <a:cubicBezTo>
                    <a:pt x="145" y="236"/>
                    <a:pt x="148" y="245"/>
                    <a:pt x="148" y="24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47" name="Freeform 1166"/>
            <p:cNvSpPr>
              <a:spLocks/>
            </p:cNvSpPr>
            <p:nvPr/>
          </p:nvSpPr>
          <p:spPr bwMode="auto">
            <a:xfrm rot="569573">
              <a:off x="4254" y="2537"/>
              <a:ext cx="94" cy="126"/>
            </a:xfrm>
            <a:custGeom>
              <a:avLst/>
              <a:gdLst>
                <a:gd name="T0" fmla="*/ 0 w 148"/>
                <a:gd name="T1" fmla="*/ 0 h 245"/>
                <a:gd name="T2" fmla="*/ 18 w 148"/>
                <a:gd name="T3" fmla="*/ 20 h 245"/>
                <a:gd name="T4" fmla="*/ 58 w 148"/>
                <a:gd name="T5" fmla="*/ 64 h 245"/>
                <a:gd name="T6" fmla="*/ 73 w 148"/>
                <a:gd name="T7" fmla="*/ 89 h 245"/>
                <a:gd name="T8" fmla="*/ 91 w 148"/>
                <a:gd name="T9" fmla="*/ 119 h 245"/>
                <a:gd name="T10" fmla="*/ 94 w 148"/>
                <a:gd name="T11" fmla="*/ 126 h 2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8"/>
                <a:gd name="T19" fmla="*/ 0 h 245"/>
                <a:gd name="T20" fmla="*/ 148 w 148"/>
                <a:gd name="T21" fmla="*/ 245 h 2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8" h="245">
                  <a:moveTo>
                    <a:pt x="0" y="0"/>
                  </a:moveTo>
                  <a:cubicBezTo>
                    <a:pt x="18" y="13"/>
                    <a:pt x="15" y="23"/>
                    <a:pt x="28" y="39"/>
                  </a:cubicBezTo>
                  <a:cubicBezTo>
                    <a:pt x="50" y="66"/>
                    <a:pt x="73" y="94"/>
                    <a:pt x="91" y="125"/>
                  </a:cubicBezTo>
                  <a:cubicBezTo>
                    <a:pt x="101" y="142"/>
                    <a:pt x="104" y="157"/>
                    <a:pt x="115" y="173"/>
                  </a:cubicBezTo>
                  <a:cubicBezTo>
                    <a:pt x="122" y="193"/>
                    <a:pt x="132" y="213"/>
                    <a:pt x="144" y="231"/>
                  </a:cubicBezTo>
                  <a:cubicBezTo>
                    <a:pt x="145" y="236"/>
                    <a:pt x="148" y="245"/>
                    <a:pt x="148" y="24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48" name="Freeform 1167"/>
            <p:cNvSpPr>
              <a:spLocks/>
            </p:cNvSpPr>
            <p:nvPr/>
          </p:nvSpPr>
          <p:spPr bwMode="auto">
            <a:xfrm>
              <a:off x="4295" y="2476"/>
              <a:ext cx="15" cy="92"/>
            </a:xfrm>
            <a:custGeom>
              <a:avLst/>
              <a:gdLst>
                <a:gd name="T0" fmla="*/ 15 w 15"/>
                <a:gd name="T1" fmla="*/ 0 h 92"/>
                <a:gd name="T2" fmla="*/ 0 w 15"/>
                <a:gd name="T3" fmla="*/ 92 h 92"/>
                <a:gd name="T4" fmla="*/ 0 60000 65536"/>
                <a:gd name="T5" fmla="*/ 0 60000 65536"/>
                <a:gd name="T6" fmla="*/ 0 w 15"/>
                <a:gd name="T7" fmla="*/ 0 h 92"/>
                <a:gd name="T8" fmla="*/ 15 w 15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" h="92">
                  <a:moveTo>
                    <a:pt x="15" y="0"/>
                  </a:moveTo>
                  <a:cubicBezTo>
                    <a:pt x="3" y="34"/>
                    <a:pt x="0" y="55"/>
                    <a:pt x="0" y="9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49" name="Freeform 1168"/>
            <p:cNvSpPr>
              <a:spLocks/>
            </p:cNvSpPr>
            <p:nvPr/>
          </p:nvSpPr>
          <p:spPr bwMode="auto">
            <a:xfrm>
              <a:off x="4207" y="2471"/>
              <a:ext cx="96" cy="51"/>
            </a:xfrm>
            <a:custGeom>
              <a:avLst/>
              <a:gdLst>
                <a:gd name="T0" fmla="*/ 96 w 96"/>
                <a:gd name="T1" fmla="*/ 8 h 51"/>
                <a:gd name="T2" fmla="*/ 19 w 96"/>
                <a:gd name="T3" fmla="*/ 27 h 51"/>
                <a:gd name="T4" fmla="*/ 0 w 96"/>
                <a:gd name="T5" fmla="*/ 51 h 51"/>
                <a:gd name="T6" fmla="*/ 0 60000 65536"/>
                <a:gd name="T7" fmla="*/ 0 60000 65536"/>
                <a:gd name="T8" fmla="*/ 0 60000 65536"/>
                <a:gd name="T9" fmla="*/ 0 w 96"/>
                <a:gd name="T10" fmla="*/ 0 h 51"/>
                <a:gd name="T11" fmla="*/ 96 w 96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1">
                  <a:moveTo>
                    <a:pt x="96" y="8"/>
                  </a:moveTo>
                  <a:cubicBezTo>
                    <a:pt x="71" y="0"/>
                    <a:pt x="41" y="13"/>
                    <a:pt x="19" y="27"/>
                  </a:cubicBezTo>
                  <a:cubicBezTo>
                    <a:pt x="7" y="46"/>
                    <a:pt x="13" y="38"/>
                    <a:pt x="0" y="5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0" name="Freeform 1169"/>
            <p:cNvSpPr>
              <a:spLocks/>
            </p:cNvSpPr>
            <p:nvPr/>
          </p:nvSpPr>
          <p:spPr bwMode="auto">
            <a:xfrm>
              <a:off x="4207" y="2495"/>
              <a:ext cx="96" cy="51"/>
            </a:xfrm>
            <a:custGeom>
              <a:avLst/>
              <a:gdLst>
                <a:gd name="T0" fmla="*/ 96 w 96"/>
                <a:gd name="T1" fmla="*/ 8 h 51"/>
                <a:gd name="T2" fmla="*/ 19 w 96"/>
                <a:gd name="T3" fmla="*/ 27 h 51"/>
                <a:gd name="T4" fmla="*/ 0 w 96"/>
                <a:gd name="T5" fmla="*/ 51 h 51"/>
                <a:gd name="T6" fmla="*/ 0 60000 65536"/>
                <a:gd name="T7" fmla="*/ 0 60000 65536"/>
                <a:gd name="T8" fmla="*/ 0 60000 65536"/>
                <a:gd name="T9" fmla="*/ 0 w 96"/>
                <a:gd name="T10" fmla="*/ 0 h 51"/>
                <a:gd name="T11" fmla="*/ 96 w 96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1">
                  <a:moveTo>
                    <a:pt x="96" y="8"/>
                  </a:moveTo>
                  <a:cubicBezTo>
                    <a:pt x="71" y="0"/>
                    <a:pt x="41" y="13"/>
                    <a:pt x="19" y="27"/>
                  </a:cubicBezTo>
                  <a:cubicBezTo>
                    <a:pt x="7" y="46"/>
                    <a:pt x="13" y="38"/>
                    <a:pt x="0" y="5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1" name="Freeform 1170"/>
            <p:cNvSpPr>
              <a:spLocks/>
            </p:cNvSpPr>
            <p:nvPr/>
          </p:nvSpPr>
          <p:spPr bwMode="auto">
            <a:xfrm>
              <a:off x="4154" y="2513"/>
              <a:ext cx="86" cy="48"/>
            </a:xfrm>
            <a:custGeom>
              <a:avLst/>
              <a:gdLst>
                <a:gd name="T0" fmla="*/ 0 w 86"/>
                <a:gd name="T1" fmla="*/ 48 h 48"/>
                <a:gd name="T2" fmla="*/ 86 w 86"/>
                <a:gd name="T3" fmla="*/ 0 h 48"/>
                <a:gd name="T4" fmla="*/ 0 60000 65536"/>
                <a:gd name="T5" fmla="*/ 0 60000 65536"/>
                <a:gd name="T6" fmla="*/ 0 w 86"/>
                <a:gd name="T7" fmla="*/ 0 h 48"/>
                <a:gd name="T8" fmla="*/ 86 w 86"/>
                <a:gd name="T9" fmla="*/ 48 h 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6" h="48">
                  <a:moveTo>
                    <a:pt x="0" y="48"/>
                  </a:moveTo>
                  <a:cubicBezTo>
                    <a:pt x="28" y="18"/>
                    <a:pt x="39" y="0"/>
                    <a:pt x="8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2" name="Freeform 1171"/>
            <p:cNvSpPr>
              <a:spLocks/>
            </p:cNvSpPr>
            <p:nvPr/>
          </p:nvSpPr>
          <p:spPr bwMode="auto">
            <a:xfrm>
              <a:off x="4139" y="2489"/>
              <a:ext cx="86" cy="48"/>
            </a:xfrm>
            <a:custGeom>
              <a:avLst/>
              <a:gdLst>
                <a:gd name="T0" fmla="*/ 0 w 86"/>
                <a:gd name="T1" fmla="*/ 48 h 48"/>
                <a:gd name="T2" fmla="*/ 86 w 86"/>
                <a:gd name="T3" fmla="*/ 0 h 48"/>
                <a:gd name="T4" fmla="*/ 0 60000 65536"/>
                <a:gd name="T5" fmla="*/ 0 60000 65536"/>
                <a:gd name="T6" fmla="*/ 0 w 86"/>
                <a:gd name="T7" fmla="*/ 0 h 48"/>
                <a:gd name="T8" fmla="*/ 86 w 86"/>
                <a:gd name="T9" fmla="*/ 48 h 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6" h="48">
                  <a:moveTo>
                    <a:pt x="0" y="48"/>
                  </a:moveTo>
                  <a:cubicBezTo>
                    <a:pt x="28" y="18"/>
                    <a:pt x="39" y="0"/>
                    <a:pt x="8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3" name="Freeform 1172"/>
            <p:cNvSpPr>
              <a:spLocks/>
            </p:cNvSpPr>
            <p:nvPr/>
          </p:nvSpPr>
          <p:spPr bwMode="auto">
            <a:xfrm>
              <a:off x="4135" y="2537"/>
              <a:ext cx="19" cy="24"/>
            </a:xfrm>
            <a:custGeom>
              <a:avLst/>
              <a:gdLst>
                <a:gd name="T0" fmla="*/ 0 w 19"/>
                <a:gd name="T1" fmla="*/ 0 h 24"/>
                <a:gd name="T2" fmla="*/ 14 w 19"/>
                <a:gd name="T3" fmla="*/ 9 h 24"/>
                <a:gd name="T4" fmla="*/ 19 w 19"/>
                <a:gd name="T5" fmla="*/ 24 h 24"/>
                <a:gd name="T6" fmla="*/ 0 60000 65536"/>
                <a:gd name="T7" fmla="*/ 0 60000 65536"/>
                <a:gd name="T8" fmla="*/ 0 60000 65536"/>
                <a:gd name="T9" fmla="*/ 0 w 19"/>
                <a:gd name="T10" fmla="*/ 0 h 24"/>
                <a:gd name="T11" fmla="*/ 19 w 19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4">
                  <a:moveTo>
                    <a:pt x="0" y="0"/>
                  </a:moveTo>
                  <a:cubicBezTo>
                    <a:pt x="5" y="3"/>
                    <a:pt x="11" y="5"/>
                    <a:pt x="14" y="9"/>
                  </a:cubicBezTo>
                  <a:cubicBezTo>
                    <a:pt x="17" y="13"/>
                    <a:pt x="19" y="24"/>
                    <a:pt x="19" y="2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4" name="Freeform 1173"/>
            <p:cNvSpPr>
              <a:spLocks/>
            </p:cNvSpPr>
            <p:nvPr/>
          </p:nvSpPr>
          <p:spPr bwMode="auto">
            <a:xfrm>
              <a:off x="4144" y="2460"/>
              <a:ext cx="53" cy="33"/>
            </a:xfrm>
            <a:custGeom>
              <a:avLst/>
              <a:gdLst>
                <a:gd name="T0" fmla="*/ 0 w 53"/>
                <a:gd name="T1" fmla="*/ 0 h 33"/>
                <a:gd name="T2" fmla="*/ 53 w 53"/>
                <a:gd name="T3" fmla="*/ 33 h 33"/>
                <a:gd name="T4" fmla="*/ 0 60000 65536"/>
                <a:gd name="T5" fmla="*/ 0 60000 65536"/>
                <a:gd name="T6" fmla="*/ 0 w 53"/>
                <a:gd name="T7" fmla="*/ 0 h 33"/>
                <a:gd name="T8" fmla="*/ 53 w 53"/>
                <a:gd name="T9" fmla="*/ 33 h 3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3" h="33">
                  <a:moveTo>
                    <a:pt x="0" y="0"/>
                  </a:moveTo>
                  <a:cubicBezTo>
                    <a:pt x="21" y="5"/>
                    <a:pt x="42" y="13"/>
                    <a:pt x="53" y="33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5" name="Freeform 1174"/>
            <p:cNvSpPr>
              <a:spLocks/>
            </p:cNvSpPr>
            <p:nvPr/>
          </p:nvSpPr>
          <p:spPr bwMode="auto">
            <a:xfrm>
              <a:off x="4106" y="2494"/>
              <a:ext cx="53" cy="33"/>
            </a:xfrm>
            <a:custGeom>
              <a:avLst/>
              <a:gdLst>
                <a:gd name="T0" fmla="*/ 0 w 53"/>
                <a:gd name="T1" fmla="*/ 0 h 33"/>
                <a:gd name="T2" fmla="*/ 53 w 53"/>
                <a:gd name="T3" fmla="*/ 33 h 33"/>
                <a:gd name="T4" fmla="*/ 0 60000 65536"/>
                <a:gd name="T5" fmla="*/ 0 60000 65536"/>
                <a:gd name="T6" fmla="*/ 0 w 53"/>
                <a:gd name="T7" fmla="*/ 0 h 33"/>
                <a:gd name="T8" fmla="*/ 53 w 53"/>
                <a:gd name="T9" fmla="*/ 33 h 3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3" h="33">
                  <a:moveTo>
                    <a:pt x="0" y="0"/>
                  </a:moveTo>
                  <a:cubicBezTo>
                    <a:pt x="21" y="5"/>
                    <a:pt x="42" y="13"/>
                    <a:pt x="53" y="33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6" name="Freeform 1175"/>
            <p:cNvSpPr>
              <a:spLocks/>
            </p:cNvSpPr>
            <p:nvPr/>
          </p:nvSpPr>
          <p:spPr bwMode="auto">
            <a:xfrm>
              <a:off x="4102" y="2460"/>
              <a:ext cx="62" cy="24"/>
            </a:xfrm>
            <a:custGeom>
              <a:avLst/>
              <a:gdLst>
                <a:gd name="T0" fmla="*/ 0 w 62"/>
                <a:gd name="T1" fmla="*/ 24 h 24"/>
                <a:gd name="T2" fmla="*/ 62 w 62"/>
                <a:gd name="T3" fmla="*/ 0 h 24"/>
                <a:gd name="T4" fmla="*/ 0 60000 65536"/>
                <a:gd name="T5" fmla="*/ 0 60000 65536"/>
                <a:gd name="T6" fmla="*/ 0 w 62"/>
                <a:gd name="T7" fmla="*/ 0 h 24"/>
                <a:gd name="T8" fmla="*/ 62 w 62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2" h="24">
                  <a:moveTo>
                    <a:pt x="0" y="24"/>
                  </a:moveTo>
                  <a:cubicBezTo>
                    <a:pt x="1" y="24"/>
                    <a:pt x="58" y="0"/>
                    <a:pt x="6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7" name="Freeform 1176"/>
            <p:cNvSpPr>
              <a:spLocks/>
            </p:cNvSpPr>
            <p:nvPr/>
          </p:nvSpPr>
          <p:spPr bwMode="auto">
            <a:xfrm>
              <a:off x="4283" y="2417"/>
              <a:ext cx="25" cy="62"/>
            </a:xfrm>
            <a:custGeom>
              <a:avLst/>
              <a:gdLst>
                <a:gd name="T0" fmla="*/ 0 w 25"/>
                <a:gd name="T1" fmla="*/ 0 h 62"/>
                <a:gd name="T2" fmla="*/ 5 w 25"/>
                <a:gd name="T3" fmla="*/ 62 h 62"/>
                <a:gd name="T4" fmla="*/ 0 60000 65536"/>
                <a:gd name="T5" fmla="*/ 0 60000 65536"/>
                <a:gd name="T6" fmla="*/ 0 w 25"/>
                <a:gd name="T7" fmla="*/ 0 h 62"/>
                <a:gd name="T8" fmla="*/ 25 w 25"/>
                <a:gd name="T9" fmla="*/ 62 h 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" h="62">
                  <a:moveTo>
                    <a:pt x="0" y="0"/>
                  </a:moveTo>
                  <a:cubicBezTo>
                    <a:pt x="25" y="35"/>
                    <a:pt x="5" y="24"/>
                    <a:pt x="5" y="6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8" name="Freeform 1177"/>
            <p:cNvSpPr>
              <a:spLocks/>
            </p:cNvSpPr>
            <p:nvPr/>
          </p:nvSpPr>
          <p:spPr bwMode="auto">
            <a:xfrm>
              <a:off x="4230" y="2436"/>
              <a:ext cx="25" cy="62"/>
            </a:xfrm>
            <a:custGeom>
              <a:avLst/>
              <a:gdLst>
                <a:gd name="T0" fmla="*/ 0 w 25"/>
                <a:gd name="T1" fmla="*/ 0 h 62"/>
                <a:gd name="T2" fmla="*/ 5 w 25"/>
                <a:gd name="T3" fmla="*/ 62 h 62"/>
                <a:gd name="T4" fmla="*/ 0 60000 65536"/>
                <a:gd name="T5" fmla="*/ 0 60000 65536"/>
                <a:gd name="T6" fmla="*/ 0 w 25"/>
                <a:gd name="T7" fmla="*/ 0 h 62"/>
                <a:gd name="T8" fmla="*/ 25 w 25"/>
                <a:gd name="T9" fmla="*/ 62 h 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" h="62">
                  <a:moveTo>
                    <a:pt x="0" y="0"/>
                  </a:moveTo>
                  <a:cubicBezTo>
                    <a:pt x="25" y="35"/>
                    <a:pt x="5" y="24"/>
                    <a:pt x="5" y="6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59" name="Freeform 1178"/>
            <p:cNvSpPr>
              <a:spLocks/>
            </p:cNvSpPr>
            <p:nvPr/>
          </p:nvSpPr>
          <p:spPr bwMode="auto">
            <a:xfrm>
              <a:off x="4112" y="2212"/>
              <a:ext cx="262" cy="158"/>
            </a:xfrm>
            <a:custGeom>
              <a:avLst/>
              <a:gdLst>
                <a:gd name="T0" fmla="*/ 11 w 199"/>
                <a:gd name="T1" fmla="*/ 31 h 143"/>
                <a:gd name="T2" fmla="*/ 1 w 199"/>
                <a:gd name="T3" fmla="*/ 52 h 143"/>
                <a:gd name="T4" fmla="*/ 49 w 199"/>
                <a:gd name="T5" fmla="*/ 113 h 143"/>
                <a:gd name="T6" fmla="*/ 124 w 199"/>
                <a:gd name="T7" fmla="*/ 158 h 143"/>
                <a:gd name="T8" fmla="*/ 166 w 199"/>
                <a:gd name="T9" fmla="*/ 140 h 143"/>
                <a:gd name="T10" fmla="*/ 208 w 199"/>
                <a:gd name="T11" fmla="*/ 130 h 143"/>
                <a:gd name="T12" fmla="*/ 246 w 199"/>
                <a:gd name="T13" fmla="*/ 84 h 143"/>
                <a:gd name="T14" fmla="*/ 259 w 199"/>
                <a:gd name="T15" fmla="*/ 52 h 143"/>
                <a:gd name="T16" fmla="*/ 246 w 199"/>
                <a:gd name="T17" fmla="*/ 24 h 143"/>
                <a:gd name="T18" fmla="*/ 242 w 199"/>
                <a:gd name="T19" fmla="*/ 34 h 143"/>
                <a:gd name="T20" fmla="*/ 229 w 199"/>
                <a:gd name="T21" fmla="*/ 39 h 143"/>
                <a:gd name="T22" fmla="*/ 170 w 199"/>
                <a:gd name="T23" fmla="*/ 66 h 143"/>
                <a:gd name="T24" fmla="*/ 141 w 199"/>
                <a:gd name="T25" fmla="*/ 74 h 143"/>
                <a:gd name="T26" fmla="*/ 65 w 199"/>
                <a:gd name="T27" fmla="*/ 63 h 143"/>
                <a:gd name="T28" fmla="*/ 7 w 199"/>
                <a:gd name="T29" fmla="*/ 34 h 143"/>
                <a:gd name="T30" fmla="*/ 7 w 199"/>
                <a:gd name="T31" fmla="*/ 60 h 143"/>
                <a:gd name="T32" fmla="*/ 53 w 199"/>
                <a:gd name="T33" fmla="*/ 119 h 143"/>
                <a:gd name="T34" fmla="*/ 36 w 199"/>
                <a:gd name="T35" fmla="*/ 102 h 143"/>
                <a:gd name="T36" fmla="*/ 74 w 199"/>
                <a:gd name="T37" fmla="*/ 137 h 1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9"/>
                <a:gd name="T58" fmla="*/ 0 h 143"/>
                <a:gd name="T59" fmla="*/ 199 w 199"/>
                <a:gd name="T60" fmla="*/ 143 h 1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9" h="143">
                  <a:moveTo>
                    <a:pt x="8" y="28"/>
                  </a:moveTo>
                  <a:cubicBezTo>
                    <a:pt x="6" y="34"/>
                    <a:pt x="0" y="40"/>
                    <a:pt x="1" y="47"/>
                  </a:cubicBezTo>
                  <a:cubicBezTo>
                    <a:pt x="3" y="66"/>
                    <a:pt x="18" y="96"/>
                    <a:pt x="37" y="102"/>
                  </a:cubicBezTo>
                  <a:cubicBezTo>
                    <a:pt x="56" y="121"/>
                    <a:pt x="67" y="138"/>
                    <a:pt x="94" y="143"/>
                  </a:cubicBezTo>
                  <a:cubicBezTo>
                    <a:pt x="112" y="140"/>
                    <a:pt x="112" y="135"/>
                    <a:pt x="126" y="127"/>
                  </a:cubicBezTo>
                  <a:cubicBezTo>
                    <a:pt x="135" y="122"/>
                    <a:pt x="148" y="121"/>
                    <a:pt x="158" y="118"/>
                  </a:cubicBezTo>
                  <a:cubicBezTo>
                    <a:pt x="169" y="102"/>
                    <a:pt x="175" y="90"/>
                    <a:pt x="187" y="76"/>
                  </a:cubicBezTo>
                  <a:cubicBezTo>
                    <a:pt x="190" y="66"/>
                    <a:pt x="193" y="57"/>
                    <a:pt x="197" y="47"/>
                  </a:cubicBezTo>
                  <a:cubicBezTo>
                    <a:pt x="195" y="35"/>
                    <a:pt x="199" y="0"/>
                    <a:pt x="187" y="22"/>
                  </a:cubicBezTo>
                  <a:cubicBezTo>
                    <a:pt x="185" y="25"/>
                    <a:pt x="186" y="29"/>
                    <a:pt x="184" y="31"/>
                  </a:cubicBezTo>
                  <a:cubicBezTo>
                    <a:pt x="181" y="34"/>
                    <a:pt x="177" y="34"/>
                    <a:pt x="174" y="35"/>
                  </a:cubicBezTo>
                  <a:cubicBezTo>
                    <a:pt x="161" y="48"/>
                    <a:pt x="146" y="55"/>
                    <a:pt x="129" y="60"/>
                  </a:cubicBezTo>
                  <a:cubicBezTo>
                    <a:pt x="122" y="62"/>
                    <a:pt x="107" y="67"/>
                    <a:pt x="107" y="67"/>
                  </a:cubicBezTo>
                  <a:cubicBezTo>
                    <a:pt x="87" y="63"/>
                    <a:pt x="69" y="59"/>
                    <a:pt x="49" y="57"/>
                  </a:cubicBezTo>
                  <a:cubicBezTo>
                    <a:pt x="34" y="47"/>
                    <a:pt x="22" y="39"/>
                    <a:pt x="5" y="31"/>
                  </a:cubicBezTo>
                  <a:cubicBezTo>
                    <a:pt x="0" y="44"/>
                    <a:pt x="5" y="42"/>
                    <a:pt x="5" y="54"/>
                  </a:cubicBezTo>
                  <a:lnTo>
                    <a:pt x="40" y="108"/>
                  </a:lnTo>
                  <a:lnTo>
                    <a:pt x="27" y="92"/>
                  </a:lnTo>
                  <a:lnTo>
                    <a:pt x="56" y="124"/>
                  </a:lnTo>
                </a:path>
              </a:pathLst>
            </a:custGeom>
            <a:solidFill>
              <a:srgbClr val="9966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60" name="Freeform 1179"/>
            <p:cNvSpPr>
              <a:spLocks/>
            </p:cNvSpPr>
            <p:nvPr/>
          </p:nvSpPr>
          <p:spPr bwMode="auto">
            <a:xfrm>
              <a:off x="4264" y="2335"/>
              <a:ext cx="52" cy="91"/>
            </a:xfrm>
            <a:custGeom>
              <a:avLst/>
              <a:gdLst>
                <a:gd name="T0" fmla="*/ 43 w 52"/>
                <a:gd name="T1" fmla="*/ 0 h 91"/>
                <a:gd name="T2" fmla="*/ 0 w 52"/>
                <a:gd name="T3" fmla="*/ 91 h 91"/>
                <a:gd name="T4" fmla="*/ 0 60000 65536"/>
                <a:gd name="T5" fmla="*/ 0 60000 65536"/>
                <a:gd name="T6" fmla="*/ 0 w 52"/>
                <a:gd name="T7" fmla="*/ 0 h 91"/>
                <a:gd name="T8" fmla="*/ 52 w 52"/>
                <a:gd name="T9" fmla="*/ 91 h 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" h="91">
                  <a:moveTo>
                    <a:pt x="43" y="0"/>
                  </a:moveTo>
                  <a:cubicBezTo>
                    <a:pt x="52" y="26"/>
                    <a:pt x="30" y="91"/>
                    <a:pt x="0" y="9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61" name="Freeform 1180"/>
            <p:cNvSpPr>
              <a:spLocks/>
            </p:cNvSpPr>
            <p:nvPr/>
          </p:nvSpPr>
          <p:spPr bwMode="auto">
            <a:xfrm rot="-1565376">
              <a:off x="4201" y="2337"/>
              <a:ext cx="36" cy="95"/>
            </a:xfrm>
            <a:custGeom>
              <a:avLst/>
              <a:gdLst>
                <a:gd name="T0" fmla="*/ 27 w 21"/>
                <a:gd name="T1" fmla="*/ 0 h 82"/>
                <a:gd name="T2" fmla="*/ 36 w 21"/>
                <a:gd name="T3" fmla="*/ 95 h 82"/>
                <a:gd name="T4" fmla="*/ 0 60000 65536"/>
                <a:gd name="T5" fmla="*/ 0 60000 65536"/>
                <a:gd name="T6" fmla="*/ 0 w 21"/>
                <a:gd name="T7" fmla="*/ 0 h 82"/>
                <a:gd name="T8" fmla="*/ 21 w 21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" h="82">
                  <a:moveTo>
                    <a:pt x="16" y="0"/>
                  </a:moveTo>
                  <a:cubicBezTo>
                    <a:pt x="0" y="23"/>
                    <a:pt x="0" y="61"/>
                    <a:pt x="21" y="8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grpSp>
          <p:nvGrpSpPr>
            <p:cNvPr id="17" name="Group 1181"/>
            <p:cNvGrpSpPr>
              <a:grpSpLocks/>
            </p:cNvGrpSpPr>
            <p:nvPr/>
          </p:nvGrpSpPr>
          <p:grpSpPr bwMode="auto">
            <a:xfrm>
              <a:off x="4142" y="2041"/>
              <a:ext cx="218" cy="260"/>
              <a:chOff x="924" y="2251"/>
              <a:chExt cx="218" cy="260"/>
            </a:xfrm>
          </p:grpSpPr>
          <p:sp>
            <p:nvSpPr>
              <p:cNvPr id="11369" name="Freeform 1182"/>
              <p:cNvSpPr>
                <a:spLocks/>
              </p:cNvSpPr>
              <p:nvPr/>
            </p:nvSpPr>
            <p:spPr bwMode="auto">
              <a:xfrm>
                <a:off x="924" y="2251"/>
                <a:ext cx="127" cy="260"/>
              </a:xfrm>
              <a:custGeom>
                <a:avLst/>
                <a:gdLst>
                  <a:gd name="T0" fmla="*/ 127 w 127"/>
                  <a:gd name="T1" fmla="*/ 260 h 260"/>
                  <a:gd name="T2" fmla="*/ 23 w 127"/>
                  <a:gd name="T3" fmla="*/ 210 h 260"/>
                  <a:gd name="T4" fmla="*/ 108 w 127"/>
                  <a:gd name="T5" fmla="*/ 0 h 260"/>
                  <a:gd name="T6" fmla="*/ 0 60000 65536"/>
                  <a:gd name="T7" fmla="*/ 0 60000 65536"/>
                  <a:gd name="T8" fmla="*/ 0 60000 65536"/>
                  <a:gd name="T9" fmla="*/ 0 w 127"/>
                  <a:gd name="T10" fmla="*/ 0 h 260"/>
                  <a:gd name="T11" fmla="*/ 127 w 127"/>
                  <a:gd name="T12" fmla="*/ 260 h 2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7" h="260">
                    <a:moveTo>
                      <a:pt x="127" y="260"/>
                    </a:moveTo>
                    <a:cubicBezTo>
                      <a:pt x="59" y="250"/>
                      <a:pt x="44" y="238"/>
                      <a:pt x="23" y="210"/>
                    </a:cubicBezTo>
                    <a:cubicBezTo>
                      <a:pt x="12" y="161"/>
                      <a:pt x="0" y="44"/>
                      <a:pt x="108" y="0"/>
                    </a:cubicBezTo>
                  </a:path>
                </a:pathLst>
              </a:custGeom>
              <a:gradFill rotWithShape="0">
                <a:gsLst>
                  <a:gs pos="0">
                    <a:srgbClr val="990033"/>
                  </a:gs>
                  <a:gs pos="100000">
                    <a:srgbClr val="470018"/>
                  </a:gs>
                </a:gsLst>
                <a:lin ang="2700000" scaled="1"/>
              </a:gradFill>
              <a:ln w="9525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70" name="Freeform 1183"/>
              <p:cNvSpPr>
                <a:spLocks/>
              </p:cNvSpPr>
              <p:nvPr/>
            </p:nvSpPr>
            <p:spPr bwMode="auto">
              <a:xfrm>
                <a:off x="1027" y="2251"/>
                <a:ext cx="115" cy="259"/>
              </a:xfrm>
              <a:custGeom>
                <a:avLst/>
                <a:gdLst>
                  <a:gd name="T0" fmla="*/ 8 w 115"/>
                  <a:gd name="T1" fmla="*/ 259 h 259"/>
                  <a:gd name="T2" fmla="*/ 105 w 115"/>
                  <a:gd name="T3" fmla="*/ 209 h 259"/>
                  <a:gd name="T4" fmla="*/ 0 w 115"/>
                  <a:gd name="T5" fmla="*/ 0 h 259"/>
                  <a:gd name="T6" fmla="*/ 0 60000 65536"/>
                  <a:gd name="T7" fmla="*/ 0 60000 65536"/>
                  <a:gd name="T8" fmla="*/ 0 60000 65536"/>
                  <a:gd name="T9" fmla="*/ 0 w 115"/>
                  <a:gd name="T10" fmla="*/ 0 h 259"/>
                  <a:gd name="T11" fmla="*/ 115 w 115"/>
                  <a:gd name="T12" fmla="*/ 259 h 2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5" h="259">
                    <a:moveTo>
                      <a:pt x="8" y="259"/>
                    </a:moveTo>
                    <a:cubicBezTo>
                      <a:pt x="71" y="249"/>
                      <a:pt x="85" y="237"/>
                      <a:pt x="105" y="209"/>
                    </a:cubicBezTo>
                    <a:cubicBezTo>
                      <a:pt x="115" y="160"/>
                      <a:pt x="100" y="44"/>
                      <a:pt x="0" y="0"/>
                    </a:cubicBezTo>
                  </a:path>
                </a:pathLst>
              </a:custGeom>
              <a:gradFill rotWithShape="0">
                <a:gsLst>
                  <a:gs pos="0">
                    <a:srgbClr val="990033"/>
                  </a:gs>
                  <a:gs pos="100000">
                    <a:srgbClr val="470018"/>
                  </a:gs>
                </a:gsLst>
                <a:lin ang="2700000" scaled="1"/>
              </a:gradFill>
              <a:ln w="9525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11363" name="Freeform 1184"/>
            <p:cNvSpPr>
              <a:spLocks/>
            </p:cNvSpPr>
            <p:nvPr/>
          </p:nvSpPr>
          <p:spPr bwMode="auto">
            <a:xfrm>
              <a:off x="4254" y="2229"/>
              <a:ext cx="122" cy="145"/>
            </a:xfrm>
            <a:custGeom>
              <a:avLst/>
              <a:gdLst>
                <a:gd name="T0" fmla="*/ 15 w 122"/>
                <a:gd name="T1" fmla="*/ 145 h 135"/>
                <a:gd name="T2" fmla="*/ 63 w 122"/>
                <a:gd name="T3" fmla="*/ 119 h 135"/>
                <a:gd name="T4" fmla="*/ 97 w 122"/>
                <a:gd name="T5" fmla="*/ 73 h 135"/>
                <a:gd name="T6" fmla="*/ 82 w 122"/>
                <a:gd name="T7" fmla="*/ 26 h 135"/>
                <a:gd name="T8" fmla="*/ 25 w 122"/>
                <a:gd name="T9" fmla="*/ 83 h 135"/>
                <a:gd name="T10" fmla="*/ 15 w 122"/>
                <a:gd name="T11" fmla="*/ 145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"/>
                <a:gd name="T19" fmla="*/ 0 h 135"/>
                <a:gd name="T20" fmla="*/ 122 w 122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" h="135">
                  <a:moveTo>
                    <a:pt x="15" y="135"/>
                  </a:moveTo>
                  <a:cubicBezTo>
                    <a:pt x="32" y="130"/>
                    <a:pt x="63" y="111"/>
                    <a:pt x="63" y="111"/>
                  </a:cubicBezTo>
                  <a:cubicBezTo>
                    <a:pt x="86" y="76"/>
                    <a:pt x="74" y="90"/>
                    <a:pt x="97" y="68"/>
                  </a:cubicBezTo>
                  <a:cubicBezTo>
                    <a:pt x="103" y="47"/>
                    <a:pt x="122" y="0"/>
                    <a:pt x="82" y="24"/>
                  </a:cubicBezTo>
                  <a:cubicBezTo>
                    <a:pt x="74" y="48"/>
                    <a:pt x="49" y="68"/>
                    <a:pt x="25" y="77"/>
                  </a:cubicBezTo>
                  <a:cubicBezTo>
                    <a:pt x="0" y="102"/>
                    <a:pt x="9" y="85"/>
                    <a:pt x="15" y="1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64" name="Freeform 1185"/>
            <p:cNvSpPr>
              <a:spLocks/>
            </p:cNvSpPr>
            <p:nvPr/>
          </p:nvSpPr>
          <p:spPr bwMode="auto">
            <a:xfrm>
              <a:off x="4165" y="2245"/>
              <a:ext cx="104" cy="131"/>
            </a:xfrm>
            <a:custGeom>
              <a:avLst/>
              <a:gdLst>
                <a:gd name="T0" fmla="*/ 104 w 104"/>
                <a:gd name="T1" fmla="*/ 124 h 131"/>
                <a:gd name="T2" fmla="*/ 22 w 104"/>
                <a:gd name="T3" fmla="*/ 32 h 131"/>
                <a:gd name="T4" fmla="*/ 3 w 104"/>
                <a:gd name="T5" fmla="*/ 32 h 131"/>
                <a:gd name="T6" fmla="*/ 66 w 104"/>
                <a:gd name="T7" fmla="*/ 114 h 131"/>
                <a:gd name="T8" fmla="*/ 104 w 104"/>
                <a:gd name="T9" fmla="*/ 124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31"/>
                <a:gd name="T17" fmla="*/ 104 w 104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31">
                  <a:moveTo>
                    <a:pt x="104" y="124"/>
                  </a:moveTo>
                  <a:cubicBezTo>
                    <a:pt x="95" y="70"/>
                    <a:pt x="73" y="49"/>
                    <a:pt x="22" y="32"/>
                  </a:cubicBezTo>
                  <a:cubicBezTo>
                    <a:pt x="18" y="26"/>
                    <a:pt x="8" y="0"/>
                    <a:pt x="3" y="32"/>
                  </a:cubicBezTo>
                  <a:cubicBezTo>
                    <a:pt x="0" y="53"/>
                    <a:pt x="47" y="108"/>
                    <a:pt x="66" y="114"/>
                  </a:cubicBezTo>
                  <a:cubicBezTo>
                    <a:pt x="80" y="124"/>
                    <a:pt x="87" y="131"/>
                    <a:pt x="104" y="12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65" name="Freeform 1186"/>
            <p:cNvSpPr>
              <a:spLocks/>
            </p:cNvSpPr>
            <p:nvPr/>
          </p:nvSpPr>
          <p:spPr bwMode="auto">
            <a:xfrm>
              <a:off x="4039" y="2393"/>
              <a:ext cx="90" cy="47"/>
            </a:xfrm>
            <a:custGeom>
              <a:avLst/>
              <a:gdLst>
                <a:gd name="T0" fmla="*/ 57 w 90"/>
                <a:gd name="T1" fmla="*/ 0 h 47"/>
                <a:gd name="T2" fmla="*/ 48 w 90"/>
                <a:gd name="T3" fmla="*/ 38 h 47"/>
                <a:gd name="T4" fmla="*/ 0 w 90"/>
                <a:gd name="T5" fmla="*/ 43 h 47"/>
                <a:gd name="T6" fmla="*/ 0 60000 65536"/>
                <a:gd name="T7" fmla="*/ 0 60000 65536"/>
                <a:gd name="T8" fmla="*/ 0 60000 65536"/>
                <a:gd name="T9" fmla="*/ 0 w 90"/>
                <a:gd name="T10" fmla="*/ 0 h 47"/>
                <a:gd name="T11" fmla="*/ 90 w 90"/>
                <a:gd name="T12" fmla="*/ 47 h 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7">
                  <a:moveTo>
                    <a:pt x="57" y="0"/>
                  </a:moveTo>
                  <a:cubicBezTo>
                    <a:pt x="73" y="44"/>
                    <a:pt x="90" y="47"/>
                    <a:pt x="48" y="38"/>
                  </a:cubicBezTo>
                  <a:cubicBezTo>
                    <a:pt x="3" y="43"/>
                    <a:pt x="19" y="43"/>
                    <a:pt x="0" y="43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66" name="Freeform 1188"/>
            <p:cNvSpPr>
              <a:spLocks/>
            </p:cNvSpPr>
            <p:nvPr/>
          </p:nvSpPr>
          <p:spPr bwMode="auto">
            <a:xfrm>
              <a:off x="4161" y="2510"/>
              <a:ext cx="209" cy="215"/>
            </a:xfrm>
            <a:custGeom>
              <a:avLst/>
              <a:gdLst>
                <a:gd name="T0" fmla="*/ 0 w 209"/>
                <a:gd name="T1" fmla="*/ 24 h 215"/>
                <a:gd name="T2" fmla="*/ 33 w 209"/>
                <a:gd name="T3" fmla="*/ 10 h 215"/>
                <a:gd name="T4" fmla="*/ 59 w 209"/>
                <a:gd name="T5" fmla="*/ 0 h 215"/>
                <a:gd name="T6" fmla="*/ 118 w 209"/>
                <a:gd name="T7" fmla="*/ 27 h 215"/>
                <a:gd name="T8" fmla="*/ 143 w 209"/>
                <a:gd name="T9" fmla="*/ 78 h 215"/>
                <a:gd name="T10" fmla="*/ 166 w 209"/>
                <a:gd name="T11" fmla="*/ 116 h 215"/>
                <a:gd name="T12" fmla="*/ 184 w 209"/>
                <a:gd name="T13" fmla="*/ 158 h 215"/>
                <a:gd name="T14" fmla="*/ 198 w 209"/>
                <a:gd name="T15" fmla="*/ 170 h 215"/>
                <a:gd name="T16" fmla="*/ 191 w 209"/>
                <a:gd name="T17" fmla="*/ 215 h 215"/>
                <a:gd name="T18" fmla="*/ 174 w 209"/>
                <a:gd name="T19" fmla="*/ 210 h 215"/>
                <a:gd name="T20" fmla="*/ 95 w 209"/>
                <a:gd name="T21" fmla="*/ 212 h 215"/>
                <a:gd name="T22" fmla="*/ 88 w 209"/>
                <a:gd name="T23" fmla="*/ 196 h 215"/>
                <a:gd name="T24" fmla="*/ 75 w 209"/>
                <a:gd name="T25" fmla="*/ 167 h 215"/>
                <a:gd name="T26" fmla="*/ 63 w 209"/>
                <a:gd name="T27" fmla="*/ 129 h 215"/>
                <a:gd name="T28" fmla="*/ 56 w 209"/>
                <a:gd name="T29" fmla="*/ 113 h 215"/>
                <a:gd name="T30" fmla="*/ 40 w 209"/>
                <a:gd name="T31" fmla="*/ 87 h 215"/>
                <a:gd name="T32" fmla="*/ 31 w 209"/>
                <a:gd name="T33" fmla="*/ 60 h 215"/>
                <a:gd name="T34" fmla="*/ 0 w 209"/>
                <a:gd name="T35" fmla="*/ 24 h 2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9"/>
                <a:gd name="T55" fmla="*/ 0 h 215"/>
                <a:gd name="T56" fmla="*/ 209 w 209"/>
                <a:gd name="T57" fmla="*/ 215 h 2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9" h="215">
                  <a:moveTo>
                    <a:pt x="0" y="24"/>
                  </a:moveTo>
                  <a:cubicBezTo>
                    <a:pt x="14" y="21"/>
                    <a:pt x="20" y="13"/>
                    <a:pt x="33" y="10"/>
                  </a:cubicBezTo>
                  <a:cubicBezTo>
                    <a:pt x="41" y="5"/>
                    <a:pt x="50" y="3"/>
                    <a:pt x="59" y="0"/>
                  </a:cubicBezTo>
                  <a:cubicBezTo>
                    <a:pt x="76" y="10"/>
                    <a:pt x="98" y="16"/>
                    <a:pt x="118" y="27"/>
                  </a:cubicBezTo>
                  <a:cubicBezTo>
                    <a:pt x="130" y="42"/>
                    <a:pt x="132" y="63"/>
                    <a:pt x="143" y="78"/>
                  </a:cubicBezTo>
                  <a:cubicBezTo>
                    <a:pt x="156" y="95"/>
                    <a:pt x="149" y="100"/>
                    <a:pt x="166" y="116"/>
                  </a:cubicBezTo>
                  <a:cubicBezTo>
                    <a:pt x="172" y="125"/>
                    <a:pt x="176" y="149"/>
                    <a:pt x="184" y="158"/>
                  </a:cubicBezTo>
                  <a:cubicBezTo>
                    <a:pt x="187" y="163"/>
                    <a:pt x="198" y="170"/>
                    <a:pt x="198" y="170"/>
                  </a:cubicBezTo>
                  <a:cubicBezTo>
                    <a:pt x="201" y="188"/>
                    <a:pt x="209" y="201"/>
                    <a:pt x="191" y="215"/>
                  </a:cubicBezTo>
                  <a:cubicBezTo>
                    <a:pt x="179" y="211"/>
                    <a:pt x="187" y="213"/>
                    <a:pt x="174" y="210"/>
                  </a:cubicBezTo>
                  <a:cubicBezTo>
                    <a:pt x="168" y="208"/>
                    <a:pt x="95" y="212"/>
                    <a:pt x="95" y="212"/>
                  </a:cubicBezTo>
                  <a:cubicBezTo>
                    <a:pt x="87" y="205"/>
                    <a:pt x="97" y="202"/>
                    <a:pt x="88" y="196"/>
                  </a:cubicBezTo>
                  <a:cubicBezTo>
                    <a:pt x="83" y="185"/>
                    <a:pt x="90" y="171"/>
                    <a:pt x="75" y="167"/>
                  </a:cubicBezTo>
                  <a:cubicBezTo>
                    <a:pt x="69" y="158"/>
                    <a:pt x="63" y="137"/>
                    <a:pt x="63" y="129"/>
                  </a:cubicBezTo>
                  <a:cubicBezTo>
                    <a:pt x="60" y="120"/>
                    <a:pt x="60" y="120"/>
                    <a:pt x="56" y="113"/>
                  </a:cubicBezTo>
                  <a:cubicBezTo>
                    <a:pt x="52" y="106"/>
                    <a:pt x="44" y="96"/>
                    <a:pt x="40" y="87"/>
                  </a:cubicBezTo>
                  <a:cubicBezTo>
                    <a:pt x="31" y="75"/>
                    <a:pt x="38" y="70"/>
                    <a:pt x="31" y="60"/>
                  </a:cubicBezTo>
                  <a:cubicBezTo>
                    <a:pt x="24" y="50"/>
                    <a:pt x="7" y="31"/>
                    <a:pt x="0" y="24"/>
                  </a:cubicBez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CC9900"/>
                </a:gs>
              </a:gsLst>
              <a:lin ang="2700000" scaled="1"/>
            </a:gradFill>
            <a:ln w="9525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6789" name="Freeform 1189"/>
            <p:cNvSpPr>
              <a:spLocks/>
            </p:cNvSpPr>
            <p:nvPr/>
          </p:nvSpPr>
          <p:spPr bwMode="auto">
            <a:xfrm>
              <a:off x="4121" y="2227"/>
              <a:ext cx="152" cy="150"/>
            </a:xfrm>
            <a:custGeom>
              <a:avLst/>
              <a:gdLst/>
              <a:ahLst/>
              <a:cxnLst>
                <a:cxn ang="0">
                  <a:pos x="104" y="124"/>
                </a:cxn>
                <a:cxn ang="0">
                  <a:pos x="22" y="32"/>
                </a:cxn>
                <a:cxn ang="0">
                  <a:pos x="3" y="32"/>
                </a:cxn>
                <a:cxn ang="0">
                  <a:pos x="66" y="114"/>
                </a:cxn>
                <a:cxn ang="0">
                  <a:pos x="104" y="124"/>
                </a:cxn>
              </a:cxnLst>
              <a:rect l="0" t="0" r="r" b="b"/>
              <a:pathLst>
                <a:path w="104" h="131">
                  <a:moveTo>
                    <a:pt x="104" y="124"/>
                  </a:moveTo>
                  <a:cubicBezTo>
                    <a:pt x="95" y="70"/>
                    <a:pt x="73" y="49"/>
                    <a:pt x="22" y="32"/>
                  </a:cubicBezTo>
                  <a:cubicBezTo>
                    <a:pt x="18" y="26"/>
                    <a:pt x="8" y="0"/>
                    <a:pt x="3" y="32"/>
                  </a:cubicBezTo>
                  <a:cubicBezTo>
                    <a:pt x="0" y="53"/>
                    <a:pt x="47" y="108"/>
                    <a:pt x="66" y="114"/>
                  </a:cubicBezTo>
                  <a:cubicBezTo>
                    <a:pt x="80" y="124"/>
                    <a:pt x="87" y="131"/>
                    <a:pt x="104" y="1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68" name="Freeform 1190"/>
            <p:cNvSpPr>
              <a:spLocks/>
            </p:cNvSpPr>
            <p:nvPr/>
          </p:nvSpPr>
          <p:spPr bwMode="auto">
            <a:xfrm>
              <a:off x="4252" y="2226"/>
              <a:ext cx="122" cy="135"/>
            </a:xfrm>
            <a:custGeom>
              <a:avLst/>
              <a:gdLst>
                <a:gd name="T0" fmla="*/ 15 w 122"/>
                <a:gd name="T1" fmla="*/ 135 h 135"/>
                <a:gd name="T2" fmla="*/ 63 w 122"/>
                <a:gd name="T3" fmla="*/ 111 h 135"/>
                <a:gd name="T4" fmla="*/ 97 w 122"/>
                <a:gd name="T5" fmla="*/ 68 h 135"/>
                <a:gd name="T6" fmla="*/ 82 w 122"/>
                <a:gd name="T7" fmla="*/ 24 h 135"/>
                <a:gd name="T8" fmla="*/ 25 w 122"/>
                <a:gd name="T9" fmla="*/ 77 h 135"/>
                <a:gd name="T10" fmla="*/ 15 w 122"/>
                <a:gd name="T11" fmla="*/ 135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"/>
                <a:gd name="T19" fmla="*/ 0 h 135"/>
                <a:gd name="T20" fmla="*/ 122 w 122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" h="135">
                  <a:moveTo>
                    <a:pt x="15" y="135"/>
                  </a:moveTo>
                  <a:cubicBezTo>
                    <a:pt x="32" y="130"/>
                    <a:pt x="63" y="111"/>
                    <a:pt x="63" y="111"/>
                  </a:cubicBezTo>
                  <a:cubicBezTo>
                    <a:pt x="86" y="76"/>
                    <a:pt x="74" y="90"/>
                    <a:pt x="97" y="68"/>
                  </a:cubicBezTo>
                  <a:cubicBezTo>
                    <a:pt x="103" y="47"/>
                    <a:pt x="122" y="0"/>
                    <a:pt x="82" y="24"/>
                  </a:cubicBezTo>
                  <a:cubicBezTo>
                    <a:pt x="74" y="48"/>
                    <a:pt x="49" y="68"/>
                    <a:pt x="25" y="77"/>
                  </a:cubicBezTo>
                  <a:cubicBezTo>
                    <a:pt x="0" y="102"/>
                    <a:pt x="9" y="85"/>
                    <a:pt x="15" y="13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6633"/>
                </a:gs>
                <a:gs pos="100000">
                  <a:srgbClr val="473018"/>
                </a:gs>
              </a:gsLst>
              <a:lin ang="2700000" scaled="1"/>
            </a:gradFill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18" name="Group 1249"/>
          <p:cNvGrpSpPr>
            <a:grpSpLocks/>
          </p:cNvGrpSpPr>
          <p:nvPr/>
        </p:nvGrpSpPr>
        <p:grpSpPr bwMode="auto">
          <a:xfrm>
            <a:off x="5708650" y="2032000"/>
            <a:ext cx="815975" cy="576263"/>
            <a:chOff x="3852" y="1256"/>
            <a:chExt cx="514" cy="363"/>
          </a:xfrm>
        </p:grpSpPr>
        <p:sp>
          <p:nvSpPr>
            <p:cNvPr id="11335" name="Freeform 1194"/>
            <p:cNvSpPr>
              <a:spLocks/>
            </p:cNvSpPr>
            <p:nvPr/>
          </p:nvSpPr>
          <p:spPr bwMode="auto">
            <a:xfrm>
              <a:off x="4020" y="1519"/>
              <a:ext cx="203" cy="99"/>
            </a:xfrm>
            <a:custGeom>
              <a:avLst/>
              <a:gdLst>
                <a:gd name="T0" fmla="*/ 0 w 203"/>
                <a:gd name="T1" fmla="*/ 90 h 99"/>
                <a:gd name="T2" fmla="*/ 74 w 203"/>
                <a:gd name="T3" fmla="*/ 99 h 99"/>
                <a:gd name="T4" fmla="*/ 109 w 203"/>
                <a:gd name="T5" fmla="*/ 96 h 99"/>
                <a:gd name="T6" fmla="*/ 179 w 203"/>
                <a:gd name="T7" fmla="*/ 45 h 99"/>
                <a:gd name="T8" fmla="*/ 192 w 203"/>
                <a:gd name="T9" fmla="*/ 16 h 99"/>
                <a:gd name="T10" fmla="*/ 202 w 203"/>
                <a:gd name="T11" fmla="*/ 3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3"/>
                <a:gd name="T19" fmla="*/ 0 h 99"/>
                <a:gd name="T20" fmla="*/ 203 w 203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3" h="99">
                  <a:moveTo>
                    <a:pt x="0" y="90"/>
                  </a:moveTo>
                  <a:cubicBezTo>
                    <a:pt x="27" y="94"/>
                    <a:pt x="46" y="97"/>
                    <a:pt x="74" y="99"/>
                  </a:cubicBezTo>
                  <a:cubicBezTo>
                    <a:pt x="86" y="98"/>
                    <a:pt x="97" y="98"/>
                    <a:pt x="109" y="96"/>
                  </a:cubicBezTo>
                  <a:cubicBezTo>
                    <a:pt x="141" y="92"/>
                    <a:pt x="155" y="61"/>
                    <a:pt x="179" y="45"/>
                  </a:cubicBezTo>
                  <a:cubicBezTo>
                    <a:pt x="182" y="36"/>
                    <a:pt x="187" y="24"/>
                    <a:pt x="192" y="16"/>
                  </a:cubicBezTo>
                  <a:cubicBezTo>
                    <a:pt x="203" y="0"/>
                    <a:pt x="202" y="12"/>
                    <a:pt x="202" y="3"/>
                  </a:cubicBezTo>
                </a:path>
              </a:pathLst>
            </a:custGeom>
            <a:noFill/>
            <a:ln w="19050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36" name="Freeform 1195"/>
            <p:cNvSpPr>
              <a:spLocks/>
            </p:cNvSpPr>
            <p:nvPr/>
          </p:nvSpPr>
          <p:spPr bwMode="auto">
            <a:xfrm>
              <a:off x="3852" y="1328"/>
              <a:ext cx="197" cy="291"/>
            </a:xfrm>
            <a:custGeom>
              <a:avLst/>
              <a:gdLst>
                <a:gd name="T0" fmla="*/ 147 w 197"/>
                <a:gd name="T1" fmla="*/ 278 h 291"/>
                <a:gd name="T2" fmla="*/ 88 w 197"/>
                <a:gd name="T3" fmla="*/ 256 h 291"/>
                <a:gd name="T4" fmla="*/ 59 w 197"/>
                <a:gd name="T5" fmla="*/ 229 h 291"/>
                <a:gd name="T6" fmla="*/ 13 w 197"/>
                <a:gd name="T7" fmla="*/ 162 h 291"/>
                <a:gd name="T8" fmla="*/ 3 w 197"/>
                <a:gd name="T9" fmla="*/ 145 h 291"/>
                <a:gd name="T10" fmla="*/ 58 w 197"/>
                <a:gd name="T11" fmla="*/ 195 h 291"/>
                <a:gd name="T12" fmla="*/ 94 w 197"/>
                <a:gd name="T13" fmla="*/ 237 h 291"/>
                <a:gd name="T14" fmla="*/ 96 w 197"/>
                <a:gd name="T15" fmla="*/ 246 h 291"/>
                <a:gd name="T16" fmla="*/ 115 w 197"/>
                <a:gd name="T17" fmla="*/ 260 h 291"/>
                <a:gd name="T18" fmla="*/ 102 w 197"/>
                <a:gd name="T19" fmla="*/ 245 h 291"/>
                <a:gd name="T20" fmla="*/ 83 w 197"/>
                <a:gd name="T21" fmla="*/ 210 h 291"/>
                <a:gd name="T22" fmla="*/ 58 w 197"/>
                <a:gd name="T23" fmla="*/ 169 h 291"/>
                <a:gd name="T24" fmla="*/ 40 w 197"/>
                <a:gd name="T25" fmla="*/ 118 h 291"/>
                <a:gd name="T26" fmla="*/ 31 w 197"/>
                <a:gd name="T27" fmla="*/ 70 h 291"/>
                <a:gd name="T28" fmla="*/ 32 w 197"/>
                <a:gd name="T29" fmla="*/ 80 h 291"/>
                <a:gd name="T30" fmla="*/ 70 w 197"/>
                <a:gd name="T31" fmla="*/ 140 h 291"/>
                <a:gd name="T32" fmla="*/ 105 w 197"/>
                <a:gd name="T33" fmla="*/ 212 h 291"/>
                <a:gd name="T34" fmla="*/ 126 w 197"/>
                <a:gd name="T35" fmla="*/ 227 h 291"/>
                <a:gd name="T36" fmla="*/ 64 w 197"/>
                <a:gd name="T37" fmla="*/ 48 h 291"/>
                <a:gd name="T38" fmla="*/ 83 w 197"/>
                <a:gd name="T39" fmla="*/ 75 h 291"/>
                <a:gd name="T40" fmla="*/ 112 w 197"/>
                <a:gd name="T41" fmla="*/ 125 h 291"/>
                <a:gd name="T42" fmla="*/ 131 w 197"/>
                <a:gd name="T43" fmla="*/ 151 h 291"/>
                <a:gd name="T44" fmla="*/ 134 w 197"/>
                <a:gd name="T45" fmla="*/ 167 h 291"/>
                <a:gd name="T46" fmla="*/ 150 w 197"/>
                <a:gd name="T47" fmla="*/ 210 h 291"/>
                <a:gd name="T48" fmla="*/ 150 w 197"/>
                <a:gd name="T49" fmla="*/ 220 h 291"/>
                <a:gd name="T50" fmla="*/ 155 w 197"/>
                <a:gd name="T51" fmla="*/ 207 h 291"/>
                <a:gd name="T52" fmla="*/ 148 w 197"/>
                <a:gd name="T53" fmla="*/ 158 h 291"/>
                <a:gd name="T54" fmla="*/ 124 w 197"/>
                <a:gd name="T55" fmla="*/ 105 h 291"/>
                <a:gd name="T56" fmla="*/ 84 w 197"/>
                <a:gd name="T57" fmla="*/ 22 h 291"/>
                <a:gd name="T58" fmla="*/ 120 w 197"/>
                <a:gd name="T59" fmla="*/ 62 h 291"/>
                <a:gd name="T60" fmla="*/ 153 w 197"/>
                <a:gd name="T61" fmla="*/ 128 h 291"/>
                <a:gd name="T62" fmla="*/ 167 w 197"/>
                <a:gd name="T63" fmla="*/ 186 h 291"/>
                <a:gd name="T64" fmla="*/ 181 w 197"/>
                <a:gd name="T65" fmla="*/ 224 h 291"/>
                <a:gd name="T66" fmla="*/ 181 w 197"/>
                <a:gd name="T67" fmla="*/ 234 h 291"/>
                <a:gd name="T68" fmla="*/ 180 w 197"/>
                <a:gd name="T69" fmla="*/ 208 h 291"/>
                <a:gd name="T70" fmla="*/ 169 w 197"/>
                <a:gd name="T71" fmla="*/ 147 h 291"/>
                <a:gd name="T72" fmla="*/ 164 w 197"/>
                <a:gd name="T73" fmla="*/ 112 h 291"/>
                <a:gd name="T74" fmla="*/ 166 w 197"/>
                <a:gd name="T75" fmla="*/ 80 h 291"/>
                <a:gd name="T76" fmla="*/ 185 w 197"/>
                <a:gd name="T77" fmla="*/ 162 h 291"/>
                <a:gd name="T78" fmla="*/ 197 w 197"/>
                <a:gd name="T79" fmla="*/ 261 h 291"/>
                <a:gd name="T80" fmla="*/ 190 w 197"/>
                <a:gd name="T81" fmla="*/ 286 h 291"/>
                <a:gd name="T82" fmla="*/ 147 w 197"/>
                <a:gd name="T83" fmla="*/ 278 h 2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7"/>
                <a:gd name="T127" fmla="*/ 0 h 291"/>
                <a:gd name="T128" fmla="*/ 197 w 197"/>
                <a:gd name="T129" fmla="*/ 291 h 29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7" h="291">
                  <a:moveTo>
                    <a:pt x="147" y="278"/>
                  </a:moveTo>
                  <a:cubicBezTo>
                    <a:pt x="117" y="273"/>
                    <a:pt x="115" y="269"/>
                    <a:pt x="88" y="256"/>
                  </a:cubicBezTo>
                  <a:cubicBezTo>
                    <a:pt x="76" y="243"/>
                    <a:pt x="63" y="249"/>
                    <a:pt x="59" y="229"/>
                  </a:cubicBezTo>
                  <a:cubicBezTo>
                    <a:pt x="49" y="203"/>
                    <a:pt x="13" y="189"/>
                    <a:pt x="13" y="162"/>
                  </a:cubicBezTo>
                  <a:cubicBezTo>
                    <a:pt x="13" y="152"/>
                    <a:pt x="0" y="126"/>
                    <a:pt x="3" y="145"/>
                  </a:cubicBezTo>
                  <a:cubicBezTo>
                    <a:pt x="7" y="180"/>
                    <a:pt x="36" y="138"/>
                    <a:pt x="58" y="195"/>
                  </a:cubicBezTo>
                  <a:cubicBezTo>
                    <a:pt x="84" y="235"/>
                    <a:pt x="64" y="215"/>
                    <a:pt x="94" y="237"/>
                  </a:cubicBezTo>
                  <a:cubicBezTo>
                    <a:pt x="103" y="248"/>
                    <a:pt x="82" y="244"/>
                    <a:pt x="96" y="246"/>
                  </a:cubicBezTo>
                  <a:cubicBezTo>
                    <a:pt x="97" y="232"/>
                    <a:pt x="126" y="271"/>
                    <a:pt x="115" y="260"/>
                  </a:cubicBezTo>
                  <a:cubicBezTo>
                    <a:pt x="111" y="255"/>
                    <a:pt x="102" y="245"/>
                    <a:pt x="102" y="245"/>
                  </a:cubicBezTo>
                  <a:cubicBezTo>
                    <a:pt x="96" y="237"/>
                    <a:pt x="91" y="222"/>
                    <a:pt x="83" y="210"/>
                  </a:cubicBezTo>
                  <a:cubicBezTo>
                    <a:pt x="76" y="198"/>
                    <a:pt x="65" y="185"/>
                    <a:pt x="58" y="169"/>
                  </a:cubicBezTo>
                  <a:cubicBezTo>
                    <a:pt x="51" y="153"/>
                    <a:pt x="45" y="136"/>
                    <a:pt x="40" y="118"/>
                  </a:cubicBezTo>
                  <a:cubicBezTo>
                    <a:pt x="35" y="103"/>
                    <a:pt x="38" y="84"/>
                    <a:pt x="31" y="70"/>
                  </a:cubicBezTo>
                  <a:cubicBezTo>
                    <a:pt x="30" y="67"/>
                    <a:pt x="32" y="77"/>
                    <a:pt x="32" y="80"/>
                  </a:cubicBezTo>
                  <a:cubicBezTo>
                    <a:pt x="46" y="106"/>
                    <a:pt x="56" y="118"/>
                    <a:pt x="70" y="140"/>
                  </a:cubicBezTo>
                  <a:cubicBezTo>
                    <a:pt x="82" y="164"/>
                    <a:pt x="93" y="188"/>
                    <a:pt x="105" y="212"/>
                  </a:cubicBezTo>
                  <a:cubicBezTo>
                    <a:pt x="121" y="242"/>
                    <a:pt x="115" y="245"/>
                    <a:pt x="126" y="227"/>
                  </a:cubicBezTo>
                  <a:cubicBezTo>
                    <a:pt x="120" y="165"/>
                    <a:pt x="75" y="110"/>
                    <a:pt x="64" y="48"/>
                  </a:cubicBezTo>
                  <a:cubicBezTo>
                    <a:pt x="44" y="26"/>
                    <a:pt x="79" y="71"/>
                    <a:pt x="83" y="75"/>
                  </a:cubicBezTo>
                  <a:cubicBezTo>
                    <a:pt x="93" y="94"/>
                    <a:pt x="101" y="107"/>
                    <a:pt x="112" y="125"/>
                  </a:cubicBezTo>
                  <a:cubicBezTo>
                    <a:pt x="119" y="134"/>
                    <a:pt x="131" y="151"/>
                    <a:pt x="131" y="151"/>
                  </a:cubicBezTo>
                  <a:cubicBezTo>
                    <a:pt x="132" y="156"/>
                    <a:pt x="133" y="162"/>
                    <a:pt x="134" y="167"/>
                  </a:cubicBezTo>
                  <a:cubicBezTo>
                    <a:pt x="140" y="181"/>
                    <a:pt x="146" y="195"/>
                    <a:pt x="150" y="210"/>
                  </a:cubicBezTo>
                  <a:cubicBezTo>
                    <a:pt x="152" y="213"/>
                    <a:pt x="147" y="222"/>
                    <a:pt x="150" y="220"/>
                  </a:cubicBezTo>
                  <a:cubicBezTo>
                    <a:pt x="155" y="218"/>
                    <a:pt x="154" y="211"/>
                    <a:pt x="155" y="207"/>
                  </a:cubicBezTo>
                  <a:cubicBezTo>
                    <a:pt x="154" y="191"/>
                    <a:pt x="148" y="158"/>
                    <a:pt x="148" y="158"/>
                  </a:cubicBezTo>
                  <a:cubicBezTo>
                    <a:pt x="124" y="90"/>
                    <a:pt x="149" y="153"/>
                    <a:pt x="124" y="105"/>
                  </a:cubicBezTo>
                  <a:cubicBezTo>
                    <a:pt x="110" y="77"/>
                    <a:pt x="64" y="0"/>
                    <a:pt x="84" y="22"/>
                  </a:cubicBezTo>
                  <a:cubicBezTo>
                    <a:pt x="97" y="35"/>
                    <a:pt x="107" y="50"/>
                    <a:pt x="120" y="62"/>
                  </a:cubicBezTo>
                  <a:cubicBezTo>
                    <a:pt x="132" y="84"/>
                    <a:pt x="136" y="109"/>
                    <a:pt x="153" y="128"/>
                  </a:cubicBezTo>
                  <a:cubicBezTo>
                    <a:pt x="163" y="148"/>
                    <a:pt x="162" y="170"/>
                    <a:pt x="167" y="186"/>
                  </a:cubicBezTo>
                  <a:cubicBezTo>
                    <a:pt x="172" y="202"/>
                    <a:pt x="179" y="216"/>
                    <a:pt x="181" y="224"/>
                  </a:cubicBezTo>
                  <a:cubicBezTo>
                    <a:pt x="181" y="228"/>
                    <a:pt x="178" y="234"/>
                    <a:pt x="181" y="234"/>
                  </a:cubicBezTo>
                  <a:cubicBezTo>
                    <a:pt x="194" y="233"/>
                    <a:pt x="180" y="208"/>
                    <a:pt x="180" y="208"/>
                  </a:cubicBezTo>
                  <a:cubicBezTo>
                    <a:pt x="177" y="188"/>
                    <a:pt x="171" y="167"/>
                    <a:pt x="169" y="147"/>
                  </a:cubicBezTo>
                  <a:cubicBezTo>
                    <a:pt x="166" y="135"/>
                    <a:pt x="169" y="123"/>
                    <a:pt x="164" y="112"/>
                  </a:cubicBezTo>
                  <a:cubicBezTo>
                    <a:pt x="160" y="103"/>
                    <a:pt x="162" y="71"/>
                    <a:pt x="166" y="80"/>
                  </a:cubicBezTo>
                  <a:cubicBezTo>
                    <a:pt x="178" y="108"/>
                    <a:pt x="171" y="134"/>
                    <a:pt x="185" y="162"/>
                  </a:cubicBezTo>
                  <a:cubicBezTo>
                    <a:pt x="179" y="192"/>
                    <a:pt x="186" y="234"/>
                    <a:pt x="197" y="261"/>
                  </a:cubicBezTo>
                  <a:cubicBezTo>
                    <a:pt x="191" y="272"/>
                    <a:pt x="197" y="275"/>
                    <a:pt x="190" y="286"/>
                  </a:cubicBezTo>
                  <a:cubicBezTo>
                    <a:pt x="175" y="291"/>
                    <a:pt x="147" y="278"/>
                    <a:pt x="147" y="27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21210D"/>
                </a:gs>
              </a:gsLst>
              <a:lin ang="5400000" scaled="1"/>
            </a:gradFill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37" name="Freeform 1196"/>
            <p:cNvSpPr>
              <a:spLocks/>
            </p:cNvSpPr>
            <p:nvPr/>
          </p:nvSpPr>
          <p:spPr bwMode="auto">
            <a:xfrm>
              <a:off x="4174" y="1256"/>
              <a:ext cx="192" cy="276"/>
            </a:xfrm>
            <a:custGeom>
              <a:avLst/>
              <a:gdLst>
                <a:gd name="T0" fmla="*/ 34 w 192"/>
                <a:gd name="T1" fmla="*/ 273 h 276"/>
                <a:gd name="T2" fmla="*/ 22 w 192"/>
                <a:gd name="T3" fmla="*/ 206 h 276"/>
                <a:gd name="T4" fmla="*/ 0 w 192"/>
                <a:gd name="T5" fmla="*/ 168 h 276"/>
                <a:gd name="T6" fmla="*/ 21 w 192"/>
                <a:gd name="T7" fmla="*/ 85 h 276"/>
                <a:gd name="T8" fmla="*/ 28 w 192"/>
                <a:gd name="T9" fmla="*/ 56 h 276"/>
                <a:gd name="T10" fmla="*/ 17 w 192"/>
                <a:gd name="T11" fmla="*/ 140 h 276"/>
                <a:gd name="T12" fmla="*/ 34 w 192"/>
                <a:gd name="T13" fmla="*/ 193 h 276"/>
                <a:gd name="T14" fmla="*/ 25 w 192"/>
                <a:gd name="T15" fmla="*/ 204 h 276"/>
                <a:gd name="T16" fmla="*/ 30 w 192"/>
                <a:gd name="T17" fmla="*/ 227 h 276"/>
                <a:gd name="T18" fmla="*/ 31 w 192"/>
                <a:gd name="T19" fmla="*/ 207 h 276"/>
                <a:gd name="T20" fmla="*/ 41 w 192"/>
                <a:gd name="T21" fmla="*/ 168 h 276"/>
                <a:gd name="T22" fmla="*/ 49 w 192"/>
                <a:gd name="T23" fmla="*/ 121 h 276"/>
                <a:gd name="T24" fmla="*/ 70 w 192"/>
                <a:gd name="T25" fmla="*/ 71 h 276"/>
                <a:gd name="T26" fmla="*/ 97 w 192"/>
                <a:gd name="T27" fmla="*/ 30 h 276"/>
                <a:gd name="T28" fmla="*/ 91 w 192"/>
                <a:gd name="T29" fmla="*/ 38 h 276"/>
                <a:gd name="T30" fmla="*/ 78 w 192"/>
                <a:gd name="T31" fmla="*/ 108 h 276"/>
                <a:gd name="T32" fmla="*/ 55 w 192"/>
                <a:gd name="T33" fmla="*/ 185 h 276"/>
                <a:gd name="T34" fmla="*/ 60 w 192"/>
                <a:gd name="T35" fmla="*/ 210 h 276"/>
                <a:gd name="T36" fmla="*/ 136 w 192"/>
                <a:gd name="T37" fmla="*/ 37 h 276"/>
                <a:gd name="T38" fmla="*/ 131 w 192"/>
                <a:gd name="T39" fmla="*/ 69 h 276"/>
                <a:gd name="T40" fmla="*/ 120 w 192"/>
                <a:gd name="T41" fmla="*/ 125 h 276"/>
                <a:gd name="T42" fmla="*/ 115 w 192"/>
                <a:gd name="T43" fmla="*/ 157 h 276"/>
                <a:gd name="T44" fmla="*/ 107 w 192"/>
                <a:gd name="T45" fmla="*/ 172 h 276"/>
                <a:gd name="T46" fmla="*/ 90 w 192"/>
                <a:gd name="T47" fmla="*/ 213 h 276"/>
                <a:gd name="T48" fmla="*/ 83 w 192"/>
                <a:gd name="T49" fmla="*/ 221 h 276"/>
                <a:gd name="T50" fmla="*/ 95 w 192"/>
                <a:gd name="T51" fmla="*/ 215 h 276"/>
                <a:gd name="T52" fmla="*/ 123 w 192"/>
                <a:gd name="T53" fmla="*/ 174 h 276"/>
                <a:gd name="T54" fmla="*/ 142 w 192"/>
                <a:gd name="T55" fmla="*/ 119 h 276"/>
                <a:gd name="T56" fmla="*/ 169 w 192"/>
                <a:gd name="T57" fmla="*/ 31 h 276"/>
                <a:gd name="T58" fmla="*/ 167 w 192"/>
                <a:gd name="T59" fmla="*/ 84 h 276"/>
                <a:gd name="T60" fmla="*/ 155 w 192"/>
                <a:gd name="T61" fmla="*/ 157 h 276"/>
                <a:gd name="T62" fmla="*/ 102 w 192"/>
                <a:gd name="T63" fmla="*/ 245 h 276"/>
                <a:gd name="T64" fmla="*/ 97 w 192"/>
                <a:gd name="T65" fmla="*/ 252 h 276"/>
                <a:gd name="T66" fmla="*/ 123 w 192"/>
                <a:gd name="T67" fmla="*/ 233 h 276"/>
                <a:gd name="T68" fmla="*/ 166 w 192"/>
                <a:gd name="T69" fmla="*/ 188 h 276"/>
                <a:gd name="T70" fmla="*/ 183 w 192"/>
                <a:gd name="T71" fmla="*/ 157 h 276"/>
                <a:gd name="T72" fmla="*/ 189 w 192"/>
                <a:gd name="T73" fmla="*/ 129 h 276"/>
                <a:gd name="T74" fmla="*/ 165 w 192"/>
                <a:gd name="T75" fmla="*/ 219 h 276"/>
                <a:gd name="T76" fmla="*/ 76 w 192"/>
                <a:gd name="T77" fmla="*/ 263 h 276"/>
                <a:gd name="T78" fmla="*/ 57 w 192"/>
                <a:gd name="T79" fmla="*/ 276 h 276"/>
                <a:gd name="T80" fmla="*/ 34 w 192"/>
                <a:gd name="T81" fmla="*/ 273 h 2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276"/>
                <a:gd name="T125" fmla="*/ 192 w 192"/>
                <a:gd name="T126" fmla="*/ 276 h 2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276">
                  <a:moveTo>
                    <a:pt x="34" y="273"/>
                  </a:moveTo>
                  <a:cubicBezTo>
                    <a:pt x="15" y="250"/>
                    <a:pt x="33" y="234"/>
                    <a:pt x="22" y="206"/>
                  </a:cubicBezTo>
                  <a:cubicBezTo>
                    <a:pt x="21" y="188"/>
                    <a:pt x="5" y="191"/>
                    <a:pt x="0" y="168"/>
                  </a:cubicBezTo>
                  <a:cubicBezTo>
                    <a:pt x="10" y="142"/>
                    <a:pt x="3" y="106"/>
                    <a:pt x="21" y="85"/>
                  </a:cubicBezTo>
                  <a:cubicBezTo>
                    <a:pt x="28" y="78"/>
                    <a:pt x="28" y="56"/>
                    <a:pt x="28" y="56"/>
                  </a:cubicBezTo>
                  <a:cubicBezTo>
                    <a:pt x="7" y="85"/>
                    <a:pt x="39" y="83"/>
                    <a:pt x="17" y="140"/>
                  </a:cubicBezTo>
                  <a:cubicBezTo>
                    <a:pt x="24" y="167"/>
                    <a:pt x="26" y="157"/>
                    <a:pt x="34" y="193"/>
                  </a:cubicBezTo>
                  <a:cubicBezTo>
                    <a:pt x="33" y="208"/>
                    <a:pt x="17" y="193"/>
                    <a:pt x="25" y="204"/>
                  </a:cubicBezTo>
                  <a:cubicBezTo>
                    <a:pt x="35" y="194"/>
                    <a:pt x="31" y="242"/>
                    <a:pt x="30" y="227"/>
                  </a:cubicBezTo>
                  <a:cubicBezTo>
                    <a:pt x="30" y="220"/>
                    <a:pt x="31" y="207"/>
                    <a:pt x="31" y="207"/>
                  </a:cubicBezTo>
                  <a:cubicBezTo>
                    <a:pt x="32" y="197"/>
                    <a:pt x="38" y="182"/>
                    <a:pt x="41" y="168"/>
                  </a:cubicBezTo>
                  <a:cubicBezTo>
                    <a:pt x="43" y="154"/>
                    <a:pt x="44" y="137"/>
                    <a:pt x="49" y="121"/>
                  </a:cubicBezTo>
                  <a:cubicBezTo>
                    <a:pt x="56" y="105"/>
                    <a:pt x="63" y="88"/>
                    <a:pt x="70" y="71"/>
                  </a:cubicBezTo>
                  <a:cubicBezTo>
                    <a:pt x="77" y="57"/>
                    <a:pt x="92" y="45"/>
                    <a:pt x="97" y="30"/>
                  </a:cubicBezTo>
                  <a:cubicBezTo>
                    <a:pt x="98" y="27"/>
                    <a:pt x="93" y="36"/>
                    <a:pt x="91" y="38"/>
                  </a:cubicBezTo>
                  <a:cubicBezTo>
                    <a:pt x="84" y="66"/>
                    <a:pt x="83" y="82"/>
                    <a:pt x="78" y="108"/>
                  </a:cubicBezTo>
                  <a:cubicBezTo>
                    <a:pt x="70" y="134"/>
                    <a:pt x="63" y="159"/>
                    <a:pt x="55" y="185"/>
                  </a:cubicBezTo>
                  <a:cubicBezTo>
                    <a:pt x="46" y="217"/>
                    <a:pt x="40" y="215"/>
                    <a:pt x="60" y="210"/>
                  </a:cubicBezTo>
                  <a:cubicBezTo>
                    <a:pt x="98" y="160"/>
                    <a:pt x="102" y="90"/>
                    <a:pt x="136" y="37"/>
                  </a:cubicBezTo>
                  <a:cubicBezTo>
                    <a:pt x="137" y="6"/>
                    <a:pt x="131" y="63"/>
                    <a:pt x="131" y="69"/>
                  </a:cubicBezTo>
                  <a:cubicBezTo>
                    <a:pt x="126" y="89"/>
                    <a:pt x="124" y="104"/>
                    <a:pt x="120" y="125"/>
                  </a:cubicBezTo>
                  <a:cubicBezTo>
                    <a:pt x="118" y="136"/>
                    <a:pt x="115" y="157"/>
                    <a:pt x="115" y="157"/>
                  </a:cubicBezTo>
                  <a:cubicBezTo>
                    <a:pt x="113" y="162"/>
                    <a:pt x="110" y="167"/>
                    <a:pt x="107" y="172"/>
                  </a:cubicBezTo>
                  <a:cubicBezTo>
                    <a:pt x="101" y="185"/>
                    <a:pt x="97" y="200"/>
                    <a:pt x="90" y="213"/>
                  </a:cubicBezTo>
                  <a:cubicBezTo>
                    <a:pt x="89" y="217"/>
                    <a:pt x="79" y="220"/>
                    <a:pt x="83" y="221"/>
                  </a:cubicBezTo>
                  <a:cubicBezTo>
                    <a:pt x="88" y="223"/>
                    <a:pt x="92" y="217"/>
                    <a:pt x="95" y="215"/>
                  </a:cubicBezTo>
                  <a:cubicBezTo>
                    <a:pt x="105" y="202"/>
                    <a:pt x="123" y="174"/>
                    <a:pt x="123" y="174"/>
                  </a:cubicBezTo>
                  <a:cubicBezTo>
                    <a:pt x="152" y="108"/>
                    <a:pt x="127" y="171"/>
                    <a:pt x="142" y="119"/>
                  </a:cubicBezTo>
                  <a:cubicBezTo>
                    <a:pt x="150" y="89"/>
                    <a:pt x="168" y="0"/>
                    <a:pt x="169" y="31"/>
                  </a:cubicBezTo>
                  <a:cubicBezTo>
                    <a:pt x="169" y="49"/>
                    <a:pt x="166" y="67"/>
                    <a:pt x="167" y="84"/>
                  </a:cubicBezTo>
                  <a:cubicBezTo>
                    <a:pt x="161" y="109"/>
                    <a:pt x="155" y="132"/>
                    <a:pt x="155" y="157"/>
                  </a:cubicBezTo>
                  <a:cubicBezTo>
                    <a:pt x="145" y="200"/>
                    <a:pt x="138" y="223"/>
                    <a:pt x="102" y="245"/>
                  </a:cubicBezTo>
                  <a:cubicBezTo>
                    <a:pt x="100" y="247"/>
                    <a:pt x="94" y="251"/>
                    <a:pt x="97" y="252"/>
                  </a:cubicBezTo>
                  <a:cubicBezTo>
                    <a:pt x="107" y="260"/>
                    <a:pt x="123" y="233"/>
                    <a:pt x="123" y="233"/>
                  </a:cubicBezTo>
                  <a:cubicBezTo>
                    <a:pt x="134" y="217"/>
                    <a:pt x="154" y="204"/>
                    <a:pt x="166" y="188"/>
                  </a:cubicBezTo>
                  <a:cubicBezTo>
                    <a:pt x="172" y="178"/>
                    <a:pt x="179" y="168"/>
                    <a:pt x="183" y="157"/>
                  </a:cubicBezTo>
                  <a:cubicBezTo>
                    <a:pt x="186" y="148"/>
                    <a:pt x="192" y="119"/>
                    <a:pt x="189" y="129"/>
                  </a:cubicBezTo>
                  <a:cubicBezTo>
                    <a:pt x="179" y="158"/>
                    <a:pt x="173" y="189"/>
                    <a:pt x="165" y="219"/>
                  </a:cubicBezTo>
                  <a:cubicBezTo>
                    <a:pt x="151" y="242"/>
                    <a:pt x="106" y="252"/>
                    <a:pt x="76" y="263"/>
                  </a:cubicBezTo>
                  <a:cubicBezTo>
                    <a:pt x="64" y="267"/>
                    <a:pt x="63" y="257"/>
                    <a:pt x="57" y="276"/>
                  </a:cubicBezTo>
                  <a:cubicBezTo>
                    <a:pt x="42" y="269"/>
                    <a:pt x="34" y="273"/>
                    <a:pt x="34" y="27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21210D"/>
                </a:gs>
              </a:gsLst>
              <a:lin ang="5400000" scaled="1"/>
            </a:gradFill>
            <a:ln w="9525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19" name="Group 1247"/>
          <p:cNvGrpSpPr>
            <a:grpSpLocks/>
          </p:cNvGrpSpPr>
          <p:nvPr/>
        </p:nvGrpSpPr>
        <p:grpSpPr bwMode="auto">
          <a:xfrm>
            <a:off x="6410325" y="2466975"/>
            <a:ext cx="465138" cy="884238"/>
            <a:chOff x="4294" y="1530"/>
            <a:chExt cx="293" cy="557"/>
          </a:xfrm>
        </p:grpSpPr>
        <p:sp>
          <p:nvSpPr>
            <p:cNvPr id="11323" name="Freeform 1198"/>
            <p:cNvSpPr>
              <a:spLocks/>
            </p:cNvSpPr>
            <p:nvPr/>
          </p:nvSpPr>
          <p:spPr bwMode="auto">
            <a:xfrm>
              <a:off x="4294" y="1780"/>
              <a:ext cx="190" cy="307"/>
            </a:xfrm>
            <a:custGeom>
              <a:avLst/>
              <a:gdLst>
                <a:gd name="T0" fmla="*/ 0 w 224"/>
                <a:gd name="T1" fmla="*/ 307 h 467"/>
                <a:gd name="T2" fmla="*/ 11 w 224"/>
                <a:gd name="T3" fmla="*/ 282 h 467"/>
                <a:gd name="T4" fmla="*/ 38 w 224"/>
                <a:gd name="T5" fmla="*/ 223 h 467"/>
                <a:gd name="T6" fmla="*/ 49 w 224"/>
                <a:gd name="T7" fmla="*/ 210 h 467"/>
                <a:gd name="T8" fmla="*/ 84 w 224"/>
                <a:gd name="T9" fmla="*/ 174 h 467"/>
                <a:gd name="T10" fmla="*/ 131 w 224"/>
                <a:gd name="T11" fmla="*/ 143 h 467"/>
                <a:gd name="T12" fmla="*/ 154 w 224"/>
                <a:gd name="T13" fmla="*/ 105 h 467"/>
                <a:gd name="T14" fmla="*/ 185 w 224"/>
                <a:gd name="T15" fmla="*/ 57 h 467"/>
                <a:gd name="T16" fmla="*/ 187 w 224"/>
                <a:gd name="T17" fmla="*/ 0 h 4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4"/>
                <a:gd name="T28" fmla="*/ 0 h 467"/>
                <a:gd name="T29" fmla="*/ 224 w 224"/>
                <a:gd name="T30" fmla="*/ 467 h 4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4" h="467">
                  <a:moveTo>
                    <a:pt x="0" y="467"/>
                  </a:moveTo>
                  <a:cubicBezTo>
                    <a:pt x="4" y="454"/>
                    <a:pt x="9" y="442"/>
                    <a:pt x="13" y="429"/>
                  </a:cubicBezTo>
                  <a:cubicBezTo>
                    <a:pt x="17" y="401"/>
                    <a:pt x="23" y="358"/>
                    <a:pt x="45" y="339"/>
                  </a:cubicBezTo>
                  <a:cubicBezTo>
                    <a:pt x="51" y="319"/>
                    <a:pt x="43" y="339"/>
                    <a:pt x="58" y="320"/>
                  </a:cubicBezTo>
                  <a:cubicBezTo>
                    <a:pt x="72" y="302"/>
                    <a:pt x="85" y="283"/>
                    <a:pt x="99" y="265"/>
                  </a:cubicBezTo>
                  <a:cubicBezTo>
                    <a:pt x="115" y="246"/>
                    <a:pt x="138" y="236"/>
                    <a:pt x="154" y="217"/>
                  </a:cubicBezTo>
                  <a:cubicBezTo>
                    <a:pt x="167" y="201"/>
                    <a:pt x="174" y="179"/>
                    <a:pt x="182" y="160"/>
                  </a:cubicBezTo>
                  <a:cubicBezTo>
                    <a:pt x="193" y="135"/>
                    <a:pt x="210" y="112"/>
                    <a:pt x="218" y="86"/>
                  </a:cubicBezTo>
                  <a:cubicBezTo>
                    <a:pt x="224" y="43"/>
                    <a:pt x="221" y="71"/>
                    <a:pt x="221" y="0"/>
                  </a:cubicBezTo>
                </a:path>
              </a:pathLst>
            </a:custGeom>
            <a:noFill/>
            <a:ln w="28575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24" name="Freeform 1206"/>
            <p:cNvSpPr>
              <a:spLocks/>
            </p:cNvSpPr>
            <p:nvPr/>
          </p:nvSpPr>
          <p:spPr bwMode="auto">
            <a:xfrm>
              <a:off x="4458" y="1606"/>
              <a:ext cx="92" cy="228"/>
            </a:xfrm>
            <a:custGeom>
              <a:avLst/>
              <a:gdLst>
                <a:gd name="T0" fmla="*/ 22 w 92"/>
                <a:gd name="T1" fmla="*/ 228 h 228"/>
                <a:gd name="T2" fmla="*/ 41 w 92"/>
                <a:gd name="T3" fmla="*/ 48 h 228"/>
                <a:gd name="T4" fmla="*/ 76 w 92"/>
                <a:gd name="T5" fmla="*/ 10 h 228"/>
                <a:gd name="T6" fmla="*/ 92 w 92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228"/>
                <a:gd name="T14" fmla="*/ 92 w 92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228">
                  <a:moveTo>
                    <a:pt x="22" y="228"/>
                  </a:moveTo>
                  <a:cubicBezTo>
                    <a:pt x="15" y="169"/>
                    <a:pt x="0" y="96"/>
                    <a:pt x="41" y="48"/>
                  </a:cubicBezTo>
                  <a:cubicBezTo>
                    <a:pt x="47" y="29"/>
                    <a:pt x="61" y="23"/>
                    <a:pt x="76" y="10"/>
                  </a:cubicBezTo>
                  <a:cubicBezTo>
                    <a:pt x="81" y="6"/>
                    <a:pt x="92" y="0"/>
                    <a:pt x="92" y="0"/>
                  </a:cubicBezTo>
                </a:path>
              </a:pathLst>
            </a:custGeom>
            <a:noFill/>
            <a:ln w="19050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25" name="Freeform 1207"/>
            <p:cNvSpPr>
              <a:spLocks/>
            </p:cNvSpPr>
            <p:nvPr/>
          </p:nvSpPr>
          <p:spPr bwMode="auto">
            <a:xfrm>
              <a:off x="4479" y="1659"/>
              <a:ext cx="67" cy="153"/>
            </a:xfrm>
            <a:custGeom>
              <a:avLst/>
              <a:gdLst>
                <a:gd name="T0" fmla="*/ 67 w 67"/>
                <a:gd name="T1" fmla="*/ 0 h 153"/>
                <a:gd name="T2" fmla="*/ 41 w 67"/>
                <a:gd name="T3" fmla="*/ 19 h 153"/>
                <a:gd name="T4" fmla="*/ 28 w 67"/>
                <a:gd name="T5" fmla="*/ 35 h 153"/>
                <a:gd name="T6" fmla="*/ 12 w 67"/>
                <a:gd name="T7" fmla="*/ 83 h 153"/>
                <a:gd name="T8" fmla="*/ 0 w 67"/>
                <a:gd name="T9" fmla="*/ 153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153"/>
                <a:gd name="T17" fmla="*/ 67 w 67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153">
                  <a:moveTo>
                    <a:pt x="67" y="0"/>
                  </a:moveTo>
                  <a:cubicBezTo>
                    <a:pt x="59" y="7"/>
                    <a:pt x="41" y="19"/>
                    <a:pt x="41" y="19"/>
                  </a:cubicBezTo>
                  <a:cubicBezTo>
                    <a:pt x="37" y="25"/>
                    <a:pt x="32" y="29"/>
                    <a:pt x="28" y="35"/>
                  </a:cubicBezTo>
                  <a:cubicBezTo>
                    <a:pt x="20" y="48"/>
                    <a:pt x="18" y="68"/>
                    <a:pt x="12" y="83"/>
                  </a:cubicBezTo>
                  <a:cubicBezTo>
                    <a:pt x="9" y="105"/>
                    <a:pt x="0" y="131"/>
                    <a:pt x="0" y="153"/>
                  </a:cubicBezTo>
                </a:path>
              </a:pathLst>
            </a:custGeom>
            <a:noFill/>
            <a:ln w="19050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26" name="Freeform 1210"/>
            <p:cNvSpPr>
              <a:spLocks/>
            </p:cNvSpPr>
            <p:nvPr/>
          </p:nvSpPr>
          <p:spPr bwMode="auto">
            <a:xfrm>
              <a:off x="4403" y="1624"/>
              <a:ext cx="77" cy="192"/>
            </a:xfrm>
            <a:custGeom>
              <a:avLst/>
              <a:gdLst>
                <a:gd name="T0" fmla="*/ 0 w 71"/>
                <a:gd name="T1" fmla="*/ 0 h 195"/>
                <a:gd name="T2" fmla="*/ 17 w 71"/>
                <a:gd name="T3" fmla="*/ 28 h 195"/>
                <a:gd name="T4" fmla="*/ 35 w 71"/>
                <a:gd name="T5" fmla="*/ 66 h 195"/>
                <a:gd name="T6" fmla="*/ 60 w 71"/>
                <a:gd name="T7" fmla="*/ 126 h 195"/>
                <a:gd name="T8" fmla="*/ 77 w 71"/>
                <a:gd name="T9" fmla="*/ 192 h 1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195"/>
                <a:gd name="T17" fmla="*/ 71 w 71"/>
                <a:gd name="T18" fmla="*/ 195 h 1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195">
                  <a:moveTo>
                    <a:pt x="0" y="0"/>
                  </a:moveTo>
                  <a:cubicBezTo>
                    <a:pt x="3" y="10"/>
                    <a:pt x="16" y="28"/>
                    <a:pt x="16" y="28"/>
                  </a:cubicBezTo>
                  <a:cubicBezTo>
                    <a:pt x="20" y="42"/>
                    <a:pt x="28" y="53"/>
                    <a:pt x="32" y="67"/>
                  </a:cubicBezTo>
                  <a:cubicBezTo>
                    <a:pt x="37" y="88"/>
                    <a:pt x="40" y="113"/>
                    <a:pt x="55" y="128"/>
                  </a:cubicBezTo>
                  <a:cubicBezTo>
                    <a:pt x="62" y="148"/>
                    <a:pt x="71" y="174"/>
                    <a:pt x="71" y="195"/>
                  </a:cubicBezTo>
                </a:path>
              </a:pathLst>
            </a:custGeom>
            <a:noFill/>
            <a:ln w="19050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grpSp>
          <p:nvGrpSpPr>
            <p:cNvPr id="20" name="Group 1234"/>
            <p:cNvGrpSpPr>
              <a:grpSpLocks/>
            </p:cNvGrpSpPr>
            <p:nvPr/>
          </p:nvGrpSpPr>
          <p:grpSpPr bwMode="auto">
            <a:xfrm>
              <a:off x="4379" y="1530"/>
              <a:ext cx="208" cy="272"/>
              <a:chOff x="4379" y="1530"/>
              <a:chExt cx="208" cy="272"/>
            </a:xfrm>
          </p:grpSpPr>
          <p:sp>
            <p:nvSpPr>
              <p:cNvPr id="11328" name="Freeform 1208"/>
              <p:cNvSpPr>
                <a:spLocks/>
              </p:cNvSpPr>
              <p:nvPr/>
            </p:nvSpPr>
            <p:spPr bwMode="auto">
              <a:xfrm>
                <a:off x="4464" y="1565"/>
                <a:ext cx="42" cy="237"/>
              </a:xfrm>
              <a:custGeom>
                <a:avLst/>
                <a:gdLst>
                  <a:gd name="T0" fmla="*/ 42 w 42"/>
                  <a:gd name="T1" fmla="*/ 0 h 237"/>
                  <a:gd name="T2" fmla="*/ 26 w 42"/>
                  <a:gd name="T3" fmla="*/ 25 h 237"/>
                  <a:gd name="T4" fmla="*/ 0 w 42"/>
                  <a:gd name="T5" fmla="*/ 115 h 237"/>
                  <a:gd name="T6" fmla="*/ 10 w 42"/>
                  <a:gd name="T7" fmla="*/ 179 h 237"/>
                  <a:gd name="T8" fmla="*/ 13 w 42"/>
                  <a:gd name="T9" fmla="*/ 237 h 2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237"/>
                  <a:gd name="T17" fmla="*/ 42 w 42"/>
                  <a:gd name="T18" fmla="*/ 237 h 2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237">
                    <a:moveTo>
                      <a:pt x="42" y="0"/>
                    </a:moveTo>
                    <a:cubicBezTo>
                      <a:pt x="33" y="7"/>
                      <a:pt x="32" y="16"/>
                      <a:pt x="26" y="25"/>
                    </a:cubicBezTo>
                    <a:cubicBezTo>
                      <a:pt x="17" y="55"/>
                      <a:pt x="9" y="85"/>
                      <a:pt x="0" y="115"/>
                    </a:cubicBezTo>
                    <a:cubicBezTo>
                      <a:pt x="2" y="148"/>
                      <a:pt x="0" y="155"/>
                      <a:pt x="10" y="179"/>
                    </a:cubicBezTo>
                    <a:cubicBezTo>
                      <a:pt x="14" y="216"/>
                      <a:pt x="13" y="196"/>
                      <a:pt x="13" y="237"/>
                    </a:cubicBezTo>
                  </a:path>
                </a:pathLst>
              </a:custGeom>
              <a:noFill/>
              <a:ln w="19050" cap="flat" cmpd="sng">
                <a:solidFill>
                  <a:srgbClr val="66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29" name="Freeform 1209"/>
              <p:cNvSpPr>
                <a:spLocks/>
              </p:cNvSpPr>
              <p:nvPr/>
            </p:nvSpPr>
            <p:spPr bwMode="auto">
              <a:xfrm>
                <a:off x="4432" y="1597"/>
                <a:ext cx="48" cy="192"/>
              </a:xfrm>
              <a:custGeom>
                <a:avLst/>
                <a:gdLst>
                  <a:gd name="T0" fmla="*/ 0 w 48"/>
                  <a:gd name="T1" fmla="*/ 0 h 192"/>
                  <a:gd name="T2" fmla="*/ 16 w 48"/>
                  <a:gd name="T3" fmla="*/ 25 h 192"/>
                  <a:gd name="T4" fmla="*/ 22 w 48"/>
                  <a:gd name="T5" fmla="*/ 45 h 192"/>
                  <a:gd name="T6" fmla="*/ 35 w 48"/>
                  <a:gd name="T7" fmla="*/ 109 h 192"/>
                  <a:gd name="T8" fmla="*/ 38 w 48"/>
                  <a:gd name="T9" fmla="*/ 166 h 192"/>
                  <a:gd name="T10" fmla="*/ 48 w 48"/>
                  <a:gd name="T11" fmla="*/ 192 h 1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192"/>
                  <a:gd name="T20" fmla="*/ 48 w 48"/>
                  <a:gd name="T21" fmla="*/ 192 h 1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192">
                    <a:moveTo>
                      <a:pt x="0" y="0"/>
                    </a:moveTo>
                    <a:cubicBezTo>
                      <a:pt x="16" y="9"/>
                      <a:pt x="9" y="2"/>
                      <a:pt x="16" y="25"/>
                    </a:cubicBezTo>
                    <a:cubicBezTo>
                      <a:pt x="18" y="32"/>
                      <a:pt x="22" y="45"/>
                      <a:pt x="22" y="45"/>
                    </a:cubicBezTo>
                    <a:cubicBezTo>
                      <a:pt x="25" y="75"/>
                      <a:pt x="22" y="87"/>
                      <a:pt x="35" y="109"/>
                    </a:cubicBezTo>
                    <a:cubicBezTo>
                      <a:pt x="37" y="129"/>
                      <a:pt x="44" y="148"/>
                      <a:pt x="38" y="166"/>
                    </a:cubicBezTo>
                    <a:cubicBezTo>
                      <a:pt x="41" y="175"/>
                      <a:pt x="44" y="183"/>
                      <a:pt x="48" y="192"/>
                    </a:cubicBezTo>
                  </a:path>
                </a:pathLst>
              </a:custGeom>
              <a:noFill/>
              <a:ln w="19050" cap="flat" cmpd="sng">
                <a:solidFill>
                  <a:srgbClr val="66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1330" name="AutoShape 1211"/>
              <p:cNvSpPr>
                <a:spLocks noChangeArrowheads="1"/>
              </p:cNvSpPr>
              <p:nvPr/>
            </p:nvSpPr>
            <p:spPr bwMode="auto">
              <a:xfrm rot="-4295433">
                <a:off x="4493" y="1538"/>
                <a:ext cx="43" cy="27"/>
              </a:xfrm>
              <a:prstGeom prst="lightningBolt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1" name="AutoShape 1212"/>
              <p:cNvSpPr>
                <a:spLocks noChangeArrowheads="1"/>
              </p:cNvSpPr>
              <p:nvPr/>
            </p:nvSpPr>
            <p:spPr bwMode="auto">
              <a:xfrm rot="-2743066">
                <a:off x="4552" y="1583"/>
                <a:ext cx="43" cy="27"/>
              </a:xfrm>
              <a:prstGeom prst="lightningBolt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2" name="AutoShape 1213"/>
              <p:cNvSpPr>
                <a:spLocks noChangeArrowheads="1"/>
              </p:cNvSpPr>
              <p:nvPr/>
            </p:nvSpPr>
            <p:spPr bwMode="auto">
              <a:xfrm rot="-2743066">
                <a:off x="4544" y="1639"/>
                <a:ext cx="43" cy="27"/>
              </a:xfrm>
              <a:prstGeom prst="lightningBolt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3" name="AutoShape 1214"/>
              <p:cNvSpPr>
                <a:spLocks noChangeArrowheads="1"/>
              </p:cNvSpPr>
              <p:nvPr/>
            </p:nvSpPr>
            <p:spPr bwMode="auto">
              <a:xfrm rot="5055773" flipH="1">
                <a:off x="4371" y="1594"/>
                <a:ext cx="43" cy="27"/>
              </a:xfrm>
              <a:prstGeom prst="lightningBolt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4" name="AutoShape 1215"/>
              <p:cNvSpPr>
                <a:spLocks noChangeArrowheads="1"/>
              </p:cNvSpPr>
              <p:nvPr/>
            </p:nvSpPr>
            <p:spPr bwMode="auto">
              <a:xfrm rot="3090553" flipH="1">
                <a:off x="4391" y="1573"/>
                <a:ext cx="43" cy="27"/>
              </a:xfrm>
              <a:prstGeom prst="lightningBolt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21" name="Group 1233"/>
          <p:cNvGrpSpPr>
            <a:grpSpLocks/>
          </p:cNvGrpSpPr>
          <p:nvPr/>
        </p:nvGrpSpPr>
        <p:grpSpPr bwMode="auto">
          <a:xfrm>
            <a:off x="5783263" y="2922588"/>
            <a:ext cx="322262" cy="363537"/>
            <a:chOff x="3899" y="1817"/>
            <a:chExt cx="203" cy="229"/>
          </a:xfrm>
        </p:grpSpPr>
        <p:sp>
          <p:nvSpPr>
            <p:cNvPr id="11313" name="Freeform 1200"/>
            <p:cNvSpPr>
              <a:spLocks/>
            </p:cNvSpPr>
            <p:nvPr/>
          </p:nvSpPr>
          <p:spPr bwMode="auto">
            <a:xfrm>
              <a:off x="3926" y="1965"/>
              <a:ext cx="125" cy="70"/>
            </a:xfrm>
            <a:custGeom>
              <a:avLst/>
              <a:gdLst>
                <a:gd name="T0" fmla="*/ 0 w 122"/>
                <a:gd name="T1" fmla="*/ 0 h 70"/>
                <a:gd name="T2" fmla="*/ 37 w 122"/>
                <a:gd name="T3" fmla="*/ 25 h 70"/>
                <a:gd name="T4" fmla="*/ 125 w 122"/>
                <a:gd name="T5" fmla="*/ 70 h 70"/>
                <a:gd name="T6" fmla="*/ 0 60000 65536"/>
                <a:gd name="T7" fmla="*/ 0 60000 65536"/>
                <a:gd name="T8" fmla="*/ 0 60000 65536"/>
                <a:gd name="T9" fmla="*/ 0 w 122"/>
                <a:gd name="T10" fmla="*/ 0 h 70"/>
                <a:gd name="T11" fmla="*/ 122 w 122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" h="70">
                  <a:moveTo>
                    <a:pt x="0" y="0"/>
                  </a:moveTo>
                  <a:cubicBezTo>
                    <a:pt x="12" y="10"/>
                    <a:pt x="25" y="15"/>
                    <a:pt x="36" y="25"/>
                  </a:cubicBezTo>
                  <a:cubicBezTo>
                    <a:pt x="71" y="54"/>
                    <a:pt x="72" y="70"/>
                    <a:pt x="122" y="70"/>
                  </a:cubicBezTo>
                </a:path>
              </a:pathLst>
            </a:custGeom>
            <a:noFill/>
            <a:ln w="19050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14" name="Freeform 1201"/>
            <p:cNvSpPr>
              <a:spLocks/>
            </p:cNvSpPr>
            <p:nvPr/>
          </p:nvSpPr>
          <p:spPr bwMode="auto">
            <a:xfrm>
              <a:off x="4029" y="1891"/>
              <a:ext cx="38" cy="155"/>
            </a:xfrm>
            <a:custGeom>
              <a:avLst/>
              <a:gdLst>
                <a:gd name="T0" fmla="*/ 38 w 38"/>
                <a:gd name="T1" fmla="*/ 155 h 151"/>
                <a:gd name="T2" fmla="*/ 9 w 38"/>
                <a:gd name="T3" fmla="*/ 102 h 151"/>
                <a:gd name="T4" fmla="*/ 32 w 38"/>
                <a:gd name="T5" fmla="*/ 0 h 151"/>
                <a:gd name="T6" fmla="*/ 0 60000 65536"/>
                <a:gd name="T7" fmla="*/ 0 60000 65536"/>
                <a:gd name="T8" fmla="*/ 0 60000 65536"/>
                <a:gd name="T9" fmla="*/ 0 w 38"/>
                <a:gd name="T10" fmla="*/ 0 h 151"/>
                <a:gd name="T11" fmla="*/ 38 w 38"/>
                <a:gd name="T12" fmla="*/ 151 h 1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151">
                  <a:moveTo>
                    <a:pt x="38" y="151"/>
                  </a:moveTo>
                  <a:cubicBezTo>
                    <a:pt x="17" y="135"/>
                    <a:pt x="18" y="121"/>
                    <a:pt x="9" y="99"/>
                  </a:cubicBezTo>
                  <a:cubicBezTo>
                    <a:pt x="1" y="47"/>
                    <a:pt x="0" y="32"/>
                    <a:pt x="32" y="0"/>
                  </a:cubicBezTo>
                </a:path>
              </a:pathLst>
            </a:custGeom>
            <a:noFill/>
            <a:ln w="19050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15" name="Freeform 1202"/>
            <p:cNvSpPr>
              <a:spLocks/>
            </p:cNvSpPr>
            <p:nvPr/>
          </p:nvSpPr>
          <p:spPr bwMode="auto">
            <a:xfrm>
              <a:off x="3965" y="1862"/>
              <a:ext cx="83" cy="173"/>
            </a:xfrm>
            <a:custGeom>
              <a:avLst/>
              <a:gdLst>
                <a:gd name="T0" fmla="*/ 0 w 83"/>
                <a:gd name="T1" fmla="*/ 0 h 173"/>
                <a:gd name="T2" fmla="*/ 32 w 83"/>
                <a:gd name="T3" fmla="*/ 116 h 173"/>
                <a:gd name="T4" fmla="*/ 83 w 83"/>
                <a:gd name="T5" fmla="*/ 173 h 173"/>
                <a:gd name="T6" fmla="*/ 0 60000 65536"/>
                <a:gd name="T7" fmla="*/ 0 60000 65536"/>
                <a:gd name="T8" fmla="*/ 0 60000 65536"/>
                <a:gd name="T9" fmla="*/ 0 w 83"/>
                <a:gd name="T10" fmla="*/ 0 h 173"/>
                <a:gd name="T11" fmla="*/ 83 w 83"/>
                <a:gd name="T12" fmla="*/ 173 h 1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173">
                  <a:moveTo>
                    <a:pt x="0" y="0"/>
                  </a:moveTo>
                  <a:cubicBezTo>
                    <a:pt x="2" y="36"/>
                    <a:pt x="4" y="88"/>
                    <a:pt x="32" y="116"/>
                  </a:cubicBezTo>
                  <a:cubicBezTo>
                    <a:pt x="40" y="140"/>
                    <a:pt x="65" y="155"/>
                    <a:pt x="83" y="173"/>
                  </a:cubicBezTo>
                </a:path>
              </a:pathLst>
            </a:custGeom>
            <a:noFill/>
            <a:ln w="19050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16" name="Freeform 1204"/>
            <p:cNvSpPr>
              <a:spLocks/>
            </p:cNvSpPr>
            <p:nvPr/>
          </p:nvSpPr>
          <p:spPr bwMode="auto">
            <a:xfrm>
              <a:off x="3933" y="1920"/>
              <a:ext cx="122" cy="120"/>
            </a:xfrm>
            <a:custGeom>
              <a:avLst/>
              <a:gdLst>
                <a:gd name="T0" fmla="*/ 0 w 141"/>
                <a:gd name="T1" fmla="*/ 0 h 128"/>
                <a:gd name="T2" fmla="*/ 19 w 141"/>
                <a:gd name="T3" fmla="*/ 33 h 128"/>
                <a:gd name="T4" fmla="*/ 39 w 141"/>
                <a:gd name="T5" fmla="*/ 60 h 128"/>
                <a:gd name="T6" fmla="*/ 113 w 141"/>
                <a:gd name="T7" fmla="*/ 111 h 128"/>
                <a:gd name="T8" fmla="*/ 122 w 141"/>
                <a:gd name="T9" fmla="*/ 12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128"/>
                <a:gd name="T17" fmla="*/ 141 w 141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128">
                  <a:moveTo>
                    <a:pt x="0" y="0"/>
                  </a:moveTo>
                  <a:cubicBezTo>
                    <a:pt x="4" y="15"/>
                    <a:pt x="14" y="23"/>
                    <a:pt x="22" y="35"/>
                  </a:cubicBezTo>
                  <a:cubicBezTo>
                    <a:pt x="26" y="48"/>
                    <a:pt x="35" y="55"/>
                    <a:pt x="45" y="64"/>
                  </a:cubicBezTo>
                  <a:cubicBezTo>
                    <a:pt x="54" y="94"/>
                    <a:pt x="103" y="110"/>
                    <a:pt x="131" y="118"/>
                  </a:cubicBezTo>
                  <a:cubicBezTo>
                    <a:pt x="138" y="126"/>
                    <a:pt x="135" y="123"/>
                    <a:pt x="141" y="128"/>
                  </a:cubicBezTo>
                </a:path>
              </a:pathLst>
            </a:custGeom>
            <a:noFill/>
            <a:ln w="19050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17" name="Freeform 1205"/>
            <p:cNvSpPr>
              <a:spLocks/>
            </p:cNvSpPr>
            <p:nvPr/>
          </p:nvSpPr>
          <p:spPr bwMode="auto">
            <a:xfrm>
              <a:off x="4000" y="1882"/>
              <a:ext cx="58" cy="153"/>
            </a:xfrm>
            <a:custGeom>
              <a:avLst/>
              <a:gdLst>
                <a:gd name="T0" fmla="*/ 10 w 58"/>
                <a:gd name="T1" fmla="*/ 0 h 153"/>
                <a:gd name="T2" fmla="*/ 0 w 58"/>
                <a:gd name="T3" fmla="*/ 28 h 153"/>
                <a:gd name="T4" fmla="*/ 26 w 58"/>
                <a:gd name="T5" fmla="*/ 118 h 153"/>
                <a:gd name="T6" fmla="*/ 58 w 58"/>
                <a:gd name="T7" fmla="*/ 153 h 1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153"/>
                <a:gd name="T14" fmla="*/ 58 w 58"/>
                <a:gd name="T15" fmla="*/ 153 h 1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153">
                  <a:moveTo>
                    <a:pt x="10" y="0"/>
                  </a:moveTo>
                  <a:cubicBezTo>
                    <a:pt x="6" y="9"/>
                    <a:pt x="0" y="28"/>
                    <a:pt x="0" y="28"/>
                  </a:cubicBezTo>
                  <a:cubicBezTo>
                    <a:pt x="6" y="59"/>
                    <a:pt x="11" y="90"/>
                    <a:pt x="26" y="118"/>
                  </a:cubicBezTo>
                  <a:cubicBezTo>
                    <a:pt x="31" y="128"/>
                    <a:pt x="45" y="153"/>
                    <a:pt x="58" y="153"/>
                  </a:cubicBezTo>
                </a:path>
              </a:pathLst>
            </a:custGeom>
            <a:noFill/>
            <a:ln w="19050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18" name="AutoShape 1216"/>
            <p:cNvSpPr>
              <a:spLocks noChangeArrowheads="1"/>
            </p:cNvSpPr>
            <p:nvPr/>
          </p:nvSpPr>
          <p:spPr bwMode="auto">
            <a:xfrm rot="5055773" flipH="1">
              <a:off x="3900" y="1886"/>
              <a:ext cx="43" cy="27"/>
            </a:xfrm>
            <a:prstGeom prst="lightningBolt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19" name="AutoShape 1218"/>
            <p:cNvSpPr>
              <a:spLocks noChangeArrowheads="1"/>
            </p:cNvSpPr>
            <p:nvPr/>
          </p:nvSpPr>
          <p:spPr bwMode="auto">
            <a:xfrm rot="3649677" flipH="1">
              <a:off x="3891" y="1943"/>
              <a:ext cx="43" cy="27"/>
            </a:xfrm>
            <a:prstGeom prst="lightningBolt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20" name="AutoShape 1219"/>
            <p:cNvSpPr>
              <a:spLocks noChangeArrowheads="1"/>
            </p:cNvSpPr>
            <p:nvPr/>
          </p:nvSpPr>
          <p:spPr bwMode="auto">
            <a:xfrm rot="7398960" flipH="1">
              <a:off x="3948" y="1825"/>
              <a:ext cx="43" cy="27"/>
            </a:xfrm>
            <a:prstGeom prst="lightningBolt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21" name="AutoShape 1220"/>
            <p:cNvSpPr>
              <a:spLocks noChangeArrowheads="1"/>
            </p:cNvSpPr>
            <p:nvPr/>
          </p:nvSpPr>
          <p:spPr bwMode="auto">
            <a:xfrm rot="8961255" flipH="1">
              <a:off x="4003" y="1847"/>
              <a:ext cx="43" cy="27"/>
            </a:xfrm>
            <a:prstGeom prst="lightningBolt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22" name="AutoShape 1221"/>
            <p:cNvSpPr>
              <a:spLocks noChangeArrowheads="1"/>
            </p:cNvSpPr>
            <p:nvPr/>
          </p:nvSpPr>
          <p:spPr bwMode="auto">
            <a:xfrm rot="10670141" flipH="1">
              <a:off x="4059" y="1867"/>
              <a:ext cx="43" cy="27"/>
            </a:xfrm>
            <a:prstGeom prst="lightningBolt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2" name="Group 1248"/>
          <p:cNvGrpSpPr>
            <a:grpSpLocks/>
          </p:cNvGrpSpPr>
          <p:nvPr/>
        </p:nvGrpSpPr>
        <p:grpSpPr bwMode="auto">
          <a:xfrm>
            <a:off x="5591175" y="1296988"/>
            <a:ext cx="857250" cy="893762"/>
            <a:chOff x="3778" y="793"/>
            <a:chExt cx="540" cy="563"/>
          </a:xfrm>
        </p:grpSpPr>
        <p:sp>
          <p:nvSpPr>
            <p:cNvPr id="11305" name="Freeform 1232"/>
            <p:cNvSpPr>
              <a:spLocks/>
            </p:cNvSpPr>
            <p:nvPr/>
          </p:nvSpPr>
          <p:spPr bwMode="auto">
            <a:xfrm rot="-808649">
              <a:off x="4120" y="1152"/>
              <a:ext cx="56" cy="85"/>
            </a:xfrm>
            <a:custGeom>
              <a:avLst/>
              <a:gdLst>
                <a:gd name="T0" fmla="*/ 28 w 56"/>
                <a:gd name="T1" fmla="*/ 1 h 85"/>
                <a:gd name="T2" fmla="*/ 40 w 56"/>
                <a:gd name="T3" fmla="*/ 20 h 85"/>
                <a:gd name="T4" fmla="*/ 56 w 56"/>
                <a:gd name="T5" fmla="*/ 33 h 85"/>
                <a:gd name="T6" fmla="*/ 41 w 56"/>
                <a:gd name="T7" fmla="*/ 41 h 85"/>
                <a:gd name="T8" fmla="*/ 32 w 56"/>
                <a:gd name="T9" fmla="*/ 54 h 85"/>
                <a:gd name="T10" fmla="*/ 28 w 56"/>
                <a:gd name="T11" fmla="*/ 62 h 85"/>
                <a:gd name="T12" fmla="*/ 27 w 56"/>
                <a:gd name="T13" fmla="*/ 71 h 85"/>
                <a:gd name="T14" fmla="*/ 17 w 56"/>
                <a:gd name="T15" fmla="*/ 12 h 85"/>
                <a:gd name="T16" fmla="*/ 14 w 56"/>
                <a:gd name="T17" fmla="*/ 2 h 85"/>
                <a:gd name="T18" fmla="*/ 28 w 56"/>
                <a:gd name="T19" fmla="*/ 1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85"/>
                <a:gd name="T32" fmla="*/ 56 w 56"/>
                <a:gd name="T33" fmla="*/ 85 h 8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85">
                  <a:moveTo>
                    <a:pt x="28" y="1"/>
                  </a:moveTo>
                  <a:cubicBezTo>
                    <a:pt x="31" y="9"/>
                    <a:pt x="33" y="15"/>
                    <a:pt x="40" y="20"/>
                  </a:cubicBezTo>
                  <a:cubicBezTo>
                    <a:pt x="43" y="25"/>
                    <a:pt x="50" y="31"/>
                    <a:pt x="56" y="33"/>
                  </a:cubicBezTo>
                  <a:cubicBezTo>
                    <a:pt x="44" y="40"/>
                    <a:pt x="50" y="38"/>
                    <a:pt x="41" y="41"/>
                  </a:cubicBezTo>
                  <a:cubicBezTo>
                    <a:pt x="40" y="48"/>
                    <a:pt x="36" y="48"/>
                    <a:pt x="32" y="54"/>
                  </a:cubicBezTo>
                  <a:cubicBezTo>
                    <a:pt x="30" y="57"/>
                    <a:pt x="28" y="62"/>
                    <a:pt x="28" y="62"/>
                  </a:cubicBezTo>
                  <a:cubicBezTo>
                    <a:pt x="28" y="63"/>
                    <a:pt x="21" y="85"/>
                    <a:pt x="27" y="71"/>
                  </a:cubicBezTo>
                  <a:cubicBezTo>
                    <a:pt x="26" y="50"/>
                    <a:pt x="26" y="31"/>
                    <a:pt x="17" y="12"/>
                  </a:cubicBezTo>
                  <a:cubicBezTo>
                    <a:pt x="15" y="4"/>
                    <a:pt x="0" y="0"/>
                    <a:pt x="14" y="2"/>
                  </a:cubicBezTo>
                  <a:cubicBezTo>
                    <a:pt x="22" y="5"/>
                    <a:pt x="17" y="5"/>
                    <a:pt x="28" y="1"/>
                  </a:cubicBezTo>
                  <a:close/>
                </a:path>
              </a:pathLst>
            </a:custGeom>
            <a:gradFill rotWithShape="0">
              <a:gsLst>
                <a:gs pos="0">
                  <a:srgbClr val="666633"/>
                </a:gs>
                <a:gs pos="100000">
                  <a:srgbClr val="E5E5DD"/>
                </a:gs>
              </a:gsLst>
              <a:lin ang="2700000" scaled="1"/>
            </a:gradFill>
            <a:ln w="9525" cap="flat" cmpd="sng">
              <a:solidFill>
                <a:srgbClr val="66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06" name="Freeform 1230" descr="Сферы"/>
            <p:cNvSpPr>
              <a:spLocks/>
            </p:cNvSpPr>
            <p:nvPr/>
          </p:nvSpPr>
          <p:spPr bwMode="auto">
            <a:xfrm rot="3458380">
              <a:off x="3999" y="1199"/>
              <a:ext cx="179" cy="136"/>
            </a:xfrm>
            <a:custGeom>
              <a:avLst/>
              <a:gdLst>
                <a:gd name="T0" fmla="*/ 123 w 169"/>
                <a:gd name="T1" fmla="*/ 108 h 115"/>
                <a:gd name="T2" fmla="*/ 108 w 169"/>
                <a:gd name="T3" fmla="*/ 114 h 115"/>
                <a:gd name="T4" fmla="*/ 6 w 169"/>
                <a:gd name="T5" fmla="*/ 108 h 115"/>
                <a:gd name="T6" fmla="*/ 11 w 169"/>
                <a:gd name="T7" fmla="*/ 85 h 115"/>
                <a:gd name="T8" fmla="*/ 16 w 169"/>
                <a:gd name="T9" fmla="*/ 51 h 115"/>
                <a:gd name="T10" fmla="*/ 87 w 169"/>
                <a:gd name="T11" fmla="*/ 0 h 115"/>
                <a:gd name="T12" fmla="*/ 112 w 169"/>
                <a:gd name="T13" fmla="*/ 5 h 115"/>
                <a:gd name="T14" fmla="*/ 143 w 169"/>
                <a:gd name="T15" fmla="*/ 17 h 115"/>
                <a:gd name="T16" fmla="*/ 159 w 169"/>
                <a:gd name="T17" fmla="*/ 102 h 115"/>
                <a:gd name="T18" fmla="*/ 112 w 169"/>
                <a:gd name="T19" fmla="*/ 130 h 115"/>
                <a:gd name="T20" fmla="*/ 97 w 169"/>
                <a:gd name="T21" fmla="*/ 136 h 115"/>
                <a:gd name="T22" fmla="*/ 11 w 169"/>
                <a:gd name="T23" fmla="*/ 114 h 115"/>
                <a:gd name="T24" fmla="*/ 52 w 169"/>
                <a:gd name="T25" fmla="*/ 108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115"/>
                <a:gd name="T41" fmla="*/ 169 w 169"/>
                <a:gd name="T42" fmla="*/ 115 h 1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115">
                  <a:moveTo>
                    <a:pt x="116" y="91"/>
                  </a:moveTo>
                  <a:cubicBezTo>
                    <a:pt x="111" y="93"/>
                    <a:pt x="107" y="96"/>
                    <a:pt x="102" y="96"/>
                  </a:cubicBezTo>
                  <a:cubicBezTo>
                    <a:pt x="70" y="96"/>
                    <a:pt x="37" y="99"/>
                    <a:pt x="6" y="91"/>
                  </a:cubicBezTo>
                  <a:cubicBezTo>
                    <a:pt x="0" y="89"/>
                    <a:pt x="9" y="78"/>
                    <a:pt x="10" y="72"/>
                  </a:cubicBezTo>
                  <a:cubicBezTo>
                    <a:pt x="12" y="62"/>
                    <a:pt x="12" y="52"/>
                    <a:pt x="15" y="43"/>
                  </a:cubicBezTo>
                  <a:cubicBezTo>
                    <a:pt x="24" y="16"/>
                    <a:pt x="58" y="7"/>
                    <a:pt x="82" y="0"/>
                  </a:cubicBezTo>
                  <a:cubicBezTo>
                    <a:pt x="90" y="1"/>
                    <a:pt x="98" y="2"/>
                    <a:pt x="106" y="4"/>
                  </a:cubicBezTo>
                  <a:cubicBezTo>
                    <a:pt x="116" y="7"/>
                    <a:pt x="135" y="14"/>
                    <a:pt x="135" y="14"/>
                  </a:cubicBezTo>
                  <a:cubicBezTo>
                    <a:pt x="156" y="33"/>
                    <a:pt x="169" y="59"/>
                    <a:pt x="150" y="86"/>
                  </a:cubicBezTo>
                  <a:cubicBezTo>
                    <a:pt x="138" y="103"/>
                    <a:pt x="125" y="103"/>
                    <a:pt x="106" y="110"/>
                  </a:cubicBezTo>
                  <a:cubicBezTo>
                    <a:pt x="101" y="112"/>
                    <a:pt x="92" y="115"/>
                    <a:pt x="92" y="115"/>
                  </a:cubicBezTo>
                  <a:cubicBezTo>
                    <a:pt x="61" y="109"/>
                    <a:pt x="41" y="96"/>
                    <a:pt x="10" y="96"/>
                  </a:cubicBezTo>
                  <a:lnTo>
                    <a:pt x="49" y="91"/>
                  </a:lnTo>
                </a:path>
              </a:pathLst>
            </a:custGeom>
            <a:pattFill prst="sphere">
              <a:fgClr>
                <a:srgbClr val="666633"/>
              </a:fgClr>
              <a:bgClr>
                <a:srgbClr val="FFFF66"/>
              </a:bgClr>
            </a:pattFill>
            <a:ln w="9525" cap="flat" cmpd="sng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07" name="Freeform 1229" descr="Сферы"/>
            <p:cNvSpPr>
              <a:spLocks/>
            </p:cNvSpPr>
            <p:nvPr/>
          </p:nvSpPr>
          <p:spPr bwMode="auto">
            <a:xfrm>
              <a:off x="3840" y="793"/>
              <a:ext cx="220" cy="225"/>
            </a:xfrm>
            <a:custGeom>
              <a:avLst/>
              <a:gdLst>
                <a:gd name="T0" fmla="*/ 34 w 220"/>
                <a:gd name="T1" fmla="*/ 139 h 225"/>
                <a:gd name="T2" fmla="*/ 10 w 220"/>
                <a:gd name="T3" fmla="*/ 115 h 225"/>
                <a:gd name="T4" fmla="*/ 0 w 220"/>
                <a:gd name="T5" fmla="*/ 86 h 225"/>
                <a:gd name="T6" fmla="*/ 19 w 220"/>
                <a:gd name="T7" fmla="*/ 43 h 225"/>
                <a:gd name="T8" fmla="*/ 77 w 220"/>
                <a:gd name="T9" fmla="*/ 0 h 225"/>
                <a:gd name="T10" fmla="*/ 163 w 220"/>
                <a:gd name="T11" fmla="*/ 19 h 225"/>
                <a:gd name="T12" fmla="*/ 202 w 220"/>
                <a:gd name="T13" fmla="*/ 53 h 225"/>
                <a:gd name="T14" fmla="*/ 216 w 220"/>
                <a:gd name="T15" fmla="*/ 81 h 225"/>
                <a:gd name="T16" fmla="*/ 149 w 220"/>
                <a:gd name="T17" fmla="*/ 225 h 225"/>
                <a:gd name="T18" fmla="*/ 86 w 220"/>
                <a:gd name="T19" fmla="*/ 125 h 225"/>
                <a:gd name="T20" fmla="*/ 24 w 220"/>
                <a:gd name="T21" fmla="*/ 110 h 2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0"/>
                <a:gd name="T34" fmla="*/ 0 h 225"/>
                <a:gd name="T35" fmla="*/ 220 w 220"/>
                <a:gd name="T36" fmla="*/ 225 h 2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0" h="225">
                  <a:moveTo>
                    <a:pt x="34" y="139"/>
                  </a:moveTo>
                  <a:cubicBezTo>
                    <a:pt x="27" y="130"/>
                    <a:pt x="16" y="125"/>
                    <a:pt x="10" y="115"/>
                  </a:cubicBezTo>
                  <a:cubicBezTo>
                    <a:pt x="5" y="106"/>
                    <a:pt x="0" y="86"/>
                    <a:pt x="0" y="86"/>
                  </a:cubicBezTo>
                  <a:cubicBezTo>
                    <a:pt x="12" y="52"/>
                    <a:pt x="4" y="66"/>
                    <a:pt x="19" y="43"/>
                  </a:cubicBezTo>
                  <a:cubicBezTo>
                    <a:pt x="27" y="3"/>
                    <a:pt x="40" y="8"/>
                    <a:pt x="77" y="0"/>
                  </a:cubicBezTo>
                  <a:cubicBezTo>
                    <a:pt x="104" y="10"/>
                    <a:pt x="135" y="12"/>
                    <a:pt x="163" y="19"/>
                  </a:cubicBezTo>
                  <a:cubicBezTo>
                    <a:pt x="197" y="41"/>
                    <a:pt x="186" y="28"/>
                    <a:pt x="202" y="53"/>
                  </a:cubicBezTo>
                  <a:cubicBezTo>
                    <a:pt x="205" y="63"/>
                    <a:pt x="215" y="71"/>
                    <a:pt x="216" y="81"/>
                  </a:cubicBezTo>
                  <a:cubicBezTo>
                    <a:pt x="220" y="149"/>
                    <a:pt x="217" y="206"/>
                    <a:pt x="149" y="225"/>
                  </a:cubicBezTo>
                  <a:cubicBezTo>
                    <a:pt x="123" y="188"/>
                    <a:pt x="129" y="155"/>
                    <a:pt x="86" y="125"/>
                  </a:cubicBezTo>
                  <a:cubicBezTo>
                    <a:pt x="62" y="127"/>
                    <a:pt x="24" y="142"/>
                    <a:pt x="24" y="110"/>
                  </a:cubicBezTo>
                </a:path>
              </a:pathLst>
            </a:custGeom>
            <a:pattFill prst="sphere">
              <a:fgClr>
                <a:srgbClr val="666633"/>
              </a:fgClr>
              <a:bgClr>
                <a:srgbClr val="FFFF66"/>
              </a:bgClr>
            </a:pattFill>
            <a:ln w="9525" cap="flat" cmpd="sng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08" name="Freeform 1228" descr="Сферы"/>
            <p:cNvSpPr>
              <a:spLocks/>
            </p:cNvSpPr>
            <p:nvPr/>
          </p:nvSpPr>
          <p:spPr bwMode="auto">
            <a:xfrm rot="3458380">
              <a:off x="4118" y="991"/>
              <a:ext cx="237" cy="163"/>
            </a:xfrm>
            <a:custGeom>
              <a:avLst/>
              <a:gdLst>
                <a:gd name="T0" fmla="*/ 163 w 169"/>
                <a:gd name="T1" fmla="*/ 129 h 115"/>
                <a:gd name="T2" fmla="*/ 143 w 169"/>
                <a:gd name="T3" fmla="*/ 136 h 115"/>
                <a:gd name="T4" fmla="*/ 8 w 169"/>
                <a:gd name="T5" fmla="*/ 129 h 115"/>
                <a:gd name="T6" fmla="*/ 14 w 169"/>
                <a:gd name="T7" fmla="*/ 102 h 115"/>
                <a:gd name="T8" fmla="*/ 21 w 169"/>
                <a:gd name="T9" fmla="*/ 61 h 115"/>
                <a:gd name="T10" fmla="*/ 115 w 169"/>
                <a:gd name="T11" fmla="*/ 0 h 115"/>
                <a:gd name="T12" fmla="*/ 149 w 169"/>
                <a:gd name="T13" fmla="*/ 6 h 115"/>
                <a:gd name="T14" fmla="*/ 189 w 169"/>
                <a:gd name="T15" fmla="*/ 20 h 115"/>
                <a:gd name="T16" fmla="*/ 210 w 169"/>
                <a:gd name="T17" fmla="*/ 122 h 115"/>
                <a:gd name="T18" fmla="*/ 149 w 169"/>
                <a:gd name="T19" fmla="*/ 156 h 115"/>
                <a:gd name="T20" fmla="*/ 129 w 169"/>
                <a:gd name="T21" fmla="*/ 163 h 115"/>
                <a:gd name="T22" fmla="*/ 14 w 169"/>
                <a:gd name="T23" fmla="*/ 136 h 115"/>
                <a:gd name="T24" fmla="*/ 69 w 169"/>
                <a:gd name="T25" fmla="*/ 129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115"/>
                <a:gd name="T41" fmla="*/ 169 w 169"/>
                <a:gd name="T42" fmla="*/ 115 h 1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115">
                  <a:moveTo>
                    <a:pt x="116" y="91"/>
                  </a:moveTo>
                  <a:cubicBezTo>
                    <a:pt x="111" y="93"/>
                    <a:pt x="107" y="96"/>
                    <a:pt x="102" y="96"/>
                  </a:cubicBezTo>
                  <a:cubicBezTo>
                    <a:pt x="70" y="96"/>
                    <a:pt x="37" y="99"/>
                    <a:pt x="6" y="91"/>
                  </a:cubicBezTo>
                  <a:cubicBezTo>
                    <a:pt x="0" y="89"/>
                    <a:pt x="9" y="78"/>
                    <a:pt x="10" y="72"/>
                  </a:cubicBezTo>
                  <a:cubicBezTo>
                    <a:pt x="12" y="62"/>
                    <a:pt x="12" y="52"/>
                    <a:pt x="15" y="43"/>
                  </a:cubicBezTo>
                  <a:cubicBezTo>
                    <a:pt x="24" y="16"/>
                    <a:pt x="58" y="7"/>
                    <a:pt x="82" y="0"/>
                  </a:cubicBezTo>
                  <a:cubicBezTo>
                    <a:pt x="90" y="1"/>
                    <a:pt x="98" y="2"/>
                    <a:pt x="106" y="4"/>
                  </a:cubicBezTo>
                  <a:cubicBezTo>
                    <a:pt x="116" y="7"/>
                    <a:pt x="135" y="14"/>
                    <a:pt x="135" y="14"/>
                  </a:cubicBezTo>
                  <a:cubicBezTo>
                    <a:pt x="156" y="33"/>
                    <a:pt x="169" y="59"/>
                    <a:pt x="150" y="86"/>
                  </a:cubicBezTo>
                  <a:cubicBezTo>
                    <a:pt x="138" y="103"/>
                    <a:pt x="125" y="103"/>
                    <a:pt x="106" y="110"/>
                  </a:cubicBezTo>
                  <a:cubicBezTo>
                    <a:pt x="101" y="112"/>
                    <a:pt x="92" y="115"/>
                    <a:pt x="92" y="115"/>
                  </a:cubicBezTo>
                  <a:cubicBezTo>
                    <a:pt x="61" y="109"/>
                    <a:pt x="41" y="96"/>
                    <a:pt x="10" y="96"/>
                  </a:cubicBezTo>
                  <a:lnTo>
                    <a:pt x="49" y="91"/>
                  </a:lnTo>
                </a:path>
              </a:pathLst>
            </a:custGeom>
            <a:pattFill prst="sphere">
              <a:fgClr>
                <a:srgbClr val="666633"/>
              </a:fgClr>
              <a:bgClr>
                <a:srgbClr val="FFFF66"/>
              </a:bgClr>
            </a:pattFill>
            <a:ln w="9525" cap="flat" cmpd="sng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09" name="Freeform 1226" descr="Сферы"/>
            <p:cNvSpPr>
              <a:spLocks/>
            </p:cNvSpPr>
            <p:nvPr/>
          </p:nvSpPr>
          <p:spPr bwMode="auto">
            <a:xfrm rot="3040692">
              <a:off x="3763" y="1040"/>
              <a:ext cx="195" cy="166"/>
            </a:xfrm>
            <a:custGeom>
              <a:avLst/>
              <a:gdLst>
                <a:gd name="T0" fmla="*/ 15 w 174"/>
                <a:gd name="T1" fmla="*/ 89 h 192"/>
                <a:gd name="T2" fmla="*/ 3 w 174"/>
                <a:gd name="T3" fmla="*/ 99 h 192"/>
                <a:gd name="T4" fmla="*/ 15 w 174"/>
                <a:gd name="T5" fmla="*/ 133 h 192"/>
                <a:gd name="T6" fmla="*/ 36 w 174"/>
                <a:gd name="T7" fmla="*/ 156 h 192"/>
                <a:gd name="T8" fmla="*/ 81 w 174"/>
                <a:gd name="T9" fmla="*/ 161 h 192"/>
                <a:gd name="T10" fmla="*/ 95 w 174"/>
                <a:gd name="T11" fmla="*/ 164 h 192"/>
                <a:gd name="T12" fmla="*/ 143 w 174"/>
                <a:gd name="T13" fmla="*/ 150 h 192"/>
                <a:gd name="T14" fmla="*/ 160 w 174"/>
                <a:gd name="T15" fmla="*/ 137 h 192"/>
                <a:gd name="T16" fmla="*/ 188 w 174"/>
                <a:gd name="T17" fmla="*/ 99 h 192"/>
                <a:gd name="T18" fmla="*/ 169 w 174"/>
                <a:gd name="T19" fmla="*/ 67 h 192"/>
                <a:gd name="T20" fmla="*/ 167 w 174"/>
                <a:gd name="T21" fmla="*/ 29 h 192"/>
                <a:gd name="T22" fmla="*/ 71 w 174"/>
                <a:gd name="T23" fmla="*/ 9 h 192"/>
                <a:gd name="T24" fmla="*/ 65 w 174"/>
                <a:gd name="T25" fmla="*/ 6 h 192"/>
                <a:gd name="T26" fmla="*/ 38 w 174"/>
                <a:gd name="T27" fmla="*/ 12 h 192"/>
                <a:gd name="T28" fmla="*/ 18 w 174"/>
                <a:gd name="T29" fmla="*/ 50 h 192"/>
                <a:gd name="T30" fmla="*/ 15 w 174"/>
                <a:gd name="T31" fmla="*/ 89 h 1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4"/>
                <a:gd name="T49" fmla="*/ 0 h 192"/>
                <a:gd name="T50" fmla="*/ 174 w 174"/>
                <a:gd name="T51" fmla="*/ 192 h 1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4" h="192">
                  <a:moveTo>
                    <a:pt x="13" y="103"/>
                  </a:moveTo>
                  <a:cubicBezTo>
                    <a:pt x="8" y="106"/>
                    <a:pt x="6" y="108"/>
                    <a:pt x="3" y="114"/>
                  </a:cubicBezTo>
                  <a:cubicBezTo>
                    <a:pt x="0" y="131"/>
                    <a:pt x="5" y="139"/>
                    <a:pt x="13" y="154"/>
                  </a:cubicBezTo>
                  <a:cubicBezTo>
                    <a:pt x="15" y="168"/>
                    <a:pt x="18" y="175"/>
                    <a:pt x="32" y="180"/>
                  </a:cubicBezTo>
                  <a:cubicBezTo>
                    <a:pt x="47" y="174"/>
                    <a:pt x="59" y="182"/>
                    <a:pt x="72" y="186"/>
                  </a:cubicBezTo>
                  <a:cubicBezTo>
                    <a:pt x="75" y="192"/>
                    <a:pt x="78" y="191"/>
                    <a:pt x="85" y="190"/>
                  </a:cubicBezTo>
                  <a:cubicBezTo>
                    <a:pt x="94" y="173"/>
                    <a:pt x="109" y="175"/>
                    <a:pt x="128" y="174"/>
                  </a:cubicBezTo>
                  <a:cubicBezTo>
                    <a:pt x="137" y="171"/>
                    <a:pt x="140" y="168"/>
                    <a:pt x="143" y="159"/>
                  </a:cubicBezTo>
                  <a:cubicBezTo>
                    <a:pt x="145" y="131"/>
                    <a:pt x="153" y="135"/>
                    <a:pt x="168" y="114"/>
                  </a:cubicBezTo>
                  <a:cubicBezTo>
                    <a:pt x="174" y="97"/>
                    <a:pt x="159" y="90"/>
                    <a:pt x="151" y="78"/>
                  </a:cubicBezTo>
                  <a:cubicBezTo>
                    <a:pt x="147" y="58"/>
                    <a:pt x="147" y="59"/>
                    <a:pt x="149" y="33"/>
                  </a:cubicBezTo>
                  <a:cubicBezTo>
                    <a:pt x="143" y="0"/>
                    <a:pt x="84" y="11"/>
                    <a:pt x="63" y="10"/>
                  </a:cubicBezTo>
                  <a:cubicBezTo>
                    <a:pt x="61" y="9"/>
                    <a:pt x="58" y="7"/>
                    <a:pt x="58" y="7"/>
                  </a:cubicBezTo>
                  <a:lnTo>
                    <a:pt x="34" y="14"/>
                  </a:lnTo>
                  <a:lnTo>
                    <a:pt x="16" y="58"/>
                  </a:lnTo>
                  <a:lnTo>
                    <a:pt x="13" y="103"/>
                  </a:lnTo>
                  <a:close/>
                </a:path>
              </a:pathLst>
            </a:custGeom>
            <a:pattFill prst="sphere">
              <a:fgClr>
                <a:srgbClr val="666633"/>
              </a:fgClr>
              <a:bgClr>
                <a:srgbClr val="FFFF99"/>
              </a:bgClr>
            </a:pattFill>
            <a:ln w="9525" cap="flat" cmpd="sng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10" name="Freeform 1225" descr="Сферы"/>
            <p:cNvSpPr>
              <a:spLocks/>
            </p:cNvSpPr>
            <p:nvPr/>
          </p:nvSpPr>
          <p:spPr bwMode="auto">
            <a:xfrm rot="6172172">
              <a:off x="3935" y="946"/>
              <a:ext cx="270" cy="244"/>
            </a:xfrm>
            <a:custGeom>
              <a:avLst/>
              <a:gdLst>
                <a:gd name="T0" fmla="*/ 20 w 174"/>
                <a:gd name="T1" fmla="*/ 131 h 192"/>
                <a:gd name="T2" fmla="*/ 5 w 174"/>
                <a:gd name="T3" fmla="*/ 145 h 192"/>
                <a:gd name="T4" fmla="*/ 20 w 174"/>
                <a:gd name="T5" fmla="*/ 196 h 192"/>
                <a:gd name="T6" fmla="*/ 50 w 174"/>
                <a:gd name="T7" fmla="*/ 229 h 192"/>
                <a:gd name="T8" fmla="*/ 112 w 174"/>
                <a:gd name="T9" fmla="*/ 236 h 192"/>
                <a:gd name="T10" fmla="*/ 132 w 174"/>
                <a:gd name="T11" fmla="*/ 241 h 192"/>
                <a:gd name="T12" fmla="*/ 199 w 174"/>
                <a:gd name="T13" fmla="*/ 221 h 192"/>
                <a:gd name="T14" fmla="*/ 222 w 174"/>
                <a:gd name="T15" fmla="*/ 202 h 192"/>
                <a:gd name="T16" fmla="*/ 261 w 174"/>
                <a:gd name="T17" fmla="*/ 145 h 192"/>
                <a:gd name="T18" fmla="*/ 234 w 174"/>
                <a:gd name="T19" fmla="*/ 99 h 192"/>
                <a:gd name="T20" fmla="*/ 231 w 174"/>
                <a:gd name="T21" fmla="*/ 42 h 192"/>
                <a:gd name="T22" fmla="*/ 98 w 174"/>
                <a:gd name="T23" fmla="*/ 13 h 192"/>
                <a:gd name="T24" fmla="*/ 90 w 174"/>
                <a:gd name="T25" fmla="*/ 9 h 192"/>
                <a:gd name="T26" fmla="*/ 53 w 174"/>
                <a:gd name="T27" fmla="*/ 18 h 192"/>
                <a:gd name="T28" fmla="*/ 25 w 174"/>
                <a:gd name="T29" fmla="*/ 74 h 192"/>
                <a:gd name="T30" fmla="*/ 20 w 174"/>
                <a:gd name="T31" fmla="*/ 131 h 1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4"/>
                <a:gd name="T49" fmla="*/ 0 h 192"/>
                <a:gd name="T50" fmla="*/ 174 w 174"/>
                <a:gd name="T51" fmla="*/ 192 h 1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4" h="192">
                  <a:moveTo>
                    <a:pt x="13" y="103"/>
                  </a:moveTo>
                  <a:cubicBezTo>
                    <a:pt x="8" y="106"/>
                    <a:pt x="6" y="108"/>
                    <a:pt x="3" y="114"/>
                  </a:cubicBezTo>
                  <a:cubicBezTo>
                    <a:pt x="0" y="131"/>
                    <a:pt x="5" y="139"/>
                    <a:pt x="13" y="154"/>
                  </a:cubicBezTo>
                  <a:cubicBezTo>
                    <a:pt x="15" y="168"/>
                    <a:pt x="18" y="175"/>
                    <a:pt x="32" y="180"/>
                  </a:cubicBezTo>
                  <a:cubicBezTo>
                    <a:pt x="47" y="174"/>
                    <a:pt x="59" y="182"/>
                    <a:pt x="72" y="186"/>
                  </a:cubicBezTo>
                  <a:cubicBezTo>
                    <a:pt x="75" y="192"/>
                    <a:pt x="78" y="191"/>
                    <a:pt x="85" y="190"/>
                  </a:cubicBezTo>
                  <a:cubicBezTo>
                    <a:pt x="94" y="173"/>
                    <a:pt x="109" y="175"/>
                    <a:pt x="128" y="174"/>
                  </a:cubicBezTo>
                  <a:cubicBezTo>
                    <a:pt x="137" y="171"/>
                    <a:pt x="140" y="168"/>
                    <a:pt x="143" y="159"/>
                  </a:cubicBezTo>
                  <a:cubicBezTo>
                    <a:pt x="145" y="131"/>
                    <a:pt x="153" y="135"/>
                    <a:pt x="168" y="114"/>
                  </a:cubicBezTo>
                  <a:cubicBezTo>
                    <a:pt x="174" y="97"/>
                    <a:pt x="159" y="90"/>
                    <a:pt x="151" y="78"/>
                  </a:cubicBezTo>
                  <a:cubicBezTo>
                    <a:pt x="147" y="58"/>
                    <a:pt x="147" y="59"/>
                    <a:pt x="149" y="33"/>
                  </a:cubicBezTo>
                  <a:cubicBezTo>
                    <a:pt x="143" y="0"/>
                    <a:pt x="84" y="11"/>
                    <a:pt x="63" y="10"/>
                  </a:cubicBezTo>
                  <a:cubicBezTo>
                    <a:pt x="61" y="9"/>
                    <a:pt x="58" y="7"/>
                    <a:pt x="58" y="7"/>
                  </a:cubicBezTo>
                  <a:lnTo>
                    <a:pt x="34" y="14"/>
                  </a:lnTo>
                  <a:lnTo>
                    <a:pt x="16" y="58"/>
                  </a:lnTo>
                  <a:lnTo>
                    <a:pt x="13" y="103"/>
                  </a:lnTo>
                  <a:close/>
                </a:path>
              </a:pathLst>
            </a:custGeom>
            <a:pattFill prst="sphere">
              <a:fgClr>
                <a:srgbClr val="666633"/>
              </a:fgClr>
              <a:bgClr>
                <a:srgbClr val="FFFF99"/>
              </a:bgClr>
            </a:pattFill>
            <a:ln w="9525" cap="flat" cmpd="sng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11" name="Freeform 1223" descr="Сферы"/>
            <p:cNvSpPr>
              <a:spLocks/>
            </p:cNvSpPr>
            <p:nvPr/>
          </p:nvSpPr>
          <p:spPr bwMode="auto">
            <a:xfrm rot="1486498">
              <a:off x="3801" y="1099"/>
              <a:ext cx="270" cy="244"/>
            </a:xfrm>
            <a:custGeom>
              <a:avLst/>
              <a:gdLst>
                <a:gd name="T0" fmla="*/ 20 w 174"/>
                <a:gd name="T1" fmla="*/ 131 h 192"/>
                <a:gd name="T2" fmla="*/ 5 w 174"/>
                <a:gd name="T3" fmla="*/ 145 h 192"/>
                <a:gd name="T4" fmla="*/ 20 w 174"/>
                <a:gd name="T5" fmla="*/ 196 h 192"/>
                <a:gd name="T6" fmla="*/ 50 w 174"/>
                <a:gd name="T7" fmla="*/ 229 h 192"/>
                <a:gd name="T8" fmla="*/ 112 w 174"/>
                <a:gd name="T9" fmla="*/ 236 h 192"/>
                <a:gd name="T10" fmla="*/ 132 w 174"/>
                <a:gd name="T11" fmla="*/ 241 h 192"/>
                <a:gd name="T12" fmla="*/ 199 w 174"/>
                <a:gd name="T13" fmla="*/ 221 h 192"/>
                <a:gd name="T14" fmla="*/ 222 w 174"/>
                <a:gd name="T15" fmla="*/ 202 h 192"/>
                <a:gd name="T16" fmla="*/ 261 w 174"/>
                <a:gd name="T17" fmla="*/ 145 h 192"/>
                <a:gd name="T18" fmla="*/ 234 w 174"/>
                <a:gd name="T19" fmla="*/ 99 h 192"/>
                <a:gd name="T20" fmla="*/ 231 w 174"/>
                <a:gd name="T21" fmla="*/ 42 h 192"/>
                <a:gd name="T22" fmla="*/ 98 w 174"/>
                <a:gd name="T23" fmla="*/ 13 h 192"/>
                <a:gd name="T24" fmla="*/ 90 w 174"/>
                <a:gd name="T25" fmla="*/ 9 h 192"/>
                <a:gd name="T26" fmla="*/ 53 w 174"/>
                <a:gd name="T27" fmla="*/ 18 h 192"/>
                <a:gd name="T28" fmla="*/ 25 w 174"/>
                <a:gd name="T29" fmla="*/ 74 h 192"/>
                <a:gd name="T30" fmla="*/ 20 w 174"/>
                <a:gd name="T31" fmla="*/ 131 h 1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4"/>
                <a:gd name="T49" fmla="*/ 0 h 192"/>
                <a:gd name="T50" fmla="*/ 174 w 174"/>
                <a:gd name="T51" fmla="*/ 192 h 1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4" h="192">
                  <a:moveTo>
                    <a:pt x="13" y="103"/>
                  </a:moveTo>
                  <a:cubicBezTo>
                    <a:pt x="8" y="106"/>
                    <a:pt x="6" y="108"/>
                    <a:pt x="3" y="114"/>
                  </a:cubicBezTo>
                  <a:cubicBezTo>
                    <a:pt x="0" y="131"/>
                    <a:pt x="5" y="139"/>
                    <a:pt x="13" y="154"/>
                  </a:cubicBezTo>
                  <a:cubicBezTo>
                    <a:pt x="15" y="168"/>
                    <a:pt x="18" y="175"/>
                    <a:pt x="32" y="180"/>
                  </a:cubicBezTo>
                  <a:cubicBezTo>
                    <a:pt x="47" y="174"/>
                    <a:pt x="59" y="182"/>
                    <a:pt x="72" y="186"/>
                  </a:cubicBezTo>
                  <a:cubicBezTo>
                    <a:pt x="75" y="192"/>
                    <a:pt x="78" y="191"/>
                    <a:pt x="85" y="190"/>
                  </a:cubicBezTo>
                  <a:cubicBezTo>
                    <a:pt x="94" y="173"/>
                    <a:pt x="109" y="175"/>
                    <a:pt x="128" y="174"/>
                  </a:cubicBezTo>
                  <a:cubicBezTo>
                    <a:pt x="137" y="171"/>
                    <a:pt x="140" y="168"/>
                    <a:pt x="143" y="159"/>
                  </a:cubicBezTo>
                  <a:cubicBezTo>
                    <a:pt x="145" y="131"/>
                    <a:pt x="153" y="135"/>
                    <a:pt x="168" y="114"/>
                  </a:cubicBezTo>
                  <a:cubicBezTo>
                    <a:pt x="174" y="97"/>
                    <a:pt x="159" y="90"/>
                    <a:pt x="151" y="78"/>
                  </a:cubicBezTo>
                  <a:cubicBezTo>
                    <a:pt x="147" y="58"/>
                    <a:pt x="147" y="59"/>
                    <a:pt x="149" y="33"/>
                  </a:cubicBezTo>
                  <a:cubicBezTo>
                    <a:pt x="143" y="0"/>
                    <a:pt x="84" y="11"/>
                    <a:pt x="63" y="10"/>
                  </a:cubicBezTo>
                  <a:cubicBezTo>
                    <a:pt x="61" y="9"/>
                    <a:pt x="58" y="7"/>
                    <a:pt x="58" y="7"/>
                  </a:cubicBezTo>
                  <a:lnTo>
                    <a:pt x="34" y="14"/>
                  </a:lnTo>
                  <a:lnTo>
                    <a:pt x="16" y="58"/>
                  </a:lnTo>
                  <a:lnTo>
                    <a:pt x="13" y="103"/>
                  </a:lnTo>
                  <a:close/>
                </a:path>
              </a:pathLst>
            </a:custGeom>
            <a:pattFill prst="sphere">
              <a:fgClr>
                <a:srgbClr val="666633"/>
              </a:fgClr>
              <a:bgClr>
                <a:srgbClr val="FFFF99"/>
              </a:bgClr>
            </a:pattFill>
            <a:ln w="9525" cap="flat" cmpd="sng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12" name="Freeform 1231" descr="Сферы"/>
            <p:cNvSpPr>
              <a:spLocks/>
            </p:cNvSpPr>
            <p:nvPr/>
          </p:nvSpPr>
          <p:spPr bwMode="auto">
            <a:xfrm rot="3458380">
              <a:off x="4144" y="1168"/>
              <a:ext cx="129" cy="114"/>
            </a:xfrm>
            <a:custGeom>
              <a:avLst/>
              <a:gdLst>
                <a:gd name="T0" fmla="*/ 89 w 169"/>
                <a:gd name="T1" fmla="*/ 90 h 115"/>
                <a:gd name="T2" fmla="*/ 78 w 169"/>
                <a:gd name="T3" fmla="*/ 95 h 115"/>
                <a:gd name="T4" fmla="*/ 5 w 169"/>
                <a:gd name="T5" fmla="*/ 90 h 115"/>
                <a:gd name="T6" fmla="*/ 8 w 169"/>
                <a:gd name="T7" fmla="*/ 71 h 115"/>
                <a:gd name="T8" fmla="*/ 11 w 169"/>
                <a:gd name="T9" fmla="*/ 43 h 115"/>
                <a:gd name="T10" fmla="*/ 63 w 169"/>
                <a:gd name="T11" fmla="*/ 0 h 115"/>
                <a:gd name="T12" fmla="*/ 81 w 169"/>
                <a:gd name="T13" fmla="*/ 4 h 115"/>
                <a:gd name="T14" fmla="*/ 103 w 169"/>
                <a:gd name="T15" fmla="*/ 14 h 115"/>
                <a:gd name="T16" fmla="*/ 114 w 169"/>
                <a:gd name="T17" fmla="*/ 85 h 115"/>
                <a:gd name="T18" fmla="*/ 81 w 169"/>
                <a:gd name="T19" fmla="*/ 109 h 115"/>
                <a:gd name="T20" fmla="*/ 70 w 169"/>
                <a:gd name="T21" fmla="*/ 114 h 115"/>
                <a:gd name="T22" fmla="*/ 8 w 169"/>
                <a:gd name="T23" fmla="*/ 95 h 115"/>
                <a:gd name="T24" fmla="*/ 37 w 169"/>
                <a:gd name="T25" fmla="*/ 9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115"/>
                <a:gd name="T41" fmla="*/ 169 w 169"/>
                <a:gd name="T42" fmla="*/ 115 h 1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115">
                  <a:moveTo>
                    <a:pt x="116" y="91"/>
                  </a:moveTo>
                  <a:cubicBezTo>
                    <a:pt x="111" y="93"/>
                    <a:pt x="107" y="96"/>
                    <a:pt x="102" y="96"/>
                  </a:cubicBezTo>
                  <a:cubicBezTo>
                    <a:pt x="70" y="96"/>
                    <a:pt x="37" y="99"/>
                    <a:pt x="6" y="91"/>
                  </a:cubicBezTo>
                  <a:cubicBezTo>
                    <a:pt x="0" y="89"/>
                    <a:pt x="9" y="78"/>
                    <a:pt x="10" y="72"/>
                  </a:cubicBezTo>
                  <a:cubicBezTo>
                    <a:pt x="12" y="62"/>
                    <a:pt x="12" y="52"/>
                    <a:pt x="15" y="43"/>
                  </a:cubicBezTo>
                  <a:cubicBezTo>
                    <a:pt x="24" y="16"/>
                    <a:pt x="58" y="7"/>
                    <a:pt x="82" y="0"/>
                  </a:cubicBezTo>
                  <a:cubicBezTo>
                    <a:pt x="90" y="1"/>
                    <a:pt x="98" y="2"/>
                    <a:pt x="106" y="4"/>
                  </a:cubicBezTo>
                  <a:cubicBezTo>
                    <a:pt x="116" y="7"/>
                    <a:pt x="135" y="14"/>
                    <a:pt x="135" y="14"/>
                  </a:cubicBezTo>
                  <a:cubicBezTo>
                    <a:pt x="156" y="33"/>
                    <a:pt x="169" y="59"/>
                    <a:pt x="150" y="86"/>
                  </a:cubicBezTo>
                  <a:cubicBezTo>
                    <a:pt x="138" y="103"/>
                    <a:pt x="125" y="103"/>
                    <a:pt x="106" y="110"/>
                  </a:cubicBezTo>
                  <a:cubicBezTo>
                    <a:pt x="101" y="112"/>
                    <a:pt x="92" y="115"/>
                    <a:pt x="92" y="115"/>
                  </a:cubicBezTo>
                  <a:cubicBezTo>
                    <a:pt x="61" y="109"/>
                    <a:pt x="41" y="96"/>
                    <a:pt x="10" y="96"/>
                  </a:cubicBezTo>
                  <a:lnTo>
                    <a:pt x="49" y="91"/>
                  </a:lnTo>
                </a:path>
              </a:pathLst>
            </a:custGeom>
            <a:pattFill prst="sphere">
              <a:fgClr>
                <a:srgbClr val="666633"/>
              </a:fgClr>
              <a:bgClr>
                <a:srgbClr val="FFFF66"/>
              </a:bgClr>
            </a:pattFill>
            <a:ln w="9525" cap="flat" cmpd="sng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26836" name="Line 1236"/>
          <p:cNvSpPr>
            <a:spLocks noChangeShapeType="1"/>
          </p:cNvSpPr>
          <p:nvPr/>
        </p:nvSpPr>
        <p:spPr bwMode="auto">
          <a:xfrm flipV="1">
            <a:off x="2803525" y="3284538"/>
            <a:ext cx="382588" cy="193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26837" name="Line 1237"/>
          <p:cNvSpPr>
            <a:spLocks noChangeShapeType="1"/>
          </p:cNvSpPr>
          <p:nvPr/>
        </p:nvSpPr>
        <p:spPr bwMode="auto">
          <a:xfrm flipV="1">
            <a:off x="3719513" y="2730500"/>
            <a:ext cx="522287" cy="274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26838" name="Line 1238"/>
          <p:cNvSpPr>
            <a:spLocks noChangeShapeType="1"/>
          </p:cNvSpPr>
          <p:nvPr/>
        </p:nvSpPr>
        <p:spPr bwMode="auto">
          <a:xfrm flipV="1">
            <a:off x="4852988" y="2049463"/>
            <a:ext cx="765175" cy="387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/>
          <a:lstStyle/>
          <a:p>
            <a:endParaRPr lang="ru-RU"/>
          </a:p>
        </p:txBody>
      </p:sp>
      <p:grpSp>
        <p:nvGrpSpPr>
          <p:cNvPr id="23" name="Group 1271"/>
          <p:cNvGrpSpPr>
            <a:grpSpLocks/>
          </p:cNvGrpSpPr>
          <p:nvPr/>
        </p:nvGrpSpPr>
        <p:grpSpPr bwMode="auto">
          <a:xfrm>
            <a:off x="4479925" y="2506661"/>
            <a:ext cx="1747838" cy="523874"/>
            <a:chOff x="3078" y="1555"/>
            <a:chExt cx="1101" cy="330"/>
          </a:xfrm>
        </p:grpSpPr>
        <p:sp>
          <p:nvSpPr>
            <p:cNvPr id="11301" name="Line 1258"/>
            <p:cNvSpPr>
              <a:spLocks noChangeShapeType="1"/>
            </p:cNvSpPr>
            <p:nvPr/>
          </p:nvSpPr>
          <p:spPr bwMode="auto">
            <a:xfrm flipV="1">
              <a:off x="3078" y="1715"/>
              <a:ext cx="493" cy="1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02" name="Line 1259"/>
            <p:cNvSpPr>
              <a:spLocks noChangeShapeType="1"/>
            </p:cNvSpPr>
            <p:nvPr/>
          </p:nvSpPr>
          <p:spPr bwMode="auto">
            <a:xfrm>
              <a:off x="3578" y="1715"/>
              <a:ext cx="601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300" name="Text Box 1253"/>
            <p:cNvSpPr txBox="1">
              <a:spLocks noChangeArrowheads="1"/>
            </p:cNvSpPr>
            <p:nvPr/>
          </p:nvSpPr>
          <p:spPr bwMode="auto">
            <a:xfrm>
              <a:off x="3296" y="1555"/>
              <a:ext cx="666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 err="1" smtClean="0">
                  <a:solidFill>
                    <a:srgbClr val="660066"/>
                  </a:solidFill>
                </a:rPr>
                <a:t>Вісь</a:t>
              </a:r>
              <a:r>
                <a:rPr lang="ru-RU" sz="1400" b="1" dirty="0" smtClean="0">
                  <a:solidFill>
                    <a:srgbClr val="660066"/>
                  </a:solidFill>
                </a:rPr>
                <a:t> </a:t>
              </a:r>
              <a:r>
                <a:rPr lang="ru-RU" sz="1400" b="1" dirty="0" err="1" smtClean="0">
                  <a:solidFill>
                    <a:srgbClr val="660066"/>
                  </a:solidFill>
                </a:rPr>
                <a:t>суцвіття</a:t>
              </a:r>
              <a:endParaRPr lang="ru-RU" sz="1400" b="1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24" name="Group 1272"/>
          <p:cNvGrpSpPr>
            <a:grpSpLocks/>
          </p:cNvGrpSpPr>
          <p:nvPr/>
        </p:nvGrpSpPr>
        <p:grpSpPr bwMode="auto">
          <a:xfrm>
            <a:off x="4033838" y="1277938"/>
            <a:ext cx="1766887" cy="1066800"/>
            <a:chOff x="2797" y="781"/>
            <a:chExt cx="1113" cy="672"/>
          </a:xfrm>
        </p:grpSpPr>
        <p:sp>
          <p:nvSpPr>
            <p:cNvPr id="11297" name="Text Box 1255"/>
            <p:cNvSpPr txBox="1">
              <a:spLocks noChangeArrowheads="1"/>
            </p:cNvSpPr>
            <p:nvPr/>
          </p:nvSpPr>
          <p:spPr bwMode="auto">
            <a:xfrm>
              <a:off x="2797" y="781"/>
              <a:ext cx="666" cy="19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 err="1" smtClean="0">
                  <a:solidFill>
                    <a:srgbClr val="660066"/>
                  </a:solidFill>
                </a:rPr>
                <a:t>Суцвіття</a:t>
              </a:r>
              <a:endParaRPr lang="ru-RU" sz="1400" b="1" dirty="0">
                <a:solidFill>
                  <a:srgbClr val="660066"/>
                </a:solidFill>
              </a:endParaRPr>
            </a:p>
          </p:txBody>
        </p:sp>
        <p:sp>
          <p:nvSpPr>
            <p:cNvPr id="11298" name="Line 1260"/>
            <p:cNvSpPr>
              <a:spLocks noChangeShapeType="1"/>
            </p:cNvSpPr>
            <p:nvPr/>
          </p:nvSpPr>
          <p:spPr bwMode="auto">
            <a:xfrm flipH="1">
              <a:off x="3027" y="1005"/>
              <a:ext cx="147" cy="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299" name="Line 1261"/>
            <p:cNvSpPr>
              <a:spLocks noChangeShapeType="1"/>
            </p:cNvSpPr>
            <p:nvPr/>
          </p:nvSpPr>
          <p:spPr bwMode="auto">
            <a:xfrm>
              <a:off x="3174" y="1005"/>
              <a:ext cx="736" cy="1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25" name="Group 1270"/>
          <p:cNvGrpSpPr>
            <a:grpSpLocks/>
          </p:cNvGrpSpPr>
          <p:nvPr/>
        </p:nvGrpSpPr>
        <p:grpSpPr bwMode="auto">
          <a:xfrm>
            <a:off x="3340100" y="3451228"/>
            <a:ext cx="2979738" cy="1092201"/>
            <a:chOff x="2360" y="2150"/>
            <a:chExt cx="1877" cy="688"/>
          </a:xfrm>
        </p:grpSpPr>
        <p:sp>
          <p:nvSpPr>
            <p:cNvPr id="11294" name="Line 1262"/>
            <p:cNvSpPr>
              <a:spLocks noChangeShapeType="1"/>
            </p:cNvSpPr>
            <p:nvPr/>
          </p:nvSpPr>
          <p:spPr bwMode="auto">
            <a:xfrm>
              <a:off x="2522" y="2285"/>
              <a:ext cx="422" cy="2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295" name="Line 1263"/>
            <p:cNvSpPr>
              <a:spLocks noChangeShapeType="1"/>
            </p:cNvSpPr>
            <p:nvPr/>
          </p:nvSpPr>
          <p:spPr bwMode="auto">
            <a:xfrm flipV="1">
              <a:off x="2938" y="2150"/>
              <a:ext cx="140" cy="3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296" name="Line 1264"/>
            <p:cNvSpPr>
              <a:spLocks noChangeShapeType="1"/>
            </p:cNvSpPr>
            <p:nvPr/>
          </p:nvSpPr>
          <p:spPr bwMode="auto">
            <a:xfrm flipV="1">
              <a:off x="2944" y="2170"/>
              <a:ext cx="1293" cy="3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293" name="Text Box 1252"/>
            <p:cNvSpPr txBox="1">
              <a:spLocks noChangeArrowheads="1"/>
            </p:cNvSpPr>
            <p:nvPr/>
          </p:nvSpPr>
          <p:spPr bwMode="auto">
            <a:xfrm>
              <a:off x="2360" y="2508"/>
              <a:ext cx="872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 err="1" smtClean="0">
                  <a:solidFill>
                    <a:srgbClr val="660066"/>
                  </a:solidFill>
                </a:rPr>
                <a:t>Захисна</a:t>
              </a:r>
              <a:r>
                <a:rPr lang="ru-RU" sz="1400" b="1" dirty="0" smtClean="0">
                  <a:solidFill>
                    <a:srgbClr val="660066"/>
                  </a:solidFill>
                </a:rPr>
                <a:t> </a:t>
              </a:r>
              <a:r>
                <a:rPr lang="ru-RU" sz="1400" b="1" dirty="0" err="1" smtClean="0">
                  <a:solidFill>
                    <a:srgbClr val="660066"/>
                  </a:solidFill>
                </a:rPr>
                <a:t>луска</a:t>
              </a:r>
              <a:endParaRPr lang="ru-RU" sz="1400" b="1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26" name="Group 1269"/>
          <p:cNvGrpSpPr>
            <a:grpSpLocks/>
          </p:cNvGrpSpPr>
          <p:nvPr/>
        </p:nvGrpSpPr>
        <p:grpSpPr bwMode="auto">
          <a:xfrm>
            <a:off x="1431925" y="4173533"/>
            <a:ext cx="2139943" cy="776286"/>
            <a:chOff x="1158" y="2605"/>
            <a:chExt cx="1484" cy="489"/>
          </a:xfrm>
        </p:grpSpPr>
        <p:sp>
          <p:nvSpPr>
            <p:cNvPr id="11292" name="Line 1265"/>
            <p:cNvSpPr>
              <a:spLocks noChangeShapeType="1"/>
            </p:cNvSpPr>
            <p:nvPr/>
          </p:nvSpPr>
          <p:spPr bwMode="auto">
            <a:xfrm>
              <a:off x="1158" y="2605"/>
              <a:ext cx="807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291" name="Text Box 1251"/>
            <p:cNvSpPr txBox="1">
              <a:spLocks noChangeArrowheads="1"/>
            </p:cNvSpPr>
            <p:nvPr/>
          </p:nvSpPr>
          <p:spPr bwMode="auto">
            <a:xfrm>
              <a:off x="1350" y="2764"/>
              <a:ext cx="1292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 err="1" smtClean="0">
                  <a:solidFill>
                    <a:srgbClr val="660066"/>
                  </a:solidFill>
                </a:rPr>
                <a:t>Генеративна</a:t>
              </a:r>
              <a:r>
                <a:rPr lang="ru-RU" sz="1400" b="1" dirty="0" smtClean="0">
                  <a:solidFill>
                    <a:srgbClr val="660066"/>
                  </a:solidFill>
                </a:rPr>
                <a:t> </a:t>
              </a:r>
              <a:r>
                <a:rPr lang="ru-RU" sz="1400" b="1" dirty="0" err="1" smtClean="0">
                  <a:solidFill>
                    <a:srgbClr val="660066"/>
                  </a:solidFill>
                </a:rPr>
                <a:t>брунька</a:t>
              </a:r>
              <a:endParaRPr lang="ru-RU" sz="1400" b="1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27" name="Group 1276"/>
          <p:cNvGrpSpPr>
            <a:grpSpLocks/>
          </p:cNvGrpSpPr>
          <p:nvPr/>
        </p:nvGrpSpPr>
        <p:grpSpPr bwMode="auto">
          <a:xfrm>
            <a:off x="241300" y="4241800"/>
            <a:ext cx="2001838" cy="1258888"/>
            <a:chOff x="152" y="2672"/>
            <a:chExt cx="1261" cy="793"/>
          </a:xfrm>
        </p:grpSpPr>
        <p:sp>
          <p:nvSpPr>
            <p:cNvPr id="11290" name="Line 1267"/>
            <p:cNvSpPr>
              <a:spLocks noChangeShapeType="1"/>
            </p:cNvSpPr>
            <p:nvPr/>
          </p:nvSpPr>
          <p:spPr bwMode="auto">
            <a:xfrm flipH="1">
              <a:off x="373" y="2672"/>
              <a:ext cx="222" cy="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289" name="Text Box 1250"/>
            <p:cNvSpPr txBox="1">
              <a:spLocks noChangeArrowheads="1"/>
            </p:cNvSpPr>
            <p:nvPr/>
          </p:nvSpPr>
          <p:spPr bwMode="auto">
            <a:xfrm>
              <a:off x="152" y="3133"/>
              <a:ext cx="1261" cy="33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 err="1" smtClean="0">
                  <a:solidFill>
                    <a:srgbClr val="660066"/>
                  </a:solidFill>
                </a:rPr>
                <a:t>Вегетативна</a:t>
              </a:r>
              <a:r>
                <a:rPr lang="ru-RU" sz="1400" b="1" dirty="0" smtClean="0">
                  <a:solidFill>
                    <a:srgbClr val="660066"/>
                  </a:solidFill>
                </a:rPr>
                <a:t> </a:t>
              </a:r>
              <a:r>
                <a:rPr lang="ru-RU" sz="1400" b="1" dirty="0" err="1" smtClean="0">
                  <a:solidFill>
                    <a:srgbClr val="660066"/>
                  </a:solidFill>
                </a:rPr>
                <a:t>брунька</a:t>
              </a:r>
              <a:endParaRPr lang="ru-RU" sz="1400" b="1" dirty="0">
                <a:solidFill>
                  <a:srgbClr val="660066"/>
                </a:solidFill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1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505200"/>
            <a:ext cx="2057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086600" cy="838200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Додаткові бруньки</a:t>
            </a:r>
            <a:endParaRPr lang="ru-RU" sz="6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3557582" cy="20907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Розвиваються на коренях та частинах пагона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828800"/>
            <a:ext cx="3800475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1660525" y="1371600"/>
          <a:ext cx="4136421" cy="4673600"/>
        </p:xfrm>
        <a:graphic>
          <a:graphicData uri="http://schemas.openxmlformats.org/presentationml/2006/ole">
            <p:oleObj spid="_x0000_s41986" name="Clip" r:id="rId3" imgW="1492920" imgH="1685880" progId="">
              <p:embed/>
            </p:oleObj>
          </a:graphicData>
        </a:graphic>
      </p:graphicFrame>
      <p:sp>
        <p:nvSpPr>
          <p:cNvPr id="44048" name="Freeform 16" descr="Дуб"/>
          <p:cNvSpPr>
            <a:spLocks/>
          </p:cNvSpPr>
          <p:nvPr/>
        </p:nvSpPr>
        <p:spPr bwMode="auto">
          <a:xfrm>
            <a:off x="787400" y="4410075"/>
            <a:ext cx="5484813" cy="2133600"/>
          </a:xfrm>
          <a:custGeom>
            <a:avLst/>
            <a:gdLst>
              <a:gd name="T0" fmla="*/ 1928 w 3455"/>
              <a:gd name="T1" fmla="*/ 60 h 1344"/>
              <a:gd name="T2" fmla="*/ 1808 w 3455"/>
              <a:gd name="T3" fmla="*/ 348 h 1344"/>
              <a:gd name="T4" fmla="*/ 1784 w 3455"/>
              <a:gd name="T5" fmla="*/ 420 h 1344"/>
              <a:gd name="T6" fmla="*/ 1736 w 3455"/>
              <a:gd name="T7" fmla="*/ 492 h 1344"/>
              <a:gd name="T8" fmla="*/ 1664 w 3455"/>
              <a:gd name="T9" fmla="*/ 600 h 1344"/>
              <a:gd name="T10" fmla="*/ 1556 w 3455"/>
              <a:gd name="T11" fmla="*/ 672 h 1344"/>
              <a:gd name="T12" fmla="*/ 1208 w 3455"/>
              <a:gd name="T13" fmla="*/ 756 h 1344"/>
              <a:gd name="T14" fmla="*/ 668 w 3455"/>
              <a:gd name="T15" fmla="*/ 828 h 1344"/>
              <a:gd name="T16" fmla="*/ 644 w 3455"/>
              <a:gd name="T17" fmla="*/ 828 h 1344"/>
              <a:gd name="T18" fmla="*/ 392 w 3455"/>
              <a:gd name="T19" fmla="*/ 936 h 1344"/>
              <a:gd name="T20" fmla="*/ 320 w 3455"/>
              <a:gd name="T21" fmla="*/ 984 h 1344"/>
              <a:gd name="T22" fmla="*/ 284 w 3455"/>
              <a:gd name="T23" fmla="*/ 1008 h 1344"/>
              <a:gd name="T24" fmla="*/ 188 w 3455"/>
              <a:gd name="T25" fmla="*/ 1092 h 1344"/>
              <a:gd name="T26" fmla="*/ 152 w 3455"/>
              <a:gd name="T27" fmla="*/ 1116 h 1344"/>
              <a:gd name="T28" fmla="*/ 8 w 3455"/>
              <a:gd name="T29" fmla="*/ 1296 h 1344"/>
              <a:gd name="T30" fmla="*/ 20 w 3455"/>
              <a:gd name="T31" fmla="*/ 1284 h 1344"/>
              <a:gd name="T32" fmla="*/ 104 w 3455"/>
              <a:gd name="T33" fmla="*/ 1296 h 1344"/>
              <a:gd name="T34" fmla="*/ 272 w 3455"/>
              <a:gd name="T35" fmla="*/ 1320 h 1344"/>
              <a:gd name="T36" fmla="*/ 716 w 3455"/>
              <a:gd name="T37" fmla="*/ 1308 h 1344"/>
              <a:gd name="T38" fmla="*/ 860 w 3455"/>
              <a:gd name="T39" fmla="*/ 1308 h 1344"/>
              <a:gd name="T40" fmla="*/ 1004 w 3455"/>
              <a:gd name="T41" fmla="*/ 1224 h 1344"/>
              <a:gd name="T42" fmla="*/ 1112 w 3455"/>
              <a:gd name="T43" fmla="*/ 1176 h 1344"/>
              <a:gd name="T44" fmla="*/ 1256 w 3455"/>
              <a:gd name="T45" fmla="*/ 1116 h 1344"/>
              <a:gd name="T46" fmla="*/ 1364 w 3455"/>
              <a:gd name="T47" fmla="*/ 1068 h 1344"/>
              <a:gd name="T48" fmla="*/ 1700 w 3455"/>
              <a:gd name="T49" fmla="*/ 972 h 1344"/>
              <a:gd name="T50" fmla="*/ 1796 w 3455"/>
              <a:gd name="T51" fmla="*/ 1080 h 1344"/>
              <a:gd name="T52" fmla="*/ 1664 w 3455"/>
              <a:gd name="T53" fmla="*/ 1308 h 1344"/>
              <a:gd name="T54" fmla="*/ 1748 w 3455"/>
              <a:gd name="T55" fmla="*/ 1308 h 1344"/>
              <a:gd name="T56" fmla="*/ 2024 w 3455"/>
              <a:gd name="T57" fmla="*/ 1320 h 1344"/>
              <a:gd name="T58" fmla="*/ 2120 w 3455"/>
              <a:gd name="T59" fmla="*/ 1248 h 1344"/>
              <a:gd name="T60" fmla="*/ 2192 w 3455"/>
              <a:gd name="T61" fmla="*/ 1200 h 1344"/>
              <a:gd name="T62" fmla="*/ 2228 w 3455"/>
              <a:gd name="T63" fmla="*/ 1176 h 1344"/>
              <a:gd name="T64" fmla="*/ 2324 w 3455"/>
              <a:gd name="T65" fmla="*/ 1068 h 1344"/>
              <a:gd name="T66" fmla="*/ 2396 w 3455"/>
              <a:gd name="T67" fmla="*/ 1044 h 1344"/>
              <a:gd name="T68" fmla="*/ 2576 w 3455"/>
              <a:gd name="T69" fmla="*/ 1056 h 1344"/>
              <a:gd name="T70" fmla="*/ 2684 w 3455"/>
              <a:gd name="T71" fmla="*/ 1092 h 1344"/>
              <a:gd name="T72" fmla="*/ 2756 w 3455"/>
              <a:gd name="T73" fmla="*/ 1176 h 1344"/>
              <a:gd name="T74" fmla="*/ 2864 w 3455"/>
              <a:gd name="T75" fmla="*/ 1320 h 1344"/>
              <a:gd name="T76" fmla="*/ 2828 w 3455"/>
              <a:gd name="T77" fmla="*/ 1320 h 1344"/>
              <a:gd name="T78" fmla="*/ 2948 w 3455"/>
              <a:gd name="T79" fmla="*/ 1308 h 1344"/>
              <a:gd name="T80" fmla="*/ 3140 w 3455"/>
              <a:gd name="T81" fmla="*/ 1320 h 1344"/>
              <a:gd name="T82" fmla="*/ 3224 w 3455"/>
              <a:gd name="T83" fmla="*/ 1308 h 1344"/>
              <a:gd name="T84" fmla="*/ 3452 w 3455"/>
              <a:gd name="T85" fmla="*/ 1320 h 1344"/>
              <a:gd name="T86" fmla="*/ 3332 w 3455"/>
              <a:gd name="T87" fmla="*/ 1188 h 1344"/>
              <a:gd name="T88" fmla="*/ 3164 w 3455"/>
              <a:gd name="T89" fmla="*/ 996 h 1344"/>
              <a:gd name="T90" fmla="*/ 2984 w 3455"/>
              <a:gd name="T91" fmla="*/ 864 h 1344"/>
              <a:gd name="T92" fmla="*/ 2768 w 3455"/>
              <a:gd name="T93" fmla="*/ 768 h 1344"/>
              <a:gd name="T94" fmla="*/ 2672 w 3455"/>
              <a:gd name="T95" fmla="*/ 732 h 1344"/>
              <a:gd name="T96" fmla="*/ 2636 w 3455"/>
              <a:gd name="T97" fmla="*/ 708 h 1344"/>
              <a:gd name="T98" fmla="*/ 2516 w 3455"/>
              <a:gd name="T99" fmla="*/ 660 h 1344"/>
              <a:gd name="T100" fmla="*/ 2480 w 3455"/>
              <a:gd name="T101" fmla="*/ 624 h 1344"/>
              <a:gd name="T102" fmla="*/ 2444 w 3455"/>
              <a:gd name="T103" fmla="*/ 612 h 1344"/>
              <a:gd name="T104" fmla="*/ 2336 w 3455"/>
              <a:gd name="T105" fmla="*/ 552 h 1344"/>
              <a:gd name="T106" fmla="*/ 2264 w 3455"/>
              <a:gd name="T107" fmla="*/ 312 h 1344"/>
              <a:gd name="T108" fmla="*/ 2252 w 3455"/>
              <a:gd name="T109" fmla="*/ 228 h 1344"/>
              <a:gd name="T110" fmla="*/ 2228 w 3455"/>
              <a:gd name="T111" fmla="*/ 156 h 1344"/>
              <a:gd name="T112" fmla="*/ 2216 w 3455"/>
              <a:gd name="T113" fmla="*/ 72 h 1344"/>
              <a:gd name="T114" fmla="*/ 2204 w 3455"/>
              <a:gd name="T115" fmla="*/ 12 h 1344"/>
              <a:gd name="T116" fmla="*/ 2132 w 3455"/>
              <a:gd name="T117" fmla="*/ 24 h 1344"/>
              <a:gd name="T118" fmla="*/ 1916 w 3455"/>
              <a:gd name="T119" fmla="*/ 48 h 1344"/>
              <a:gd name="T120" fmla="*/ 1928 w 3455"/>
              <a:gd name="T121" fmla="*/ 60 h 134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455"/>
              <a:gd name="T184" fmla="*/ 0 h 1344"/>
              <a:gd name="T185" fmla="*/ 3455 w 3455"/>
              <a:gd name="T186" fmla="*/ 1344 h 134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455" h="1344">
                <a:moveTo>
                  <a:pt x="1928" y="60"/>
                </a:moveTo>
                <a:cubicBezTo>
                  <a:pt x="1894" y="163"/>
                  <a:pt x="1868" y="257"/>
                  <a:pt x="1808" y="348"/>
                </a:cubicBezTo>
                <a:cubicBezTo>
                  <a:pt x="1794" y="369"/>
                  <a:pt x="1798" y="399"/>
                  <a:pt x="1784" y="420"/>
                </a:cubicBezTo>
                <a:cubicBezTo>
                  <a:pt x="1768" y="444"/>
                  <a:pt x="1752" y="468"/>
                  <a:pt x="1736" y="492"/>
                </a:cubicBezTo>
                <a:cubicBezTo>
                  <a:pt x="1723" y="512"/>
                  <a:pt x="1680" y="589"/>
                  <a:pt x="1664" y="600"/>
                </a:cubicBezTo>
                <a:cubicBezTo>
                  <a:pt x="1628" y="624"/>
                  <a:pt x="1598" y="662"/>
                  <a:pt x="1556" y="672"/>
                </a:cubicBezTo>
                <a:cubicBezTo>
                  <a:pt x="1437" y="702"/>
                  <a:pt x="1331" y="738"/>
                  <a:pt x="1208" y="756"/>
                </a:cubicBezTo>
                <a:cubicBezTo>
                  <a:pt x="1038" y="813"/>
                  <a:pt x="840" y="771"/>
                  <a:pt x="668" y="828"/>
                </a:cubicBezTo>
                <a:cubicBezTo>
                  <a:pt x="654" y="833"/>
                  <a:pt x="657" y="822"/>
                  <a:pt x="644" y="828"/>
                </a:cubicBezTo>
                <a:cubicBezTo>
                  <a:pt x="559" y="866"/>
                  <a:pt x="473" y="891"/>
                  <a:pt x="392" y="936"/>
                </a:cubicBezTo>
                <a:cubicBezTo>
                  <a:pt x="367" y="950"/>
                  <a:pt x="344" y="968"/>
                  <a:pt x="320" y="984"/>
                </a:cubicBezTo>
                <a:cubicBezTo>
                  <a:pt x="308" y="992"/>
                  <a:pt x="284" y="1008"/>
                  <a:pt x="284" y="1008"/>
                </a:cubicBezTo>
                <a:cubicBezTo>
                  <a:pt x="244" y="1068"/>
                  <a:pt x="272" y="1036"/>
                  <a:pt x="188" y="1092"/>
                </a:cubicBezTo>
                <a:cubicBezTo>
                  <a:pt x="176" y="1100"/>
                  <a:pt x="152" y="1116"/>
                  <a:pt x="152" y="1116"/>
                </a:cubicBezTo>
                <a:cubicBezTo>
                  <a:pt x="136" y="1140"/>
                  <a:pt x="24" y="1272"/>
                  <a:pt x="8" y="1296"/>
                </a:cubicBezTo>
                <a:cubicBezTo>
                  <a:pt x="0" y="1308"/>
                  <a:pt x="20" y="1284"/>
                  <a:pt x="20" y="1284"/>
                </a:cubicBezTo>
                <a:cubicBezTo>
                  <a:pt x="10" y="1323"/>
                  <a:pt x="49" y="1283"/>
                  <a:pt x="104" y="1296"/>
                </a:cubicBezTo>
                <a:cubicBezTo>
                  <a:pt x="159" y="1309"/>
                  <a:pt x="272" y="1320"/>
                  <a:pt x="272" y="1320"/>
                </a:cubicBezTo>
                <a:cubicBezTo>
                  <a:pt x="432" y="1304"/>
                  <a:pt x="550" y="1299"/>
                  <a:pt x="716" y="1308"/>
                </a:cubicBezTo>
                <a:cubicBezTo>
                  <a:pt x="798" y="1322"/>
                  <a:pt x="778" y="1326"/>
                  <a:pt x="860" y="1308"/>
                </a:cubicBezTo>
                <a:cubicBezTo>
                  <a:pt x="915" y="1296"/>
                  <a:pt x="958" y="1255"/>
                  <a:pt x="1004" y="1224"/>
                </a:cubicBezTo>
                <a:cubicBezTo>
                  <a:pt x="1034" y="1204"/>
                  <a:pt x="1078" y="1190"/>
                  <a:pt x="1112" y="1176"/>
                </a:cubicBezTo>
                <a:cubicBezTo>
                  <a:pt x="1174" y="1150"/>
                  <a:pt x="1187" y="1130"/>
                  <a:pt x="1256" y="1116"/>
                </a:cubicBezTo>
                <a:cubicBezTo>
                  <a:pt x="1289" y="1094"/>
                  <a:pt x="1331" y="1090"/>
                  <a:pt x="1364" y="1068"/>
                </a:cubicBezTo>
                <a:cubicBezTo>
                  <a:pt x="1458" y="1006"/>
                  <a:pt x="1589" y="984"/>
                  <a:pt x="1700" y="972"/>
                </a:cubicBezTo>
                <a:cubicBezTo>
                  <a:pt x="1802" y="989"/>
                  <a:pt x="1777" y="983"/>
                  <a:pt x="1796" y="1080"/>
                </a:cubicBezTo>
                <a:cubicBezTo>
                  <a:pt x="1782" y="1151"/>
                  <a:pt x="1726" y="1267"/>
                  <a:pt x="1664" y="1308"/>
                </a:cubicBezTo>
                <a:cubicBezTo>
                  <a:pt x="1654" y="1339"/>
                  <a:pt x="1677" y="1303"/>
                  <a:pt x="1748" y="1308"/>
                </a:cubicBezTo>
                <a:cubicBezTo>
                  <a:pt x="1836" y="1315"/>
                  <a:pt x="1936" y="1324"/>
                  <a:pt x="2024" y="1320"/>
                </a:cubicBezTo>
                <a:cubicBezTo>
                  <a:pt x="2043" y="1307"/>
                  <a:pt x="2117" y="1250"/>
                  <a:pt x="2120" y="1248"/>
                </a:cubicBezTo>
                <a:cubicBezTo>
                  <a:pt x="2144" y="1232"/>
                  <a:pt x="2168" y="1216"/>
                  <a:pt x="2192" y="1200"/>
                </a:cubicBezTo>
                <a:cubicBezTo>
                  <a:pt x="2204" y="1192"/>
                  <a:pt x="2228" y="1176"/>
                  <a:pt x="2228" y="1176"/>
                </a:cubicBezTo>
                <a:cubicBezTo>
                  <a:pt x="2271" y="1112"/>
                  <a:pt x="2242" y="1150"/>
                  <a:pt x="2324" y="1068"/>
                </a:cubicBezTo>
                <a:cubicBezTo>
                  <a:pt x="2342" y="1050"/>
                  <a:pt x="2396" y="1044"/>
                  <a:pt x="2396" y="1044"/>
                </a:cubicBezTo>
                <a:cubicBezTo>
                  <a:pt x="2424" y="1048"/>
                  <a:pt x="2550" y="1045"/>
                  <a:pt x="2576" y="1056"/>
                </a:cubicBezTo>
                <a:cubicBezTo>
                  <a:pt x="2589" y="1062"/>
                  <a:pt x="2675" y="1080"/>
                  <a:pt x="2684" y="1092"/>
                </a:cubicBezTo>
                <a:cubicBezTo>
                  <a:pt x="2723" y="1144"/>
                  <a:pt x="2716" y="1124"/>
                  <a:pt x="2756" y="1176"/>
                </a:cubicBezTo>
                <a:cubicBezTo>
                  <a:pt x="2783" y="1211"/>
                  <a:pt x="2820" y="1315"/>
                  <a:pt x="2864" y="1320"/>
                </a:cubicBezTo>
                <a:cubicBezTo>
                  <a:pt x="2888" y="1323"/>
                  <a:pt x="2804" y="1316"/>
                  <a:pt x="2828" y="1320"/>
                </a:cubicBezTo>
                <a:cubicBezTo>
                  <a:pt x="2852" y="1344"/>
                  <a:pt x="2919" y="1291"/>
                  <a:pt x="2948" y="1308"/>
                </a:cubicBezTo>
                <a:cubicBezTo>
                  <a:pt x="2992" y="1334"/>
                  <a:pt x="3083" y="1309"/>
                  <a:pt x="3140" y="1320"/>
                </a:cubicBezTo>
                <a:cubicBezTo>
                  <a:pt x="3172" y="1316"/>
                  <a:pt x="3196" y="1324"/>
                  <a:pt x="3224" y="1308"/>
                </a:cubicBezTo>
                <a:cubicBezTo>
                  <a:pt x="3253" y="1292"/>
                  <a:pt x="3455" y="1336"/>
                  <a:pt x="3452" y="1320"/>
                </a:cubicBezTo>
                <a:cubicBezTo>
                  <a:pt x="3439" y="1254"/>
                  <a:pt x="3364" y="1243"/>
                  <a:pt x="3332" y="1188"/>
                </a:cubicBezTo>
                <a:cubicBezTo>
                  <a:pt x="3303" y="1138"/>
                  <a:pt x="3195" y="1045"/>
                  <a:pt x="3164" y="996"/>
                </a:cubicBezTo>
                <a:cubicBezTo>
                  <a:pt x="3135" y="950"/>
                  <a:pt x="3023" y="903"/>
                  <a:pt x="2984" y="864"/>
                </a:cubicBezTo>
                <a:cubicBezTo>
                  <a:pt x="2931" y="811"/>
                  <a:pt x="2836" y="785"/>
                  <a:pt x="2768" y="768"/>
                </a:cubicBezTo>
                <a:cubicBezTo>
                  <a:pt x="2684" y="712"/>
                  <a:pt x="2791" y="776"/>
                  <a:pt x="2672" y="732"/>
                </a:cubicBezTo>
                <a:cubicBezTo>
                  <a:pt x="2658" y="727"/>
                  <a:pt x="2649" y="714"/>
                  <a:pt x="2636" y="708"/>
                </a:cubicBezTo>
                <a:cubicBezTo>
                  <a:pt x="2590" y="687"/>
                  <a:pt x="2556" y="689"/>
                  <a:pt x="2516" y="660"/>
                </a:cubicBezTo>
                <a:cubicBezTo>
                  <a:pt x="2502" y="650"/>
                  <a:pt x="2494" y="633"/>
                  <a:pt x="2480" y="624"/>
                </a:cubicBezTo>
                <a:cubicBezTo>
                  <a:pt x="2469" y="617"/>
                  <a:pt x="2455" y="618"/>
                  <a:pt x="2444" y="612"/>
                </a:cubicBezTo>
                <a:cubicBezTo>
                  <a:pt x="2320" y="543"/>
                  <a:pt x="2417" y="579"/>
                  <a:pt x="2336" y="552"/>
                </a:cubicBezTo>
                <a:cubicBezTo>
                  <a:pt x="2288" y="479"/>
                  <a:pt x="2277" y="397"/>
                  <a:pt x="2264" y="312"/>
                </a:cubicBezTo>
                <a:cubicBezTo>
                  <a:pt x="2260" y="284"/>
                  <a:pt x="2258" y="256"/>
                  <a:pt x="2252" y="228"/>
                </a:cubicBezTo>
                <a:cubicBezTo>
                  <a:pt x="2246" y="203"/>
                  <a:pt x="2228" y="156"/>
                  <a:pt x="2228" y="156"/>
                </a:cubicBezTo>
                <a:cubicBezTo>
                  <a:pt x="2224" y="128"/>
                  <a:pt x="2221" y="100"/>
                  <a:pt x="2216" y="72"/>
                </a:cubicBezTo>
                <a:cubicBezTo>
                  <a:pt x="2213" y="52"/>
                  <a:pt x="2222" y="22"/>
                  <a:pt x="2204" y="12"/>
                </a:cubicBezTo>
                <a:cubicBezTo>
                  <a:pt x="2183" y="0"/>
                  <a:pt x="2156" y="21"/>
                  <a:pt x="2132" y="24"/>
                </a:cubicBezTo>
                <a:cubicBezTo>
                  <a:pt x="2053" y="35"/>
                  <a:pt x="1998" y="40"/>
                  <a:pt x="1916" y="48"/>
                </a:cubicBezTo>
                <a:cubicBezTo>
                  <a:pt x="1960" y="63"/>
                  <a:pt x="1965" y="60"/>
                  <a:pt x="1928" y="60"/>
                </a:cubicBez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 cap="flat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endParaRPr lang="ru-RU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2509838" y="4989513"/>
            <a:ext cx="1671637" cy="958850"/>
            <a:chOff x="1581" y="3143"/>
            <a:chExt cx="1053" cy="604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 rot="2970645">
              <a:off x="2161" y="3201"/>
              <a:ext cx="119" cy="80"/>
              <a:chOff x="1084" y="2419"/>
              <a:chExt cx="82" cy="42"/>
            </a:xfrm>
          </p:grpSpPr>
          <p:sp>
            <p:nvSpPr>
              <p:cNvPr id="1079" name="Oval 18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0" name="Freeform 19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4" name="Group 20"/>
            <p:cNvGrpSpPr>
              <a:grpSpLocks/>
            </p:cNvGrpSpPr>
            <p:nvPr/>
          </p:nvGrpSpPr>
          <p:grpSpPr bwMode="auto">
            <a:xfrm rot="2970645">
              <a:off x="2077" y="3369"/>
              <a:ext cx="119" cy="80"/>
              <a:chOff x="1084" y="2419"/>
              <a:chExt cx="82" cy="42"/>
            </a:xfrm>
          </p:grpSpPr>
          <p:sp>
            <p:nvSpPr>
              <p:cNvPr id="1077" name="Oval 21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8" name="Freeform 22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5" name="Group 23"/>
            <p:cNvGrpSpPr>
              <a:grpSpLocks/>
            </p:cNvGrpSpPr>
            <p:nvPr/>
          </p:nvGrpSpPr>
          <p:grpSpPr bwMode="auto">
            <a:xfrm rot="2970645">
              <a:off x="1909" y="3429"/>
              <a:ext cx="119" cy="80"/>
              <a:chOff x="1084" y="2419"/>
              <a:chExt cx="82" cy="42"/>
            </a:xfrm>
          </p:grpSpPr>
          <p:sp>
            <p:nvSpPr>
              <p:cNvPr id="1075" name="Oval 24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6" name="Freeform 25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 rot="2970645">
              <a:off x="1747" y="3543"/>
              <a:ext cx="119" cy="80"/>
              <a:chOff x="1084" y="2419"/>
              <a:chExt cx="82" cy="42"/>
            </a:xfrm>
          </p:grpSpPr>
          <p:sp>
            <p:nvSpPr>
              <p:cNvPr id="1073" name="Oval 27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4" name="Freeform 28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 rot="2970645">
              <a:off x="1561" y="3639"/>
              <a:ext cx="119" cy="80"/>
              <a:chOff x="1084" y="2419"/>
              <a:chExt cx="82" cy="42"/>
            </a:xfrm>
          </p:grpSpPr>
          <p:sp>
            <p:nvSpPr>
              <p:cNvPr id="1071" name="Oval 30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2" name="Freeform 31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8" name="Group 32"/>
            <p:cNvGrpSpPr>
              <a:grpSpLocks/>
            </p:cNvGrpSpPr>
            <p:nvPr/>
          </p:nvGrpSpPr>
          <p:grpSpPr bwMode="auto">
            <a:xfrm rot="2970645">
              <a:off x="1603" y="3453"/>
              <a:ext cx="119" cy="80"/>
              <a:chOff x="1084" y="2419"/>
              <a:chExt cx="82" cy="42"/>
            </a:xfrm>
          </p:grpSpPr>
          <p:sp>
            <p:nvSpPr>
              <p:cNvPr id="1069" name="Oval 33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0" name="Freeform 34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9" name="Group 35"/>
            <p:cNvGrpSpPr>
              <a:grpSpLocks/>
            </p:cNvGrpSpPr>
            <p:nvPr/>
          </p:nvGrpSpPr>
          <p:grpSpPr bwMode="auto">
            <a:xfrm rot="2970645">
              <a:off x="2219" y="3452"/>
              <a:ext cx="67" cy="59"/>
              <a:chOff x="1084" y="2419"/>
              <a:chExt cx="82" cy="42"/>
            </a:xfrm>
          </p:grpSpPr>
          <p:sp>
            <p:nvSpPr>
              <p:cNvPr id="1067" name="Oval 36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8" name="Freeform 37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 rot="3538788">
              <a:off x="2283" y="3604"/>
              <a:ext cx="179" cy="108"/>
              <a:chOff x="1084" y="2419"/>
              <a:chExt cx="82" cy="42"/>
            </a:xfrm>
          </p:grpSpPr>
          <p:sp>
            <p:nvSpPr>
              <p:cNvPr id="1065" name="Oval 39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6" name="Freeform 40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 rot="2970645">
              <a:off x="1977" y="3613"/>
              <a:ext cx="88" cy="52"/>
              <a:chOff x="1084" y="2419"/>
              <a:chExt cx="82" cy="42"/>
            </a:xfrm>
          </p:grpSpPr>
          <p:sp>
            <p:nvSpPr>
              <p:cNvPr id="1063" name="Oval 42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4" name="Freeform 43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 rot="3545898">
              <a:off x="2113" y="3579"/>
              <a:ext cx="119" cy="80"/>
              <a:chOff x="1084" y="2419"/>
              <a:chExt cx="82" cy="42"/>
            </a:xfrm>
          </p:grpSpPr>
          <p:sp>
            <p:nvSpPr>
              <p:cNvPr id="1061" name="Oval 45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2" name="Freeform 46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3" name="Group 47"/>
            <p:cNvGrpSpPr>
              <a:grpSpLocks/>
            </p:cNvGrpSpPr>
            <p:nvPr/>
          </p:nvGrpSpPr>
          <p:grpSpPr bwMode="auto">
            <a:xfrm rot="2970645">
              <a:off x="1836" y="3654"/>
              <a:ext cx="113" cy="50"/>
              <a:chOff x="1084" y="2419"/>
              <a:chExt cx="82" cy="42"/>
            </a:xfrm>
          </p:grpSpPr>
          <p:sp>
            <p:nvSpPr>
              <p:cNvPr id="1059" name="Oval 48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0" name="Freeform 49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 rot="2970645">
              <a:off x="2311" y="3261"/>
              <a:ext cx="119" cy="80"/>
              <a:chOff x="1084" y="2419"/>
              <a:chExt cx="82" cy="42"/>
            </a:xfrm>
          </p:grpSpPr>
          <p:sp>
            <p:nvSpPr>
              <p:cNvPr id="1057" name="Oval 51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8" name="Freeform 52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5" name="Group 53"/>
            <p:cNvGrpSpPr>
              <a:grpSpLocks/>
            </p:cNvGrpSpPr>
            <p:nvPr/>
          </p:nvGrpSpPr>
          <p:grpSpPr bwMode="auto">
            <a:xfrm rot="2970645">
              <a:off x="2472" y="3166"/>
              <a:ext cx="101" cy="55"/>
              <a:chOff x="1084" y="2419"/>
              <a:chExt cx="82" cy="42"/>
            </a:xfrm>
          </p:grpSpPr>
          <p:sp>
            <p:nvSpPr>
              <p:cNvPr id="1055" name="Oval 54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6" name="Freeform 55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6" name="Group 56"/>
            <p:cNvGrpSpPr>
              <a:grpSpLocks/>
            </p:cNvGrpSpPr>
            <p:nvPr/>
          </p:nvGrpSpPr>
          <p:grpSpPr bwMode="auto">
            <a:xfrm rot="2970645">
              <a:off x="2559" y="3336"/>
              <a:ext cx="81" cy="69"/>
              <a:chOff x="1084" y="2419"/>
              <a:chExt cx="82" cy="42"/>
            </a:xfrm>
          </p:grpSpPr>
          <p:sp>
            <p:nvSpPr>
              <p:cNvPr id="1053" name="Oval 57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4" name="Freeform 58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7" name="Group 59"/>
            <p:cNvGrpSpPr>
              <a:grpSpLocks/>
            </p:cNvGrpSpPr>
            <p:nvPr/>
          </p:nvGrpSpPr>
          <p:grpSpPr bwMode="auto">
            <a:xfrm rot="2970645">
              <a:off x="2419" y="3404"/>
              <a:ext cx="107" cy="85"/>
              <a:chOff x="1084" y="2419"/>
              <a:chExt cx="82" cy="42"/>
            </a:xfrm>
          </p:grpSpPr>
          <p:sp>
            <p:nvSpPr>
              <p:cNvPr id="1051" name="Oval 60"/>
              <p:cNvSpPr>
                <a:spLocks noChangeArrowheads="1"/>
              </p:cNvSpPr>
              <p:nvPr/>
            </p:nvSpPr>
            <p:spPr bwMode="auto">
              <a:xfrm rot="1925621">
                <a:off x="1084" y="2421"/>
                <a:ext cx="82" cy="4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2" name="Freeform 61"/>
              <p:cNvSpPr>
                <a:spLocks/>
              </p:cNvSpPr>
              <p:nvPr/>
            </p:nvSpPr>
            <p:spPr bwMode="auto">
              <a:xfrm>
                <a:off x="1098" y="2419"/>
                <a:ext cx="52" cy="31"/>
              </a:xfrm>
              <a:custGeom>
                <a:avLst/>
                <a:gdLst>
                  <a:gd name="T0" fmla="*/ 57 w 90"/>
                  <a:gd name="T1" fmla="*/ 0 h 47"/>
                  <a:gd name="T2" fmla="*/ 48 w 90"/>
                  <a:gd name="T3" fmla="*/ 38 h 47"/>
                  <a:gd name="T4" fmla="*/ 0 w 90"/>
                  <a:gd name="T5" fmla="*/ 43 h 47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7"/>
                  <a:gd name="T11" fmla="*/ 90 w 90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7">
                    <a:moveTo>
                      <a:pt x="57" y="0"/>
                    </a:moveTo>
                    <a:cubicBezTo>
                      <a:pt x="73" y="44"/>
                      <a:pt x="90" y="47"/>
                      <a:pt x="48" y="38"/>
                    </a:cubicBezTo>
                    <a:cubicBezTo>
                      <a:pt x="3" y="43"/>
                      <a:pt x="19" y="43"/>
                      <a:pt x="0" y="43"/>
                    </a:cubicBezTo>
                  </a:path>
                </a:pathLst>
              </a:custGeom>
              <a:solidFill>
                <a:srgbClr val="800000"/>
              </a:solidFill>
              <a:ln w="9525" cap="flat" cmpd="sng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</p:grpSp>
      <p:grpSp>
        <p:nvGrpSpPr>
          <p:cNvPr id="18" name="Group 66"/>
          <p:cNvGrpSpPr>
            <a:grpSpLocks/>
          </p:cNvGrpSpPr>
          <p:nvPr/>
        </p:nvGrpSpPr>
        <p:grpSpPr bwMode="auto">
          <a:xfrm>
            <a:off x="166688" y="4430713"/>
            <a:ext cx="3305175" cy="882650"/>
            <a:chOff x="105" y="2791"/>
            <a:chExt cx="2082" cy="556"/>
          </a:xfrm>
        </p:grpSpPr>
        <p:sp>
          <p:nvSpPr>
            <p:cNvPr id="1034" name="Rectangle 64"/>
            <p:cNvSpPr>
              <a:spLocks noChangeArrowheads="1"/>
            </p:cNvSpPr>
            <p:nvPr/>
          </p:nvSpPr>
          <p:spPr bwMode="auto">
            <a:xfrm>
              <a:off x="105" y="2791"/>
              <a:ext cx="208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400" b="1" i="1" dirty="0" smtClean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Сплячі бруньки </a:t>
              </a:r>
              <a:endParaRPr lang="ru-RU" sz="24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5" name="Line 65"/>
            <p:cNvSpPr>
              <a:spLocks noChangeShapeType="1"/>
            </p:cNvSpPr>
            <p:nvPr/>
          </p:nvSpPr>
          <p:spPr bwMode="auto">
            <a:xfrm>
              <a:off x="1290" y="3138"/>
              <a:ext cx="742" cy="2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 dirty="0"/>
            </a:p>
          </p:txBody>
        </p:sp>
      </p:grpSp>
      <p:grpSp>
        <p:nvGrpSpPr>
          <p:cNvPr id="19" name="Group 77"/>
          <p:cNvGrpSpPr>
            <a:grpSpLocks/>
          </p:cNvGrpSpPr>
          <p:nvPr/>
        </p:nvGrpSpPr>
        <p:grpSpPr bwMode="auto">
          <a:xfrm>
            <a:off x="4062413" y="3851275"/>
            <a:ext cx="1144587" cy="1857375"/>
            <a:chOff x="3780" y="2221"/>
            <a:chExt cx="721" cy="1170"/>
          </a:xfrm>
        </p:grpSpPr>
        <p:sp>
          <p:nvSpPr>
            <p:cNvPr id="1032" name="Rectangle 68"/>
            <p:cNvSpPr>
              <a:spLocks noChangeArrowheads="1"/>
            </p:cNvSpPr>
            <p:nvPr/>
          </p:nvSpPr>
          <p:spPr bwMode="auto">
            <a:xfrm rot="4151903">
              <a:off x="3831" y="2720"/>
              <a:ext cx="1170" cy="171"/>
            </a:xfrm>
            <a:prstGeom prst="rect">
              <a:avLst/>
            </a:prstGeom>
            <a:gradFill rotWithShape="0">
              <a:gsLst>
                <a:gs pos="0">
                  <a:srgbClr val="996633"/>
                </a:gs>
                <a:gs pos="100000">
                  <a:srgbClr val="472F18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033" name="Freeform 76"/>
            <p:cNvSpPr>
              <a:spLocks/>
            </p:cNvSpPr>
            <p:nvPr/>
          </p:nvSpPr>
          <p:spPr bwMode="auto">
            <a:xfrm>
              <a:off x="3780" y="2325"/>
              <a:ext cx="648" cy="609"/>
            </a:xfrm>
            <a:custGeom>
              <a:avLst/>
              <a:gdLst>
                <a:gd name="T0" fmla="*/ 0 w 648"/>
                <a:gd name="T1" fmla="*/ 21 h 609"/>
                <a:gd name="T2" fmla="*/ 54 w 648"/>
                <a:gd name="T3" fmla="*/ 33 h 609"/>
                <a:gd name="T4" fmla="*/ 72 w 648"/>
                <a:gd name="T5" fmla="*/ 42 h 609"/>
                <a:gd name="T6" fmla="*/ 81 w 648"/>
                <a:gd name="T7" fmla="*/ 45 h 609"/>
                <a:gd name="T8" fmla="*/ 144 w 648"/>
                <a:gd name="T9" fmla="*/ 63 h 609"/>
                <a:gd name="T10" fmla="*/ 228 w 648"/>
                <a:gd name="T11" fmla="*/ 72 h 609"/>
                <a:gd name="T12" fmla="*/ 366 w 648"/>
                <a:gd name="T13" fmla="*/ 72 h 609"/>
                <a:gd name="T14" fmla="*/ 399 w 648"/>
                <a:gd name="T15" fmla="*/ 57 h 609"/>
                <a:gd name="T16" fmla="*/ 447 w 648"/>
                <a:gd name="T17" fmla="*/ 30 h 609"/>
                <a:gd name="T18" fmla="*/ 513 w 648"/>
                <a:gd name="T19" fmla="*/ 6 h 609"/>
                <a:gd name="T20" fmla="*/ 558 w 648"/>
                <a:gd name="T21" fmla="*/ 0 h 609"/>
                <a:gd name="T22" fmla="*/ 588 w 648"/>
                <a:gd name="T23" fmla="*/ 33 h 609"/>
                <a:gd name="T24" fmla="*/ 612 w 648"/>
                <a:gd name="T25" fmla="*/ 93 h 609"/>
                <a:gd name="T26" fmla="*/ 636 w 648"/>
                <a:gd name="T27" fmla="*/ 162 h 609"/>
                <a:gd name="T28" fmla="*/ 648 w 648"/>
                <a:gd name="T29" fmla="*/ 207 h 609"/>
                <a:gd name="T30" fmla="*/ 639 w 648"/>
                <a:gd name="T31" fmla="*/ 243 h 609"/>
                <a:gd name="T32" fmla="*/ 612 w 648"/>
                <a:gd name="T33" fmla="*/ 237 h 609"/>
                <a:gd name="T34" fmla="*/ 573 w 648"/>
                <a:gd name="T35" fmla="*/ 246 h 609"/>
                <a:gd name="T36" fmla="*/ 531 w 648"/>
                <a:gd name="T37" fmla="*/ 273 h 609"/>
                <a:gd name="T38" fmla="*/ 498 w 648"/>
                <a:gd name="T39" fmla="*/ 306 h 609"/>
                <a:gd name="T40" fmla="*/ 486 w 648"/>
                <a:gd name="T41" fmla="*/ 327 h 609"/>
                <a:gd name="T42" fmla="*/ 450 w 648"/>
                <a:gd name="T43" fmla="*/ 348 h 609"/>
                <a:gd name="T44" fmla="*/ 360 w 648"/>
                <a:gd name="T45" fmla="*/ 426 h 609"/>
                <a:gd name="T46" fmla="*/ 282 w 648"/>
                <a:gd name="T47" fmla="*/ 507 h 609"/>
                <a:gd name="T48" fmla="*/ 240 w 648"/>
                <a:gd name="T49" fmla="*/ 594 h 609"/>
                <a:gd name="T50" fmla="*/ 228 w 648"/>
                <a:gd name="T51" fmla="*/ 609 h 609"/>
                <a:gd name="T52" fmla="*/ 0 w 648"/>
                <a:gd name="T53" fmla="*/ 21 h 60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48"/>
                <a:gd name="T82" fmla="*/ 0 h 609"/>
                <a:gd name="T83" fmla="*/ 648 w 648"/>
                <a:gd name="T84" fmla="*/ 609 h 60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48" h="609">
                  <a:moveTo>
                    <a:pt x="0" y="21"/>
                  </a:moveTo>
                  <a:cubicBezTo>
                    <a:pt x="30" y="11"/>
                    <a:pt x="32" y="26"/>
                    <a:pt x="54" y="33"/>
                  </a:cubicBezTo>
                  <a:cubicBezTo>
                    <a:pt x="77" y="41"/>
                    <a:pt x="49" y="30"/>
                    <a:pt x="72" y="42"/>
                  </a:cubicBezTo>
                  <a:cubicBezTo>
                    <a:pt x="75" y="43"/>
                    <a:pt x="81" y="45"/>
                    <a:pt x="81" y="45"/>
                  </a:cubicBezTo>
                  <a:lnTo>
                    <a:pt x="144" y="63"/>
                  </a:lnTo>
                  <a:lnTo>
                    <a:pt x="228" y="72"/>
                  </a:lnTo>
                  <a:lnTo>
                    <a:pt x="366" y="72"/>
                  </a:lnTo>
                  <a:lnTo>
                    <a:pt x="399" y="57"/>
                  </a:lnTo>
                  <a:lnTo>
                    <a:pt x="447" y="30"/>
                  </a:lnTo>
                  <a:lnTo>
                    <a:pt x="513" y="6"/>
                  </a:lnTo>
                  <a:lnTo>
                    <a:pt x="558" y="0"/>
                  </a:lnTo>
                  <a:lnTo>
                    <a:pt x="588" y="33"/>
                  </a:lnTo>
                  <a:lnTo>
                    <a:pt x="612" y="93"/>
                  </a:lnTo>
                  <a:lnTo>
                    <a:pt x="636" y="162"/>
                  </a:lnTo>
                  <a:lnTo>
                    <a:pt x="648" y="207"/>
                  </a:lnTo>
                  <a:lnTo>
                    <a:pt x="639" y="243"/>
                  </a:lnTo>
                  <a:lnTo>
                    <a:pt x="612" y="237"/>
                  </a:lnTo>
                  <a:lnTo>
                    <a:pt x="573" y="246"/>
                  </a:lnTo>
                  <a:lnTo>
                    <a:pt x="531" y="273"/>
                  </a:lnTo>
                  <a:lnTo>
                    <a:pt x="498" y="306"/>
                  </a:lnTo>
                  <a:lnTo>
                    <a:pt x="486" y="327"/>
                  </a:lnTo>
                  <a:lnTo>
                    <a:pt x="450" y="348"/>
                  </a:lnTo>
                  <a:lnTo>
                    <a:pt x="360" y="426"/>
                  </a:lnTo>
                  <a:lnTo>
                    <a:pt x="282" y="507"/>
                  </a:lnTo>
                  <a:lnTo>
                    <a:pt x="240" y="594"/>
                  </a:lnTo>
                  <a:lnTo>
                    <a:pt x="228" y="609"/>
                  </a:lnTo>
                  <a:lnTo>
                    <a:pt x="0" y="21"/>
                  </a:lnTo>
                  <a:close/>
                </a:path>
              </a:pathLst>
            </a:custGeom>
            <a:gradFill rotWithShape="0">
              <a:gsLst>
                <a:gs pos="0">
                  <a:srgbClr val="4D4D4D"/>
                </a:gs>
                <a:gs pos="100000">
                  <a:srgbClr val="C4C4C4"/>
                </a:gs>
              </a:gsLst>
              <a:lin ang="2700000" scaled="1"/>
            </a:gra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 dirty="0"/>
            </a:p>
          </p:txBody>
        </p:sp>
      </p:grpSp>
      <p:sp>
        <p:nvSpPr>
          <p:cNvPr id="56" name="Заголовок 5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Сплячі бруньки</a:t>
            </a:r>
            <a:endParaRPr lang="ru-RU" sz="6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7" name="Содержимое 56"/>
          <p:cNvSpPr>
            <a:spLocks noGrp="1"/>
          </p:cNvSpPr>
          <p:nvPr>
            <p:ph sz="quarter" idx="1"/>
          </p:nvPr>
        </p:nvSpPr>
        <p:spPr>
          <a:xfrm>
            <a:off x="5867400" y="3124200"/>
            <a:ext cx="2919442" cy="21621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Розвиваються при пошкодженні пагона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bio-6-ostap-ukr-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9144000" cy="418948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8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714744"/>
                <a:gridCol w="5429256"/>
              </a:tblGrid>
              <a:tr h="685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4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75" marR="53975" marT="53975" marB="539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240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240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240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240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240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 </a:t>
                      </a:r>
                      <a:r>
                        <a:rPr lang="uk-UA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— вегетативна брунька (дуб);</a:t>
                      </a:r>
                      <a:endParaRPr lang="ru-RU" sz="20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 — генеративна брунька (бузина</a:t>
                      </a:r>
                      <a:r>
                        <a:rPr lang="uk-UA" sz="2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— зачаткові листки;</a:t>
                      </a: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— конус наростання;</a:t>
                      </a: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— зачаткові бруньки;</a:t>
                      </a: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— зачаткове стебло;</a:t>
                      </a: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— лусочки;</a:t>
                      </a: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— зачаткові квітки</a:t>
                      </a: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75" marR="53975" marT="53975" marB="539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6433" name="Рисунок 578" descr="Внешний вид и продольный разрез поче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814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3014663"/>
          </a:xfrm>
        </p:spPr>
      </p:pic>
      <p:pic>
        <p:nvPicPr>
          <p:cNvPr id="5" name="Рисунок 4" descr="bio-6kl-kostikov-ukr-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000372"/>
            <a:ext cx="8442271" cy="3857628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04800" y="427038"/>
            <a:ext cx="762811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 являє собою пагін?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 стебло з розташованими на ньому листям і бруньками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 видозмінений корінь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3) конус наростання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4) частину кореня з кореневими волосками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 flipV="1">
            <a:off x="304800" y="1571612"/>
            <a:ext cx="7481910" cy="28588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381000" y="685800"/>
            <a:ext cx="638694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допомогою стебла здійснюється зв'язок між: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 головним і бічними корінням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 квітками і комахами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3) корінням і листям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4) листям і повітряним середовищем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457200" y="2590800"/>
            <a:ext cx="3200400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9220" name="Picture 6" descr="1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428736"/>
            <a:ext cx="25558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S05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00034" y="428604"/>
            <a:ext cx="8007350" cy="5953146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i="1" dirty="0" err="1" smtClean="0">
                <a:latin typeface="Times New Roman" pitchFamily="18" charset="0"/>
              </a:rPr>
              <a:t>І</a:t>
            </a:r>
            <a:r>
              <a:rPr lang="ru-RU" sz="2400" i="1" dirty="0" err="1" smtClean="0">
                <a:effectLst/>
                <a:latin typeface="Times New Roman" pitchFamily="18" charset="0"/>
              </a:rPr>
              <a:t>.Крилов</a:t>
            </a:r>
            <a:r>
              <a:rPr lang="ru-RU" sz="2400" i="1" dirty="0" smtClean="0">
                <a:effectLst/>
                <a:latin typeface="Times New Roman" pitchFamily="18" charset="0"/>
              </a:rPr>
              <a:t>. “</a:t>
            </a:r>
            <a:r>
              <a:rPr lang="ru-RU" sz="2400" i="1" dirty="0" err="1" smtClean="0">
                <a:effectLst/>
                <a:latin typeface="Times New Roman" pitchFamily="18" charset="0"/>
              </a:rPr>
              <a:t>Свиня</a:t>
            </a:r>
            <a:r>
              <a:rPr lang="ru-RU" sz="2400" i="1" dirty="0" smtClean="0">
                <a:effectLst/>
                <a:latin typeface="Times New Roman" pitchFamily="18" charset="0"/>
              </a:rPr>
              <a:t> </a:t>
            </a:r>
            <a:r>
              <a:rPr lang="ru-RU" sz="2400" i="1" dirty="0" err="1" smtClean="0">
                <a:effectLst/>
                <a:latin typeface="Times New Roman" pitchFamily="18" charset="0"/>
              </a:rPr>
              <a:t>під</a:t>
            </a:r>
            <a:r>
              <a:rPr lang="ru-RU" sz="2400" i="1" dirty="0" smtClean="0">
                <a:effectLst/>
                <a:latin typeface="Times New Roman" pitchFamily="18" charset="0"/>
              </a:rPr>
              <a:t> дубом”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Свинья под Дубом вековым 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Наелась желудей досыта, до отвала; 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Наевшись, выспалась под ним; 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Потом, глаза продравши, встала 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 рылом подрывать у Дуба корни стала. 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“Ведь это дереву вредит...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dirty="0" smtClean="0"/>
              <a:t>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Чим же нашкодила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свиня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дереву?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Чи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будет дуб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рости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та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розвиватися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pPr eaLnBrk="1" hangingPunct="1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Які частини пагона зображені на схемі?</a:t>
            </a:r>
            <a:endPara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895600" y="1066800"/>
            <a:ext cx="2971800" cy="5334000"/>
            <a:chOff x="432" y="672"/>
            <a:chExt cx="1872" cy="3360"/>
          </a:xfrm>
        </p:grpSpPr>
        <p:sp>
          <p:nvSpPr>
            <p:cNvPr id="10261" name="Line 19"/>
            <p:cNvSpPr>
              <a:spLocks noChangeShapeType="1"/>
            </p:cNvSpPr>
            <p:nvPr/>
          </p:nvSpPr>
          <p:spPr bwMode="auto">
            <a:xfrm>
              <a:off x="1248" y="912"/>
              <a:ext cx="0" cy="312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262" name="Line 20"/>
            <p:cNvSpPr>
              <a:spLocks noChangeShapeType="1"/>
            </p:cNvSpPr>
            <p:nvPr/>
          </p:nvSpPr>
          <p:spPr bwMode="auto">
            <a:xfrm flipH="1">
              <a:off x="1248" y="2880"/>
              <a:ext cx="240" cy="24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263" name="Oval 21"/>
            <p:cNvSpPr>
              <a:spLocks noChangeArrowheads="1"/>
            </p:cNvSpPr>
            <p:nvPr/>
          </p:nvSpPr>
          <p:spPr bwMode="auto">
            <a:xfrm rot="-1544187">
              <a:off x="1440" y="2448"/>
              <a:ext cx="864" cy="432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4" name="Oval 22"/>
            <p:cNvSpPr>
              <a:spLocks noChangeArrowheads="1"/>
            </p:cNvSpPr>
            <p:nvPr/>
          </p:nvSpPr>
          <p:spPr bwMode="auto">
            <a:xfrm rot="-3814192">
              <a:off x="1202" y="2830"/>
              <a:ext cx="288" cy="10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5" name="Line 23"/>
            <p:cNvSpPr>
              <a:spLocks noChangeShapeType="1"/>
            </p:cNvSpPr>
            <p:nvPr/>
          </p:nvSpPr>
          <p:spPr bwMode="auto">
            <a:xfrm flipH="1" flipV="1">
              <a:off x="960" y="2016"/>
              <a:ext cx="288" cy="24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266" name="Oval 24"/>
            <p:cNvSpPr>
              <a:spLocks noChangeArrowheads="1"/>
            </p:cNvSpPr>
            <p:nvPr/>
          </p:nvSpPr>
          <p:spPr bwMode="auto">
            <a:xfrm rot="2719472">
              <a:off x="216" y="1512"/>
              <a:ext cx="864" cy="432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7" name="Oval 25"/>
            <p:cNvSpPr>
              <a:spLocks noChangeArrowheads="1"/>
            </p:cNvSpPr>
            <p:nvPr/>
          </p:nvSpPr>
          <p:spPr bwMode="auto">
            <a:xfrm rot="-6388209">
              <a:off x="1010" y="2014"/>
              <a:ext cx="288" cy="10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8" name="Oval 26"/>
            <p:cNvSpPr>
              <a:spLocks noChangeArrowheads="1"/>
            </p:cNvSpPr>
            <p:nvPr/>
          </p:nvSpPr>
          <p:spPr bwMode="auto">
            <a:xfrm rot="-5400000">
              <a:off x="1106" y="766"/>
              <a:ext cx="288" cy="10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44" name="Rectangle 28"/>
          <p:cNvSpPr>
            <a:spLocks noChangeArrowheads="1"/>
          </p:cNvSpPr>
          <p:nvPr/>
        </p:nvSpPr>
        <p:spPr bwMode="auto">
          <a:xfrm>
            <a:off x="6324600" y="4953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245" name="Line 29"/>
          <p:cNvSpPr>
            <a:spLocks noChangeShapeType="1"/>
          </p:cNvSpPr>
          <p:nvPr/>
        </p:nvSpPr>
        <p:spPr bwMode="auto">
          <a:xfrm flipH="1" flipV="1">
            <a:off x="4191000" y="5029200"/>
            <a:ext cx="2057400" cy="228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6" name="Rectangle 31"/>
          <p:cNvSpPr>
            <a:spLocks noChangeArrowheads="1"/>
          </p:cNvSpPr>
          <p:nvPr/>
        </p:nvSpPr>
        <p:spPr bwMode="auto">
          <a:xfrm>
            <a:off x="5562600" y="2590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247" name="Line 32"/>
          <p:cNvSpPr>
            <a:spLocks noChangeShapeType="1"/>
          </p:cNvSpPr>
          <p:nvPr/>
        </p:nvSpPr>
        <p:spPr bwMode="auto">
          <a:xfrm flipH="1">
            <a:off x="4191000" y="2895600"/>
            <a:ext cx="1447800" cy="685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8" name="Rectangle 33"/>
          <p:cNvSpPr>
            <a:spLocks noChangeArrowheads="1"/>
          </p:cNvSpPr>
          <p:nvPr/>
        </p:nvSpPr>
        <p:spPr bwMode="auto">
          <a:xfrm>
            <a:off x="3352800" y="4038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0249" name="AutoShape 34"/>
          <p:cNvSpPr>
            <a:spLocks/>
          </p:cNvSpPr>
          <p:nvPr/>
        </p:nvSpPr>
        <p:spPr bwMode="auto">
          <a:xfrm flipH="1">
            <a:off x="3733800" y="3657600"/>
            <a:ext cx="381000" cy="1295400"/>
          </a:xfrm>
          <a:prstGeom prst="rightBrace">
            <a:avLst>
              <a:gd name="adj1" fmla="val 26476"/>
              <a:gd name="adj2" fmla="val 48519"/>
            </a:avLst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50" name="AutoShape 35"/>
          <p:cNvSpPr>
            <a:spLocks/>
          </p:cNvSpPr>
          <p:nvPr/>
        </p:nvSpPr>
        <p:spPr bwMode="auto">
          <a:xfrm rot="-3494431">
            <a:off x="4353719" y="3966369"/>
            <a:ext cx="174625" cy="439737"/>
          </a:xfrm>
          <a:prstGeom prst="rightBracket">
            <a:avLst>
              <a:gd name="adj" fmla="val 0"/>
            </a:avLst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51" name="Rectangle 36"/>
          <p:cNvSpPr>
            <a:spLocks noChangeArrowheads="1"/>
          </p:cNvSpPr>
          <p:nvPr/>
        </p:nvSpPr>
        <p:spPr bwMode="auto">
          <a:xfrm>
            <a:off x="4419600" y="3657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0252" name="Line 37"/>
          <p:cNvSpPr>
            <a:spLocks noChangeShapeType="1"/>
          </p:cNvSpPr>
          <p:nvPr/>
        </p:nvSpPr>
        <p:spPr bwMode="auto">
          <a:xfrm flipH="1">
            <a:off x="4343400" y="4419600"/>
            <a:ext cx="2743200" cy="76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53" name="Rectangle 38"/>
          <p:cNvSpPr>
            <a:spLocks noChangeArrowheads="1"/>
          </p:cNvSpPr>
          <p:nvPr/>
        </p:nvSpPr>
        <p:spPr bwMode="auto">
          <a:xfrm>
            <a:off x="7162800" y="4191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0254" name="Line 39"/>
          <p:cNvSpPr>
            <a:spLocks noChangeShapeType="1"/>
          </p:cNvSpPr>
          <p:nvPr/>
        </p:nvSpPr>
        <p:spPr bwMode="auto">
          <a:xfrm flipH="1">
            <a:off x="4267200" y="1295400"/>
            <a:ext cx="1219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55" name="Rectangle 40"/>
          <p:cNvSpPr>
            <a:spLocks noChangeArrowheads="1"/>
          </p:cNvSpPr>
          <p:nvPr/>
        </p:nvSpPr>
        <p:spPr bwMode="auto">
          <a:xfrm>
            <a:off x="5562600" y="1066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1305" name="Rectangle 41"/>
          <p:cNvSpPr>
            <a:spLocks noChangeArrowheads="1"/>
          </p:cNvSpPr>
          <p:nvPr/>
        </p:nvSpPr>
        <p:spPr bwMode="auto">
          <a:xfrm>
            <a:off x="6705600" y="5029200"/>
            <a:ext cx="8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вузол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1752600" y="4114800"/>
            <a:ext cx="12388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міжвузля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4724400" y="3429000"/>
            <a:ext cx="1660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tx2"/>
                </a:solidFill>
              </a:rPr>
              <a:t>пазуха листа</a:t>
            </a:r>
          </a:p>
        </p:txBody>
      </p:sp>
      <p:sp>
        <p:nvSpPr>
          <p:cNvPr id="11308" name="Rectangle 44"/>
          <p:cNvSpPr>
            <a:spLocks noChangeArrowheads="1"/>
          </p:cNvSpPr>
          <p:nvPr/>
        </p:nvSpPr>
        <p:spPr bwMode="auto">
          <a:xfrm>
            <a:off x="6858000" y="449580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пазушна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брунька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5943600" y="10668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 err="1">
                <a:solidFill>
                  <a:schemeClr val="tx2"/>
                </a:solidFill>
              </a:rPr>
              <a:t>в</a:t>
            </a:r>
            <a:r>
              <a:rPr lang="ru-RU" b="1" dirty="0" err="1" smtClean="0">
                <a:solidFill>
                  <a:schemeClr val="tx2"/>
                </a:solidFill>
              </a:rPr>
              <a:t>ерхівкова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брунька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28600" y="274638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Розташування</a:t>
            </a:r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листя</a:t>
            </a:r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(</a:t>
            </a:r>
            <a:r>
              <a:rPr lang="ru-RU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бруньок</a:t>
            </a:r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 </a:t>
            </a:r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</a:t>
            </a:r>
            <a:r>
              <a:rPr lang="ru-RU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стеблі</a:t>
            </a:r>
            <a:endParaRPr lang="ru-RU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90600" y="1828800"/>
            <a:ext cx="1447800" cy="2895600"/>
            <a:chOff x="624" y="1152"/>
            <a:chExt cx="912" cy="1824"/>
          </a:xfrm>
        </p:grpSpPr>
        <p:sp>
          <p:nvSpPr>
            <p:cNvPr id="11298" name="Line 6"/>
            <p:cNvSpPr>
              <a:spLocks noChangeShapeType="1"/>
            </p:cNvSpPr>
            <p:nvPr/>
          </p:nvSpPr>
          <p:spPr bwMode="auto">
            <a:xfrm>
              <a:off x="959" y="1160"/>
              <a:ext cx="0" cy="1816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99" name="Line 7"/>
            <p:cNvSpPr>
              <a:spLocks noChangeShapeType="1"/>
            </p:cNvSpPr>
            <p:nvPr/>
          </p:nvSpPr>
          <p:spPr bwMode="auto">
            <a:xfrm flipH="1">
              <a:off x="959" y="2305"/>
              <a:ext cx="98" cy="14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300" name="Oval 8"/>
            <p:cNvSpPr>
              <a:spLocks noChangeArrowheads="1"/>
            </p:cNvSpPr>
            <p:nvPr/>
          </p:nvSpPr>
          <p:spPr bwMode="auto">
            <a:xfrm rot="-1816453">
              <a:off x="1008" y="2064"/>
              <a:ext cx="498" cy="203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01" name="Line 10"/>
            <p:cNvSpPr>
              <a:spLocks noChangeShapeType="1"/>
            </p:cNvSpPr>
            <p:nvPr/>
          </p:nvSpPr>
          <p:spPr bwMode="auto">
            <a:xfrm flipH="1" flipV="1">
              <a:off x="841" y="1803"/>
              <a:ext cx="118" cy="139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302" name="Oval 11"/>
            <p:cNvSpPr>
              <a:spLocks noChangeArrowheads="1"/>
            </p:cNvSpPr>
            <p:nvPr/>
          </p:nvSpPr>
          <p:spPr bwMode="auto">
            <a:xfrm rot="2719472">
              <a:off x="461" y="1546"/>
              <a:ext cx="503" cy="17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03" name="Line 14"/>
            <p:cNvSpPr>
              <a:spLocks noChangeShapeType="1"/>
            </p:cNvSpPr>
            <p:nvPr/>
          </p:nvSpPr>
          <p:spPr bwMode="auto">
            <a:xfrm flipH="1">
              <a:off x="959" y="1355"/>
              <a:ext cx="98" cy="14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304" name="Oval 15"/>
            <p:cNvSpPr>
              <a:spLocks noChangeArrowheads="1"/>
            </p:cNvSpPr>
            <p:nvPr/>
          </p:nvSpPr>
          <p:spPr bwMode="auto">
            <a:xfrm rot="-1544187">
              <a:off x="1008" y="1152"/>
              <a:ext cx="528" cy="182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657600" y="1447800"/>
            <a:ext cx="1524000" cy="3200400"/>
            <a:chOff x="2304" y="912"/>
            <a:chExt cx="960" cy="2016"/>
          </a:xfrm>
        </p:grpSpPr>
        <p:sp>
          <p:nvSpPr>
            <p:cNvPr id="11287" name="Line 19"/>
            <p:cNvSpPr>
              <a:spLocks noChangeShapeType="1"/>
            </p:cNvSpPr>
            <p:nvPr/>
          </p:nvSpPr>
          <p:spPr bwMode="auto">
            <a:xfrm>
              <a:off x="2687" y="1112"/>
              <a:ext cx="0" cy="1816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88" name="Line 20"/>
            <p:cNvSpPr>
              <a:spLocks noChangeShapeType="1"/>
            </p:cNvSpPr>
            <p:nvPr/>
          </p:nvSpPr>
          <p:spPr bwMode="auto">
            <a:xfrm flipH="1">
              <a:off x="2687" y="2257"/>
              <a:ext cx="98" cy="14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89" name="Oval 21"/>
            <p:cNvSpPr>
              <a:spLocks noChangeArrowheads="1"/>
            </p:cNvSpPr>
            <p:nvPr/>
          </p:nvSpPr>
          <p:spPr bwMode="auto">
            <a:xfrm rot="-1816453">
              <a:off x="2736" y="2016"/>
              <a:ext cx="498" cy="203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2304" y="1824"/>
              <a:ext cx="358" cy="523"/>
              <a:chOff x="2304" y="1824"/>
              <a:chExt cx="358" cy="523"/>
            </a:xfrm>
          </p:grpSpPr>
          <p:sp>
            <p:nvSpPr>
              <p:cNvPr id="11296" name="Line 22"/>
              <p:cNvSpPr>
                <a:spLocks noChangeShapeType="1"/>
              </p:cNvSpPr>
              <p:nvPr/>
            </p:nvSpPr>
            <p:spPr bwMode="auto">
              <a:xfrm flipH="1" flipV="1">
                <a:off x="2544" y="2208"/>
                <a:ext cx="118" cy="139"/>
              </a:xfrm>
              <a:prstGeom prst="line">
                <a:avLst/>
              </a:prstGeom>
              <a:noFill/>
              <a:ln w="76200">
                <a:solidFill>
                  <a:srgbClr val="3399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97" name="Oval 23"/>
              <p:cNvSpPr>
                <a:spLocks noChangeArrowheads="1"/>
              </p:cNvSpPr>
              <p:nvPr/>
            </p:nvSpPr>
            <p:spPr bwMode="auto">
              <a:xfrm rot="2719472">
                <a:off x="2141" y="1987"/>
                <a:ext cx="503" cy="17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291" name="Line 24"/>
            <p:cNvSpPr>
              <a:spLocks noChangeShapeType="1"/>
            </p:cNvSpPr>
            <p:nvPr/>
          </p:nvSpPr>
          <p:spPr bwMode="auto">
            <a:xfrm flipH="1">
              <a:off x="2687" y="1307"/>
              <a:ext cx="98" cy="14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92" name="Oval 25"/>
            <p:cNvSpPr>
              <a:spLocks noChangeArrowheads="1"/>
            </p:cNvSpPr>
            <p:nvPr/>
          </p:nvSpPr>
          <p:spPr bwMode="auto">
            <a:xfrm rot="-1544187">
              <a:off x="2736" y="1104"/>
              <a:ext cx="528" cy="182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2304" y="912"/>
              <a:ext cx="358" cy="523"/>
              <a:chOff x="2304" y="1824"/>
              <a:chExt cx="358" cy="523"/>
            </a:xfrm>
          </p:grpSpPr>
          <p:sp>
            <p:nvSpPr>
              <p:cNvPr id="11294" name="Line 28"/>
              <p:cNvSpPr>
                <a:spLocks noChangeShapeType="1"/>
              </p:cNvSpPr>
              <p:nvPr/>
            </p:nvSpPr>
            <p:spPr bwMode="auto">
              <a:xfrm flipH="1" flipV="1">
                <a:off x="2544" y="2208"/>
                <a:ext cx="118" cy="139"/>
              </a:xfrm>
              <a:prstGeom prst="line">
                <a:avLst/>
              </a:prstGeom>
              <a:noFill/>
              <a:ln w="76200">
                <a:solidFill>
                  <a:srgbClr val="3399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95" name="Oval 29"/>
              <p:cNvSpPr>
                <a:spLocks noChangeArrowheads="1"/>
              </p:cNvSpPr>
              <p:nvPr/>
            </p:nvSpPr>
            <p:spPr bwMode="auto">
              <a:xfrm rot="2719472">
                <a:off x="2141" y="1987"/>
                <a:ext cx="503" cy="17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6400800" y="1600200"/>
            <a:ext cx="1524000" cy="3124200"/>
            <a:chOff x="4032" y="1008"/>
            <a:chExt cx="960" cy="1968"/>
          </a:xfrm>
        </p:grpSpPr>
        <p:sp>
          <p:nvSpPr>
            <p:cNvPr id="11276" name="Line 32"/>
            <p:cNvSpPr>
              <a:spLocks noChangeShapeType="1"/>
            </p:cNvSpPr>
            <p:nvPr/>
          </p:nvSpPr>
          <p:spPr bwMode="auto">
            <a:xfrm>
              <a:off x="4511" y="1160"/>
              <a:ext cx="0" cy="1816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7" name="Group 45"/>
            <p:cNvGrpSpPr>
              <a:grpSpLocks/>
            </p:cNvGrpSpPr>
            <p:nvPr/>
          </p:nvGrpSpPr>
          <p:grpSpPr bwMode="auto">
            <a:xfrm>
              <a:off x="4032" y="1920"/>
              <a:ext cx="960" cy="662"/>
              <a:chOff x="4032" y="1920"/>
              <a:chExt cx="960" cy="662"/>
            </a:xfrm>
          </p:grpSpPr>
          <p:sp>
            <p:nvSpPr>
              <p:cNvPr id="11283" name="Oval 34"/>
              <p:cNvSpPr>
                <a:spLocks noChangeArrowheads="1"/>
              </p:cNvSpPr>
              <p:nvPr/>
            </p:nvSpPr>
            <p:spPr bwMode="auto">
              <a:xfrm rot="-1816453">
                <a:off x="4464" y="2112"/>
                <a:ext cx="498" cy="203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84" name="Oval 37"/>
              <p:cNvSpPr>
                <a:spLocks noChangeArrowheads="1"/>
              </p:cNvSpPr>
              <p:nvPr/>
            </p:nvSpPr>
            <p:spPr bwMode="auto">
              <a:xfrm rot="2719472">
                <a:off x="4061" y="2083"/>
                <a:ext cx="503" cy="17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85" name="Oval 43"/>
              <p:cNvSpPr>
                <a:spLocks noChangeArrowheads="1"/>
              </p:cNvSpPr>
              <p:nvPr/>
            </p:nvSpPr>
            <p:spPr bwMode="auto">
              <a:xfrm rot="-2016221">
                <a:off x="4032" y="2400"/>
                <a:ext cx="503" cy="17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86" name="Oval 44"/>
              <p:cNvSpPr>
                <a:spLocks noChangeArrowheads="1"/>
              </p:cNvSpPr>
              <p:nvPr/>
            </p:nvSpPr>
            <p:spPr bwMode="auto">
              <a:xfrm rot="1613264">
                <a:off x="4464" y="2400"/>
                <a:ext cx="528" cy="182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4032" y="1008"/>
              <a:ext cx="960" cy="662"/>
              <a:chOff x="4032" y="1920"/>
              <a:chExt cx="960" cy="662"/>
            </a:xfrm>
          </p:grpSpPr>
          <p:sp>
            <p:nvSpPr>
              <p:cNvPr id="11279" name="Oval 47"/>
              <p:cNvSpPr>
                <a:spLocks noChangeArrowheads="1"/>
              </p:cNvSpPr>
              <p:nvPr/>
            </p:nvSpPr>
            <p:spPr bwMode="auto">
              <a:xfrm rot="-1816453">
                <a:off x="4464" y="2112"/>
                <a:ext cx="498" cy="203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80" name="Oval 48"/>
              <p:cNvSpPr>
                <a:spLocks noChangeArrowheads="1"/>
              </p:cNvSpPr>
              <p:nvPr/>
            </p:nvSpPr>
            <p:spPr bwMode="auto">
              <a:xfrm rot="2719472">
                <a:off x="4061" y="2083"/>
                <a:ext cx="503" cy="17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81" name="Oval 49"/>
              <p:cNvSpPr>
                <a:spLocks noChangeArrowheads="1"/>
              </p:cNvSpPr>
              <p:nvPr/>
            </p:nvSpPr>
            <p:spPr bwMode="auto">
              <a:xfrm rot="-2016221">
                <a:off x="4032" y="2400"/>
                <a:ext cx="503" cy="17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82" name="Oval 50"/>
              <p:cNvSpPr>
                <a:spLocks noChangeArrowheads="1"/>
              </p:cNvSpPr>
              <p:nvPr/>
            </p:nvSpPr>
            <p:spPr bwMode="auto">
              <a:xfrm rot="1613264">
                <a:off x="4464" y="2400"/>
                <a:ext cx="528" cy="182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928662" y="4929198"/>
            <a:ext cx="13655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tx2"/>
                </a:solidFill>
              </a:rPr>
              <a:t>почергове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2341" name="Rectangle 53"/>
          <p:cNvSpPr>
            <a:spLocks noChangeArrowheads="1"/>
          </p:cNvSpPr>
          <p:nvPr/>
        </p:nvSpPr>
        <p:spPr bwMode="auto">
          <a:xfrm>
            <a:off x="3505200" y="4953000"/>
            <a:ext cx="1523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супротивне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2342" name="Rectangle 54"/>
          <p:cNvSpPr>
            <a:spLocks noChangeArrowheads="1"/>
          </p:cNvSpPr>
          <p:nvPr/>
        </p:nvSpPr>
        <p:spPr bwMode="auto">
          <a:xfrm>
            <a:off x="6477000" y="4876800"/>
            <a:ext cx="1503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мутовчасте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273" name="Rectangle 55"/>
          <p:cNvSpPr>
            <a:spLocks noChangeArrowheads="1"/>
          </p:cNvSpPr>
          <p:nvPr/>
        </p:nvSpPr>
        <p:spPr bwMode="auto">
          <a:xfrm>
            <a:off x="1828800" y="4267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1274" name="Rectangle 56"/>
          <p:cNvSpPr>
            <a:spLocks noChangeArrowheads="1"/>
          </p:cNvSpPr>
          <p:nvPr/>
        </p:nvSpPr>
        <p:spPr bwMode="auto">
          <a:xfrm>
            <a:off x="4495800" y="4267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275" name="Rectangle 57"/>
          <p:cNvSpPr>
            <a:spLocks noChangeArrowheads="1"/>
          </p:cNvSpPr>
          <p:nvPr/>
        </p:nvSpPr>
        <p:spPr bwMode="auto">
          <a:xfrm>
            <a:off x="7391400" y="4343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tx2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0" grpId="0"/>
      <p:bldP spid="12341" grpId="0"/>
      <p:bldP spid="1234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28600" y="274638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5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Розташування</a:t>
            </a:r>
            <a:r>
              <a:rPr lang="ru-RU" sz="5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листя</a:t>
            </a:r>
            <a:r>
              <a:rPr lang="ru-RU" sz="5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рослин</a:t>
            </a:r>
            <a:endParaRPr lang="ru-RU" sz="5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4371" name="Rectangle 35"/>
          <p:cNvSpPr>
            <a:spLocks noChangeArrowheads="1"/>
          </p:cNvSpPr>
          <p:nvPr/>
        </p:nvSpPr>
        <p:spPr bwMode="auto">
          <a:xfrm>
            <a:off x="3657600" y="4953000"/>
            <a:ext cx="2041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листова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мозаїка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2292" name="Picture 41" descr="1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52600"/>
            <a:ext cx="44958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228600" y="274638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Види</a:t>
            </a:r>
            <a:r>
              <a:rPr lang="ru-RU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бруньок</a:t>
            </a:r>
            <a:endParaRPr lang="ru-RU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3315" name="Picture 5" descr="Копия Копия 1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0"/>
            <a:ext cx="20034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Копия 1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47800"/>
            <a:ext cx="2198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35814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6858000" y="3657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295400" y="4343400"/>
            <a:ext cx="2737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вегетативна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(</a:t>
            </a:r>
            <a:r>
              <a:rPr lang="ru-RU" b="1" dirty="0" err="1" smtClean="0">
                <a:solidFill>
                  <a:schemeClr val="tx2"/>
                </a:solidFill>
              </a:rPr>
              <a:t>листова</a:t>
            </a:r>
            <a:r>
              <a:rPr lang="ru-RU" b="1" dirty="0" smtClean="0">
                <a:solidFill>
                  <a:schemeClr val="tx2"/>
                </a:solidFill>
              </a:rPr>
              <a:t>)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800600" y="4343400"/>
            <a:ext cx="27883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генеративна</a:t>
            </a:r>
            <a:r>
              <a:rPr lang="ru-RU" b="1" dirty="0" smtClean="0">
                <a:solidFill>
                  <a:schemeClr val="tx2"/>
                </a:solidFill>
              </a:rPr>
              <a:t> (</a:t>
            </a:r>
            <a:r>
              <a:rPr lang="ru-RU" b="1" dirty="0" err="1" smtClean="0">
                <a:solidFill>
                  <a:schemeClr val="tx2"/>
                </a:solidFill>
              </a:rPr>
              <a:t>квіткова</a:t>
            </a:r>
            <a:r>
              <a:rPr lang="ru-RU" b="1" dirty="0" smtClean="0">
                <a:solidFill>
                  <a:schemeClr val="tx2"/>
                </a:solidFill>
              </a:rPr>
              <a:t>)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914400" y="1066800"/>
            <a:ext cx="499636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Брунька - це: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 частину стебла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 зародковий пагін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3) зав'язь з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насіннязачатком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4) черешок і листова пластинка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928662" y="2857496"/>
            <a:ext cx="3352800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4340" name="Picture 6" descr="Копия Копия 1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990600"/>
            <a:ext cx="20034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85775" y="884238"/>
            <a:ext cx="837152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342900" indent="-342900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Конус наростання стебла рослин утворена тканиною: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1) покривною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 твірною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3) основною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4) провідною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571472" y="3143248"/>
            <a:ext cx="3352800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5364" name="Picture 5" descr="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752600"/>
            <a:ext cx="29924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2143116"/>
            <a:ext cx="5780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Дякую за увагу!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rose-righ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5143" y="0"/>
            <a:ext cx="3918857" cy="6858000"/>
          </a:xfrm>
          <a:prstGeom prst="rect">
            <a:avLst/>
          </a:prstGeom>
        </p:spPr>
      </p:pic>
      <p:pic>
        <p:nvPicPr>
          <p:cNvPr id="5" name="Рисунок 4" descr="rose-lef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9058" cy="6875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S05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75"/>
            <a:ext cx="9144000" cy="69373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68313" y="5013325"/>
            <a:ext cx="8007350" cy="2535238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7172" name="Rectangle 4"/>
          <p:cNvSpPr>
            <a:spLocks noRot="1" noChangeArrowheads="1"/>
          </p:cNvSpPr>
          <p:nvPr/>
        </p:nvSpPr>
        <p:spPr bwMode="auto">
          <a:xfrm>
            <a:off x="1187450" y="404813"/>
            <a:ext cx="55546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Функції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кореня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t="2237" r="3816" b="4129"/>
          <a:stretch>
            <a:fillRect/>
          </a:stretch>
        </p:blipFill>
        <p:spPr bwMode="auto">
          <a:xfrm>
            <a:off x="6804025" y="333375"/>
            <a:ext cx="18859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428860" y="1428736"/>
            <a:ext cx="3240087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Всмоктування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проведення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води та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мінеральних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речовин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140200" y="3068638"/>
            <a:ext cx="3240088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Запас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поживних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речовин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468313" y="4076700"/>
            <a:ext cx="3240087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Вегетативне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розмноження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68313" y="2997200"/>
            <a:ext cx="3240087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Прикріплення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рослини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до субстрату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143372" y="4076700"/>
            <a:ext cx="4316416" cy="22467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Взаємодія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коренями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інших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рослин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грибами, </a:t>
            </a:r>
            <a:r>
              <a:rPr lang="ru-RU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мікроорганізмами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грунту 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</a:t>
            </a:r>
            <a:r>
              <a:rPr lang="ru-RU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мікориза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клубеньки </a:t>
            </a:r>
            <a:r>
              <a:rPr lang="ru-RU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бобових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ru-RU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рослин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).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468313" y="5157788"/>
            <a:ext cx="3240087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Синтез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біологічно-активних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речовин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19" grpId="0" animBg="1"/>
      <p:bldP spid="38920" grpId="0" animBg="1"/>
      <p:bldP spid="38921" grpId="0" animBg="1"/>
      <p:bldP spid="38922" grpId="0" animBg="1"/>
      <p:bldP spid="38923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1862</Words>
  <Application>Microsoft Office PowerPoint</Application>
  <PresentationFormat>Экран (4:3)</PresentationFormat>
  <Paragraphs>277</Paragraphs>
  <Slides>86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8" baseType="lpstr">
      <vt:lpstr>Оформление по умолчанию</vt:lpstr>
      <vt:lpstr>Clip</vt:lpstr>
      <vt:lpstr>Слайд 1</vt:lpstr>
      <vt:lpstr>Слайд 2</vt:lpstr>
      <vt:lpstr>Слайд 3</vt:lpstr>
      <vt:lpstr>Слайд 4</vt:lpstr>
      <vt:lpstr>Слайд 5</vt:lpstr>
      <vt:lpstr>Зони кореня</vt:lpstr>
      <vt:lpstr>Слайд 7</vt:lpstr>
      <vt:lpstr>Слайд 8</vt:lpstr>
      <vt:lpstr>Слайд 9</vt:lpstr>
      <vt:lpstr>Слайд 10</vt:lpstr>
      <vt:lpstr>Від чого буде залежати глубина проникнення коренів рослин у грунт?</vt:lpstr>
      <vt:lpstr>Слайд 12</vt:lpstr>
      <vt:lpstr>Із - за вічної мерзлоти в тундрі коріння рослин розташовані біля поверхні, а самі рослини низькорослі. Так, у карликової берези корені проникають у ґрунт на глибину не більше 20 см. Рослини пустель мають дуже довге коріння, оскільки грунтові води йдуть глибоко.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Бульбочкові коріння. Ви пам'ятаєте, що існують азотфіксуючі бактерії? Вони поселяються на коренях бобових рослин і від цього коріння поступово вкриваються клубеньками. Це - симбіоз бактерій і рослин.</vt:lpstr>
      <vt:lpstr>Слайд 24</vt:lpstr>
      <vt:lpstr>Слайд 25</vt:lpstr>
      <vt:lpstr>Слайд 26</vt:lpstr>
      <vt:lpstr>У плюща і деяких інших лазаючих рослин є придаткові коріння - прищіпки, які утворюються на стороні стебла, зверненої до дерева, скелі або стійки. Проникаючи в тріщини, вони товщають, закупорюючи отвори, подібно добре пригнаній пробці, і таким чином, міцно утримують рослину на опорі. Якщо ж корінці плюща наштовхуються на абсолютно гладку поверхню, кінець корінця розширюється і з нього виділяється клейкий сік, за допомогою якого корінець максимально щільно прикріплюється до поверхні. Корінці в нижній частині стебла міцно приростають до стіни, а молоді, що утворюються на виростах пагона, шукають нову опору.</vt:lpstr>
      <vt:lpstr>У рослин, що живуть як орхідеї, на стовбурах і гілках дерев вологих тропічних лісів, утворюються повітряні корені, які вільно звисають вниз. Такі коріння поглинають дощову воду і допомагають рослинам жити в цих своєрідних умовах.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Дихальне коріння - мангри. Прилив та відлив</vt:lpstr>
      <vt:lpstr>Слайд 39</vt:lpstr>
      <vt:lpstr>Слайд 40</vt:lpstr>
      <vt:lpstr>У деяких паразитичних рослин (вовчок (заразиха), петрів хрест) коріння перетворилися на присоски.</vt:lpstr>
      <vt:lpstr>Слайд 42</vt:lpstr>
      <vt:lpstr>Слайд 43</vt:lpstr>
      <vt:lpstr>Слайд 44</vt:lpstr>
      <vt:lpstr>Дайте відповіді на питання</vt:lpstr>
      <vt:lpstr>Слайд 46</vt:lpstr>
      <vt:lpstr>Слайд 47</vt:lpstr>
      <vt:lpstr>Видозміни коренів</vt:lpstr>
      <vt:lpstr>Які органи квіткової рослини зображені на малюнку?</vt:lpstr>
      <vt:lpstr>Слайд 50</vt:lpstr>
      <vt:lpstr>Слайд 51</vt:lpstr>
      <vt:lpstr>Слайд 52</vt:lpstr>
      <vt:lpstr>Слайд 53</vt:lpstr>
      <vt:lpstr>Розташування листків на пагоні</vt:lpstr>
      <vt:lpstr>Прикоренева розетка</vt:lpstr>
      <vt:lpstr>Листкова мозаїка</vt:lpstr>
      <vt:lpstr>Стебло - вісь пагона</vt:lpstr>
      <vt:lpstr>Слайд 58</vt:lpstr>
      <vt:lpstr>Слайд 59</vt:lpstr>
      <vt:lpstr>“Мозковий штурм”</vt:lpstr>
      <vt:lpstr>“Встановіть відповідність”</vt:lpstr>
      <vt:lpstr>Брунька - зачатковий пагін </vt:lpstr>
      <vt:lpstr>Брунька </vt:lpstr>
      <vt:lpstr>Брунька </vt:lpstr>
      <vt:lpstr>Розвиток бруньки каштана</vt:lpstr>
      <vt:lpstr>Розвиток генеративної бруньки</vt:lpstr>
      <vt:lpstr>Додаткові бруньки</vt:lpstr>
      <vt:lpstr>Сплячі бруньки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Які частини пагона зображені на схемі?</vt:lpstr>
      <vt:lpstr>Слайд 81</vt:lpstr>
      <vt:lpstr>Слайд 82</vt:lpstr>
      <vt:lpstr>Слайд 83</vt:lpstr>
      <vt:lpstr>Слайд 84</vt:lpstr>
      <vt:lpstr>Слайд 85</vt:lpstr>
      <vt:lpstr>Слайд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Вячеслав Витальевич</dc:creator>
  <cp:lastModifiedBy>User</cp:lastModifiedBy>
  <cp:revision>120</cp:revision>
  <dcterms:created xsi:type="dcterms:W3CDTF">2008-11-28T13:27:54Z</dcterms:created>
  <dcterms:modified xsi:type="dcterms:W3CDTF">2025-10-08T11:57:58Z</dcterms:modified>
</cp:coreProperties>
</file>