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96" r:id="rId14"/>
    <p:sldId id="297" r:id="rId15"/>
    <p:sldId id="270" r:id="rId16"/>
    <p:sldId id="298" r:id="rId17"/>
    <p:sldId id="274" r:id="rId18"/>
    <p:sldId id="271" r:id="rId19"/>
    <p:sldId id="272" r:id="rId20"/>
    <p:sldId id="273" r:id="rId21"/>
    <p:sldId id="275" r:id="rId22"/>
    <p:sldId id="299" r:id="rId23"/>
    <p:sldId id="276" r:id="rId24"/>
    <p:sldId id="277" r:id="rId25"/>
    <p:sldId id="278" r:id="rId26"/>
    <p:sldId id="279" r:id="rId27"/>
    <p:sldId id="300" r:id="rId28"/>
    <p:sldId id="303" r:id="rId29"/>
    <p:sldId id="304" r:id="rId30"/>
    <p:sldId id="305" r:id="rId31"/>
    <p:sldId id="280" r:id="rId32"/>
    <p:sldId id="281" r:id="rId33"/>
    <p:sldId id="302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D180-F4F5-4293-8DF0-813EA4300D23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9FEC-E3FB-49D4-89B3-620F7A5C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6B13-BF7F-4F76-92D2-CADC03B233B1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EB9D-5659-4599-81E8-B670C7D09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29123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5400" b="1" dirty="0">
                <a:solidFill>
                  <a:srgbClr val="FFFF00"/>
                </a:solidFill>
                <a:latin typeface="Monotype Corsiva" pitchFamily="66" charset="0"/>
              </a:rPr>
              <a:t>«АКТУАЛЬНІ АСПЕКТИ ВИВЧЕННЯ УКРАЇНСЬКОГО НАЦІОТВОРЕННЯ В НОВІТНІЙ ІСТОРІОГРАФІЇ»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836712"/>
            <a:ext cx="45608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/>
              <a:t>Презентація</a:t>
            </a:r>
            <a:r>
              <a:rPr lang="ru-RU" sz="4400" dirty="0"/>
              <a:t> курсу</a:t>
            </a:r>
          </a:p>
        </p:txBody>
      </p:sp>
    </p:spTree>
    <p:extLst>
      <p:ext uri="{BB962C8B-B14F-4D97-AF65-F5344CB8AC3E}">
        <p14:creationId xmlns:p14="http://schemas.microsoft.com/office/powerpoint/2010/main" val="2270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157192"/>
            <a:ext cx="4176464" cy="1152128"/>
          </a:xfrm>
          <a:prstGeom prst="rect">
            <a:avLst/>
          </a:prstGeom>
          <a:solidFill>
            <a:schemeClr val="lt1">
              <a:alpha val="2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Ґенеза</a:t>
            </a: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націй</a:t>
            </a:r>
            <a:endParaRPr lang="ru-RU" sz="4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0"/>
          </p:cNvCxnSpPr>
          <p:nvPr/>
        </p:nvCxnSpPr>
        <p:spPr>
          <a:xfrm flipH="1" flipV="1">
            <a:off x="2483768" y="2620738"/>
            <a:ext cx="1800200" cy="2536454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0"/>
          </p:cNvCxnSpPr>
          <p:nvPr/>
        </p:nvCxnSpPr>
        <p:spPr>
          <a:xfrm flipV="1">
            <a:off x="4283968" y="2620738"/>
            <a:ext cx="1872208" cy="2536454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3568" y="1524593"/>
            <a:ext cx="3024336" cy="1080120"/>
          </a:xfrm>
          <a:prstGeom prst="rect">
            <a:avLst/>
          </a:prstGeom>
          <a:solidFill>
            <a:schemeClr val="lt1">
              <a:alpha val="42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модерністський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підхід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524592"/>
            <a:ext cx="3199935" cy="1080121"/>
          </a:xfrm>
          <a:prstGeom prst="rect">
            <a:avLst/>
          </a:prstGeom>
          <a:solidFill>
            <a:schemeClr val="lt1">
              <a:alpha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</a:rPr>
              <a:t>примордіалістська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</a:rPr>
              <a:t>версія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032448" cy="14401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>
                <a:solidFill>
                  <a:srgbClr val="FFFF00"/>
                </a:solidFill>
                <a:latin typeface="Monotype Corsiva" pitchFamily="66" charset="0"/>
              </a:rPr>
              <a:t>Модерністи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76672"/>
            <a:ext cx="4057010" cy="14401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rgbClr val="FFFF00"/>
                </a:solidFill>
                <a:latin typeface="Monotype Corsiva" pitchFamily="66" charset="0"/>
              </a:rPr>
              <a:t>Примордіалісти</a:t>
            </a: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583668" y="1916832"/>
            <a:ext cx="1008112" cy="864096"/>
          </a:xfrm>
          <a:prstGeom prst="downArrow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1271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996952"/>
            <a:ext cx="4860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Ентоні</a:t>
            </a: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Сміт</a:t>
            </a: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Ерік</a:t>
            </a: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Гобсбаум</a:t>
            </a: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             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Бенедикт Андерсон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Оглоблин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Богдан Кравченко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83130"/>
            <a:ext cx="405328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Едвард</a:t>
            </a: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Шилз</a:t>
            </a:r>
            <a:endParaRPr lang="ru-RU" sz="3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Ярослав </a:t>
            </a:r>
            <a:r>
              <a:rPr lang="ru-RU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Ісаєвич</a:t>
            </a:r>
            <a:endParaRPr lang="ru-RU" sz="3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Ярослав Дашкевич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7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6211"/>
            <a:ext cx="3623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00FF00"/>
                </a:solidFill>
                <a:latin typeface="Segoe Script" pitchFamily="34" charset="0"/>
                <a:cs typeface="Times New Roman" pitchFamily="18" charset="0"/>
              </a:rPr>
              <a:t>Модерністи</a:t>
            </a:r>
            <a:endParaRPr lang="ru-RU" sz="4000" dirty="0">
              <a:solidFill>
                <a:srgbClr val="00FF0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відрізняє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модерністські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версії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націогенези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sz="32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2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модерну </a:t>
            </a:r>
            <a:r>
              <a:rPr lang="ru-RU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32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нижня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хронологічна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межа </a:t>
            </a:r>
            <a:r>
              <a:rPr lang="ru-RU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націогенези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окреслюється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кінцем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XVIII — 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початком </a:t>
            </a: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«</a:t>
            </a:r>
            <a:r>
              <a:rPr lang="ru-RU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суб’єктивних</a:t>
            </a: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1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225332"/>
            <a:ext cx="5832648" cy="108012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>
                <a:latin typeface="Monotype Corsiva" pitchFamily="66" charset="0"/>
              </a:rPr>
              <a:t>   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Складові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модернізації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           (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концепція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Ернеста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Гелнера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009628" cy="512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193945" y="1196752"/>
            <a:ext cx="48240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швидкий промисловий розвиток;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впровадження ринкових відносин;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формування індустріального суспільства;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формування соціальної структури;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“соціальна мобілізація” стимулює зростання національної свідомості;</a:t>
            </a:r>
          </a:p>
          <a:p>
            <a:r>
              <a:rPr lang="uk-UA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здобуття нацією державного суверенітету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Tx/>
              <a:buChar char="-"/>
            </a:pP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475656" y="0"/>
            <a:ext cx="5472608" cy="2016224"/>
          </a:xfrm>
          <a:prstGeom prst="horizontalScroll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1"/>
                </a:solidFill>
                <a:cs typeface="Times New Roman" pitchFamily="18" charset="0"/>
              </a:rPr>
              <a:t>Позиція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cs typeface="Times New Roman" pitchFamily="18" charset="0"/>
              </a:rPr>
              <a:t>німецького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chemeClr val="tx1"/>
                </a:solidFill>
                <a:cs typeface="Times New Roman" pitchFamily="18" charset="0"/>
              </a:rPr>
              <a:t>історика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 А. </a:t>
            </a:r>
            <a:r>
              <a:rPr lang="ru-RU" sz="3600" b="1" dirty="0" err="1">
                <a:solidFill>
                  <a:schemeClr val="tx1"/>
                </a:solidFill>
                <a:cs typeface="Times New Roman" pitchFamily="18" charset="0"/>
              </a:rPr>
              <a:t>Каппелера</a:t>
            </a:r>
            <a:r>
              <a:rPr lang="ru-RU" sz="3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1907704" y="1764196"/>
            <a:ext cx="2304256" cy="1304764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211960" y="1764196"/>
            <a:ext cx="0" cy="3465004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211960" y="1764196"/>
            <a:ext cx="2448272" cy="1304764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3244671"/>
            <a:ext cx="3995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модерну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найважливішою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ідеології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97968" y="5589240"/>
            <a:ext cx="495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Модерна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масовий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елітарний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феномен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30651" y="3452462"/>
            <a:ext cx="3429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модерної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6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11" y="1225746"/>
            <a:ext cx="4138389" cy="559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722" y="0"/>
            <a:ext cx="8746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        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Головні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процеси,що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становлять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сутність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формування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модерної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української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нації</a:t>
            </a:r>
            <a:r>
              <a:rPr lang="ru-RU" sz="36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(</a:t>
            </a:r>
            <a:r>
              <a:rPr lang="ru-RU" sz="3600" dirty="0" err="1">
                <a:solidFill>
                  <a:srgbClr val="FFFF00"/>
                </a:solidFill>
                <a:latin typeface="Monotype Corsiva" pitchFamily="66" charset="0"/>
              </a:rPr>
              <a:t>Оглоблін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75607"/>
            <a:ext cx="51480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</a:t>
            </a:r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) подолання історичної роз’єднаності окремих українських регіонів;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2) процес економічної інтеграції українських земель;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3) вироблення української політичної лінії, формування української національної ідеї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4) формування української провідної верстви;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5) формування нової соціальної структури;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6) відродження (нац. і культ.)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036940" cy="398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90364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    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3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Шпорлюк</a:t>
            </a:r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"Модерна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нація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починається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зі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слів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: "Ми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різні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, але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всі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 - </a:t>
            </a:r>
            <a:r>
              <a:rPr lang="ru-RU" sz="4400" dirty="0" err="1">
                <a:solidFill>
                  <a:srgbClr val="FFFF00"/>
                </a:solidFill>
                <a:latin typeface="Monotype Corsiva" pitchFamily="66" charset="0"/>
              </a:rPr>
              <a:t>українці</a:t>
            </a:r>
            <a:r>
              <a:rPr lang="ru-RU" sz="4400" dirty="0">
                <a:solidFill>
                  <a:srgbClr val="FFFF00"/>
                </a:solidFill>
                <a:latin typeface="Monotype Corsiva" pitchFamily="66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53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200800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Етапи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процесу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формування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модерної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української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Monotype Corsiva" pitchFamily="66" charset="0"/>
              </a:rPr>
              <a:t>нації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uk-UA" sz="6000" b="1" u="sng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n-US" sz="6000" b="1" u="sng" dirty="0">
                <a:solidFill>
                  <a:srgbClr val="FFFF00"/>
                </a:solidFill>
                <a:latin typeface="Monotype Corsiva" pitchFamily="66" charset="0"/>
              </a:rPr>
              <a:t>XIX </a:t>
            </a:r>
            <a:r>
              <a:rPr lang="ru-RU" sz="6000" b="1" u="sng" dirty="0">
                <a:solidFill>
                  <a:srgbClr val="FFFF00"/>
                </a:solidFill>
                <a:latin typeface="Monotype Corsiva" pitchFamily="66" charset="0"/>
              </a:rPr>
              <a:t>ст.</a:t>
            </a:r>
            <a:r>
              <a:rPr lang="uk-UA" sz="6000" b="1" u="sng" dirty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r>
              <a:rPr lang="ru-RU" sz="6000" b="1" u="sng" dirty="0">
                <a:solidFill>
                  <a:srgbClr val="FFFF00"/>
                </a:solidFill>
                <a:latin typeface="Monotype Corsiva" pitchFamily="66" charset="0"/>
              </a:rPr>
              <a:t>–</a:t>
            </a:r>
            <a:r>
              <a:rPr lang="uk-UA" sz="6000" b="1" u="sng" dirty="0">
                <a:solidFill>
                  <a:srgbClr val="FFFF00"/>
                </a:solidFill>
                <a:latin typeface="Monotype Corsiva" pitchFamily="66" charset="0"/>
              </a:rPr>
              <a:t> </a:t>
            </a:r>
            <a:r>
              <a:rPr lang="ru-RU" sz="6000" b="1" u="sng" dirty="0">
                <a:solidFill>
                  <a:srgbClr val="FFFF00"/>
                </a:solidFill>
                <a:latin typeface="Monotype Corsiva" pitchFamily="66" charset="0"/>
              </a:rPr>
              <a:t>1917 р.</a:t>
            </a:r>
            <a:r>
              <a:rPr lang="uk-UA" sz="6000" b="1" u="sng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</a:p>
          <a:p>
            <a:pPr marL="342900" indent="-342900" algn="just">
              <a:buAutoNum type="arabicParenR"/>
            </a:pPr>
            <a:r>
              <a:rPr lang="ru-RU" sz="6000" b="1" u="sng" dirty="0">
                <a:solidFill>
                  <a:srgbClr val="FFC000"/>
                </a:solidFill>
                <a:latin typeface="Monotype Corsiva" pitchFamily="66" charset="0"/>
              </a:rPr>
              <a:t> 1917-1922 </a:t>
            </a:r>
            <a:r>
              <a:rPr lang="ru-RU" sz="6000" b="1" u="sng" dirty="0" err="1">
                <a:solidFill>
                  <a:srgbClr val="FFC000"/>
                </a:solidFill>
                <a:latin typeface="Monotype Corsiva" pitchFamily="66" charset="0"/>
              </a:rPr>
              <a:t>рр</a:t>
            </a:r>
            <a:r>
              <a:rPr lang="ru-RU" sz="6000" b="1" u="sng" dirty="0">
                <a:solidFill>
                  <a:srgbClr val="FFC000"/>
                </a:solidFill>
                <a:latin typeface="Monotype Corsiva" pitchFamily="66" charset="0"/>
              </a:rPr>
              <a:t>.	</a:t>
            </a:r>
          </a:p>
          <a:p>
            <a:pPr marL="342900" indent="-342900" algn="just">
              <a:buAutoNum type="arabicParenR"/>
            </a:pPr>
            <a:r>
              <a:rPr lang="ru-RU" sz="6000" b="1" u="sng" dirty="0">
                <a:solidFill>
                  <a:srgbClr val="00B050"/>
                </a:solidFill>
                <a:latin typeface="Monotype Corsiva" pitchFamily="66" charset="0"/>
              </a:rPr>
              <a:t> </a:t>
            </a:r>
            <a:r>
              <a:rPr lang="ru-RU" sz="6000" b="1" u="sng" dirty="0" err="1">
                <a:solidFill>
                  <a:srgbClr val="00B050"/>
                </a:solidFill>
                <a:latin typeface="Monotype Corsiva" pitchFamily="66" charset="0"/>
              </a:rPr>
              <a:t>радянська</a:t>
            </a:r>
            <a:r>
              <a:rPr lang="uk-UA" sz="6000" b="1" u="sng" dirty="0">
                <a:solidFill>
                  <a:srgbClr val="00B050"/>
                </a:solidFill>
                <a:latin typeface="Monotype Corsiva" pitchFamily="66" charset="0"/>
              </a:rPr>
              <a:t> доба</a:t>
            </a:r>
          </a:p>
          <a:p>
            <a:pPr marL="342900" indent="-342900" algn="just">
              <a:buAutoNum type="arabicParenR"/>
            </a:pPr>
            <a:r>
              <a:rPr lang="ru-RU" sz="6000" b="1" u="sng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u="sng" dirty="0" err="1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доба</a:t>
            </a:r>
            <a:r>
              <a:rPr lang="uk-UA" sz="6000" b="1" u="sng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 незалежності</a:t>
            </a:r>
            <a:endParaRPr lang="ru-RU" sz="6000" b="1" u="sng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1619672" y="188640"/>
            <a:ext cx="5760640" cy="1944216"/>
          </a:xfrm>
          <a:prstGeom prst="wave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Поз</a:t>
            </a:r>
            <a:r>
              <a:rPr lang="uk-U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иція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uk-U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примордіалістів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9289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«з нуля», а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етнічних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спільнот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сконструйованих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винайдених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Етногенеза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націогене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зою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тяглості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тяглості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особливо в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націотворення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коли вони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інструментального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0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04" y="692696"/>
            <a:ext cx="4128120" cy="598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9421" y="23462"/>
            <a:ext cx="3834704" cy="7694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4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Леонід</a:t>
            </a:r>
            <a:r>
              <a:rPr lang="ru-RU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 </a:t>
            </a:r>
            <a:r>
              <a:rPr lang="ru-RU" sz="4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Залізняк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37098"/>
            <a:ext cx="48738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стверджує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сучасні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українці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генетично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пов’язані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з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людністю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Південної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Русі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, на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відміну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від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більшості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білорусів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росіян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які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належать до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іншого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антропологічного</a:t>
            </a:r>
            <a:r>
              <a:rPr lang="ru-RU" sz="3600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типу...</a:t>
            </a:r>
            <a:r>
              <a:rPr lang="ru-RU" sz="3600" dirty="0"/>
              <a:t> 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за </a:t>
            </a:r>
            <a:r>
              <a:rPr lang="ru-RU" sz="3200" b="1" dirty="0" err="1">
                <a:solidFill>
                  <a:srgbClr val="FFC000"/>
                </a:solidFill>
                <a:latin typeface="Monotype Corsiva" pitchFamily="66" charset="0"/>
              </a:rPr>
              <a:t>етнічними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Monotype Corsiva" pitchFamily="66" charset="0"/>
              </a:rPr>
              <a:t>ознаками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Monotype Corsiva" pitchFamily="66" charset="0"/>
              </a:rPr>
              <a:t>були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4400" b="1" u="sng" dirty="0" err="1">
                <a:solidFill>
                  <a:srgbClr val="FFC000"/>
                </a:solidFill>
                <a:latin typeface="Monotype Corsiva" pitchFamily="66" charset="0"/>
              </a:rPr>
              <a:t>праукраїнцями</a:t>
            </a:r>
            <a:r>
              <a:rPr lang="ru-RU" sz="32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402398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2487" y="188640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/>
                <a:solidFill>
                  <a:srgbClr val="FF00FF"/>
                </a:solidFill>
              </a:rPr>
              <a:t>      ЗМІСТ</a:t>
            </a:r>
            <a:endParaRPr lang="ru-RU" sz="5400" b="1" cap="none" spc="0" dirty="0">
              <a:ln/>
              <a:solidFill>
                <a:srgbClr val="FF00FF"/>
              </a:solidFill>
              <a:effectLst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484784"/>
            <a:ext cx="8651304" cy="562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1).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Формування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модерної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української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нації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Поняття «нації»;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Генеза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укра</a:t>
            </a:r>
            <a:r>
              <a:rPr lang="uk-UA" sz="3600" b="1" dirty="0" err="1">
                <a:solidFill>
                  <a:schemeClr val="bg1"/>
                </a:solidFill>
                <a:latin typeface="Monotype Corsiva" pitchFamily="66" charset="0"/>
              </a:rPr>
              <a:t>їнської</a:t>
            </a: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 нації; </a:t>
            </a:r>
          </a:p>
          <a:p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Ґенеза націй: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модерністський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підхід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примордіалістська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версія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 2)</a:t>
            </a:r>
            <a:r>
              <a:rPr lang="uk-UA" sz="3600" b="1" dirty="0" err="1">
                <a:solidFill>
                  <a:schemeClr val="bg1"/>
                </a:solidFill>
                <a:latin typeface="Monotype Corsiva" pitchFamily="66" charset="0"/>
              </a:rPr>
              <a:t>.Регіональний</a:t>
            </a: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 чинник у процесі націотворення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 3).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Історіографія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проблеми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 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3285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3200" b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етносу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sz="3200" b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етнонімом</a:t>
            </a:r>
            <a:r>
              <a:rPr lang="ru-RU" sz="3200" b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русь</a:t>
            </a:r>
            <a:r>
              <a:rPr lang="ru-RU" sz="3200" b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3200" b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самоназвою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3200" b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часом </a:t>
            </a:r>
            <a:r>
              <a:rPr lang="ru-RU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3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sz="3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розпочинається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часу, коли </a:t>
            </a:r>
            <a:r>
              <a:rPr lang="ru-RU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етнос</a:t>
            </a:r>
            <a:r>
              <a:rPr lang="ru-RU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утворив</a:t>
            </a:r>
            <a:r>
              <a:rPr lang="ru-RU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державу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04664"/>
            <a:ext cx="4269117" cy="5847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Дослідник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 А.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Monotype Corsiva" pitchFamily="66" charset="0"/>
              </a:rPr>
              <a:t>Пономарьов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2" y="404664"/>
            <a:ext cx="3782916" cy="613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524384"/>
            <a:ext cx="47462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«…в </a:t>
            </a:r>
            <a:r>
              <a:rPr lang="ru-RU" sz="3600" dirty="0" err="1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період</a:t>
            </a:r>
            <a:r>
              <a:rPr lang="ru-RU" sz="3600" dirty="0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Київської</a:t>
            </a:r>
            <a:r>
              <a:rPr lang="ru-RU" sz="3600" dirty="0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Русі</a:t>
            </a:r>
            <a:r>
              <a:rPr lang="ru-RU" sz="3600" dirty="0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існувала</a:t>
            </a:r>
            <a:r>
              <a:rPr lang="ru-RU" sz="3600" dirty="0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нація</a:t>
            </a:r>
            <a:r>
              <a:rPr lang="ru-RU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під</a:t>
            </a:r>
            <a:r>
              <a:rPr lang="ru-RU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40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назвою</a:t>
            </a:r>
            <a:r>
              <a:rPr lang="ru-RU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«</a:t>
            </a:r>
            <a:r>
              <a:rPr lang="ru-RU" sz="40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русь</a:t>
            </a:r>
            <a:r>
              <a:rPr lang="ru-RU" sz="40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…</a:t>
            </a:r>
            <a:r>
              <a:rPr lang="ru-RU" sz="3600" dirty="0">
                <a:solidFill>
                  <a:srgbClr val="92D050"/>
                </a:solidFill>
                <a:latin typeface="Segoe Print" pitchFamily="2" charset="0"/>
                <a:cs typeface="Times New Roman" pitchFamily="18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0286" y="188640"/>
            <a:ext cx="4458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Ярослав Дашкевич</a:t>
            </a:r>
          </a:p>
        </p:txBody>
      </p:sp>
    </p:spTree>
    <p:extLst>
      <p:ext uri="{BB962C8B-B14F-4D97-AF65-F5344CB8AC3E}">
        <p14:creationId xmlns:p14="http://schemas.microsoft.com/office/powerpoint/2010/main" val="41468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46020" y="260648"/>
            <a:ext cx="561662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Етнонаціональна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Я. Дашкевичем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5126" y="1700808"/>
            <a:ext cx="8928992" cy="4525963"/>
          </a:xfrm>
        </p:spPr>
        <p:txBody>
          <a:bodyPr/>
          <a:lstStyle/>
          <a:p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Соціокультурна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єдність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єдиний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язичницький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пантеон, а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згодом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спільна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християнська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релігія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).</a:t>
            </a:r>
          </a:p>
          <a:p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Єдність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історії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сучасного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досвіду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 </a:t>
            </a:r>
          </a:p>
          <a:p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Колективна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ідентичність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.</a:t>
            </a:r>
          </a:p>
          <a:p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Почуття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солідарності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. 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182789" cy="5952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72206"/>
            <a:ext cx="6930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Іван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Павлович 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Лисяк-Рудницький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73" y="232915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Історик</a:t>
            </a:r>
            <a:r>
              <a:rPr lang="ru-RU" sz="40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української</a:t>
            </a:r>
            <a:r>
              <a:rPr lang="ru-RU" sz="40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суспільно-політичної</a:t>
            </a:r>
            <a:r>
              <a:rPr lang="ru-RU" sz="40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думки, </a:t>
            </a:r>
            <a:r>
              <a:rPr lang="ru-RU" sz="4000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політолог</a:t>
            </a:r>
            <a:r>
              <a:rPr lang="ru-RU" sz="40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публіцист</a:t>
            </a:r>
            <a:r>
              <a:rPr lang="ru-RU" sz="40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216" y="909686"/>
            <a:ext cx="456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(1919, В</a:t>
            </a:r>
            <a:r>
              <a:rPr lang="uk-UA" sz="2400" b="1" dirty="0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день — 1984, </a:t>
            </a:r>
            <a:r>
              <a:rPr lang="ru-RU" sz="2400" b="1" dirty="0" err="1">
                <a:solidFill>
                  <a:srgbClr val="FF0000"/>
                </a:solidFill>
              </a:rPr>
              <a:t>Едмонтон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48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80834"/>
            <a:ext cx="6264696" cy="1275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Monotype Corsiva" pitchFamily="66" charset="0"/>
              </a:rPr>
              <a:t>Теорія</a:t>
            </a: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Monotype Corsiva" pitchFamily="66" charset="0"/>
              </a:rPr>
              <a:t>формування</a:t>
            </a: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Monotype Corsiva" pitchFamily="66" charset="0"/>
              </a:rPr>
              <a:t>української</a:t>
            </a: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Monotype Corsiva" pitchFamily="66" charset="0"/>
              </a:rPr>
              <a:t>нації</a:t>
            </a: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І. </a:t>
            </a:r>
            <a:r>
              <a:rPr lang="ru-RU" sz="3200" b="1" dirty="0" err="1">
                <a:solidFill>
                  <a:schemeClr val="tx1"/>
                </a:solidFill>
                <a:latin typeface="Monotype Corsiva" pitchFamily="66" charset="0"/>
              </a:rPr>
              <a:t>Лисяка-Рудницького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252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Об’єднав елементи модерністської і </a:t>
            </a:r>
            <a:r>
              <a:rPr lang="uk-UA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примордіалістської</a:t>
            </a: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теорій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624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600" b="1" i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3600" b="1" i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3600" b="1" i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поставала</a:t>
            </a:r>
            <a:r>
              <a:rPr lang="ru-RU" sz="3600" b="1" i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тричі</a:t>
            </a:r>
            <a:endParaRPr lang="ru-RU" sz="3600" b="1" i="1" u="sng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267744" y="2808803"/>
            <a:ext cx="2052228" cy="8362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4319972" y="2808803"/>
            <a:ext cx="0" cy="24924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319972" y="2808803"/>
            <a:ext cx="2196244" cy="8362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7443" y="4005064"/>
            <a:ext cx="3816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 Люблінської </a:t>
            </a: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нії</a:t>
            </a:r>
            <a:r>
              <a:rPr lang="uk-UA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існувала </a:t>
            </a:r>
            <a:r>
              <a:rPr lang="uk-UA" sz="2800" b="1" i="1" u="sng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руська нація</a:t>
            </a:r>
            <a:endParaRPr lang="ru-RU" sz="2800" b="1" u="sng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0733" y="5348193"/>
            <a:ext cx="42578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latin typeface="Monotype Corsiva" pitchFamily="66" charset="0"/>
              </a:rPr>
              <a:t>        </a:t>
            </a:r>
            <a:r>
              <a:rPr lang="uk-UA" sz="3200" b="1" i="1" dirty="0">
                <a:solidFill>
                  <a:srgbClr val="FFC000"/>
                </a:solidFill>
                <a:latin typeface="Monotype Corsiva" pitchFamily="66" charset="0"/>
              </a:rPr>
              <a:t>у козацьку добу – </a:t>
            </a:r>
          </a:p>
          <a:p>
            <a:r>
              <a:rPr lang="uk-UA" sz="3200" b="1" i="1" u="sng" dirty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козацько-українська нація</a:t>
            </a:r>
            <a:endParaRPr lang="ru-RU" sz="3200" b="1" u="sng" dirty="0">
              <a:solidFill>
                <a:schemeClr val="bg2">
                  <a:lumMod val="9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9789" y="3861048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FFC000"/>
                </a:solidFill>
                <a:latin typeface="Monotype Corsiva" pitchFamily="66" charset="0"/>
              </a:rPr>
              <a:t>з </a:t>
            </a:r>
            <a:r>
              <a:rPr lang="en-US" sz="3200" b="1" i="1" dirty="0">
                <a:solidFill>
                  <a:srgbClr val="FFC000"/>
                </a:solidFill>
                <a:latin typeface="Monotype Corsiva" pitchFamily="66" charset="0"/>
              </a:rPr>
              <a:t>XIX </a:t>
            </a:r>
            <a:r>
              <a:rPr lang="uk-UA" sz="3200" b="1" i="1" dirty="0">
                <a:solidFill>
                  <a:srgbClr val="FFC000"/>
                </a:solidFill>
                <a:latin typeface="Monotype Corsiva" pitchFamily="66" charset="0"/>
              </a:rPr>
              <a:t>ст. – </a:t>
            </a:r>
            <a:r>
              <a:rPr lang="uk-UA" sz="3200" b="1" i="1" u="sng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модерна нація</a:t>
            </a:r>
            <a:endParaRPr lang="ru-RU" sz="3200" b="1" u="sng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5330" y="1263944"/>
            <a:ext cx="5041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4000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Визнає існування генетичного зв'язку між трьома етапами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4000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Вирізняє </a:t>
            </a:r>
            <a:r>
              <a:rPr lang="uk-UA" sz="4000" b="1" i="1" u="sng" dirty="0">
                <a:solidFill>
                  <a:srgbClr val="FFFF00"/>
                </a:solidFill>
                <a:latin typeface="Monotype Corsiva" pitchFamily="66" charset="0"/>
              </a:rPr>
              <a:t>історичні та неісторичні нації</a:t>
            </a:r>
            <a:endParaRPr lang="ru-RU" sz="4000" b="1" i="1" u="sng" dirty="0">
              <a:solidFill>
                <a:srgbClr val="FFFF00"/>
              </a:solidFill>
              <a:latin typeface="Monotype Corsiva" pitchFamily="66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4000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Українська нація – </a:t>
            </a:r>
            <a:r>
              <a:rPr lang="uk-UA" sz="4000" b="1" dirty="0">
                <a:solidFill>
                  <a:srgbClr val="FFFF00"/>
                </a:solidFill>
                <a:latin typeface="Monotype Corsiva" pitchFamily="66" charset="0"/>
              </a:rPr>
              <a:t>неісторична, мала перерви у </a:t>
            </a:r>
            <a:r>
              <a:rPr lang="uk-UA" sz="4000" b="1" dirty="0" err="1">
                <a:solidFill>
                  <a:srgbClr val="FFFF00"/>
                </a:solidFill>
                <a:latin typeface="Monotype Corsiva" pitchFamily="66" charset="0"/>
              </a:rPr>
              <a:t>націоґенезі</a:t>
            </a:r>
            <a:endParaRPr lang="ru-RU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4941" r="3427" b="15245"/>
          <a:stretch/>
        </p:blipFill>
        <p:spPr bwMode="auto">
          <a:xfrm>
            <a:off x="323528" y="1185138"/>
            <a:ext cx="3634592" cy="517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15" y="476672"/>
            <a:ext cx="4032448" cy="6079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44450"/>
            <a:ext cx="457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FF00FF"/>
                </a:solidFill>
                <a:latin typeface="Segoe Print" pitchFamily="2" charset="0"/>
                <a:cs typeface="Times New Roman" pitchFamily="18" charset="0"/>
              </a:rPr>
              <a:t>Ярослав Грицак</a:t>
            </a:r>
            <a:r>
              <a:rPr lang="en-US" sz="4000" b="1" dirty="0">
                <a:solidFill>
                  <a:srgbClr val="FF00FF"/>
                </a:solidFill>
                <a:latin typeface="Segoe Print" pitchFamily="2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FF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268760"/>
            <a:ext cx="49558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Об’єднав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елементи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модерністської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і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примордіалістської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теорій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	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Обґрунтував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існування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домодерної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en-US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XVI – XVII 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ст.) і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модерної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en-US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XIX – XX 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ст.)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української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нації</a:t>
            </a:r>
            <a:r>
              <a:rPr lang="ru-RU" sz="36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564904"/>
            <a:ext cx="5688632" cy="1296144"/>
          </a:xfrm>
          <a:prstGeom prst="rect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latin typeface="Monotype Corsiva" pitchFamily="66" charset="0"/>
              </a:rPr>
              <a:t>          </a:t>
            </a:r>
            <a:r>
              <a:rPr lang="uk-UA" sz="3600" b="1" dirty="0">
                <a:latin typeface="Monotype Corsiva" pitchFamily="66" charset="0"/>
              </a:rPr>
              <a:t>Шляхи формування </a:t>
            </a:r>
            <a:br>
              <a:rPr lang="uk-UA" sz="3600" b="1" dirty="0">
                <a:latin typeface="Monotype Corsiva" pitchFamily="66" charset="0"/>
              </a:rPr>
            </a:br>
            <a:r>
              <a:rPr lang="uk-UA" sz="3600" b="1" dirty="0">
                <a:latin typeface="Monotype Corsiva" pitchFamily="66" charset="0"/>
              </a:rPr>
              <a:t>   національної ідентичності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0800000">
            <a:off x="3635896" y="1556792"/>
            <a:ext cx="1152128" cy="8640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635896" y="3981430"/>
            <a:ext cx="1229334" cy="8640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6919" y="404664"/>
            <a:ext cx="4814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етнічна ідентичність</a:t>
            </a:r>
            <a:endParaRPr lang="ru-RU" sz="4400" b="1" dirty="0">
              <a:solidFill>
                <a:schemeClr val="tx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011" y="5157192"/>
            <a:ext cx="5355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політична ідентичність</a:t>
            </a:r>
            <a:endParaRPr lang="ru-RU" sz="4400" b="1" dirty="0">
              <a:solidFill>
                <a:schemeClr val="tx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82" y="159434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   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Регіональний</a:t>
            </a:r>
            <a:r>
              <a:rPr lang="ru-RU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чинник</a:t>
            </a:r>
            <a:r>
              <a:rPr lang="ru-RU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процесі</a:t>
            </a:r>
            <a:r>
              <a:rPr lang="ru-RU" sz="36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націотворення</a:t>
            </a:r>
            <a:endParaRPr lang="ru-RU" sz="32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0576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 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Регіональна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різноманітність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України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знайшла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відображення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працях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українських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істориків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ХІХ – початку ХХ 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5" y="1340768"/>
            <a:ext cx="2914650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0" y="1667060"/>
            <a:ext cx="3028354" cy="447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7106"/>
            <a:ext cx="2784662" cy="447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401" y="6286079"/>
            <a:ext cx="2474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М. Костомарова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309320"/>
            <a:ext cx="231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В. Антоновича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9996" y="6309320"/>
            <a:ext cx="2682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8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440" y="430332"/>
            <a:ext cx="4824536" cy="618630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В  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"Листах до </a:t>
            </a:r>
            <a:r>
              <a:rPr lang="ru-RU" sz="2800" b="1" dirty="0" err="1">
                <a:solidFill>
                  <a:schemeClr val="tx1"/>
                </a:solidFill>
                <a:latin typeface="Monotype Corsiva" pitchFamily="66" charset="0"/>
              </a:rPr>
              <a:t>братів-хліборобів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"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відомий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український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історик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</a:t>
            </a:r>
            <a:r>
              <a:rPr lang="uk-UA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Липинський</a:t>
            </a:r>
            <a:r>
              <a:rPr lang="ru-RU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вбачає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причину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регіональної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розмаїтості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передусім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, в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географічному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положенні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Monotype Corsiva" pitchFamily="66" charset="0"/>
              </a:rPr>
              <a:t>України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,</a:t>
            </a:r>
            <a:r>
              <a:rPr lang="ru-RU" sz="2400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через яку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століттями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проходив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рухомий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кордон </a:t>
            </a:r>
            <a:r>
              <a:rPr lang="ru-RU" sz="2400" dirty="0" err="1">
                <a:solidFill>
                  <a:schemeClr val="tx1"/>
                </a:solidFill>
                <a:latin typeface="Monotype Corsiva" pitchFamily="66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Сходом і Заходом: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"... На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своїй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землі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, і по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нашому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живому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тілі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відбувається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весь час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пересування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цієї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рухомої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границі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то дальше на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Схід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, то дальше на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Захід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Наслідком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оцих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постійних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вівісекцій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виробились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у нас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значні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культурні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різниці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між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Monotype Corsiva" pitchFamily="66" charset="0"/>
              </a:rPr>
              <a:t>поодинокими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 нашими краями"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62" y="692696"/>
            <a:ext cx="3998938" cy="5806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350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Термін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 «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нація</a:t>
            </a:r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»: </a:t>
            </a:r>
            <a:r>
              <a:rPr lang="ru-RU" sz="4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походження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походить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</a:t>
            </a:r>
            <a:r>
              <a:rPr lang="ru-RU" sz="26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рід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плем’я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). </a:t>
            </a:r>
            <a:endParaRPr lang="ru-RU" sz="2400" i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зневажливий</a:t>
            </a:r>
            <a:r>
              <a:rPr lang="ru-RU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Давньому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Римі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націями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чужин</a:t>
            </a:r>
            <a:r>
              <a:rPr lang="ru-RU" sz="2400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ців</a:t>
            </a:r>
            <a:r>
              <a:rPr lang="ru-RU" sz="24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почали </a:t>
            </a:r>
            <a:r>
              <a:rPr lang="ru-RU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ототожнювати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24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історичних </a:t>
            </a:r>
            <a:r>
              <a:rPr lang="uk-UA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хроніка</a:t>
            </a: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uk-UA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воно вживалося тоді, коли йшлося про </a:t>
            </a:r>
            <a:r>
              <a:rPr lang="uk-UA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віддалені, малознайомі народи</a:t>
            </a: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культура яких була чужою.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поширеним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слово «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складалися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принципом </a:t>
            </a:r>
            <a:r>
              <a:rPr lang="ru-RU" sz="2400" b="1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географічного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 думку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дослідниці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Лії</a:t>
            </a: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Ґрінфелд</a:t>
            </a:r>
            <a:r>
              <a:rPr lang="ru-RU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u="sng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XVI ст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кардинальне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зрушення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вживанні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терміна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В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синонімом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«народ».</a:t>
            </a:r>
          </a:p>
        </p:txBody>
      </p:sp>
    </p:spTree>
    <p:extLst>
      <p:ext uri="{BB962C8B-B14F-4D97-AF65-F5344CB8AC3E}">
        <p14:creationId xmlns:p14="http://schemas.microsoft.com/office/powerpoint/2010/main" val="21564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ln w="762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українській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історіографії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, як  і в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російській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не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склалося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домінуючої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точки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зору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щодо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змісту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базових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понять,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застосовуються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b="1" u="sng" dirty="0" err="1">
                <a:solidFill>
                  <a:schemeClr val="tx1"/>
                </a:solidFill>
                <a:latin typeface="Monotype Corsiva" pitchFamily="66" charset="0"/>
              </a:rPr>
              <a:t>регіоналістиці</a:t>
            </a:r>
            <a:r>
              <a:rPr lang="ru-RU" b="1" u="sng" dirty="0">
                <a:solidFill>
                  <a:schemeClr val="tx1"/>
                </a:solidFill>
                <a:latin typeface="Monotype Corsiva" pitchFamily="66" charset="0"/>
              </a:rPr>
              <a:t> і </a:t>
            </a:r>
            <a:r>
              <a:rPr lang="ru-RU" b="1" u="sng" dirty="0" err="1">
                <a:solidFill>
                  <a:schemeClr val="tx1"/>
                </a:solidFill>
                <a:latin typeface="Monotype Corsiva" pitchFamily="66" charset="0"/>
              </a:rPr>
              <a:t>краєзнавстві</a:t>
            </a:r>
            <a:r>
              <a:rPr lang="ru-RU" b="1" u="sng" dirty="0">
                <a:solidFill>
                  <a:schemeClr val="tx1"/>
                </a:solidFill>
                <a:latin typeface="Monotype Corsiva" pitchFamily="66" charset="0"/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    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Досить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часто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поняття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latin typeface="Monotype Corsiva" pitchFamily="66" charset="0"/>
              </a:rPr>
              <a:t>історичний</a:t>
            </a:r>
            <a:r>
              <a:rPr lang="ru-RU" b="1" i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  <a:latin typeface="Monotype Corsiva" pitchFamily="66" charset="0"/>
              </a:rPr>
              <a:t>регіон</a:t>
            </a:r>
            <a:r>
              <a:rPr lang="ru-RU" b="1" u="sng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продовжує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використовуватися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як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синонім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поняття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i="1" u="sng" dirty="0">
                <a:solidFill>
                  <a:schemeClr val="tx1"/>
                </a:solidFill>
                <a:latin typeface="Monotype Corsiva" pitchFamily="66" charset="0"/>
              </a:rPr>
              <a:t>край</a:t>
            </a:r>
            <a:r>
              <a:rPr lang="ru-RU" i="1" u="sng" dirty="0">
                <a:solidFill>
                  <a:schemeClr val="tx1"/>
                </a:solidFill>
                <a:latin typeface="Monotype Corsiva" pitchFamily="66" charset="0"/>
              </a:rPr>
              <a:t>.</a:t>
            </a:r>
            <a:r>
              <a:rPr lang="ru-RU" i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дає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Monotype Corsiva" pitchFamily="66" charset="0"/>
              </a:rPr>
              <a:t>підставу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 для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ототожнення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історичної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регіоналістики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з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історичним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</a:rPr>
              <a:t>краєзнавством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78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133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Історико-географічні</a:t>
            </a:r>
            <a:r>
              <a:rPr lang="ru-RU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регіони</a:t>
            </a:r>
            <a:r>
              <a:rPr lang="ru-RU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960930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(за Я.</a:t>
            </a:r>
            <a:r>
              <a:rPr lang="uk-UA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Верменич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884262"/>
            <a:ext cx="9144000" cy="4846565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C000"/>
                </a:solidFill>
              </a:rPr>
              <a:t>Правобережна Україна </a:t>
            </a:r>
            <a:r>
              <a:rPr lang="uk-UA" dirty="0">
                <a:solidFill>
                  <a:srgbClr val="FFC000"/>
                </a:solidFill>
              </a:rPr>
              <a:t>(Київщина, Волинь, Поділля)</a:t>
            </a:r>
          </a:p>
          <a:p>
            <a:r>
              <a:rPr lang="uk-UA" b="1" dirty="0">
                <a:solidFill>
                  <a:srgbClr val="FFC000"/>
                </a:solidFill>
              </a:rPr>
              <a:t>Західна Україна </a:t>
            </a:r>
            <a:r>
              <a:rPr lang="uk-UA" dirty="0">
                <a:solidFill>
                  <a:srgbClr val="FFC000"/>
                </a:solidFill>
              </a:rPr>
              <a:t>(Галичина, Буковина)</a:t>
            </a:r>
            <a:endParaRPr lang="uk-UA" b="1" dirty="0">
              <a:solidFill>
                <a:srgbClr val="FFC0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Закарпаття </a:t>
            </a:r>
            <a:r>
              <a:rPr lang="uk-UA" dirty="0">
                <a:solidFill>
                  <a:srgbClr val="FFC000"/>
                </a:solidFill>
              </a:rPr>
              <a:t>(Холмщина, Підляшшя)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Лівобережна Україна (</a:t>
            </a:r>
            <a:r>
              <a:rPr lang="uk-UA" dirty="0">
                <a:solidFill>
                  <a:srgbClr val="FFC000"/>
                </a:solidFill>
              </a:rPr>
              <a:t>Чернігівщина, Полтавщина)</a:t>
            </a:r>
            <a:endParaRPr lang="uk-UA" b="1" dirty="0">
              <a:solidFill>
                <a:srgbClr val="FFC000"/>
              </a:solidFill>
            </a:endParaRPr>
          </a:p>
          <a:p>
            <a:r>
              <a:rPr lang="uk-UA" b="1" dirty="0">
                <a:solidFill>
                  <a:srgbClr val="FFC000"/>
                </a:solidFill>
              </a:rPr>
              <a:t>Слобідська Україна (</a:t>
            </a:r>
            <a:r>
              <a:rPr lang="uk-UA" dirty="0">
                <a:solidFill>
                  <a:srgbClr val="FFC000"/>
                </a:solidFill>
              </a:rPr>
              <a:t>Харківщина, Сумщина</a:t>
            </a:r>
            <a:r>
              <a:rPr lang="uk-UA" b="1" dirty="0">
                <a:solidFill>
                  <a:srgbClr val="FFC000"/>
                </a:solidFill>
              </a:rPr>
              <a:t>)</a:t>
            </a:r>
          </a:p>
          <a:p>
            <a:r>
              <a:rPr lang="uk-UA" b="1" dirty="0">
                <a:solidFill>
                  <a:srgbClr val="FFC000"/>
                </a:solidFill>
              </a:rPr>
              <a:t>Південна Україна (</a:t>
            </a:r>
            <a:r>
              <a:rPr lang="uk-UA" dirty="0">
                <a:solidFill>
                  <a:srgbClr val="FFC000"/>
                </a:solidFill>
              </a:rPr>
              <a:t>Запорожжя, Причорномор’я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uk-UA" dirty="0">
                <a:solidFill>
                  <a:srgbClr val="FFC000"/>
                </a:solidFill>
              </a:rPr>
              <a:t>(Таврія), Приазов’я, Бессарабія)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За О. </a:t>
            </a:r>
            <a:r>
              <a:rPr lang="uk-UA" sz="4000" b="1" dirty="0" err="1">
                <a:solidFill>
                  <a:srgbClr val="FFFF00"/>
                </a:solidFill>
              </a:rPr>
              <a:t>Оглобліним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Лівобережна Україна</a:t>
            </a:r>
          </a:p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Правобережна Україна</a:t>
            </a:r>
          </a:p>
          <a:p>
            <a:r>
              <a:rPr lang="uk-UA" sz="4000" b="1" dirty="0" err="1">
                <a:solidFill>
                  <a:srgbClr val="FFC000"/>
                </a:solidFill>
                <a:latin typeface="Monotype Corsiva" pitchFamily="66" charset="0"/>
              </a:rPr>
              <a:t>Західно-українські</a:t>
            </a:r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 землі</a:t>
            </a:r>
          </a:p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Південно-східна Україна</a:t>
            </a:r>
          </a:p>
          <a:p>
            <a:r>
              <a:rPr lang="uk-UA" sz="4000" b="1" dirty="0">
                <a:solidFill>
                  <a:srgbClr val="FFC000"/>
                </a:solidFill>
                <a:latin typeface="Monotype Corsiva" pitchFamily="66" charset="0"/>
              </a:rPr>
              <a:t>Південна Україна</a:t>
            </a:r>
          </a:p>
          <a:p>
            <a:endParaRPr lang="ru-RU" sz="40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1430"/>
            <a:ext cx="4104456" cy="642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72844"/>
            <a:ext cx="50348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Сучасний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дослідник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Володимир</a:t>
            </a: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600" b="1" u="sng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Дергачов</a:t>
            </a: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дає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дещо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іншу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трактову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регіональної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розмаїтості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 </a:t>
            </a:r>
          </a:p>
          <a:p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     В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своїй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монографії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"</a:t>
            </a:r>
            <a:r>
              <a:rPr lang="ru-RU" sz="3600" b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Геополітика</a:t>
            </a:r>
            <a:r>
              <a:rPr lang="ru-RU" sz="36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"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відносить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Україну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типових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рубіжних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держав, в межах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якої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зійшлися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краї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"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трьох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величезних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геополітичних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соціокультурних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геоекономічних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просторів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0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Дергачов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Західноєвропейський</a:t>
            </a:r>
            <a:r>
              <a:rPr lang="ru-RU" dirty="0">
                <a:solidFill>
                  <a:srgbClr val="FFFF00"/>
                </a:solidFill>
              </a:rPr>
              <a:t>               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Західна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Україна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Східноєвропейський</a:t>
            </a:r>
            <a:r>
              <a:rPr lang="ru-RU" dirty="0">
                <a:solidFill>
                  <a:srgbClr val="FFFF00"/>
                </a:solidFill>
              </a:rPr>
              <a:t>                 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Східна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Україна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Середземноморський</a:t>
            </a:r>
            <a:r>
              <a:rPr lang="ru-RU" dirty="0">
                <a:solidFill>
                  <a:srgbClr val="FFFF00"/>
                </a:solidFill>
              </a:rPr>
              <a:t>               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Південна</a:t>
            </a: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Monotype Corsiva" pitchFamily="66" charset="0"/>
              </a:rPr>
              <a:t>Україна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70106" y="3140968"/>
            <a:ext cx="936104" cy="0"/>
          </a:xfrm>
          <a:prstGeom prst="straightConnector1">
            <a:avLst/>
          </a:prstGeom>
          <a:ln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077171" y="3861048"/>
            <a:ext cx="1152128" cy="0"/>
          </a:xfrm>
          <a:prstGeom prst="straightConnector1">
            <a:avLst/>
          </a:prstGeom>
          <a:ln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42114" y="4581128"/>
            <a:ext cx="864096" cy="0"/>
          </a:xfrm>
          <a:prstGeom prst="straightConnector1">
            <a:avLst/>
          </a:prstGeom>
          <a:ln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 Одна з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головних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ознак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учасного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українського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суспільствознавства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полягає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в тому,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не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існує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згоди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щодо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поняття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«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українська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нація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»,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якого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було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б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відштовхуватися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конкретних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історичних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соціологічних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тощо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)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дослідженнях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 </a:t>
            </a:r>
          </a:p>
          <a:p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	За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цієї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ситуації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дослідники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або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ж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взагалі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не </a:t>
            </a:r>
            <a:r>
              <a:rPr lang="ru-RU" sz="3200" b="1" i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дають</a:t>
            </a:r>
            <a:r>
              <a:rPr lang="ru-RU" sz="3200" b="1" i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визначення</a:t>
            </a:r>
            <a:r>
              <a:rPr lang="ru-RU" sz="3200" b="1" i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покладаючись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на те,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їхньої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системи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аргументів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аудиторія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сама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зрозуміє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, про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саме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йдеться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4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328592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u="sng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«УКРАЇНСЬКА НАЦІЯ»</a:t>
            </a:r>
            <a:endParaRPr lang="ru-RU" sz="4000" b="1" i="1" u="sng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1979712" y="1700808"/>
            <a:ext cx="2376264" cy="17281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355976" y="1700808"/>
            <a:ext cx="2376264" cy="17281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Двойная волна 7"/>
          <p:cNvSpPr/>
          <p:nvPr/>
        </p:nvSpPr>
        <p:spPr>
          <a:xfrm>
            <a:off x="4860032" y="4151185"/>
            <a:ext cx="3960440" cy="2232365"/>
          </a:xfrm>
          <a:prstGeom prst="doubleWav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C000"/>
                </a:solidFill>
                <a:latin typeface="Monotype Corsiva" pitchFamily="66" charset="0"/>
              </a:rPr>
              <a:t>українська</a:t>
            </a:r>
            <a:r>
              <a:rPr lang="ru-RU" sz="44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rgbClr val="FFC000"/>
                </a:solidFill>
                <a:latin typeface="Monotype Corsiva" pitchFamily="66" charset="0"/>
              </a:rPr>
              <a:t>політична</a:t>
            </a:r>
            <a:r>
              <a:rPr lang="ru-RU" sz="44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rgbClr val="FFC000"/>
                </a:solidFill>
                <a:latin typeface="Monotype Corsiva" pitchFamily="66" charset="0"/>
              </a:rPr>
              <a:t>нація</a:t>
            </a:r>
            <a:endParaRPr lang="ru-RU" sz="4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9" name="Двойная волна 8"/>
          <p:cNvSpPr/>
          <p:nvPr/>
        </p:nvSpPr>
        <p:spPr>
          <a:xfrm>
            <a:off x="323528" y="4079062"/>
            <a:ext cx="4032448" cy="2304489"/>
          </a:xfrm>
          <a:prstGeom prst="doubleWav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українська</a:t>
            </a:r>
            <a:r>
              <a:rPr lang="ru-RU" sz="44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4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етнічна</a:t>
            </a:r>
            <a:r>
              <a:rPr lang="ru-RU" sz="4400" b="1" dirty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400" b="1" dirty="0" err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нація</a:t>
            </a:r>
            <a:endParaRPr lang="ru-RU" sz="4400" b="1" dirty="0">
              <a:solidFill>
                <a:srgbClr val="FFC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116632"/>
            <a:ext cx="4753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rgbClr val="FFFF00"/>
                </a:solidFill>
                <a:latin typeface="Monotype Corsiva" pitchFamily="66" charset="0"/>
              </a:rPr>
              <a:t>українська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3600" dirty="0" err="1">
                <a:solidFill>
                  <a:srgbClr val="FFFF00"/>
                </a:solidFill>
                <a:latin typeface="Monotype Corsiva" pitchFamily="66" charset="0"/>
              </a:rPr>
              <a:t>етнічна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3600" dirty="0" err="1">
                <a:solidFill>
                  <a:srgbClr val="FFFF00"/>
                </a:solidFill>
                <a:latin typeface="Monotype Corsiva" pitchFamily="66" charset="0"/>
              </a:rPr>
              <a:t>нація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02578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причин, через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етнічний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компонент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переважає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тривала бездержавність українців (за цих умов </a:t>
            </a:r>
            <a:r>
              <a:rPr lang="uk-UA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політично-етатистська</a:t>
            </a: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версія нації, очевидно, не мала шансів на успіх),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вплив народницьких традицій в сучасному суспільствознавстві,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інерція радянських часів, коли панувала етнологічна концепція нації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розуміння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нації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пов’язане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тим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воно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змішується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з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поняттями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етнос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» і «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етнічна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спільнота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»,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 Я. </a:t>
            </a:r>
            <a:r>
              <a:rPr lang="ru-RU" sz="3600" dirty="0" err="1">
                <a:solidFill>
                  <a:srgbClr val="FFFF00"/>
                </a:solidFill>
                <a:latin typeface="Monotype Corsiva" pitchFamily="66" charset="0"/>
              </a:rPr>
              <a:t>Й.Грицак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81636" cy="58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62961"/>
            <a:ext cx="48600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«…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вибір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концепції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національної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ідентичності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етнічної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політичної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) </a:t>
            </a:r>
            <a:r>
              <a:rPr lang="ru-RU" sz="2800" b="1" i="1" u="sng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залежить</a:t>
            </a:r>
            <a:r>
              <a:rPr lang="ru-RU" sz="2800" b="1" i="1" u="sng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від</a:t>
            </a:r>
            <a:r>
              <a:rPr lang="ru-RU" sz="2800" b="1" i="1" u="sng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типу </a:t>
            </a:r>
            <a:r>
              <a:rPr lang="ru-RU" sz="2800" b="1" i="1" u="sng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еліти</a:t>
            </a:r>
            <a:r>
              <a:rPr lang="ru-RU" sz="2800" b="1" i="1" u="sng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, яка приходить до </a:t>
            </a:r>
            <a:r>
              <a:rPr lang="ru-RU" sz="2800" b="1" i="1" u="sng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влади</a:t>
            </a:r>
            <a:r>
              <a:rPr lang="ru-RU" sz="2800" b="1" i="1" u="sng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.   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Якщо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культурницька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еліта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, вона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має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схильність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вибирати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етнічну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концепцію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Політичній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концепції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нації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віддають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перевагу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адміністративні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еліти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2800" b="1" i="1" u="sng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Особливістю</a:t>
            </a:r>
            <a:r>
              <a:rPr lang="ru-RU" sz="2800" b="1" i="1" u="sng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i="1" u="sng" dirty="0" err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України</a:t>
            </a:r>
            <a:r>
              <a:rPr lang="ru-RU" sz="2800" b="1" i="1" u="sng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є те,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її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випадку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обидва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типи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місцевих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еліт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зробили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вибір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користь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політичної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концепції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нації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…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372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36912"/>
            <a:ext cx="3024336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вкладається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cxnSp>
        <p:nvCxnSpPr>
          <p:cNvPr id="4" name="Прямая со стрелкой 3"/>
          <p:cNvCxnSpPr>
            <a:stCxn id="2" idx="3"/>
          </p:cNvCxnSpPr>
          <p:nvPr/>
        </p:nvCxnSpPr>
        <p:spPr>
          <a:xfrm flipV="1">
            <a:off x="3347864" y="1772816"/>
            <a:ext cx="1872208" cy="18362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3"/>
          </p:cNvCxnSpPr>
          <p:nvPr/>
        </p:nvCxnSpPr>
        <p:spPr>
          <a:xfrm>
            <a:off x="3347864" y="3609020"/>
            <a:ext cx="2232248" cy="12601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28201" y="620688"/>
            <a:ext cx="3150666" cy="1728192"/>
          </a:xfrm>
          <a:prstGeom prst="rect">
            <a:avLst/>
          </a:prstGeom>
          <a:solidFill>
            <a:schemeClr val="lt1">
              <a:alpha val="1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solidFill>
                  <a:srgbClr val="92D050"/>
                </a:solidFill>
              </a:rPr>
              <a:t>«</a:t>
            </a:r>
            <a:r>
              <a:rPr lang="ru-RU" sz="3200" b="1" i="1" u="sng" dirty="0" err="1">
                <a:solidFill>
                  <a:srgbClr val="92D050"/>
                </a:solidFill>
              </a:rPr>
              <a:t>об’єктивні</a:t>
            </a:r>
            <a:r>
              <a:rPr lang="ru-RU" sz="3200" b="1" i="1" u="sng" dirty="0">
                <a:solidFill>
                  <a:srgbClr val="92D050"/>
                </a:solidFill>
              </a:rPr>
              <a:t>» </a:t>
            </a:r>
            <a:r>
              <a:rPr lang="ru-RU" sz="3200" b="1" i="1" u="sng" dirty="0" err="1">
                <a:solidFill>
                  <a:srgbClr val="92D050"/>
                </a:solidFill>
              </a:rPr>
              <a:t>ознаки</a:t>
            </a:r>
            <a:r>
              <a:rPr lang="ru-RU" sz="3200" b="1" i="1" u="sng" dirty="0">
                <a:solidFill>
                  <a:srgbClr val="92D050"/>
                </a:solidFill>
              </a:rPr>
              <a:t> «</a:t>
            </a:r>
            <a:r>
              <a:rPr lang="ru-RU" sz="3200" b="1" i="1" u="sng" dirty="0" err="1">
                <a:solidFill>
                  <a:srgbClr val="92D050"/>
                </a:solidFill>
              </a:rPr>
              <a:t>нації</a:t>
            </a:r>
            <a:r>
              <a:rPr lang="ru-RU" sz="3200" b="1" i="1" u="sng" dirty="0">
                <a:solidFill>
                  <a:srgbClr val="92D050"/>
                </a:solidFill>
              </a:rPr>
              <a:t>»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9908" y="4513836"/>
            <a:ext cx="3168352" cy="1872208"/>
          </a:xfrm>
          <a:prstGeom prst="rect">
            <a:avLst/>
          </a:prstGeom>
          <a:solidFill>
            <a:schemeClr val="lt1">
              <a:alpha val="1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u="sng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суб’єктивні</a:t>
            </a:r>
            <a:r>
              <a:rPr lang="ru-RU" sz="3200" b="1" i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u="sng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3200" b="1" i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i="1" u="sng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3200" b="1" i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3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614" y="908720"/>
            <a:ext cx="4854428" cy="1692188"/>
          </a:xfrm>
          <a:prstGeom prst="rect">
            <a:avLst/>
          </a:prstGeom>
          <a:solidFill>
            <a:schemeClr val="lt1">
              <a:alpha val="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FF"/>
                </a:solidFill>
                <a:latin typeface="Segoe Script" pitchFamily="34" charset="0"/>
              </a:rPr>
              <a:t>«</a:t>
            </a:r>
            <a:r>
              <a:rPr lang="ru-RU" sz="3600" dirty="0" err="1">
                <a:solidFill>
                  <a:srgbClr val="FF00FF"/>
                </a:solidFill>
                <a:latin typeface="Segoe Script" pitchFamily="34" charset="0"/>
              </a:rPr>
              <a:t>об’єктивні</a:t>
            </a:r>
            <a:r>
              <a:rPr lang="ru-RU" sz="3600" dirty="0">
                <a:solidFill>
                  <a:srgbClr val="FF00FF"/>
                </a:solidFill>
                <a:latin typeface="Segoe Script" pitchFamily="34" charset="0"/>
              </a:rPr>
              <a:t>» </a:t>
            </a:r>
            <a:r>
              <a:rPr lang="ru-RU" sz="3600" dirty="0" err="1">
                <a:solidFill>
                  <a:srgbClr val="FF00FF"/>
                </a:solidFill>
                <a:latin typeface="Segoe Script" pitchFamily="34" charset="0"/>
              </a:rPr>
              <a:t>ознаки</a:t>
            </a:r>
            <a:r>
              <a:rPr lang="ru-RU" sz="3600" dirty="0">
                <a:solidFill>
                  <a:srgbClr val="FF00FF"/>
                </a:solidFill>
                <a:latin typeface="Segoe Script" pitchFamily="34" charset="0"/>
              </a:rPr>
              <a:t> «</a:t>
            </a:r>
            <a:r>
              <a:rPr lang="ru-RU" sz="3600" dirty="0" err="1">
                <a:solidFill>
                  <a:srgbClr val="FF00FF"/>
                </a:solidFill>
                <a:latin typeface="Segoe Script" pitchFamily="34" charset="0"/>
              </a:rPr>
              <a:t>нації</a:t>
            </a:r>
            <a:r>
              <a:rPr lang="ru-RU" sz="3600" dirty="0">
                <a:solidFill>
                  <a:srgbClr val="FF00FF"/>
                </a:solidFill>
                <a:latin typeface="Segoe Script" pitchFamily="34" charset="0"/>
              </a:rPr>
              <a:t>»</a:t>
            </a:r>
          </a:p>
        </p:txBody>
      </p:sp>
      <p:cxnSp>
        <p:nvCxnSpPr>
          <p:cNvPr id="23" name="Прямая со стрелкой 22"/>
          <p:cNvCxnSpPr>
            <a:stCxn id="2" idx="2"/>
          </p:cNvCxnSpPr>
          <p:nvPr/>
        </p:nvCxnSpPr>
        <p:spPr>
          <a:xfrm flipH="1">
            <a:off x="2699792" y="2600908"/>
            <a:ext cx="1910036" cy="14564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</p:cNvCxnSpPr>
          <p:nvPr/>
        </p:nvCxnSpPr>
        <p:spPr>
          <a:xfrm flipH="1">
            <a:off x="4510870" y="2600908"/>
            <a:ext cx="98958" cy="27723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</p:cNvCxnSpPr>
          <p:nvPr/>
        </p:nvCxnSpPr>
        <p:spPr>
          <a:xfrm>
            <a:off x="4609828" y="2600908"/>
            <a:ext cx="1461218" cy="54006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873676" y="5546546"/>
            <a:ext cx="127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611560" y="4186030"/>
            <a:ext cx="2741476" cy="940966"/>
          </a:xfrm>
        </p:spPr>
        <p:txBody>
          <a:bodyPr>
            <a:noAutofit/>
          </a:bodyPr>
          <a:lstStyle/>
          <a:p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територія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23643" y="3421571"/>
            <a:ext cx="4226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995</Words>
  <Application>Microsoft Office PowerPoint</Application>
  <PresentationFormat>Экран (4:3)</PresentationFormat>
  <Paragraphs>147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Monotype Corsiva</vt:lpstr>
      <vt:lpstr>Segoe Print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територія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О. Оглобліним</vt:lpstr>
      <vt:lpstr>Презентация PowerPoint</vt:lpstr>
      <vt:lpstr>В. Дергачов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Customer</dc:creator>
  <cp:lastModifiedBy>Дом</cp:lastModifiedBy>
  <cp:revision>41</cp:revision>
  <dcterms:created xsi:type="dcterms:W3CDTF">2014-11-11T09:20:27Z</dcterms:created>
  <dcterms:modified xsi:type="dcterms:W3CDTF">2022-02-13T11:44:08Z</dcterms:modified>
</cp:coreProperties>
</file>