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5D0402E-B2D4-4C2F-B7F8-61DFD4E5B6F8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7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7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7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75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768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171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85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1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1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69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83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1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4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7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6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08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v8l19ImM10" TargetMode="External"/><Relationship Id="rId7" Type="http://schemas.openxmlformats.org/officeDocument/2006/relationships/hyperlink" Target="https://www.youtube.com/watch?v=hF5yMeS41ow&amp;list=PLBuPa6bZT6Rh5OK3l6a2_3g0jKRLUe0pJ&amp;index=13" TargetMode="External"/><Relationship Id="rId2" Type="http://schemas.openxmlformats.org/officeDocument/2006/relationships/hyperlink" Target="https://www.youtube.com/watch?v=ZL2if-dce5Q&amp;list=PPS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LIbZzmC0a80" TargetMode="External"/><Relationship Id="rId5" Type="http://schemas.openxmlformats.org/officeDocument/2006/relationships/hyperlink" Target="https://www.youtube.com/watch?v=QTpTYy85twA" TargetMode="External"/><Relationship Id="rId4" Type="http://schemas.openxmlformats.org/officeDocument/2006/relationships/hyperlink" Target="https://www.youtube.com/watch?v=ZR51WiOtYh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Модернізація </a:t>
            </a:r>
            <a:r>
              <a:rPr lang="uk-UA" sz="2400" b="1" dirty="0">
                <a:solidFill>
                  <a:schemeClr val="tx1"/>
                </a:solidFill>
              </a:rPr>
              <a:t>ґрунтів основ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Мета: надання знань з надання слабким ґрунтам основ здатності підвищеної несучої спроможності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Заходи модернізації базуються на збільшенні середньої густини ґрунтів (тобто зменшенні їхньої пористості за рахунок зменшення розмірів пор та загалом пористості. До них можуть бути віднесені наступні: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зближення </a:t>
            </a:r>
            <a:r>
              <a:rPr lang="uk-UA" sz="2000" dirty="0" err="1">
                <a:solidFill>
                  <a:schemeClr val="tx1"/>
                </a:solidFill>
              </a:rPr>
              <a:t>твердофазових</a:t>
            </a:r>
            <a:r>
              <a:rPr lang="uk-UA" sz="2000" dirty="0">
                <a:solidFill>
                  <a:schemeClr val="tx1"/>
                </a:solidFill>
              </a:rPr>
              <a:t> складових між собою за рахунок механічної дії (трамбування, </a:t>
            </a:r>
            <a:r>
              <a:rPr lang="uk-UA" sz="2000" dirty="0" err="1">
                <a:solidFill>
                  <a:schemeClr val="tx1"/>
                </a:solidFill>
              </a:rPr>
              <a:t>прикотування</a:t>
            </a:r>
            <a:r>
              <a:rPr lang="uk-UA" sz="2000" dirty="0">
                <a:solidFill>
                  <a:schemeClr val="tx1"/>
                </a:solidFill>
              </a:rPr>
              <a:t>, замочування з наступним обезводненням);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примусове заповнення пустот під тиском матеріалами як рідинне скло, цемент, глина, смоли, бітумні емульсії;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повна або часткова заміна слабких ґрунтів (пористих) щільними </a:t>
            </a:r>
            <a:r>
              <a:rPr lang="uk-UA" sz="2000" dirty="0" err="1">
                <a:solidFill>
                  <a:schemeClr val="tx1"/>
                </a:solidFill>
              </a:rPr>
              <a:t>малопористими</a:t>
            </a:r>
            <a:r>
              <a:rPr lang="uk-UA" sz="2000" dirty="0">
                <a:solidFill>
                  <a:schemeClr val="tx1"/>
                </a:solidFill>
              </a:rPr>
              <a:t>. Один варіант – улаштування земляних, гравійно-піщаних, глиняних подушок або монолітних бетонних плит. Другий – армування ґрунтобетонними або іншими </a:t>
            </a:r>
            <a:r>
              <a:rPr lang="uk-UA" sz="2000" dirty="0" err="1">
                <a:solidFill>
                  <a:schemeClr val="tx1"/>
                </a:solidFill>
              </a:rPr>
              <a:t>армуючими</a:t>
            </a:r>
            <a:r>
              <a:rPr lang="uk-UA" sz="2000" dirty="0">
                <a:solidFill>
                  <a:schemeClr val="tx1"/>
                </a:solidFill>
              </a:rPr>
              <a:t> елементами;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комбіноване, яке поєднує заповнення пустот, зближення часток ґрунту в певних зонах і утворення своєрідних </a:t>
            </a:r>
            <a:r>
              <a:rPr lang="uk-UA" sz="2000" dirty="0" err="1">
                <a:solidFill>
                  <a:schemeClr val="tx1"/>
                </a:solidFill>
              </a:rPr>
              <a:t>армуючих</a:t>
            </a:r>
            <a:r>
              <a:rPr lang="uk-UA" sz="2000" dirty="0">
                <a:solidFill>
                  <a:schemeClr val="tx1"/>
                </a:solidFill>
              </a:rPr>
              <a:t> включень.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7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Названі заходи схематично представлені на рисунку</a:t>
            </a:r>
            <a:r>
              <a:rPr lang="ru-RU" sz="2000" dirty="0">
                <a:solidFill>
                  <a:schemeClr val="tx1"/>
                </a:solidFill>
              </a:rPr>
              <a:t> 1.1.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90DC1DD-4671-4059-B011-42AE36E9CE2C}"/>
              </a:ext>
            </a:extLst>
          </p:cNvPr>
          <p:cNvSpPr/>
          <p:nvPr/>
        </p:nvSpPr>
        <p:spPr>
          <a:xfrm>
            <a:off x="4470277" y="2465814"/>
            <a:ext cx="2932981" cy="289847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Модернізація ґрунтів основ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238EAC1-A679-45D6-9192-D8B75674BD47}"/>
              </a:ext>
            </a:extLst>
          </p:cNvPr>
          <p:cNvCxnSpPr>
            <a:cxnSpLocks/>
            <a:stCxn id="10" idx="1"/>
            <a:endCxn id="15" idx="3"/>
          </p:cNvCxnSpPr>
          <p:nvPr/>
        </p:nvCxnSpPr>
        <p:spPr>
          <a:xfrm flipH="1" flipV="1">
            <a:off x="4002656" y="1661138"/>
            <a:ext cx="897146" cy="12291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D250628-A330-43FF-BB70-648AD087FC81}"/>
              </a:ext>
            </a:extLst>
          </p:cNvPr>
          <p:cNvCxnSpPr>
            <a:cxnSpLocks/>
            <a:stCxn id="17" idx="3"/>
            <a:endCxn id="10" idx="2"/>
          </p:cNvCxnSpPr>
          <p:nvPr/>
        </p:nvCxnSpPr>
        <p:spPr>
          <a:xfrm>
            <a:off x="3110559" y="2890286"/>
            <a:ext cx="1359718" cy="10247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F6B862A-942E-431E-92C3-50524DF0A09E}"/>
              </a:ext>
            </a:extLst>
          </p:cNvPr>
          <p:cNvSpPr/>
          <p:nvPr/>
        </p:nvSpPr>
        <p:spPr>
          <a:xfrm>
            <a:off x="776377" y="1247070"/>
            <a:ext cx="3226279" cy="828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Зближення </a:t>
            </a:r>
            <a:r>
              <a:rPr lang="uk-UA" dirty="0" err="1"/>
              <a:t>твердофазових</a:t>
            </a:r>
            <a:r>
              <a:rPr lang="uk-UA" dirty="0"/>
              <a:t> часток</a:t>
            </a:r>
            <a:endParaRPr lang="ru-RU" dirty="0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4783E780-DF20-44EA-9B31-BB963E5E47FD}"/>
              </a:ext>
            </a:extLst>
          </p:cNvPr>
          <p:cNvSpPr/>
          <p:nvPr/>
        </p:nvSpPr>
        <p:spPr>
          <a:xfrm>
            <a:off x="350106" y="2394822"/>
            <a:ext cx="2760453" cy="990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Заповнення пустот під тиском  </a:t>
            </a:r>
            <a:endParaRPr 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B68D25C-0975-4BDD-9FA6-A7E731FB8F2A}"/>
              </a:ext>
            </a:extLst>
          </p:cNvPr>
          <p:cNvSpPr/>
          <p:nvPr/>
        </p:nvSpPr>
        <p:spPr>
          <a:xfrm>
            <a:off x="607103" y="3854896"/>
            <a:ext cx="2760453" cy="990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Заміна слабких ґрунтів</a:t>
            </a:r>
            <a:endParaRPr lang="ru-RU" dirty="0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41FE8A73-2112-4B18-981F-F4CB51BEA8F2}"/>
              </a:ext>
            </a:extLst>
          </p:cNvPr>
          <p:cNvCxnSpPr>
            <a:stCxn id="18" idx="3"/>
            <a:endCxn id="10" idx="3"/>
          </p:cNvCxnSpPr>
          <p:nvPr/>
        </p:nvCxnSpPr>
        <p:spPr>
          <a:xfrm>
            <a:off x="3367556" y="4350360"/>
            <a:ext cx="1532246" cy="5894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6393DED8-EF43-43E4-B3D4-981F6ED9DB21}"/>
              </a:ext>
            </a:extLst>
          </p:cNvPr>
          <p:cNvSpPr/>
          <p:nvPr/>
        </p:nvSpPr>
        <p:spPr>
          <a:xfrm>
            <a:off x="776377" y="5425223"/>
            <a:ext cx="2760453" cy="990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Комбінований спосіб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84D7F86A-5637-4763-94FE-51796E7B66D1}"/>
              </a:ext>
            </a:extLst>
          </p:cNvPr>
          <p:cNvCxnSpPr>
            <a:cxnSpLocks/>
            <a:stCxn id="21" idx="3"/>
            <a:endCxn id="10" idx="4"/>
          </p:cNvCxnSpPr>
          <p:nvPr/>
        </p:nvCxnSpPr>
        <p:spPr>
          <a:xfrm flipV="1">
            <a:off x="3536830" y="5364290"/>
            <a:ext cx="2399938" cy="5563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49D98A3-8726-4298-9E23-21FC45EA201A}"/>
              </a:ext>
            </a:extLst>
          </p:cNvPr>
          <p:cNvSpPr txBox="1"/>
          <p:nvPr/>
        </p:nvSpPr>
        <p:spPr>
          <a:xfrm>
            <a:off x="7870879" y="1518249"/>
            <a:ext cx="39710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sz="2000" dirty="0"/>
              <a:t>З урахуванням виконання модернізації в умовах експлуатованих будівель і споруд, найбільш прийнятними можуть бути заповнення пустот (</a:t>
            </a:r>
            <a:r>
              <a:rPr lang="uk-UA" sz="2000" dirty="0" err="1"/>
              <a:t>ін’єктування</a:t>
            </a:r>
            <a:r>
              <a:rPr lang="uk-UA" sz="2000" dirty="0"/>
              <a:t>, заміна слабких ґрунтів міцними (армування), комбінована (</a:t>
            </a:r>
            <a:r>
              <a:rPr lang="uk-UA" sz="2000" dirty="0" err="1"/>
              <a:t>високонапірна</a:t>
            </a:r>
            <a:r>
              <a:rPr lang="uk-UA" sz="2000" dirty="0"/>
              <a:t> цементація).</a:t>
            </a:r>
          </a:p>
          <a:p>
            <a:pPr indent="457200" algn="just"/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армуючих</a:t>
            </a:r>
            <a:r>
              <a:rPr lang="ru-RU" sz="2000" dirty="0"/>
              <a:t> </a:t>
            </a:r>
            <a:r>
              <a:rPr lang="ru-RU" sz="2000" dirty="0" err="1"/>
              <a:t>елементів</a:t>
            </a:r>
            <a:r>
              <a:rPr lang="ru-RU" sz="2000" dirty="0"/>
              <a:t>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модернізації</a:t>
            </a:r>
            <a:r>
              <a:rPr lang="ru-RU" sz="2000" dirty="0"/>
              <a:t> </a:t>
            </a:r>
            <a:r>
              <a:rPr lang="ru-RU" sz="2000" dirty="0" err="1"/>
              <a:t>ґрунтів</a:t>
            </a:r>
            <a:r>
              <a:rPr lang="ru-RU" sz="2000" dirty="0"/>
              <a:t> основ </a:t>
            </a:r>
            <a:r>
              <a:rPr lang="ru-RU" sz="2000" dirty="0" err="1"/>
              <a:t>дозволяє</a:t>
            </a:r>
            <a:r>
              <a:rPr lang="ru-RU" sz="2000" dirty="0"/>
              <a:t> </a:t>
            </a:r>
            <a:r>
              <a:rPr lang="ru-RU" sz="2000" dirty="0" err="1"/>
              <a:t>здійснити</a:t>
            </a:r>
            <a:r>
              <a:rPr lang="ru-RU" sz="2000" dirty="0"/>
              <a:t> </a:t>
            </a:r>
            <a:r>
              <a:rPr lang="ru-RU" sz="2000" dirty="0" err="1"/>
              <a:t>модернізацію</a:t>
            </a:r>
            <a:r>
              <a:rPr lang="ru-RU" sz="2000" dirty="0"/>
              <a:t> </a:t>
            </a:r>
            <a:r>
              <a:rPr lang="ru-RU" sz="2000" dirty="0" err="1"/>
              <a:t>фундаментів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335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ctr"/>
            <a:r>
              <a:rPr lang="uk-UA" sz="2000" dirty="0">
                <a:solidFill>
                  <a:schemeClr val="tx1"/>
                </a:solidFill>
              </a:rPr>
              <a:t>Підрозділ 1.1 Модернізація ґрунтів заповненням пустот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Сутність такої технології полягає в насиченні пор і пустот в ґрунті визначеними матеріалами під тиском 0,4…0,6 МПа з використанням відповідного пристосування. Технологічні засоби включають: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uk-UA" sz="2000" dirty="0">
                <a:solidFill>
                  <a:schemeClr val="tx1"/>
                </a:solidFill>
              </a:rPr>
              <a:t>розчинонасоси або </a:t>
            </a:r>
            <a:r>
              <a:rPr lang="uk-UA" sz="2000" dirty="0" err="1">
                <a:solidFill>
                  <a:schemeClr val="tx1"/>
                </a:solidFill>
              </a:rPr>
              <a:t>пневморозчинонасоси</a:t>
            </a:r>
            <a:r>
              <a:rPr lang="uk-UA" sz="2000" dirty="0">
                <a:solidFill>
                  <a:schemeClr val="tx1"/>
                </a:solidFill>
              </a:rPr>
              <a:t> в комплекті з відповідними станціями або стаціонарними системами стислого повітря;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систему </a:t>
            </a:r>
            <a:r>
              <a:rPr lang="uk-UA" sz="2000" dirty="0" err="1">
                <a:solidFill>
                  <a:schemeClr val="tx1"/>
                </a:solidFill>
              </a:rPr>
              <a:t>ін’єкторів</a:t>
            </a:r>
            <a:r>
              <a:rPr lang="uk-UA" sz="2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комплект </a:t>
            </a:r>
            <a:r>
              <a:rPr lang="uk-UA" sz="2000" dirty="0" err="1">
                <a:solidFill>
                  <a:schemeClr val="tx1"/>
                </a:solidFill>
              </a:rPr>
              <a:t>гумотканевих</a:t>
            </a:r>
            <a:r>
              <a:rPr lang="uk-UA" sz="2000" dirty="0">
                <a:solidFill>
                  <a:schemeClr val="tx1"/>
                </a:solidFill>
              </a:rPr>
              <a:t> шлангів разом із засобами контролю, регулювання, кріплення;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засоби заглиблення та виймання </a:t>
            </a:r>
            <a:r>
              <a:rPr lang="uk-UA" sz="2000" dirty="0" err="1">
                <a:solidFill>
                  <a:schemeClr val="tx1"/>
                </a:solidFill>
              </a:rPr>
              <a:t>ін’єкторів</a:t>
            </a:r>
            <a:r>
              <a:rPr lang="uk-UA" sz="2000" dirty="0">
                <a:solidFill>
                  <a:schemeClr val="tx1"/>
                </a:solidFill>
              </a:rPr>
              <a:t> (гідродомкрати, екскаватори з гідроприводом, лебідки з поліспастами;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ємності ін’єктованих матеріалів;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</a:t>
            </a:r>
            <a:r>
              <a:rPr lang="uk-UA" sz="2000" dirty="0" err="1">
                <a:solidFill>
                  <a:schemeClr val="tx1"/>
                </a:solidFill>
              </a:rPr>
              <a:t>розчинозмішувачі</a:t>
            </a:r>
            <a:r>
              <a:rPr lang="uk-UA" sz="2000" dirty="0">
                <a:solidFill>
                  <a:schemeClr val="tx1"/>
                </a:solidFill>
              </a:rPr>
              <a:t> для відповідних матеріалів;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засоби контролю якості;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-	оснащення забезпечення безпеки робіт.</a:t>
            </a:r>
          </a:p>
        </p:txBody>
      </p:sp>
    </p:spTree>
    <p:extLst>
      <p:ext uri="{BB962C8B-B14F-4D97-AF65-F5344CB8AC3E}">
        <p14:creationId xmlns:p14="http://schemas.microsoft.com/office/powerpoint/2010/main" val="289221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В якості ін’єктованих сумішей може бути рідинне скло (силікатизація), цемент (цементація), глина (</a:t>
            </a:r>
            <a:r>
              <a:rPr lang="uk-UA" sz="2000" dirty="0" err="1">
                <a:solidFill>
                  <a:schemeClr val="tx1"/>
                </a:solidFill>
              </a:rPr>
              <a:t>глинізація</a:t>
            </a:r>
            <a:r>
              <a:rPr lang="uk-UA" sz="2000" dirty="0">
                <a:solidFill>
                  <a:schemeClr val="tx1"/>
                </a:solidFill>
              </a:rPr>
              <a:t>), бітумна емульсія (</a:t>
            </a:r>
            <a:r>
              <a:rPr lang="uk-UA" sz="2000" dirty="0" err="1">
                <a:solidFill>
                  <a:schemeClr val="tx1"/>
                </a:solidFill>
              </a:rPr>
              <a:t>бітумінізація</a:t>
            </a:r>
            <a:r>
              <a:rPr lang="uk-UA" sz="2000" dirty="0">
                <a:solidFill>
                  <a:schemeClr val="tx1"/>
                </a:solidFill>
              </a:rPr>
              <a:t>). </a:t>
            </a:r>
          </a:p>
          <a:p>
            <a:pPr indent="457200" algn="just"/>
            <a:r>
              <a:rPr lang="en-US" sz="2000" dirty="0">
                <a:solidFill>
                  <a:schemeClr val="tx1"/>
                </a:solidFill>
                <a:hlinkClick r:id="rId2"/>
              </a:rPr>
              <a:t>https://www.youtube.com/watch?v=ZL2if-dce5Q&amp;list=PPSV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en-US" sz="2000" dirty="0">
                <a:solidFill>
                  <a:schemeClr val="tx1"/>
                </a:solidFill>
                <a:hlinkClick r:id="rId3"/>
              </a:rPr>
              <a:t>https://www.youtube.com/watch?v=kv8l19ImM10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en-US" sz="2000" dirty="0">
                <a:solidFill>
                  <a:schemeClr val="tx1"/>
                </a:solidFill>
                <a:hlinkClick r:id="rId4"/>
              </a:rPr>
              <a:t>https://www.youtube.com/watch?v=ZR51WiOtYho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en-US" sz="2000" dirty="0">
                <a:solidFill>
                  <a:schemeClr val="tx1"/>
                </a:solidFill>
                <a:hlinkClick r:id="rId5"/>
              </a:rPr>
              <a:t>https://www.youtube.com/watch?v=QTpTYy85twA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en-US" sz="2000" dirty="0">
                <a:solidFill>
                  <a:schemeClr val="tx1"/>
                </a:solidFill>
                <a:hlinkClick r:id="rId6"/>
              </a:rPr>
              <a:t>https://www.youtube.com/watch?v=LIbZzmC0a80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endParaRPr lang="uk-UA" sz="2000" dirty="0">
              <a:solidFill>
                <a:schemeClr val="tx1"/>
              </a:solidFill>
            </a:endParaRPr>
          </a:p>
          <a:p>
            <a:pPr indent="457200" algn="ctr"/>
            <a:r>
              <a:rPr lang="uk-UA" sz="2000" dirty="0">
                <a:solidFill>
                  <a:schemeClr val="tx1"/>
                </a:solidFill>
              </a:rPr>
              <a:t>Підрозділ 1.2 Модернізація ґрунтів основ </a:t>
            </a:r>
            <a:r>
              <a:rPr lang="uk-UA" sz="2000" dirty="0" err="1">
                <a:solidFill>
                  <a:schemeClr val="tx1"/>
                </a:solidFill>
              </a:rPr>
              <a:t>армуючими</a:t>
            </a:r>
            <a:r>
              <a:rPr lang="uk-UA" sz="2000" dirty="0">
                <a:solidFill>
                  <a:schemeClr val="tx1"/>
                </a:solidFill>
              </a:rPr>
              <a:t> елементами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Для армування використовують так звані армуючі елементи, які являють собою своєрідні палі, які виготовляють у відповідності до двох найбільш відомих технологій. Одну з них умовно можна віднести до механічних, іншу – до </a:t>
            </a:r>
            <a:r>
              <a:rPr lang="uk-UA" sz="2000" dirty="0" err="1">
                <a:solidFill>
                  <a:schemeClr val="tx1"/>
                </a:solidFill>
              </a:rPr>
              <a:t>струменевозмішувальних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</a:p>
          <a:p>
            <a:pPr indent="457200" algn="just"/>
            <a:r>
              <a:rPr lang="en-US" sz="2000" dirty="0">
                <a:solidFill>
                  <a:schemeClr val="tx1"/>
                </a:solidFill>
                <a:hlinkClick r:id="rId7"/>
              </a:rPr>
              <a:t>https://www.youtube.com/watch?v=hF5yMeS41ow&amp;list=PLBuPa6bZT6Rh5OK3l6a2_3g0jKRLUe0pJ&amp;index=13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endParaRPr lang="uk-UA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9490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724</TotalTime>
  <Words>251</Words>
  <Application>Microsoft Office PowerPoint</Application>
  <PresentationFormat>Широкоэкранный</PresentationFormat>
  <Paragraphs>39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Admin</cp:lastModifiedBy>
  <cp:revision>57</cp:revision>
  <dcterms:created xsi:type="dcterms:W3CDTF">2022-10-23T14:33:03Z</dcterms:created>
  <dcterms:modified xsi:type="dcterms:W3CDTF">2024-10-07T16:37:21Z</dcterms:modified>
</cp:coreProperties>
</file>