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1912" y="1146048"/>
            <a:ext cx="5974080" cy="3108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4776"/>
              </a:lnSpc>
            </a:pPr>
            <a:r>
              <a:rPr lang="ru-RU" sz="3900" b="1" dirty="0">
                <a:solidFill>
                  <a:schemeClr val="tx2"/>
                </a:solidFill>
              </a:rPr>
              <a:t>МАРКЕТИНГ 4.0 У ЦИФРОВІЙ ЕКОНОМІЦІ</a:t>
            </a:r>
            <a:endParaRPr lang="ru" sz="3900" b="1" dirty="0">
              <a:solidFill>
                <a:schemeClr val="tx2"/>
              </a:solidFill>
              <a:latin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15689"/>
              </p:ext>
            </p:extLst>
          </p:nvPr>
        </p:nvGraphicFramePr>
        <p:xfrm>
          <a:off x="1627188" y="1418114"/>
          <a:ext cx="5889182" cy="3108960"/>
        </p:xfrm>
        <a:graphic>
          <a:graphicData uri="http://schemas.openxmlformats.org/drawingml/2006/table">
            <a:tbl>
              <a:tblPr/>
              <a:tblGrid>
                <a:gridCol w="1438275">
                  <a:extLst>
                    <a:ext uri="{9D8B030D-6E8A-4147-A177-3AD203B41FA5}">
                      <a16:colId xmlns:a16="http://schemas.microsoft.com/office/drawing/2014/main" val="2513833587"/>
                    </a:ext>
                  </a:extLst>
                </a:gridCol>
                <a:gridCol w="450215">
                  <a:extLst>
                    <a:ext uri="{9D8B030D-6E8A-4147-A177-3AD203B41FA5}">
                      <a16:colId xmlns:a16="http://schemas.microsoft.com/office/drawing/2014/main" val="3124760669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1814431545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19549137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429576225"/>
                    </a:ext>
                  </a:extLst>
                </a:gridCol>
                <a:gridCol w="126557">
                  <a:extLst>
                    <a:ext uri="{9D8B030D-6E8A-4147-A177-3AD203B41FA5}">
                      <a16:colId xmlns:a16="http://schemas.microsoft.com/office/drawing/2014/main" val="3939464392"/>
                    </a:ext>
                  </a:extLst>
                </a:gridCol>
                <a:gridCol w="748030">
                  <a:extLst>
                    <a:ext uri="{9D8B030D-6E8A-4147-A177-3AD203B41FA5}">
                      <a16:colId xmlns:a16="http://schemas.microsoft.com/office/drawing/2014/main" val="656543431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202177201"/>
                    </a:ext>
                  </a:extLst>
                </a:gridCol>
              </a:tblGrid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Освітня програма, рівень вищої освіти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Маркетинг, бакалавр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632860"/>
                  </a:ext>
                </a:extLst>
              </a:tr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Вільного вибору студентів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95575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2021-2022 1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4752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Лекційні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Практичні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15123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860847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https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://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moodle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znu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edu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ua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course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view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php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id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=11361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641238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Консультації:</a:t>
                      </a:r>
                      <a:r>
                        <a:rPr lang="uk-UA" sz="1200" b="1" i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 понеділка, 11.00-12.55 або 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367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0100" y="1026567"/>
            <a:ext cx="64897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Набуття майбутніми фахівцями теоретичних та практичних навичок, а також сформування знань щодо методологічних аспектів організації Маркетингу 4.0 та її пріоритетів у сучасних умовах цифрової економіці. Вивчення основних понять та сформувати знання про теоретичні та прикладні аспекти Маркетингу 4.0, навчити студентів використовувати на практиці методи і прийоми сучасного маркетингу, які необхідні в майбутній професійній діяльності. </a:t>
            </a: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– є надати студентам глибокі знання в сфері Маркетингу 4.0 з метою використання їх в практичній діяльності та дати практичні навички щодо використання Маркетингу 4.0 у діяльності економічних об’єктів та їх майбутньої професійної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 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У разі успішного завершення курсу студент </a:t>
            </a:r>
            <a:r>
              <a:rPr lang="uk-UA" sz="1200" b="1" u="sng" dirty="0">
                <a:latin typeface="Times New Roman" panose="02020603050405020304" pitchFamily="18" charset="0"/>
                <a:ea typeface="MS Mincho"/>
              </a:rPr>
              <a:t>зможе</a:t>
            </a: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: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1. Аналізувати тенденції щодо розвитку цифрового маркетингу;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2. Визначати етапи розвитку цифрового маркетингу в сучасних економічних умовах;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3. Встановлювати рівень застосування цифрового маркетингу;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4. Користуватися сучасними технічними засобами та інформаційними технологіями при вирішенні аналітичних і дослідницьких завдань;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5. Аналізувати рівень цін на </a:t>
            </a:r>
            <a:r>
              <a:rPr lang="uk-UA" sz="1200" dirty="0" err="1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ринку і характеристики товару;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6. Володіти методикою оцінки та продажу товарів на </a:t>
            </a:r>
            <a:r>
              <a:rPr lang="uk-UA" sz="1200" dirty="0" err="1">
                <a:latin typeface="Times New Roman" panose="02020603050405020304" pitchFamily="18" charset="0"/>
                <a:ea typeface="MS Mincho"/>
              </a:rPr>
              <a:t>Internet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-ринку;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7. Користуватися сучасними технічними засобами та інформаційними технологіями при вирішенні комунікативних завдань. </a:t>
            </a:r>
            <a:endParaRPr lang="ru-RU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692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16359"/>
              </p:ext>
            </p:extLst>
          </p:nvPr>
        </p:nvGraphicFramePr>
        <p:xfrm>
          <a:off x="850899" y="4768927"/>
          <a:ext cx="6361431" cy="1935099"/>
        </p:xfrm>
        <a:graphic>
          <a:graphicData uri="http://schemas.openxmlformats.org/drawingml/2006/table">
            <a:tbl>
              <a:tblPr/>
              <a:tblGrid>
                <a:gridCol w="1463982">
                  <a:extLst>
                    <a:ext uri="{9D8B030D-6E8A-4147-A177-3AD203B41FA5}">
                      <a16:colId xmlns:a16="http://schemas.microsoft.com/office/drawing/2014/main" val="3391949039"/>
                    </a:ext>
                  </a:extLst>
                </a:gridCol>
                <a:gridCol w="3433467">
                  <a:extLst>
                    <a:ext uri="{9D8B030D-6E8A-4147-A177-3AD203B41FA5}">
                      <a16:colId xmlns:a16="http://schemas.microsoft.com/office/drawing/2014/main" val="845417971"/>
                    </a:ext>
                  </a:extLst>
                </a:gridCol>
                <a:gridCol w="1463982">
                  <a:extLst>
                    <a:ext uri="{9D8B030D-6E8A-4147-A177-3AD203B41FA5}">
                      <a16:colId xmlns:a16="http://schemas.microsoft.com/office/drawing/2014/main" val="1371167530"/>
                    </a:ext>
                  </a:extLst>
                </a:gridCol>
              </a:tblGrid>
              <a:tr h="13017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b="1" cap="all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а шкалою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ECTS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шкалою університету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національною шкалою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71664"/>
                  </a:ext>
                </a:extLst>
              </a:tr>
              <a:tr h="36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097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 i="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Зараховано</a:t>
                      </a:r>
                      <a:endParaRPr lang="ru-RU" sz="1000" b="1" i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480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326427"/>
                  </a:ext>
                </a:extLst>
              </a:tr>
              <a:tr h="112699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19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70 – 74 (задовільно)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36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891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662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4206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5900" y="62816"/>
            <a:ext cx="8795289" cy="495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 ЗАХОДИ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60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Усне опитування і обговорення практичних завдань.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тести за пройденим матеріалом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– 2 тести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 10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балів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кожен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практичні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та захист отриманих.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додаткового рівня та захист отриманих результатів 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40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Підсумковим контрольним заходом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є </a:t>
            </a: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екзамен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Критерії оцінювання екзамену. Максимальна оцінка, яку студент може отримати за екзамен складає 40 балів.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Залік містить два завдання: теоретичне і практичне, кожне з яких оцінюється в 20 балів.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 максимальна оцінка): студент правильно відповів на теоретичне 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- 19-15 балів: студент дав не повну відповідь без суттєвих помилок або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14-9 балів: студент отримує у випадку, якщо він відповідає не менше ніж на 30 % питання,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зокрема знає тільки визначення понять та з загальних рисах може відповісти на поставлене запитання;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- 8-3 бали: студент отримує у випадку, якщо він знає тільки визначення понять;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не відповів на питання або дав не правильну відповідь.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Результат виконання практичного завдання на комп’ютері оцінюється за такою шкалою: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- 20 балів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максимальна оцінка): студент правильно та у повному обсязі розв’язав задачу і зробив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- 19-12 балів: студент розв’язав задачу не в повному обсязі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- 11-7 балів: студент розв’язав задачу не в повному обсязі із 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- 6-2 бали: студент не розв’язав задачу, але допустив помилку у формулі та зробив спробу зробити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отримує у випадку, якщо він не розв’язав задачу.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669</Words>
  <Application>Microsoft Office PowerPoint</Application>
  <PresentationFormat>Экран (4:3)</PresentationFormat>
  <Paragraphs>88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MS Gothic</vt:lpstr>
      <vt:lpstr>MS Mincho</vt:lpstr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Иванов</dc:creator>
  <cp:keywords/>
  <cp:lastModifiedBy>Пользователь Windows</cp:lastModifiedBy>
  <cp:revision>5</cp:revision>
  <dcterms:modified xsi:type="dcterms:W3CDTF">2021-01-22T10:28:15Z</dcterms:modified>
</cp:coreProperties>
</file>