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ия наталия" initials="нн" lastIdx="1" clrIdx="0">
    <p:extLst>
      <p:ext uri="{19B8F6BF-5375-455C-9EA6-DF929625EA0E}">
        <p15:presenceInfo xmlns:p15="http://schemas.microsoft.com/office/powerpoint/2012/main" userId="76a78305cda882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31T19:31:21.24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2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9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3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6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2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2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3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70BF4-3AF9-417C-AAB2-5C80D2EC9335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707D-3EC1-481B-B37A-C1B741551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3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з курсу лекцій «Корозія і захист металів»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13418"/>
          </a:xfrm>
        </p:spPr>
        <p:txBody>
          <a:bodyPr/>
          <a:lstStyle/>
          <a:p>
            <a:pPr algn="l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                                                    ст. викладачка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кафедри металургії Лічконенко Н.В.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3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419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ПРОТЕКТОРНИЙ ЗАХИСТ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1269" y="1483454"/>
            <a:ext cx="7689461" cy="4258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7696" y="6059424"/>
            <a:ext cx="925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Цинк більш активний метал ніж залізо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1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КАТОДНИЙ ЗАХИСТ ТРУБОПРОВОДІВ ВІД КОРОЗІЇ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Ð¾Ð´Ð½Ð°Ñ Ð·Ð°ÑÐ¸ÑÐ° ÑÑÑÐ±Ð¾Ð¿ÑÐ¾Ð²Ð¾Ð´Ð¾Ð² Ð¾Ñ ÐºÐ¾ÑÑÐ¾Ð·Ð¸Ð¸: ÑÐ»ÐµÐºÑÑÐ¾ÑÐ¸Ð¼Ð¸ÑÐµÑÐºÐ°Ñ, Ð¿ÑÐ¸Ð½ÑÐ¸Ð¿  Ð´ÐµÐ¹ÑÑÐ²Ð¸Ñ, Ð­Ð¥Ð, Ð°Ð½Ð¾Ð´Ð½Ð°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073592"/>
            <a:ext cx="60960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Ð¾Ð´Ð½Ð°Ñ Ð·Ð°ÑÐ¸ÑÐ° Ð¾Ñ ÐºÐ¾ÑÑÐ¾Ð·Ð¸Ð¸ â ÐºÐ°ÐºÐ¾Ð¹ Ð±ÑÐ²Ð°ÐµÑ Ð¸ ÐºÐ°Ðº Ð²ÑÐ¿Ð¾Ð»Ð½ÑÐµÑÑÑ? + ÐÐ¸Ð´Ðµ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07" y="2387259"/>
            <a:ext cx="5123561" cy="30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1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2450592"/>
            <a:ext cx="10515600" cy="119081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ДЯКУЮ ЗА УВАГУ!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5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957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металів є ворог, який призводить до великих втрат, які неможливо повернути. Кожного року повністю руйнується близько 10% заліза, що виробляється. </a:t>
            </a:r>
            <a:b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США, за  даними NACE, збитки від корозії, включаючи витрати на боротьбу з нею, складають 3,1 % ВВП ($276 млрд/рік), в Германії – 2,8 % ВВП. В межах 2–4 % ВВП знаходиться цей показник і в інших розвинутих країнах. При цьому втрати металу, що містять металеві конструкції, вироби, що вийшли з ладу, складають 10–20 % річного виробництва. В нашій країні немає офіційної статистики, яка б відображала економічний збиток від корозії, але, за деякими оцінками, він складає не менш 5 % від ВВП. </a:t>
            </a:r>
            <a:endParaRPr lang="uk-UA" dirty="0"/>
          </a:p>
        </p:txBody>
      </p:sp>
      <p:pic>
        <p:nvPicPr>
          <p:cNvPr id="1026" name="Picture 2" descr="ÐÐ¾ÑÑÐ¾Ð·Ð¸Ñ Ð¼ÐµÑÐ°Ð»Ð»Ð¾Ð² Ð¸ Ð±Ð¾ÑÑÐ±Ð° Ñ Ð½ÐµÐ¹ - ÐÐÐ Ð¤Ð¾ÐºÑÑ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60063"/>
            <a:ext cx="4684649" cy="269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¾ÑÑÐ¾Ð·Ð¸Ñ Ð¼ÐµÑÐ°Ð»Ð»Ð¾Ð²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54" y="3560062"/>
            <a:ext cx="4010317" cy="269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536575" algn="just">
              <a:lnSpc>
                <a:spcPct val="150000"/>
              </a:lnSpc>
            </a:pP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Корозія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руйнування металів і сплавів під впливом навколишнього середовища. Слово корозія походить від латинського </a:t>
            </a: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corrodere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означає роз'їдати.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§ÑÐ¾ ÑÐ°ÐºÐ¾Ðµ Ð³Ð°Ð»ÑÐ²Ð°Ð½Ð¸ÑÐµÑÐºÐ°Ñ ÐºÐ¾ÑÑÐ¾Ð·Ð¸Ñ, Ð¸Ð·-Ð·Ð° ÐºÐ¾ÑÐ¾ÑÐ¾Ð¹ ÑÐ°ÑÑÐ²Ð¾ÑÑÐµÑÑÑ Ð¼ÐµÑÐ°Ð»Ð»? |  ÐÐ¸ÐºÐ°Ð±Ñ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2181734"/>
            <a:ext cx="3246120" cy="26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¾ÑÑÐ¾Ð·Ð¸Ñ Ð°Ð»ÑÐ¼Ð¸Ð½Ð¸Ñ, Ð¼ÐµÐ´Ð¸ Ð¸ Ð¿ÑÐ¾ÑÐµÐ³Ð¾ ÑÐ²ÐµÑÐ¼ÐµÑÐ° â ÑÐ¿ÑÐ°Ð²Ð»ÑÐµÐ¼ÑÑ Ñ ÐºÐ¾ÑÑÐ¾Ð·Ð¸ÐµÐ¹ + Ð²Ð¸Ð´Ðµ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35" y="3406027"/>
            <a:ext cx="3367913" cy="267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ÑÐ½Ð¾Ð²Ñ ÑÐµÐ¾ÑÐ¸Ð¸ ÐºÐ¾ÑÑÐ¾Ð·Ð¸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31" y="2187408"/>
            <a:ext cx="3319145" cy="265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4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myshared.ru/4/48489/slide_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8"/>
          <a:stretch/>
        </p:blipFill>
        <p:spPr bwMode="auto">
          <a:xfrm>
            <a:off x="1712150" y="573024"/>
            <a:ext cx="8846122" cy="5535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50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" y="182245"/>
            <a:ext cx="10515600" cy="817499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СУЦІЛЬНА КОРОЗІЯ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6744" y="999744"/>
            <a:ext cx="2778823" cy="1924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037" y="999744"/>
            <a:ext cx="2559068" cy="1924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171" y="4032694"/>
            <a:ext cx="2458752" cy="2319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020" y="4032235"/>
            <a:ext cx="2481643" cy="2319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880" y="4032234"/>
            <a:ext cx="2491146" cy="2319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9360" y="3048000"/>
            <a:ext cx="7069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МІСЦЕВА КОРОЗІЯ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5062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МЕТАЛІВ ВІД КОРОЗІЇ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Ð°ÑÐ¸ÑÐ° Ð¾Ñ ÐºÐ¾ÑÑÐ¾Ð·Ð¸Ð¸. ÐÐ¸Ð±ÐµÐ»Ñ Ð¼ÐµÑÐ°Ð»Ð»Ð° | ÐÐ¾Ð±ÑÐ²Ð°ÑÑÐ°Ñ Ð¿ÑÐ¾Ð¼ÑÑÐ»ÐµÐ½Ð½Ð¾ÑÑ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99" y="147066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8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ІНГІБІТОРІВ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4249"/>
            <a:ext cx="10515600" cy="4351338"/>
          </a:xfrm>
        </p:spPr>
        <p:txBody>
          <a:bodyPr/>
          <a:lstStyle/>
          <a:p>
            <a:pPr marL="0" indent="536575" algn="just"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Інгібітори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речовини, що здатні сповільнювати перебіг хімічних процесів, або зупиняти їх. Відомо близько 5 тисяч інгібіторів корозії.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336" y="2809812"/>
            <a:ext cx="11582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Інгібітори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корозії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підрозділяються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катодні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анодні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летючі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 сферою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кислому,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нейтральному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інгібіторів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корозії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інгібітору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важкорозчинних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сполук.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інгібіторами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корозії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Інгібітори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корозії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шляхами: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корозійного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2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8821"/>
            <a:ext cx="10975848" cy="84188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 ЗАХИСНИХ ПОКРИТТІВ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1097"/>
            <a:ext cx="2343912" cy="4351338"/>
          </a:xfrm>
        </p:spPr>
        <p:txBody>
          <a:bodyPr/>
          <a:lstStyle/>
          <a:p>
            <a:r>
              <a:rPr lang="uk-UA" dirty="0" smtClean="0"/>
              <a:t>Фарби</a:t>
            </a:r>
          </a:p>
          <a:p>
            <a:r>
              <a:rPr lang="uk-UA" dirty="0" smtClean="0"/>
              <a:t>Лак</a:t>
            </a:r>
          </a:p>
          <a:p>
            <a:r>
              <a:rPr lang="uk-UA" dirty="0" err="1" smtClean="0"/>
              <a:t>Грунтовка</a:t>
            </a:r>
            <a:endParaRPr lang="uk-UA" dirty="0" smtClean="0"/>
          </a:p>
          <a:p>
            <a:r>
              <a:rPr lang="uk-UA" dirty="0" smtClean="0"/>
              <a:t>Смола </a:t>
            </a:r>
          </a:p>
          <a:p>
            <a:r>
              <a:rPr lang="uk-UA" dirty="0" smtClean="0"/>
              <a:t>Емаль</a:t>
            </a:r>
          </a:p>
          <a:p>
            <a:r>
              <a:rPr lang="uk-UA" dirty="0" smtClean="0"/>
              <a:t>Пластмаси</a:t>
            </a:r>
            <a:endParaRPr lang="ru-RU" dirty="0"/>
          </a:p>
        </p:txBody>
      </p:sp>
      <p:pic>
        <p:nvPicPr>
          <p:cNvPr id="4098" name="Picture 2" descr="ÐÐ°ÑÑÐ¸Ð½ÐºÐ¸ Ð½Ð°Ð½ÐµÑÐµÐ½Ð¸Ñ Ð¿Ð¾ÐºÑÑÑÐ¸Ð¹, Ð¡ÑÐ¾ÐºÐ¾Ð²ÑÐµ Ð¤Ð¾ÑÐ¾Ð³ÑÐ°ÑÐ¸Ð¸ Ð¸ Ð Ð¾ÑÐ»ÑÐ¸-Ð¤ÑÐ¸ ÐÐ·Ð¾Ð±ÑÐ°Ð¶ÐµÐ½Ð¸Ñ  Ð½Ð°Ð½ÐµÑÐµÐ½Ð¸Ñ Ð¿Ð¾ÐºÑÑÑÐ¸Ð¹ | DepositphotosÂ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10" y="1343161"/>
            <a:ext cx="3213787" cy="214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Ð°Ð½ÐµÑÐµÐ½Ð¸Ñ Ð·Ð°ÑÐ¸ÑÐ½ÑÑ Ð¿Ð¾ÐºÑÑÑÐ¸Ð¹ Ð½Ð° ÐºÑÐ·Ð¾Ð² Ð¸ ÑÑÐµÐºÐ»Ð° Ð°Ð²ÑÐ¾ Ð·Ð°ÐºÐ°Ð·Ð°ÑÑ Ð² ÐÐ¸Ð½ÑÐº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88" y="2379102"/>
            <a:ext cx="4311624" cy="22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¢ÐµÑÐ½Ð¾Ð»Ð¾Ð³Ð¸Ð¸ Ð·Ð°ÑÐ¸ÑÐ½ÑÑ Ð¿Ð¾ÐºÑÑÑÐ¸Ð¹: ÑÐ°Ð·Ð½Ð¾Ð²Ð¸Ð´Ð½Ð¾ÑÑ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10" y="4040896"/>
            <a:ext cx="3315694" cy="24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3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 АНТИКОРОЗІЙНИМ МЕТАЛОМ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2709672" cy="4351338"/>
          </a:xfrm>
        </p:spPr>
        <p:txBody>
          <a:bodyPr/>
          <a:lstStyle/>
          <a:p>
            <a:r>
              <a:rPr lang="uk-UA" dirty="0" smtClean="0"/>
              <a:t>Нікелювання  </a:t>
            </a:r>
          </a:p>
          <a:p>
            <a:r>
              <a:rPr lang="uk-UA" dirty="0" smtClean="0"/>
              <a:t>Цинкування</a:t>
            </a:r>
          </a:p>
          <a:p>
            <a:r>
              <a:rPr lang="uk-UA" dirty="0" smtClean="0"/>
              <a:t>Хромування</a:t>
            </a:r>
          </a:p>
          <a:p>
            <a:r>
              <a:rPr lang="uk-UA" dirty="0" smtClean="0"/>
              <a:t>Позолота</a:t>
            </a:r>
          </a:p>
          <a:p>
            <a:r>
              <a:rPr lang="uk-UA" dirty="0" smtClean="0"/>
              <a:t>Покриття алюмінієм, міддю тощо</a:t>
            </a:r>
            <a:endParaRPr lang="ru-RU" dirty="0"/>
          </a:p>
        </p:txBody>
      </p:sp>
      <p:pic>
        <p:nvPicPr>
          <p:cNvPr id="5122" name="Picture 2" descr="ÐÐ¸ÐºÐµÐ»Ð¸ÑÐ¾Ð²Ð°Ð½Ð¸Ðµ Ð² Ð´Ð¾Ð¼Ð°ÑÐ½Ð¸Ñ ÑÑÐ»Ð¾Ð²Ð¸ÑÑ ÑÐ²Ð¾Ð¸Ð¼Ð¸ ÑÑÐºÐ°Ð¼Ð¸ â ÑÐµÑÐ½Ð¾Ð»Ð¾Ð³Ð¸Ñ Ð¸ Ð¾Ð±Ð¾ÑÑÐ´Ð¾Ð²Ð°Ð½Ð¸Ðµ  - 6 Ð¼Ð¸ÐºÑÐ¾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72" y="18256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Ð¸ÐºÐµÐ»Ð¸ÑÐ¾Ð²Ð°Ð½Ð¸Ðµ Ð² Ð´Ð¾Ð¼Ð°ÑÐ½Ð¸Ñ ÑÑÐ»Ð¾Ð²Ð¸ÑÑ - ÑÐµÑÐ½Ð¾Ð»Ð¾Ð³Ð¸Ñ Ð¸ Ð¾Ð±Ð¾ÑÑÐ´Ð¾Ð²Ð°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22" y="4367466"/>
            <a:ext cx="2667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Ð±Ð¾ÑÑÐ´Ð¾Ð²Ð°Ð½Ð¸Ðµ Ð´Ð»Ñ Ð³Ð°Ð»ÑÐ²Ð°Ð½Ð¸ÐºÐ¸. ÐÐµÐ´Ð½ÐµÐ½Ð¸Ðµ ÑÑÐ°Ð»Ð¸. Ð­Ð»ÐµÐºÑÑÐ¾ÑÐ¸Ð¼Ð¸ÑÐµÑÐºÐ¾Ðµ Ð½Ð¸ÐºÐµÐ»Ð¸ÑÐ¾Ð²Ð°Ð½Ð¸Ðµ  Ð¥ÑÐ¾Ð¼Ð¸ÑÐ¾Ð²Ð°Ð½Ð¸Ðµ Ð¼ÐµÑÐ°Ð»Ð»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99" y="1825625"/>
            <a:ext cx="2989961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ÐµÐºÐ¾ÑÐ°ÑÐ¸Ð²Ð½Ð¾Ðµ ÑÑÐ¾Ð¼Ð¸ÑÐ¾Ð²Ð°Ð½Ð¸Ðµ Ð´ÐµÑÐ°Ð»ÐµÐ¹ ÐºÐ°Ðº Ð±Ð¸Ð·Ð½ÐµÑ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54" y="418649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52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115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Презентація з курсу лекцій «Корозія і захист металів»</vt:lpstr>
      <vt:lpstr>    У металів є ворог, який призводить до великих втрат, які неможливо повернути. Кожного року повністю руйнується близько 10% заліза, що виробляється.   В США, за  даними NACE, збитки від корозії, включаючи витрати на боротьбу з нею, складають 3,1 % ВВП ($276 млрд/рік), в Германії – 2,8 % ВВП. В межах 2–4 % ВВП знаходиться цей показник і в інших розвинутих країнах. При цьому втрати металу, що містять металеві конструкції, вироби, що вийшли з ладу, складають 10–20 % річного виробництва. В нашій країні немає офіційної статистики, яка б відображала економічний збиток від корозії, але, за деякими оцінками, він складає не менш 5 % від ВВП. </vt:lpstr>
      <vt:lpstr>Корозія – руйнування металів і сплавів під впливом навколишнього середовища. Слово корозія походить від латинського corrodere, що означає роз'їдати.</vt:lpstr>
      <vt:lpstr>Презентация PowerPoint</vt:lpstr>
      <vt:lpstr>СУЦІЛЬНА КОРОЗІЯ</vt:lpstr>
      <vt:lpstr>ЗАХИСТ МЕТАЛІВ ВІД КОРОЗІЇ </vt:lpstr>
      <vt:lpstr>ЗАСТОСУВАННЯ ІНГІБІТОРІВ</vt:lpstr>
      <vt:lpstr>НАНЕСЕННЯ ЗАХИСНИХ ПОКРИТТІВ</vt:lpstr>
      <vt:lpstr>ПОКРИТТЯ АНТИКОРОЗІЙНИМ МЕТАЛОМ</vt:lpstr>
      <vt:lpstr>ПРОТЕКТОРНИЙ ЗАХИСТ</vt:lpstr>
      <vt:lpstr>КАТОДНИЙ ЗАХИСТ ТРУБОПРОВОДІВ ВІД КОРОЗІЇ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курсу лекцій «Корозія і захист металв»</dc:title>
  <dc:creator>наталия наталия</dc:creator>
  <cp:lastModifiedBy>наталия наталия</cp:lastModifiedBy>
  <cp:revision>10</cp:revision>
  <dcterms:created xsi:type="dcterms:W3CDTF">2020-08-31T15:51:38Z</dcterms:created>
  <dcterms:modified xsi:type="dcterms:W3CDTF">2020-08-31T17:04:32Z</dcterms:modified>
</cp:coreProperties>
</file>