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9561-12AB-4147-9193-B35E321680C5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4AB3-8385-45BD-BA52-A6F40417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7121-43F8-4AA3-AEEC-6678327E044E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1D81-12C8-471E-A67B-8FCC6AF81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C2CB-7ADE-4EB4-822B-E41A6CD24B02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FFAB-FEBE-4ADA-A9B2-40701FF3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79C6-6655-40A7-8B3E-CFABFB4F5285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949F-CAA6-4FA9-AEAF-12590F47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F48D-51DF-4BE9-821D-3046A2DC6065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1EEA-FEB3-4E68-B631-E0AC90A1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1EDB-C195-456A-B0AA-33D49550EE3D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D4B7-F86F-4CD8-9FDF-CF23AD849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6622-6CDF-4DDB-9DC8-C4881E914EA0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1038-3B0C-4AEC-A166-765E6648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AF56-2EA8-4073-A8A6-744503897C21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8CA4-EBAB-4FB7-BC28-540E817D8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E4ED-6A27-43F9-AB4D-37A9EF368DA7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704D-BB10-4857-825F-86E29E75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72EC-6D4F-4D57-B812-7EFDE7F53302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42D7-32AE-4AEC-AF20-6E4BB0531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69FB-3A63-47FC-AE47-E85494AFA8AC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8BDA-0170-4741-BB3F-BEF0BF85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15C21-1290-4843-9324-AB2380E0B624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9FEBF-0478-4D23-BAE3-5E627EC7F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j043872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j0423990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857375"/>
            <a:ext cx="44307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14313" y="1143000"/>
            <a:ext cx="7772400" cy="1470025"/>
          </a:xfrm>
        </p:spPr>
        <p:txBody>
          <a:bodyPr/>
          <a:lstStyle/>
          <a:p>
            <a:r>
              <a:rPr lang="uk-UA" smtClean="0"/>
              <a:t>Життєві форми рослин.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Рисунок 7" descr="j039822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214938"/>
            <a:ext cx="60007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" y="2928938"/>
            <a:ext cx="51435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4525962"/>
          </a:xfrm>
        </p:spPr>
        <p:txBody>
          <a:bodyPr/>
          <a:lstStyle/>
          <a:p>
            <a:r>
              <a:rPr lang="uk-UA" sz="4800" smtClean="0"/>
              <a:t>Кущики</a:t>
            </a:r>
            <a:r>
              <a:rPr lang="uk-UA" smtClean="0"/>
              <a:t> схожі з кущами, але низькі, не вищі за 50 см.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ena_12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86000"/>
            <a:ext cx="44481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na_33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286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nc_80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71625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r>
              <a:rPr lang="uk-UA" sz="3600" b="1" smtClean="0"/>
              <a:t>Напівкущі</a:t>
            </a:r>
            <a:r>
              <a:rPr lang="uk-UA" smtClean="0"/>
              <a:t> відрізняються від кущиків тим, що у них дерев'яніють тільки нижні частини пагонів, верхні часто відмирають.</a:t>
            </a:r>
            <a:endParaRPr lang="ru-RU" smtClean="0"/>
          </a:p>
          <a:p>
            <a:endParaRPr lang="ru-RU" smtClean="0"/>
          </a:p>
        </p:txBody>
      </p:sp>
      <p:pic>
        <p:nvPicPr>
          <p:cNvPr id="23554" name="Рисунок 4" descr="z_3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214563"/>
            <a:ext cx="55959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ubus_caesius_L.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4214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4525963"/>
          </a:xfrm>
        </p:spPr>
        <p:txBody>
          <a:bodyPr/>
          <a:lstStyle/>
          <a:p>
            <a:r>
              <a:rPr lang="uk-UA" sz="4000" b="1" smtClean="0"/>
              <a:t>Ліани </a:t>
            </a:r>
            <a:r>
              <a:rPr lang="uk-UA" smtClean="0"/>
              <a:t>— рослини зі стеблами, що в'ються і чіпляються за опору.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0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ast_lian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071688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285875"/>
            <a:ext cx="3843338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1714500"/>
          </a:xfrm>
        </p:spPr>
        <p:txBody>
          <a:bodyPr/>
          <a:lstStyle/>
          <a:p>
            <a:r>
              <a:rPr lang="uk-UA" sz="3600" b="1" smtClean="0"/>
              <a:t>Сукуленти</a:t>
            </a:r>
            <a:r>
              <a:rPr lang="uk-UA" smtClean="0"/>
              <a:t> — багаторічні рослини з соковитими стеблами і листками, що містять запаси води.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1-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00250"/>
            <a:ext cx="457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732088"/>
            <a:ext cx="55006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chever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500188"/>
            <a:ext cx="361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117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3429000"/>
            <a:ext cx="32115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nophutum gratum cf.albiflor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963738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4525962"/>
          </a:xfrm>
        </p:spPr>
        <p:txBody>
          <a:bodyPr/>
          <a:lstStyle/>
          <a:p>
            <a:r>
              <a:rPr lang="uk-UA" sz="3600" b="1" smtClean="0"/>
              <a:t>Трав'янисті рослини </a:t>
            </a:r>
            <a:r>
              <a:rPr lang="uk-UA" smtClean="0"/>
              <a:t>— багаторічні та однорічні рослини, в яких на зиму відмирають надземні частини (багаторічні, дворічні) або відмирає уся рослина (однорічні).</a:t>
            </a:r>
            <a:endParaRPr lang="ru-RU" smtClean="0"/>
          </a:p>
          <a:p>
            <a:endParaRPr lang="ru-RU" smtClean="0"/>
          </a:p>
        </p:txBody>
      </p:sp>
      <p:pic>
        <p:nvPicPr>
          <p:cNvPr id="5" name="Рисунок 4" descr="Myosotis-Bluesyl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288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imula-Prime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Viola-Tenor-Mi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500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alvia-Vista-r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3574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214688" y="4071938"/>
            <a:ext cx="271462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Однорічні</a:t>
            </a:r>
            <a:endParaRPr lang="ru-RU" sz="3200" dirty="0"/>
          </a:p>
        </p:txBody>
      </p:sp>
      <p:pic>
        <p:nvPicPr>
          <p:cNvPr id="10" name="Рисунок 9" descr="perennial-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14625"/>
            <a:ext cx="319087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49351_15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2928938"/>
            <a:ext cx="54879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qajshvd78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000" y="24765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3imagesimgphp54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3070225"/>
            <a:ext cx="25812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714750" y="4214813"/>
            <a:ext cx="3214688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Багаторічні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572500" cy="3500437"/>
          </a:xfrm>
        </p:spPr>
        <p:txBody>
          <a:bodyPr/>
          <a:lstStyle/>
          <a:p>
            <a:r>
              <a:rPr lang="uk-UA" sz="1800" b="1" i="1" smtClean="0"/>
              <a:t>Класифікація життєвих форм рослин (за Раункієром)</a:t>
            </a:r>
            <a:endParaRPr lang="ru-RU" sz="1800" b="1" smtClean="0"/>
          </a:p>
          <a:p>
            <a:r>
              <a:rPr lang="uk-UA" sz="1400" smtClean="0"/>
              <a:t>Серед спеціалістів-ботаніків популярна класифікація К. Раункієра за розміщенням бруньок чи верхівок пагонів протягом несприятливої пори року щодо поверхні ґрунту і снігового покриву. Ця ознака має глибокий біологічний зміст: захист твірних тканин рослин, призначених для продовження росту, забезпечує безперервне існування особини в умовах середовища, Що різко змінюється.</a:t>
            </a:r>
            <a:endParaRPr lang="ru-RU" sz="1400" smtClean="0"/>
          </a:p>
          <a:p>
            <a:r>
              <a:rPr lang="uk-UA" sz="1400" smtClean="0"/>
              <a:t>• Фанерофіти (відкриті) — рослини, бруньки росту в яких розміщені вище за 30 см від поверхні землі. До них належать дерева і кущі.</a:t>
            </a:r>
            <a:endParaRPr lang="ru-RU" sz="1400" smtClean="0"/>
          </a:p>
          <a:p>
            <a:r>
              <a:rPr lang="uk-UA" sz="1400" smtClean="0"/>
              <a:t>Хамефіти (приземисті) — рослини, бруньки відновлення яких розміщені біля поверхні грунту, або не вище 20-30 см від поверхні, взимку можуть перебувати під снігом. Це напівкущі та кущики.</a:t>
            </a:r>
            <a:endParaRPr lang="ru-RU" sz="1400" smtClean="0"/>
          </a:p>
          <a:p>
            <a:r>
              <a:rPr lang="uk-UA" sz="1400" smtClean="0"/>
              <a:t>Гемікриптофіти (приховані) — рослини, бруньки відновлення яких розміщені на рівні поверхні ґрунту, або у самому поверхневому її шарі, часто вкритому підстилкою. До них належать більшість багаторічних трав.</a:t>
            </a:r>
            <a:endParaRPr lang="ru-RU" sz="1400" smtClean="0"/>
          </a:p>
          <a:p>
            <a:r>
              <a:rPr lang="uk-UA" sz="1400" smtClean="0"/>
              <a:t>Криптофіти (заховані) — рослини, бруньки відновлення яких заховані у ґрунті чи під водою. До цієї групи належать рослини, які мають видозмінені пагони — цибулю, бульбу чи кореневище.</a:t>
            </a:r>
            <a:endParaRPr lang="ru-RU" sz="1400" smtClean="0"/>
          </a:p>
          <a:p>
            <a:r>
              <a:rPr lang="uk-UA" sz="1400" smtClean="0"/>
              <a:t>Терофіти — однорічні рослини, які не мають бруньок, розмножуються лише насінням.</a:t>
            </a:r>
            <a:endParaRPr lang="ru-RU" sz="1400" smtClean="0"/>
          </a:p>
          <a:p>
            <a:endParaRPr lang="ru-RU" sz="1400" smtClean="0"/>
          </a:p>
        </p:txBody>
      </p:sp>
      <p:pic>
        <p:nvPicPr>
          <p:cNvPr id="27650" name="Рисунок 5" descr="000_3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3"/>
            <a:ext cx="5715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3" y="3929063"/>
            <a:ext cx="3786187" cy="20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 err="1">
                <a:latin typeface="+mn-lt"/>
              </a:rPr>
              <a:t>фанерофіти</a:t>
            </a:r>
            <a:r>
              <a:rPr lang="uk-UA" dirty="0">
                <a:latin typeface="+mn-lt"/>
              </a:rPr>
              <a:t>(тополя, омела);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 err="1">
                <a:latin typeface="+mn-lt"/>
              </a:rPr>
              <a:t>хамефіти</a:t>
            </a:r>
            <a:r>
              <a:rPr lang="uk-UA" dirty="0">
                <a:latin typeface="+mn-lt"/>
              </a:rPr>
              <a:t>(чорниця)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гемікриптофіти(</a:t>
            </a:r>
            <a:r>
              <a:rPr lang="uk-UA" dirty="0" err="1">
                <a:latin typeface="+mn-lt"/>
              </a:rPr>
              <a:t>лютик</a:t>
            </a:r>
            <a:r>
              <a:rPr lang="uk-UA" dirty="0">
                <a:latin typeface="+mn-lt"/>
              </a:rPr>
              <a:t>,кульбаба;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Криптофіти(тюльпан);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 насіння </a:t>
            </a:r>
            <a:r>
              <a:rPr lang="uk-UA" dirty="0" err="1">
                <a:latin typeface="+mn-lt"/>
              </a:rPr>
              <a:t>терофітів</a:t>
            </a:r>
            <a:r>
              <a:rPr lang="uk-UA" dirty="0">
                <a:latin typeface="+mn-lt"/>
              </a:rPr>
              <a:t>(квасоля). Бруньки збільшені , позначені пунктиром.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4525962"/>
          </a:xfrm>
        </p:spPr>
        <p:txBody>
          <a:bodyPr/>
          <a:lstStyle/>
          <a:p>
            <a:r>
              <a:rPr lang="uk-UA" sz="1600" i="1" smtClean="0"/>
              <a:t> </a:t>
            </a:r>
            <a:r>
              <a:rPr lang="uk-UA" sz="1600" smtClean="0"/>
              <a:t>Поясніть, як ви розумієте зміст поняття "життєва форма рослини". Які виділяють життєві форми рослин? Наведіть приклади рослин, які належать до цієї групи.</a:t>
            </a:r>
            <a:endParaRPr lang="ru-RU" sz="1600" smtClean="0"/>
          </a:p>
          <a:p>
            <a:r>
              <a:rPr lang="uk-UA" sz="1600" i="1" smtClean="0"/>
              <a:t>Виконання завдань практикуму.</a:t>
            </a:r>
            <a:endParaRPr lang="ru-RU" sz="1600" smtClean="0"/>
          </a:p>
          <a:p>
            <a:r>
              <a:rPr lang="uk-UA" sz="1600" smtClean="0"/>
              <a:t>А) З'єднайте стрілками термін і його визначення.</a:t>
            </a:r>
            <a:endParaRPr lang="ru-RU" sz="1600" smtClean="0"/>
          </a:p>
          <a:p>
            <a:endParaRPr 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571625"/>
          <a:ext cx="8715375" cy="50720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70607"/>
                <a:gridCol w="6344829"/>
              </a:tblGrid>
              <a:tr h="5072098"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Дерева</a:t>
                      </a:r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uk-UA" sz="1800" kern="1200" dirty="0" smtClean="0"/>
                        <a:t>Кущики</a:t>
                      </a:r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uk-UA" sz="1800" kern="1200" dirty="0" smtClean="0"/>
                        <a:t>Напівкущі</a:t>
                      </a:r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uk-UA" sz="1800" kern="1200" dirty="0" smtClean="0"/>
                        <a:t>Кущі</a:t>
                      </a:r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uk-UA" sz="1800" kern="1200" dirty="0" smtClean="0"/>
                        <a:t>Ліани</a:t>
                      </a:r>
                      <a:endParaRPr lang="ru-RU" sz="1800" kern="1200" dirty="0" smtClean="0"/>
                    </a:p>
                    <a:p>
                      <a:r>
                        <a:rPr lang="uk-UA" sz="1800" kern="1200" dirty="0" smtClean="0"/>
                        <a:t> </a:t>
                      </a:r>
                      <a:endParaRPr lang="ru-RU" sz="1800" kern="1200" dirty="0" smtClean="0"/>
                    </a:p>
                    <a:p>
                      <a:r>
                        <a:rPr lang="uk-UA" sz="1800" kern="1200" dirty="0" smtClean="0"/>
                        <a:t>Сукуленти</a:t>
                      </a:r>
                      <a:endParaRPr lang="ru-RU" sz="1800" kern="1200" dirty="0" smtClean="0"/>
                    </a:p>
                    <a:p>
                      <a:r>
                        <a:rPr lang="uk-UA" sz="1800" kern="1200" dirty="0" smtClean="0"/>
                        <a:t> </a:t>
                      </a:r>
                      <a:endParaRPr lang="ru-RU" sz="1800" kern="1200" dirty="0" smtClean="0"/>
                    </a:p>
                    <a:p>
                      <a:r>
                        <a:rPr lang="uk-UA" sz="1800" kern="1200" dirty="0" smtClean="0"/>
                        <a:t>Трав'янисті рослини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kern="1200" dirty="0" smtClean="0"/>
                        <a:t>У них дерев'яніють тільки нижні частини пагонів, верхні часто відмирають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uk-UA" sz="1600" kern="1200" dirty="0" smtClean="0"/>
                        <a:t>Рослини зі стеблами, що в'ються і чіпляються за опору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uk-UA" sz="1600" kern="1200" dirty="0" smtClean="0"/>
                        <a:t>Багаторічні рослини з соковитими стеблами і листками, що містять запаси води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uk-UA" sz="1600" kern="1200" dirty="0" smtClean="0"/>
                        <a:t>Багаторічні рослини зі здерев'янілими надземними частинами, які мають кілька рівноцінних стовбурів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uk-UA" sz="1600" kern="1200" dirty="0" smtClean="0"/>
                        <a:t>Багаторічні рослини зі здерев'янілими надземними частинами, але низькі, не вищі за 50 см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uk-UA" sz="1600" kern="1200" dirty="0" smtClean="0"/>
                        <a:t>Багаторічні та однорічні рослини, в яких на зиму відмирають надземні частини (багаторічні, дворічні), або відмирає уся рослина (однорічні)</a:t>
                      </a:r>
                      <a:endParaRPr lang="ru-RU" sz="1600" kern="1200" dirty="0" smtClean="0"/>
                    </a:p>
                    <a:p>
                      <a:r>
                        <a:rPr lang="uk-UA" sz="1600" kern="1200" dirty="0" smtClean="0"/>
                        <a:t>Багаторічні рослини зі здерев'янілими надземними частинами, чітко вираженим одним стовбуром, не нижче 5 м висоти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smtClean="0"/>
              <a:t>Б) До однієї з груп життєвих форм підберіть три приклади рослин, які належать до цієї групи. Поясніть, чому і як, на вашу думку, у рослин утворилася саме така зовнішня будова. Охарактеризуйте значення цих рослин.</a:t>
            </a:r>
            <a:endParaRPr lang="ru-RU" sz="2800" smtClean="0"/>
          </a:p>
        </p:txBody>
      </p:sp>
      <p:pic>
        <p:nvPicPr>
          <p:cNvPr id="29698" name="Рисунок 3" descr="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968750"/>
            <a:ext cx="15001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smtClean="0"/>
              <a:t>Домашнє завдання. </a:t>
            </a:r>
            <a:r>
              <a:rPr lang="uk-UA" sz="3600" smtClean="0"/>
              <a:t>Опрацювати відповідний матеріал за підручником, дати відповіді на запитання після параграфа.</a:t>
            </a:r>
            <a:endParaRPr lang="ru-RU" sz="3600" smtClean="0"/>
          </a:p>
          <a:p>
            <a:endParaRPr lang="ru-RU" sz="3600" smtClean="0"/>
          </a:p>
        </p:txBody>
      </p:sp>
      <p:pic>
        <p:nvPicPr>
          <p:cNvPr id="30722" name="Рисунок 3" descr="3x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3714750"/>
            <a:ext cx="17859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857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/>
              <a:t>Мета. </a:t>
            </a:r>
            <a:r>
              <a:rPr lang="uk-UA" dirty="0"/>
              <a:t>Пояснити учням поняття "життєві форми рослин" і в зв'язку з чим їх виділяють; які є життєві форми рослин.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4525962"/>
          </a:xfrm>
        </p:spPr>
        <p:txBody>
          <a:bodyPr/>
          <a:lstStyle/>
          <a:p>
            <a:r>
              <a:rPr lang="uk-UA" sz="2400" b="1" smtClean="0"/>
              <a:t>Перевірка виконання учнями домашнього завдання.</a:t>
            </a:r>
            <a:endParaRPr lang="ru-RU" sz="2400" smtClean="0"/>
          </a:p>
          <a:p>
            <a:r>
              <a:rPr lang="uk-UA" sz="2400" smtClean="0"/>
              <a:t>Гра "Знайди місце рослині". Клас ділиться на групи. Кожній групі дають аркуш паперу, на якому написано назви рослин і назви екологічних груп рослин. Треба з'єднати стрілками рослину й екологічну групу (з однією чи з кількома). Перемагає та команда, яка за найкоротший час і з найменшою кількістю помилок виконає завдання.</a:t>
            </a:r>
            <a:endParaRPr lang="ru-RU" sz="2400" smtClean="0"/>
          </a:p>
          <a:p>
            <a:endParaRPr lang="ru-RU" sz="2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3000375"/>
          <a:ext cx="6929437" cy="36083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743"/>
                <a:gridCol w="3464743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Рослини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Екологічна</a:t>
                      </a:r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uk-UA" dirty="0" smtClean="0"/>
                        <a:t>Кактус</a:t>
                      </a:r>
                    </a:p>
                    <a:p>
                      <a:r>
                        <a:rPr lang="uk-UA" dirty="0" smtClean="0"/>
                        <a:t>Елодея</a:t>
                      </a:r>
                    </a:p>
                    <a:p>
                      <a:r>
                        <a:rPr lang="uk-UA" dirty="0" smtClean="0"/>
                        <a:t>Стрілолист</a:t>
                      </a:r>
                    </a:p>
                    <a:p>
                      <a:r>
                        <a:rPr lang="uk-UA" dirty="0" smtClean="0"/>
                        <a:t>Дуб</a:t>
                      </a:r>
                    </a:p>
                    <a:p>
                      <a:r>
                        <a:rPr lang="uk-UA" dirty="0" smtClean="0"/>
                        <a:t>Абрикос</a:t>
                      </a:r>
                    </a:p>
                    <a:p>
                      <a:r>
                        <a:rPr lang="uk-UA" dirty="0" smtClean="0"/>
                        <a:t>Персик</a:t>
                      </a:r>
                    </a:p>
                    <a:p>
                      <a:r>
                        <a:rPr lang="uk-UA" dirty="0" smtClean="0"/>
                        <a:t>Томат</a:t>
                      </a:r>
                    </a:p>
                    <a:p>
                      <a:r>
                        <a:rPr lang="uk-UA" dirty="0" smtClean="0"/>
                        <a:t>Капуста</a:t>
                      </a:r>
                    </a:p>
                    <a:p>
                      <a:r>
                        <a:rPr lang="uk-UA" dirty="0" smtClean="0"/>
                        <a:t>Верблюжа колючка</a:t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Молодило</a:t>
                      </a:r>
                    </a:p>
                    <a:p>
                      <a:r>
                        <a:rPr lang="uk-UA" dirty="0" smtClean="0"/>
                        <a:t>Конвалія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Світлолюбні</a:t>
                      </a:r>
                    </a:p>
                    <a:p>
                      <a:r>
                        <a:rPr lang="uk-UA" dirty="0" smtClean="0"/>
                        <a:t>Тіньовитривалі</a:t>
                      </a:r>
                    </a:p>
                    <a:p>
                      <a:r>
                        <a:rPr lang="uk-UA" dirty="0" smtClean="0"/>
                        <a:t>Тіньолюбні</a:t>
                      </a:r>
                    </a:p>
                    <a:p>
                      <a:r>
                        <a:rPr lang="uk-UA" dirty="0" smtClean="0"/>
                        <a:t>Холодостійкі</a:t>
                      </a:r>
                    </a:p>
                    <a:p>
                      <a:r>
                        <a:rPr lang="uk-UA" dirty="0" smtClean="0"/>
                        <a:t>Теплолюбні</a:t>
                      </a:r>
                    </a:p>
                    <a:p>
                      <a:r>
                        <a:rPr lang="uk-UA" dirty="0" smtClean="0"/>
                        <a:t>Вища водяна рослинність</a:t>
                      </a:r>
                    </a:p>
                    <a:p>
                      <a:r>
                        <a:rPr lang="uk-UA" dirty="0" smtClean="0"/>
                        <a:t>Вологолюбні</a:t>
                      </a:r>
                    </a:p>
                    <a:p>
                      <a:r>
                        <a:rPr lang="uk-UA" dirty="0" smtClean="0"/>
                        <a:t>Посухостійкі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2857500"/>
          </a:xfrm>
        </p:spPr>
        <p:txBody>
          <a:bodyPr/>
          <a:lstStyle/>
          <a:p>
            <a:r>
              <a:rPr lang="uk-UA" sz="1800" smtClean="0"/>
              <a:t>Серед пристосувань живих організмів до середовища існування особливе значення мають так звані морфологічні адаптації, тобто зміни у зовнішній будові, що дали змогу жити рослині саме в тому, а не іншому середовищі існування. </a:t>
            </a:r>
          </a:p>
          <a:p>
            <a:r>
              <a:rPr lang="uk-UA" sz="1800" smtClean="0"/>
              <a:t>Певна морфологічна будова рослини, що склалася в процесі еволюції як пристосування до умов середовища, і є </a:t>
            </a:r>
            <a:r>
              <a:rPr lang="uk-UA" sz="2400" b="1" i="1" smtClean="0"/>
              <a:t>життєвою формою рослин. </a:t>
            </a:r>
          </a:p>
          <a:p>
            <a:r>
              <a:rPr lang="uk-UA" sz="1800" i="1" smtClean="0"/>
              <a:t>Пригадайте, про які життєві форми рослин ви знаєте з початкової школи. </a:t>
            </a:r>
            <a:endParaRPr lang="ru-RU" sz="1800" smtClean="0"/>
          </a:p>
        </p:txBody>
      </p:sp>
      <p:pic>
        <p:nvPicPr>
          <p:cNvPr id="4" name="Рисунок 3" descr="j04306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21456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02276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143125"/>
            <a:ext cx="29765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483915_tra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3429000"/>
            <a:ext cx="425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trav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38" y="4054475"/>
            <a:ext cx="3738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643688" y="4429125"/>
            <a:ext cx="1500187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Трав'янисті рослини</a:t>
            </a:r>
            <a:endParaRPr lang="ru-RU" dirty="0"/>
          </a:p>
        </p:txBody>
      </p:sp>
      <p:pic>
        <p:nvPicPr>
          <p:cNvPr id="12" name="Рисунок 11" descr="525873_35199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21431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92131_6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2071688"/>
            <a:ext cx="30575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7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2836863"/>
            <a:ext cx="2709863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-1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4021138"/>
            <a:ext cx="42624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0" y="4071938"/>
            <a:ext cx="15001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Кущі </a:t>
            </a:r>
            <a:endParaRPr lang="ru-RU" dirty="0"/>
          </a:p>
        </p:txBody>
      </p:sp>
      <p:pic>
        <p:nvPicPr>
          <p:cNvPr id="16" name="Рисунок 15" descr="14961669_1200508721_0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143125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rez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71750"/>
            <a:ext cx="28559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aobab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2143125"/>
            <a:ext cx="2501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209389935_derevo-korzin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5875" y="3214688"/>
            <a:ext cx="27447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28625" y="3214688"/>
            <a:ext cx="15001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Дерева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229600" cy="1143000"/>
          </a:xfrm>
        </p:spPr>
        <p:txBody>
          <a:bodyPr/>
          <a:lstStyle/>
          <a:p>
            <a:r>
              <a:rPr lang="uk-UA" sz="3200" smtClean="0"/>
              <a:t>Сьогодні на уроці ми ширше розглянемо питання про життєві форми рослин.</a:t>
            </a:r>
            <a:endParaRPr lang="ru-RU" sz="3200" smtClean="0"/>
          </a:p>
        </p:txBody>
      </p:sp>
      <p:pic>
        <p:nvPicPr>
          <p:cNvPr id="17410" name="Рисунок 3" descr="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86125"/>
            <a:ext cx="2241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15312" cy="2500313"/>
          </a:xfrm>
        </p:spPr>
        <p:txBody>
          <a:bodyPr/>
          <a:lstStyle/>
          <a:p>
            <a:r>
              <a:rPr lang="uk-UA" sz="1800" b="1" i="1" smtClean="0"/>
              <a:t>Визначення поняття "життєва форма”</a:t>
            </a:r>
            <a:endParaRPr lang="ru-RU" sz="1800" smtClean="0"/>
          </a:p>
          <a:p>
            <a:r>
              <a:rPr lang="uk-UA" sz="1800" i="1" smtClean="0"/>
              <a:t> </a:t>
            </a:r>
            <a:r>
              <a:rPr lang="uk-UA" sz="2400" b="1" i="1" smtClean="0"/>
              <a:t>Життєва форма </a:t>
            </a:r>
            <a:r>
              <a:rPr lang="uk-UA" sz="1800" i="1" smtClean="0"/>
              <a:t>— </a:t>
            </a:r>
            <a:r>
              <a:rPr lang="uk-UA" sz="1800" smtClean="0"/>
              <a:t>морфологічна будова рослин, що склалася у процесі еволюції і відображає у зовнішньому вигляді пристосування їх до умов життя. Термін запропонував датський ботанік Е. Вармінг (1884). Є ряд класифікацій життєвих форм рослин, в основі яких лежить різний підхід до їх вивчення. За кордоном широко користуються системою ботаніка К. Раункієра (1905, 1907), яка базуєть­ся переважно на розташуванні бруньок відновлення щодо поверхні землі.</a:t>
            </a:r>
            <a:endParaRPr lang="ru-RU" sz="1800" smtClean="0"/>
          </a:p>
        </p:txBody>
      </p:sp>
      <p:pic>
        <p:nvPicPr>
          <p:cNvPr id="4" name="Рисунок 3" descr="200px-Eugenius_Warming_1841-19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92413"/>
            <a:ext cx="264318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otany1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584450"/>
            <a:ext cx="278606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186737" cy="5411788"/>
          </a:xfrm>
        </p:spPr>
        <p:txBody>
          <a:bodyPr/>
          <a:lstStyle/>
          <a:p>
            <a:r>
              <a:rPr lang="uk-UA" sz="2400" smtClean="0"/>
              <a:t>Основні категорії життєвих форм (типи або класи) — дерева, чагарники і трави — відрізняються висотою, ступенем здерев'яніння осьових органів і тривалістю життя надземних пагонів. Вивчення життєвих форм рослин є предметом дослідження окремої галузі ботаніки морфології рослин. Характеристика кожної життєвої форми у вищих рослин складається на основі визначення морфологічних ознак надземних і підземних пагонів та кореневих систем з урахуванням ритму розвитку і тривалості життя. До однієї життєвої форми можуть належати рослини різних видів і родів і, навпаки, рослини одного виду можуть утворювати кілька життєвих форм.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13573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b="1" i="1" dirty="0" smtClean="0"/>
              <a:t>Класифікація життєвих форм рослин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Наводимо одну з класифікацій життєвих форм рослин: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smtClean="0"/>
              <a:t> Дерева </a:t>
            </a:r>
            <a:r>
              <a:rPr lang="uk-UA" sz="1800" dirty="0" smtClean="0"/>
              <a:t>— багаторічні рослини з дерев'янистими надземними частинами, чітко вираженим одним стовбуром, не нижче 2 м висоти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  <p:pic>
        <p:nvPicPr>
          <p:cNvPr id="4" name="Рисунок 3" descr="forest_fog_tre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60525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43063"/>
            <a:ext cx="7558088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orest_trees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714500"/>
            <a:ext cx="65960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929688" cy="2214562"/>
          </a:xfrm>
        </p:spPr>
        <p:txBody>
          <a:bodyPr/>
          <a:lstStyle/>
          <a:p>
            <a:r>
              <a:rPr lang="uk-UA" sz="2800" b="1" smtClean="0"/>
              <a:t> Кущі </a:t>
            </a:r>
            <a:r>
              <a:rPr lang="uk-UA" sz="2000" smtClean="0"/>
              <a:t>— багаторічні рослини з дерев'яніючими надземними частинами. На відміну від дерев, не мають яскраво вираженого стовбура: кущення починається від самої землі. Тому утворюється кілька рівноцінних стовбурів.</a:t>
            </a:r>
            <a:endParaRPr lang="ru-RU" sz="2000" smtClean="0"/>
          </a:p>
          <a:p>
            <a:endParaRPr lang="ru-RU" sz="2000" smtClean="0"/>
          </a:p>
        </p:txBody>
      </p:sp>
      <p:pic>
        <p:nvPicPr>
          <p:cNvPr id="4" name="Рисунок 3" descr="0_dc7a_d0f98d0c_ori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ndrarii_attach_large_image_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71625"/>
            <a:ext cx="6508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F05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1500188"/>
            <a:ext cx="53530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g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Презентациgя1</Template>
  <TotalTime>224</TotalTime>
  <Words>794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Презентациgя1</vt:lpstr>
      <vt:lpstr>Життєві форми рослин. </vt:lpstr>
      <vt:lpstr>Мета. Пояснити учням поняття "життєві форми рослин" і в зв'язку з чим їх виділяють; які є життєві форми рослин. </vt:lpstr>
      <vt:lpstr>Слайд 3</vt:lpstr>
      <vt:lpstr>Слайд 4</vt:lpstr>
      <vt:lpstr>Сьогодні на уроці ми ширше розглянемо питання про життєві форми рослин.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Життєві форми рослин. </dc:title>
  <dc:creator>Admin</dc:creator>
  <cp:lastModifiedBy>Admin</cp:lastModifiedBy>
  <cp:revision>24</cp:revision>
  <dcterms:created xsi:type="dcterms:W3CDTF">2009-05-12T19:00:18Z</dcterms:created>
  <dcterms:modified xsi:type="dcterms:W3CDTF">2011-12-05T15:06:02Z</dcterms:modified>
</cp:coreProperties>
</file>