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364" r:id="rId3"/>
    <p:sldId id="390" r:id="rId4"/>
    <p:sldId id="396" r:id="rId5"/>
    <p:sldId id="368" r:id="rId6"/>
    <p:sldId id="392" r:id="rId7"/>
    <p:sldId id="394" r:id="rId8"/>
    <p:sldId id="369" r:id="rId9"/>
    <p:sldId id="398" r:id="rId10"/>
    <p:sldId id="399" r:id="rId11"/>
    <p:sldId id="370" r:id="rId12"/>
    <p:sldId id="380" r:id="rId13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D1EC"/>
    <a:srgbClr val="D2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86" d="100"/>
          <a:sy n="86" d="100"/>
        </p:scale>
        <p:origin x="828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9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E24CBD-D649-47AA-9143-FBFFFA15AECB}" type="datetimeFigureOut">
              <a:rPr lang="ru-RU"/>
              <a:pPr>
                <a:defRPr/>
              </a:pPr>
              <a:t>пт 03.09.21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161BAFB-9F5E-42F5-80C8-343EEEBC43B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506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z="1400" b="1" smtClean="0">
                <a:latin typeface="Arial" charset="0"/>
                <a:cs typeface="Arial" charset="0"/>
              </a:rPr>
              <a:t>Слайд 1</a:t>
            </a:r>
            <a:endParaRPr sz="1400" b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 smtClean="0">
                <a:latin typeface="Arial" charset="0"/>
                <a:cs typeface="Arial" charset="0"/>
              </a:rPr>
              <a:t>Високоповажний головуючий, високоповажні члени спеціалізованої вченої ради, опоненти, присутні!</a:t>
            </a:r>
            <a:endParaRPr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uk-UA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 smtClean="0">
                <a:latin typeface="Arial" charset="0"/>
                <a:cs typeface="Arial" charset="0"/>
              </a:rPr>
              <a:t>До Вашої уваги пропонуються результати дисертаційного дослідження «</a:t>
            </a:r>
            <a:r>
              <a:rPr lang="uk-UA" sz="1400" b="1" smtClean="0">
                <a:latin typeface="Arial" charset="0"/>
                <a:cs typeface="Arial" charset="0"/>
              </a:rPr>
              <a:t>Формування професійної компетентності майбутніх учителів фізичної культури у процесі вивчення природничо-наукових дисциплін»</a:t>
            </a:r>
            <a:endParaRPr smtClean="0"/>
          </a:p>
        </p:txBody>
      </p:sp>
      <p:sp>
        <p:nvSpPr>
          <p:cNvPr id="13315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BBEBD6-7A73-44CF-828B-ACDDFBBC659D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5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A5FCB4-B30E-46EF-80EF-93E55E84EEA2}" type="slidenum">
              <a:rPr smtClean="0"/>
              <a:pPr>
                <a:defRPr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4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ru-RU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452C45-8195-4D3A-9F69-868AE60F13E5}" type="datetime1">
              <a:rPr lang="ru-RU"/>
              <a:pPr>
                <a:defRPr/>
              </a:pPr>
              <a:t>пт 03.09.21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4D893AC-867B-4F11-9660-894EA99AD6A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9EC2D-58C3-4B84-B875-11B4FCA10ABA}" type="datetime1">
              <a:rPr lang="ru-RU"/>
              <a:pPr>
                <a:defRPr/>
              </a:pPr>
              <a:t>пт 03.09.21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B378-7492-46BD-975D-9906481ABB2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BCD17A-BF71-40E5-B8D4-80B6939E0271}" type="datetime1">
              <a:rPr lang="ru-RU"/>
              <a:pPr>
                <a:defRPr/>
              </a:pPr>
              <a:t>пт 03.09.21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E82A18-9326-4AE8-A6BC-16D11E2B32B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28447484-8E86-4FE7-9694-A9AC953FC812}" type="datetime1">
              <a:rPr lang="ru-RU"/>
              <a:pPr>
                <a:defRPr/>
              </a:pPr>
              <a:t>пт 03.09.21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41A348E3-DC2A-438C-9A94-11C701D62A3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ru-RU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lvl1pPr marL="320040" indent="-320040">
              <a:buFontTx/>
              <a:buBlip>
                <a:blip r:embed="rId2"/>
              </a:buBlip>
              <a:defRPr/>
            </a:lvl1pPr>
            <a:lvl2pPr marL="640080" indent="-274320">
              <a:buFont typeface="Arial" pitchFamily="34" charset="0"/>
              <a:buChar char="•"/>
              <a:defRPr/>
            </a:lvl2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lvl1pPr marL="320040" indent="-320040" eaLnBrk="1" latinLnBrk="0" hangingPunct="1">
              <a:buFontTx/>
              <a:buBlip>
                <a:blip r:embed="rId2"/>
              </a:buBlip>
              <a:defRPr/>
            </a:lvl1pPr>
            <a:lvl2pPr marL="640080" indent="-274320" eaLnBrk="1" latinLnBrk="0" hangingPunct="1">
              <a:buFont typeface="Arial" pitchFamily="34" charset="0"/>
              <a:buChar char="•"/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5577D028-96BF-42F2-B3F1-D59D3E44D70C}" type="datetime1">
              <a:rPr lang="ru-RU"/>
              <a:pPr>
                <a:defRPr/>
              </a:pPr>
              <a:t>пт 03.09.21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2985E48E-9FAE-48F6-9177-F5FAA1FA657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DA99-FAEB-49EF-85CA-5C56B01EA4EC}" type="datetime1">
              <a:rPr lang="ru-RU"/>
              <a:pPr>
                <a:defRPr/>
              </a:pPr>
              <a:t>пт 03.09.21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753E-B761-4C25-A32D-0EE00464B2C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89E636-8F45-41CD-9BF0-38BFABAFF524}" type="datetime1">
              <a:rPr lang="ru-RU"/>
              <a:pPr>
                <a:defRPr/>
              </a:pPr>
              <a:t>пт 03.09.21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0EBBE04-6B3D-4AE9-A828-5D2EAF88D62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3D3C-F849-4DE7-BAC8-F21EA04CB671}" type="datetime1">
              <a:rPr lang="ru-RU"/>
              <a:pPr>
                <a:defRPr/>
              </a:pPr>
              <a:t>пт 03.09.21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E088-F390-4833-9C62-6DA12F7EC21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4B07504-FD1B-4BCE-88F3-6CD0905D1612}" type="datetime1">
              <a:rPr lang="ru-RU"/>
              <a:pPr>
                <a:defRPr/>
              </a:pPr>
              <a:t>пт 03.09.21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>
              <a:defRPr/>
            </a:pPr>
            <a:fld id="{578FBED1-3B34-4672-9CFE-57B79210623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-1588" y="0"/>
            <a:ext cx="91455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941FCDB-07DC-441F-BB93-57E228464DDD}" type="datetime1">
              <a:rPr lang="ru-RU"/>
              <a:pPr>
                <a:defRPr/>
              </a:pPr>
              <a:t>пт 03.09.21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 b="1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E64F26C-FC2C-4681-9254-FD4F6AEC28D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0" r:id="rId4"/>
    <p:sldLayoutId id="2147483661" r:id="rId5"/>
    <p:sldLayoutId id="2147483656" r:id="rId6"/>
    <p:sldLayoutId id="2147483662" r:id="rId7"/>
    <p:sldLayoutId id="2147483655" r:id="rId8"/>
    <p:sldLayoutId id="2147483663" r:id="rId9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189BF"/>
        </a:buClr>
        <a:buSzPct val="7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EB602"/>
        </a:buClr>
        <a:buSzPct val="6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/>
          <a:lstStyle/>
          <a:p>
            <a:pPr>
              <a:lnSpc>
                <a:spcPts val="1600"/>
              </a:lnSpc>
              <a:spcBef>
                <a:spcPct val="0"/>
              </a:spcBef>
            </a:pPr>
            <a:endParaRPr sz="1600" dirty="0" smtClean="0"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413" y="1924050"/>
            <a:ext cx="6477000" cy="2038350"/>
          </a:xfrm>
        </p:spPr>
        <p:txBody>
          <a:bodyPr>
            <a:noAutofit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sz="2000" dirty="0" smtClean="0"/>
              <a:t/>
            </a:r>
            <a:br>
              <a:rPr sz="2000" dirty="0" smtClean="0"/>
            </a:br>
            <a:endParaRPr sz="2000" b="1" dirty="0">
              <a:solidFill>
                <a:schemeClr val="accent4"/>
              </a:solidFill>
            </a:endParaRPr>
          </a:p>
        </p:txBody>
      </p:sp>
      <p:sp>
        <p:nvSpPr>
          <p:cNvPr id="12292" name="Rectangle 4"/>
          <p:cNvSpPr txBox="1">
            <a:spLocks/>
          </p:cNvSpPr>
          <p:nvPr/>
        </p:nvSpPr>
        <p:spPr bwMode="auto">
          <a:xfrm>
            <a:off x="2378075" y="514350"/>
            <a:ext cx="6515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>
                <a:solidFill>
                  <a:srgbClr val="FFFFFF"/>
                </a:solidFill>
              </a:rPr>
              <a:t>ЗАПОРІЗЬКИЙ НАЦІОНАЛЬНИЙ УНІВЕРСИТЕТ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12293" name="Rectangle 4"/>
          <p:cNvSpPr txBox="1">
            <a:spLocks/>
          </p:cNvSpPr>
          <p:nvPr/>
        </p:nvSpPr>
        <p:spPr bwMode="auto">
          <a:xfrm>
            <a:off x="2268538" y="2066925"/>
            <a:ext cx="6480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sz="2800">
                <a:solidFill>
                  <a:srgbClr val="FFFFFF"/>
                </a:solidFill>
              </a:rPr>
              <a:t>СТУДЕНТСЬКИЙ СПОРТ </a:t>
            </a:r>
          </a:p>
        </p:txBody>
      </p:sp>
      <p:sp>
        <p:nvSpPr>
          <p:cNvPr id="12294" name="Rectangle 4"/>
          <p:cNvSpPr txBox="1">
            <a:spLocks/>
          </p:cNvSpPr>
          <p:nvPr/>
        </p:nvSpPr>
        <p:spPr bwMode="auto">
          <a:xfrm>
            <a:off x="417513" y="4587875"/>
            <a:ext cx="1290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>
                <a:solidFill>
                  <a:srgbClr val="FFFFFF"/>
                </a:solidFill>
              </a:rPr>
              <a:t>Запоріжжя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484438" y="3579813"/>
            <a:ext cx="65516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endParaRPr lang="uk-UA"/>
          </a:p>
          <a:p>
            <a:pPr algn="ctr">
              <a:lnSpc>
                <a:spcPts val="1600"/>
              </a:lnSpc>
            </a:pPr>
            <a:endParaRPr lang="ru-RU"/>
          </a:p>
          <a:p>
            <a:endParaRPr lang="ru-RU"/>
          </a:p>
        </p:txBody>
      </p:sp>
      <p:pic>
        <p:nvPicPr>
          <p:cNvPr id="12296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700088"/>
            <a:ext cx="23764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У курсі розглянуто клубну форму організації занять у розвитку студентського спорту</a:t>
            </a: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У курсі запропоновано підходи до системи підготовки спортсменів у студентському спорті</a:t>
            </a: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3635375" y="339725"/>
            <a:ext cx="223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/>
              <a:t>Cambridge University</a:t>
            </a:r>
          </a:p>
        </p:txBody>
      </p:sp>
      <p:pic>
        <p:nvPicPr>
          <p:cNvPr id="25602" name="Picture 6" descr="Картинки по запросу спорт в кембриджском  университе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3779838" y="268288"/>
            <a:ext cx="223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/>
              <a:t>Cambridge University</a:t>
            </a: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0" y="4497388"/>
            <a:ext cx="914400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У курсі наведено специфіку проведення наукових заходів у структурі міжнародного студентського спортивного руху</a:t>
            </a: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Вид сверху на Итонский колледж в Анг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0" y="4773613"/>
            <a:ext cx="914400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Ітонський коледж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chemeClr val="accent5"/>
          </a:solidFill>
          <a:ln>
            <a:solidFill>
              <a:srgbClr val="5ED1EC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cs typeface="+mn-cs"/>
              </a:rPr>
              <a:t>У курсі «Студентський спорт» розглянуто історичний аналіз розвитку студентського спорту у вишах України та в світі. 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0" y="4497388"/>
            <a:ext cx="914400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Вважається, що лондонська школа Херроу, стала першою, де в сквош почали грати усвідомлено, замінюючи їм заняття з тенісу.</a:t>
            </a:r>
          </a:p>
        </p:txBody>
      </p:sp>
      <p:pic>
        <p:nvPicPr>
          <p:cNvPr id="15362" name="Picture 2" descr="General view of the Belvidere racket ground, Pentonvile, London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upload.wikimedia.org/wikipedia/commons/thumb/2/29/FISU_International_University_Sport_Federation.svg/250px-FISU_International_University_Sport_Federatio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472113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У курсі розглянуто організаційну структуру міжнародного студентського спортивного руху, структуру та зміст діяльності в студентському спорті України</a:t>
            </a: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У курсі розглянуто клубну форму організації занять у розвитку студентського спорту</a:t>
            </a: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segodnya.ua/img/gallery/6074/55/621914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0" y="3943350"/>
            <a:ext cx="914400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Регата на Темзі входить в число п'яти найпопулярніших спортивних змагань Великобританії. Вперше університетська регата була влаштована в 1829 році в містечку Хенлі. Після декількох років її перенесли в центр Лондона, проте з 1845 року його постійно проводиться в передмісті британської столиці Патні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и по запросу спорт в оксфордском  университе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925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Картинки по запросу спорт в оксфордском  университе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779588"/>
            <a:ext cx="24669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6" descr="Картинки по запросу спорт в оксфордском  университе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AutoShape 8" descr="Картинки по запросу спорт в оксфордском  университе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5" name="Picture 10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84188"/>
            <a:ext cx="4211637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7"/>
          <p:cNvSpPr>
            <a:spLocks noChangeArrowheads="1"/>
          </p:cNvSpPr>
          <p:nvPr/>
        </p:nvSpPr>
        <p:spPr bwMode="auto">
          <a:xfrm>
            <a:off x="0" y="3795713"/>
            <a:ext cx="914400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Оксфордський університет пропонує доступ до різноманітних спортивних споруд: 25-метровий басейн, майданчик для хокею, повністю обладнаний стадіон для занять легкою атлетикою, обладнаний зал для занять фітнесом, майданчик для крикету, тенісні корти і численні криті спортивні споруди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и по запросу хэрроу школа 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У курсі розглянуто особливості нормативно-правового регулювання студентського спорту України</a:t>
            </a: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3132138" y="1851025"/>
            <a:ext cx="2519362" cy="8810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Студентський спорт</a:t>
            </a:r>
            <a:endParaRPr lang="uk-UA">
              <a:latin typeface="Arial" charset="0"/>
            </a:endParaRPr>
          </a:p>
        </p:txBody>
      </p:sp>
      <p:sp>
        <p:nvSpPr>
          <p:cNvPr id="22530" name="AutoShape 39"/>
          <p:cNvSpPr>
            <a:spLocks noChangeArrowheads="1"/>
          </p:cNvSpPr>
          <p:nvPr/>
        </p:nvSpPr>
        <p:spPr bwMode="auto">
          <a:xfrm>
            <a:off x="250825" y="195263"/>
            <a:ext cx="13684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Міжнародний</a:t>
            </a:r>
            <a:endParaRPr lang="uk-UA" sz="1600" b="1">
              <a:latin typeface="Arial" charset="0"/>
            </a:endParaRPr>
          </a:p>
        </p:txBody>
      </p:sp>
      <p:sp>
        <p:nvSpPr>
          <p:cNvPr id="22531" name="AutoShape 38"/>
          <p:cNvSpPr>
            <a:spLocks noChangeArrowheads="1"/>
          </p:cNvSpPr>
          <p:nvPr/>
        </p:nvSpPr>
        <p:spPr bwMode="auto">
          <a:xfrm>
            <a:off x="1979613" y="195263"/>
            <a:ext cx="1439862" cy="368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Національний</a:t>
            </a:r>
            <a:endParaRPr lang="uk-UA" sz="1600" b="1">
              <a:latin typeface="Arial" charset="0"/>
            </a:endParaRPr>
          </a:p>
        </p:txBody>
      </p:sp>
      <p:sp>
        <p:nvSpPr>
          <p:cNvPr id="22532" name="AutoShape 37"/>
          <p:cNvSpPr>
            <a:spLocks noChangeArrowheads="1"/>
          </p:cNvSpPr>
          <p:nvPr/>
        </p:nvSpPr>
        <p:spPr bwMode="auto">
          <a:xfrm>
            <a:off x="3708400" y="195263"/>
            <a:ext cx="1430338" cy="368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Регіональний</a:t>
            </a:r>
            <a:endParaRPr lang="uk-UA" sz="1600" b="1">
              <a:latin typeface="Arial" charset="0"/>
            </a:endParaRPr>
          </a:p>
        </p:txBody>
      </p:sp>
      <p:sp>
        <p:nvSpPr>
          <p:cNvPr id="22533" name="AutoShape 36"/>
          <p:cNvSpPr>
            <a:spLocks noChangeArrowheads="1"/>
          </p:cNvSpPr>
          <p:nvPr/>
        </p:nvSpPr>
        <p:spPr bwMode="auto">
          <a:xfrm>
            <a:off x="5508625" y="195263"/>
            <a:ext cx="1235075" cy="368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Місцевий</a:t>
            </a:r>
            <a:endParaRPr lang="uk-UA" sz="1600" b="1">
              <a:latin typeface="Arial" charset="0"/>
            </a:endParaRPr>
          </a:p>
        </p:txBody>
      </p:sp>
      <p:sp>
        <p:nvSpPr>
          <p:cNvPr id="22534" name="AutoShape 35"/>
          <p:cNvSpPr>
            <a:spLocks noChangeArrowheads="1"/>
          </p:cNvSpPr>
          <p:nvPr/>
        </p:nvSpPr>
        <p:spPr bwMode="auto">
          <a:xfrm>
            <a:off x="7019925" y="195263"/>
            <a:ext cx="1827213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Університетськи</a:t>
            </a:r>
            <a:r>
              <a:rPr lang="uk-UA" sz="1600" b="1">
                <a:cs typeface="Times New Roman" pitchFamily="18" charset="0"/>
              </a:rPr>
              <a:t>й</a:t>
            </a:r>
            <a:endParaRPr lang="uk-UA" sz="1600" b="1">
              <a:latin typeface="Arial" charset="0"/>
            </a:endParaRPr>
          </a:p>
        </p:txBody>
      </p:sp>
      <p:sp>
        <p:nvSpPr>
          <p:cNvPr id="22535" name="Line 34"/>
          <p:cNvSpPr>
            <a:spLocks noChangeShapeType="1"/>
          </p:cNvSpPr>
          <p:nvPr/>
        </p:nvSpPr>
        <p:spPr bwMode="auto">
          <a:xfrm>
            <a:off x="1187450" y="915988"/>
            <a:ext cx="7129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AutoShape 33"/>
          <p:cNvSpPr>
            <a:spLocks noChangeArrowheads="1"/>
          </p:cNvSpPr>
          <p:nvPr/>
        </p:nvSpPr>
        <p:spPr bwMode="auto">
          <a:xfrm rot="2260521" flipH="1">
            <a:off x="7662863" y="642938"/>
            <a:ext cx="142875" cy="265112"/>
          </a:xfrm>
          <a:prstGeom prst="upDownArrow">
            <a:avLst>
              <a:gd name="adj1" fmla="val 50000"/>
              <a:gd name="adj2" fmla="val 37111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37" name="AutoShape 32"/>
          <p:cNvSpPr>
            <a:spLocks noChangeArrowheads="1"/>
          </p:cNvSpPr>
          <p:nvPr/>
        </p:nvSpPr>
        <p:spPr bwMode="auto">
          <a:xfrm rot="2260521" flipH="1">
            <a:off x="4422775" y="642938"/>
            <a:ext cx="142875" cy="265112"/>
          </a:xfrm>
          <a:prstGeom prst="upDownArrow">
            <a:avLst>
              <a:gd name="adj1" fmla="val 64815"/>
              <a:gd name="adj2" fmla="val 26940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38" name="AutoShape 31"/>
          <p:cNvSpPr>
            <a:spLocks noChangeArrowheads="1"/>
          </p:cNvSpPr>
          <p:nvPr/>
        </p:nvSpPr>
        <p:spPr bwMode="auto">
          <a:xfrm rot="2260521" flipH="1">
            <a:off x="6005513" y="642938"/>
            <a:ext cx="142875" cy="265112"/>
          </a:xfrm>
          <a:prstGeom prst="upDownArrow">
            <a:avLst>
              <a:gd name="adj1" fmla="val 50000"/>
              <a:gd name="adj2" fmla="val 37111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39" name="AutoShape 30"/>
          <p:cNvSpPr>
            <a:spLocks noChangeArrowheads="1"/>
          </p:cNvSpPr>
          <p:nvPr/>
        </p:nvSpPr>
        <p:spPr bwMode="auto">
          <a:xfrm rot="8229122" flipH="1">
            <a:off x="1385888" y="654050"/>
            <a:ext cx="168275" cy="225425"/>
          </a:xfrm>
          <a:prstGeom prst="upDownArrow">
            <a:avLst>
              <a:gd name="adj1" fmla="val 50000"/>
              <a:gd name="adj2" fmla="val 26792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40" name="AutoShape 29"/>
          <p:cNvSpPr>
            <a:spLocks noChangeArrowheads="1"/>
          </p:cNvSpPr>
          <p:nvPr/>
        </p:nvSpPr>
        <p:spPr bwMode="auto">
          <a:xfrm rot="8229122" flipH="1">
            <a:off x="2755900" y="649288"/>
            <a:ext cx="153988" cy="225425"/>
          </a:xfrm>
          <a:prstGeom prst="upDownArrow">
            <a:avLst>
              <a:gd name="adj1" fmla="val 50000"/>
              <a:gd name="adj2" fmla="val 29278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41" name="AutoShape 27"/>
          <p:cNvSpPr>
            <a:spLocks noChangeArrowheads="1"/>
          </p:cNvSpPr>
          <p:nvPr/>
        </p:nvSpPr>
        <p:spPr bwMode="auto">
          <a:xfrm>
            <a:off x="2987675" y="1131888"/>
            <a:ext cx="2720975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Рівні функціювання</a:t>
            </a:r>
            <a:endParaRPr lang="uk-UA" b="1">
              <a:latin typeface="Arial" charset="0"/>
            </a:endParaRPr>
          </a:p>
        </p:txBody>
      </p:sp>
      <p:sp>
        <p:nvSpPr>
          <p:cNvPr id="22542" name="AutoShape 26"/>
          <p:cNvSpPr>
            <a:spLocks noChangeArrowheads="1"/>
          </p:cNvSpPr>
          <p:nvPr/>
        </p:nvSpPr>
        <p:spPr bwMode="auto">
          <a:xfrm rot="10800000">
            <a:off x="4356100" y="1492250"/>
            <a:ext cx="171450" cy="466725"/>
          </a:xfrm>
          <a:prstGeom prst="downArrow">
            <a:avLst>
              <a:gd name="adj1" fmla="val 50000"/>
              <a:gd name="adj2" fmla="val 68056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2267744" y="1059582"/>
            <a:ext cx="448816" cy="28803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 lIns="0" tIns="0" rIns="0" bIns="0"/>
          <a:lstStyle/>
          <a:p>
            <a:pPr algn="ctr">
              <a:defRPr/>
            </a:pPr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Вирішення завдань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6084168" y="1059582"/>
            <a:ext cx="376808" cy="33843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vert270" lIns="0" tIns="0" rIns="0" bIns="0"/>
          <a:lstStyle/>
          <a:p>
            <a:pPr algn="ctr">
              <a:defRPr/>
            </a:pPr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 забезпечення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45" name="AutoShape 23"/>
          <p:cNvSpPr>
            <a:spLocks noChangeArrowheads="1"/>
          </p:cNvSpPr>
          <p:nvPr/>
        </p:nvSpPr>
        <p:spPr bwMode="auto">
          <a:xfrm>
            <a:off x="3779838" y="3435350"/>
            <a:ext cx="1509712" cy="36036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Учасники</a:t>
            </a:r>
            <a:endParaRPr lang="uk-UA" b="1">
              <a:latin typeface="Arial" charset="0"/>
            </a:endParaRPr>
          </a:p>
        </p:txBody>
      </p:sp>
      <p:sp>
        <p:nvSpPr>
          <p:cNvPr id="22546" name="AutoShape 22"/>
          <p:cNvSpPr>
            <a:spLocks noChangeArrowheads="1"/>
          </p:cNvSpPr>
          <p:nvPr/>
        </p:nvSpPr>
        <p:spPr bwMode="auto">
          <a:xfrm>
            <a:off x="3851275" y="4011613"/>
            <a:ext cx="1438275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Випускники</a:t>
            </a:r>
            <a:endParaRPr lang="uk-UA" b="1">
              <a:latin typeface="Arial" charset="0"/>
            </a:endParaRPr>
          </a:p>
        </p:txBody>
      </p:sp>
      <p:sp>
        <p:nvSpPr>
          <p:cNvPr id="22547" name="AutoShape 21"/>
          <p:cNvSpPr>
            <a:spLocks noChangeArrowheads="1"/>
          </p:cNvSpPr>
          <p:nvPr/>
        </p:nvSpPr>
        <p:spPr bwMode="auto">
          <a:xfrm>
            <a:off x="4427538" y="2859088"/>
            <a:ext cx="190500" cy="466725"/>
          </a:xfrm>
          <a:prstGeom prst="downArrow">
            <a:avLst>
              <a:gd name="adj1" fmla="val 50000"/>
              <a:gd name="adj2" fmla="val 61250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 rot="5426281" flipH="1">
            <a:off x="5790406" y="2075657"/>
            <a:ext cx="149225" cy="423862"/>
          </a:xfrm>
          <a:prstGeom prst="downArrow">
            <a:avLst>
              <a:gd name="adj1" fmla="val 50000"/>
              <a:gd name="adj2" fmla="val 71011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49" name="AutoShape 19"/>
          <p:cNvSpPr>
            <a:spLocks noChangeArrowheads="1"/>
          </p:cNvSpPr>
          <p:nvPr/>
        </p:nvSpPr>
        <p:spPr bwMode="auto">
          <a:xfrm rot="16200000" flipH="1">
            <a:off x="2978150" y="2005013"/>
            <a:ext cx="149225" cy="561975"/>
          </a:xfrm>
          <a:prstGeom prst="downArrow">
            <a:avLst>
              <a:gd name="adj1" fmla="val 50000"/>
              <a:gd name="adj2" fmla="val 94149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50" name="AutoShape 18"/>
          <p:cNvSpPr>
            <a:spLocks noChangeArrowheads="1"/>
          </p:cNvSpPr>
          <p:nvPr/>
        </p:nvSpPr>
        <p:spPr bwMode="auto">
          <a:xfrm>
            <a:off x="179388" y="1131888"/>
            <a:ext cx="1608137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Спорту вищих досягнень</a:t>
            </a:r>
            <a:endParaRPr lang="uk-UA" sz="1600" b="1">
              <a:latin typeface="Arial" charset="0"/>
            </a:endParaRPr>
          </a:p>
        </p:txBody>
      </p:sp>
      <p:sp>
        <p:nvSpPr>
          <p:cNvPr id="22551" name="AutoShape 17"/>
          <p:cNvSpPr>
            <a:spLocks noChangeArrowheads="1"/>
          </p:cNvSpPr>
          <p:nvPr/>
        </p:nvSpPr>
        <p:spPr bwMode="auto">
          <a:xfrm>
            <a:off x="250825" y="1924050"/>
            <a:ext cx="1392238" cy="528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Резервного спорту</a:t>
            </a:r>
            <a:endParaRPr lang="uk-UA" sz="1600" b="1">
              <a:latin typeface="Arial" charset="0"/>
            </a:endParaRPr>
          </a:p>
        </p:txBody>
      </p:sp>
      <p:sp>
        <p:nvSpPr>
          <p:cNvPr id="22552" name="AutoShape 16"/>
          <p:cNvSpPr>
            <a:spLocks noChangeArrowheads="1"/>
          </p:cNvSpPr>
          <p:nvPr/>
        </p:nvSpPr>
        <p:spPr bwMode="auto">
          <a:xfrm>
            <a:off x="179388" y="2643188"/>
            <a:ext cx="1512887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Масового спорту</a:t>
            </a:r>
            <a:endParaRPr lang="uk-UA" sz="1600" b="1">
              <a:latin typeface="Arial" charset="0"/>
            </a:endParaRPr>
          </a:p>
        </p:txBody>
      </p:sp>
      <p:sp>
        <p:nvSpPr>
          <p:cNvPr id="22553" name="AutoShape 15"/>
          <p:cNvSpPr>
            <a:spLocks noChangeArrowheads="1"/>
          </p:cNvSpPr>
          <p:nvPr/>
        </p:nvSpPr>
        <p:spPr bwMode="auto">
          <a:xfrm rot="5536674" flipH="1">
            <a:off x="1903413" y="2011363"/>
            <a:ext cx="206375" cy="333375"/>
          </a:xfrm>
          <a:prstGeom prst="upDownArrow">
            <a:avLst>
              <a:gd name="adj1" fmla="val 50000"/>
              <a:gd name="adj2" fmla="val 32308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54" name="AutoShape 14"/>
          <p:cNvSpPr>
            <a:spLocks noChangeArrowheads="1"/>
          </p:cNvSpPr>
          <p:nvPr/>
        </p:nvSpPr>
        <p:spPr bwMode="auto">
          <a:xfrm rot="4072214" flipH="1">
            <a:off x="1925638" y="2706688"/>
            <a:ext cx="206375" cy="333375"/>
          </a:xfrm>
          <a:prstGeom prst="upDownArrow">
            <a:avLst>
              <a:gd name="adj1" fmla="val 50000"/>
              <a:gd name="adj2" fmla="val 32308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55" name="AutoShape 13"/>
          <p:cNvSpPr>
            <a:spLocks noChangeArrowheads="1"/>
          </p:cNvSpPr>
          <p:nvPr/>
        </p:nvSpPr>
        <p:spPr bwMode="auto">
          <a:xfrm rot="6455442" flipH="1">
            <a:off x="1922463" y="1330325"/>
            <a:ext cx="206375" cy="333375"/>
          </a:xfrm>
          <a:prstGeom prst="upDownArrow">
            <a:avLst>
              <a:gd name="adj1" fmla="val 50000"/>
              <a:gd name="adj2" fmla="val 32308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56" name="AutoShape 12"/>
          <p:cNvSpPr>
            <a:spLocks noChangeArrowheads="1"/>
          </p:cNvSpPr>
          <p:nvPr/>
        </p:nvSpPr>
        <p:spPr bwMode="auto">
          <a:xfrm>
            <a:off x="395288" y="4011613"/>
            <a:ext cx="1416050" cy="288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3366"/>
              </a:gs>
              <a:gs pos="50000">
                <a:srgbClr val="FFFFFF"/>
              </a:gs>
              <a:gs pos="100000">
                <a:srgbClr val="993366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Абітурієнти</a:t>
            </a:r>
            <a:endParaRPr lang="uk-UA" sz="1600" b="1">
              <a:latin typeface="Arial" charset="0"/>
            </a:endParaRPr>
          </a:p>
        </p:txBody>
      </p:sp>
      <p:sp>
        <p:nvSpPr>
          <p:cNvPr id="22557" name="AutoShape 11"/>
          <p:cNvSpPr>
            <a:spLocks noChangeArrowheads="1"/>
          </p:cNvSpPr>
          <p:nvPr/>
        </p:nvSpPr>
        <p:spPr bwMode="auto">
          <a:xfrm>
            <a:off x="179388" y="3435350"/>
            <a:ext cx="1944687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3366"/>
              </a:gs>
              <a:gs pos="50000">
                <a:srgbClr val="FFFFFF"/>
              </a:gs>
              <a:gs pos="100000">
                <a:srgbClr val="993366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r>
              <a:rPr lang="uk-UA" sz="1600" b="1">
                <a:latin typeface="Times New Roman" pitchFamily="18" charset="0"/>
                <a:cs typeface="Times New Roman" pitchFamily="18" charset="0"/>
              </a:rPr>
              <a:t>Викладачі, тренери</a:t>
            </a:r>
            <a:endParaRPr lang="uk-UA" sz="1600" b="1">
              <a:latin typeface="Arial" charset="0"/>
            </a:endParaRPr>
          </a:p>
        </p:txBody>
      </p:sp>
      <p:sp>
        <p:nvSpPr>
          <p:cNvPr id="22558" name="AutoShape 1"/>
          <p:cNvSpPr>
            <a:spLocks noChangeArrowheads="1"/>
          </p:cNvSpPr>
          <p:nvPr/>
        </p:nvSpPr>
        <p:spPr bwMode="auto">
          <a:xfrm>
            <a:off x="539750" y="4529138"/>
            <a:ext cx="3171825" cy="614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3366"/>
              </a:gs>
              <a:gs pos="50000">
                <a:srgbClr val="FFFFFF"/>
              </a:gs>
              <a:gs pos="100000">
                <a:srgbClr val="993366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Студенти з різним рівнем спортивної майстерності</a:t>
            </a:r>
            <a:endParaRPr lang="uk-UA" sz="1600" b="1">
              <a:latin typeface="Arial" charset="0"/>
            </a:endParaRPr>
          </a:p>
        </p:txBody>
      </p:sp>
      <p:sp>
        <p:nvSpPr>
          <p:cNvPr id="22559" name="AutoShape 10"/>
          <p:cNvSpPr>
            <a:spLocks noChangeArrowheads="1"/>
          </p:cNvSpPr>
          <p:nvPr/>
        </p:nvSpPr>
        <p:spPr bwMode="auto">
          <a:xfrm rot="14169910" flipH="1">
            <a:off x="2578100" y="3708401"/>
            <a:ext cx="263525" cy="889000"/>
          </a:xfrm>
          <a:prstGeom prst="upDownArrow">
            <a:avLst>
              <a:gd name="adj1" fmla="val 50000"/>
              <a:gd name="adj2" fmla="val 67470"/>
            </a:avLst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60" name="AutoShape 9"/>
          <p:cNvSpPr>
            <a:spLocks noChangeArrowheads="1"/>
          </p:cNvSpPr>
          <p:nvPr/>
        </p:nvSpPr>
        <p:spPr bwMode="auto">
          <a:xfrm>
            <a:off x="6659563" y="4011613"/>
            <a:ext cx="226377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/>
              </a:gs>
              <a:gs pos="50000">
                <a:srgbClr val="FFFF99"/>
              </a:gs>
              <a:gs pos="100000">
                <a:srgbClr val="CC66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Матеріально-технічний</a:t>
            </a:r>
            <a:endParaRPr lang="uk-UA" sz="1600" b="1">
              <a:latin typeface="Arial" charset="0"/>
            </a:endParaRPr>
          </a:p>
        </p:txBody>
      </p:sp>
      <p:sp>
        <p:nvSpPr>
          <p:cNvPr id="22561" name="AutoShape 8"/>
          <p:cNvSpPr>
            <a:spLocks noChangeArrowheads="1"/>
          </p:cNvSpPr>
          <p:nvPr/>
        </p:nvSpPr>
        <p:spPr bwMode="auto">
          <a:xfrm>
            <a:off x="6875463" y="1131888"/>
            <a:ext cx="201771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/>
              </a:gs>
              <a:gs pos="50000">
                <a:srgbClr val="FFFF99"/>
              </a:gs>
              <a:gs pos="100000">
                <a:srgbClr val="CC66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Нормативно-правові</a:t>
            </a:r>
            <a:endParaRPr lang="uk-UA" sz="1600" b="1">
              <a:latin typeface="Arial" charset="0"/>
            </a:endParaRPr>
          </a:p>
        </p:txBody>
      </p:sp>
      <p:sp>
        <p:nvSpPr>
          <p:cNvPr id="22562" name="AutoShape 7"/>
          <p:cNvSpPr>
            <a:spLocks noChangeArrowheads="1"/>
          </p:cNvSpPr>
          <p:nvPr/>
        </p:nvSpPr>
        <p:spPr bwMode="auto">
          <a:xfrm>
            <a:off x="7092950" y="1635125"/>
            <a:ext cx="1439863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/>
              </a:gs>
              <a:gs pos="50000">
                <a:srgbClr val="FFFF99"/>
              </a:gs>
              <a:gs pos="100000">
                <a:srgbClr val="CC66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Соціальний</a:t>
            </a:r>
            <a:endParaRPr lang="uk-UA" sz="1600" b="1">
              <a:latin typeface="Arial" charset="0"/>
            </a:endParaRPr>
          </a:p>
        </p:txBody>
      </p:sp>
      <p:sp>
        <p:nvSpPr>
          <p:cNvPr id="22563" name="AutoShape 6"/>
          <p:cNvSpPr>
            <a:spLocks noChangeArrowheads="1"/>
          </p:cNvSpPr>
          <p:nvPr/>
        </p:nvSpPr>
        <p:spPr bwMode="auto">
          <a:xfrm>
            <a:off x="7164388" y="2139950"/>
            <a:ext cx="1439862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/>
              </a:gs>
              <a:gs pos="50000">
                <a:srgbClr val="FFFF99"/>
              </a:gs>
              <a:gs pos="100000">
                <a:srgbClr val="CC66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Фінансовий</a:t>
            </a:r>
            <a:endParaRPr lang="uk-UA" sz="1600" b="1">
              <a:latin typeface="Arial" charset="0"/>
            </a:endParaRPr>
          </a:p>
        </p:txBody>
      </p:sp>
      <p:sp>
        <p:nvSpPr>
          <p:cNvPr id="22564" name="AutoShape 5"/>
          <p:cNvSpPr>
            <a:spLocks noChangeArrowheads="1"/>
          </p:cNvSpPr>
          <p:nvPr/>
        </p:nvSpPr>
        <p:spPr bwMode="auto">
          <a:xfrm>
            <a:off x="7092950" y="2716213"/>
            <a:ext cx="1655763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/>
              </a:gs>
              <a:gs pos="50000">
                <a:srgbClr val="FFFF99"/>
              </a:gs>
              <a:gs pos="100000">
                <a:srgbClr val="CC66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Організаційний</a:t>
            </a:r>
            <a:endParaRPr lang="uk-UA" sz="1600" b="1">
              <a:latin typeface="Arial" charset="0"/>
            </a:endParaRPr>
          </a:p>
        </p:txBody>
      </p:sp>
      <p:sp>
        <p:nvSpPr>
          <p:cNvPr id="22565" name="AutoShape 4"/>
          <p:cNvSpPr>
            <a:spLocks noChangeArrowheads="1"/>
          </p:cNvSpPr>
          <p:nvPr/>
        </p:nvSpPr>
        <p:spPr bwMode="auto">
          <a:xfrm>
            <a:off x="7164388" y="3363913"/>
            <a:ext cx="149066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/>
              </a:gs>
              <a:gs pos="50000">
                <a:srgbClr val="FFFF99"/>
              </a:gs>
              <a:gs pos="100000">
                <a:srgbClr val="CC66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Інформаційний</a:t>
            </a:r>
            <a:endParaRPr lang="uk-UA" sz="1600" b="1">
              <a:latin typeface="Arial" charset="0"/>
            </a:endParaRPr>
          </a:p>
        </p:txBody>
      </p:sp>
      <p:sp>
        <p:nvSpPr>
          <p:cNvPr id="22566" name="AutoShape 3"/>
          <p:cNvSpPr>
            <a:spLocks noChangeArrowheads="1"/>
          </p:cNvSpPr>
          <p:nvPr/>
        </p:nvSpPr>
        <p:spPr bwMode="auto">
          <a:xfrm rot="3499750">
            <a:off x="6534151" y="1582737"/>
            <a:ext cx="342900" cy="231775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66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67" name="AutoShape 2"/>
          <p:cNvSpPr>
            <a:spLocks noChangeArrowheads="1"/>
          </p:cNvSpPr>
          <p:nvPr/>
        </p:nvSpPr>
        <p:spPr bwMode="auto">
          <a:xfrm rot="18651702" flipV="1">
            <a:off x="6487319" y="3299619"/>
            <a:ext cx="334962" cy="266700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66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69" name="Rectangle 6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Дисертация">
      <a:dk1>
        <a:sysClr val="windowText" lastClr="000000"/>
      </a:dk1>
      <a:lt1>
        <a:sysClr val="window" lastClr="FFFFFF"/>
      </a:lt1>
      <a:dk2>
        <a:srgbClr val="6C6C6C"/>
      </a:dk2>
      <a:lt2>
        <a:srgbClr val="D8D8D8"/>
      </a:lt2>
      <a:accent1>
        <a:srgbClr val="A8C813"/>
      </a:accent1>
      <a:accent2>
        <a:srgbClr val="A5A5A5"/>
      </a:accent2>
      <a:accent3>
        <a:srgbClr val="A189BF"/>
      </a:accent3>
      <a:accent4>
        <a:srgbClr val="FEB602"/>
      </a:accent4>
      <a:accent5>
        <a:srgbClr val="FFFF00"/>
      </a:accent5>
      <a:accent6>
        <a:srgbClr val="E60088"/>
      </a:accent6>
      <a:hlink>
        <a:srgbClr val="1FADCC"/>
      </a:hlink>
      <a:folHlink>
        <a:srgbClr val="79CBD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ppt/theme/themeOverride2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289</Words>
  <Application>Microsoft Office PowerPoint</Application>
  <PresentationFormat>Экран (16:9)</PresentationFormat>
  <Paragraphs>47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Wingdings</vt:lpstr>
      <vt:lpstr>Wingdings 2</vt:lpstr>
      <vt:lpstr>WidescreenPresentation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1</cp:revision>
  <dcterms:created xsi:type="dcterms:W3CDTF">2013-02-13T08:27:22Z</dcterms:created>
  <dcterms:modified xsi:type="dcterms:W3CDTF">2021-09-03T08:06:31Z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