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9"/>
  </p:notesMasterIdLst>
  <p:sldIdLst>
    <p:sldId id="257" r:id="rId2"/>
    <p:sldId id="279" r:id="rId3"/>
    <p:sldId id="263" r:id="rId4"/>
    <p:sldId id="264" r:id="rId5"/>
    <p:sldId id="278" r:id="rId6"/>
    <p:sldId id="280" r:id="rId7"/>
    <p:sldId id="265" r:id="rId8"/>
    <p:sldId id="268" r:id="rId9"/>
    <p:sldId id="260" r:id="rId10"/>
    <p:sldId id="261" r:id="rId11"/>
    <p:sldId id="262" r:id="rId12"/>
    <p:sldId id="266" r:id="rId13"/>
    <p:sldId id="270" r:id="rId14"/>
    <p:sldId id="271" r:id="rId15"/>
    <p:sldId id="267" r:id="rId16"/>
    <p:sldId id="276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3D5E7-0ABD-4608-99E0-87A9BC0DF95A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0F2D3-DE39-4AA2-B03D-1B960DFEF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3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0F2D3-DE39-4AA2-B03D-1B960DFEFC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5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0F2D3-DE39-4AA2-B03D-1B960DFEFC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6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3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3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8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4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17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68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4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5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4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91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0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0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25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126CC6-95BD-4432-A559-3A5AEBD364F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1" y="1489364"/>
            <a:ext cx="9488490" cy="175259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Волонтер</a:t>
            </a:r>
            <a:r>
              <a:rPr lang="ru-RU" dirty="0" smtClean="0"/>
              <a:t> </a:t>
            </a:r>
            <a:r>
              <a:rPr lang="ru-RU" dirty="0"/>
              <a:t>— це людина, яка добровільно, </a:t>
            </a:r>
            <a:r>
              <a:rPr lang="ru-RU" dirty="0" smtClean="0"/>
              <a:t>не </a:t>
            </a:r>
            <a:r>
              <a:rPr lang="ru-RU" dirty="0"/>
              <a:t>переслідуючи корисливих цілей, займається діяльністю на користь суспільства, не одержуючи за це грошової винагороди.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2060"/>
                </a:solidFill>
              </a:rPr>
              <a:t>Волонтерський </a:t>
            </a:r>
            <a:r>
              <a:rPr lang="ru-RU" dirty="0">
                <a:solidFill>
                  <a:srgbClr val="002060"/>
                </a:solidFill>
              </a:rPr>
              <a:t>рух </a:t>
            </a:r>
            <a:r>
              <a:rPr lang="ru-RU" dirty="0"/>
              <a:t>— це рух із надання безкорисної допомоги тим, хто її потребує.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1670"/>
          <a:stretch/>
        </p:blipFill>
        <p:spPr>
          <a:xfrm>
            <a:off x="2635251" y="4786457"/>
            <a:ext cx="9048750" cy="207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32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42455"/>
            <a:ext cx="10018711" cy="431800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Складові частини вступного курсу: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0" y="674256"/>
            <a:ext cx="10596854" cy="602210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Підготовка </a:t>
            </a:r>
            <a:r>
              <a:rPr lang="ru-RU" dirty="0"/>
              <a:t>й проведення вступного курсу координатором роботи волонтерів із залученням штатних співробітників, членів правління, котрі вже працюють в організації волонтерів і клієнтів.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Знайомство </a:t>
            </a:r>
            <a:r>
              <a:rPr lang="ru-RU" dirty="0"/>
              <a:t>з місією, принципами, завданнями й зобов’язаннями організації.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Передача </a:t>
            </a:r>
            <a:r>
              <a:rPr lang="ru-RU" dirty="0"/>
              <a:t>основних знань про цільову групу організації. 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Інформація про робочі процеси, технології, санітарні норми й правила техніки безпеки.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Дискусія </a:t>
            </a:r>
            <a:r>
              <a:rPr lang="ru-RU" dirty="0"/>
              <a:t>про процес і технології менеджменту волонтерських програм — про право участі в прийнятті рішень і про право брати участь у визначенні завдань від самого початку. 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Знайомство </a:t>
            </a:r>
            <a:r>
              <a:rPr lang="ru-RU" dirty="0"/>
              <a:t>волонтера з приміщенням й устаткуванням організації.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Уведення </a:t>
            </a:r>
            <a:r>
              <a:rPr lang="ru-RU" dirty="0"/>
              <a:t>в соціальний контекст організації — вітання волонтерів; штатні співробітники й волонтери знайомляться один з одним.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Видача </a:t>
            </a:r>
            <a:r>
              <a:rPr lang="ru-RU" dirty="0"/>
              <a:t>довідника волонтера, у якому описана волонтерська програма.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694" y="833582"/>
            <a:ext cx="10319761" cy="3048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Вступний курс є основним елементом у навчанні й підвищенні кваліфікації.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Його </a:t>
            </a:r>
            <a:r>
              <a:rPr lang="ru-RU" dirty="0"/>
              <a:t>доповнюють внутріорганізаційні тренінги, підготовка яких також є завданням координатора роботи волонтерів.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Мета </a:t>
            </a:r>
            <a:r>
              <a:rPr lang="ru-RU" dirty="0"/>
              <a:t>внутріорганізаційного навчання й підвищення кваліфікації полягає в тому, щоб підготувати волонтера до практичної діяльності.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Навчання </a:t>
            </a:r>
            <a:r>
              <a:rPr lang="ru-RU" dirty="0"/>
              <a:t>торкається таких аспектів: 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2857" y="4952999"/>
            <a:ext cx="10018711" cy="198350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Передача </a:t>
            </a:r>
            <a:r>
              <a:rPr lang="ru-RU" dirty="0"/>
              <a:t>інформації й знань, які належать до сфери завдань.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Навчання навичок, необхідних для виконання завдань.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Міркування </a:t>
            </a:r>
            <a:r>
              <a:rPr lang="ru-RU" dirty="0"/>
              <a:t>про особисте ставлення до волонтерської діяльності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858" y="76200"/>
            <a:ext cx="10018711" cy="958273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Основні функції та форми роботи школи для волонтерів: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4322" y="868218"/>
            <a:ext cx="10815782" cy="5828147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/>
            </a:pPr>
            <a:r>
              <a:rPr lang="ru-RU" dirty="0" smtClean="0"/>
              <a:t>сприяння </a:t>
            </a:r>
            <a:r>
              <a:rPr lang="ru-RU" dirty="0"/>
              <a:t>здобуттю професійних знань з різних напрямків соціальної роботи для подальшої роботи в соціальних програмах;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запобігання </a:t>
            </a:r>
            <a:r>
              <a:rPr lang="ru-RU" dirty="0"/>
              <a:t>аморальної, протиправної, іншої соціальної поведінки, виявлення та запобігання будь-якому негативному впливу і його наслідків на життя й здоров’я волонтерів;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сприяння </a:t>
            </a:r>
            <a:r>
              <a:rPr lang="ru-RU" dirty="0"/>
              <a:t>здобуттю знань, умінь, навичок, які необхідні для поліпшення соціальної адаптації волонтерів і роботи в соціальних програмах;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сприяння </a:t>
            </a:r>
            <a:r>
              <a:rPr lang="ru-RU" dirty="0"/>
              <a:t>професійному зростанню та набуттю практичного досвіду волонтерами;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сприяння </a:t>
            </a:r>
            <a:r>
              <a:rPr lang="ru-RU" dirty="0"/>
              <a:t>здобуттю певних знань і набуттю вмінь для розв’язання особистісних проблем волонтерами — клієнтами, батьками та членами родин клієнтів;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розроблення </a:t>
            </a:r>
            <a:r>
              <a:rPr lang="ru-RU" dirty="0"/>
              <a:t>та впровадження інноваційних технологій, форм і методів соціальної роботи з різними категоріями молоді</a:t>
            </a:r>
            <a:r>
              <a:rPr lang="ru-RU" dirty="0" smtClean="0"/>
              <a:t>;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проведення </a:t>
            </a:r>
            <a:r>
              <a:rPr lang="ru-RU" dirty="0"/>
              <a:t>науково-практичних конференцій, семінарів з теорії і практики підготовки та навчання волонтерів.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149" y="260928"/>
            <a:ext cx="10018711" cy="671945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 найтиповіших форм роботи з різними групами волонтерів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належать: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293" y="729673"/>
            <a:ext cx="10199688" cy="523701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лекція;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б</a:t>
            </a:r>
            <a:r>
              <a:rPr lang="ru-RU" dirty="0" smtClean="0"/>
              <a:t>есіда;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ділова </a:t>
            </a:r>
            <a:r>
              <a:rPr lang="ru-RU" dirty="0" smtClean="0"/>
              <a:t>гра;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«мозковий штурм</a:t>
            </a:r>
            <a:r>
              <a:rPr lang="ru-RU" dirty="0" smtClean="0"/>
              <a:t>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дискусія (диспут) з волонтером або групою волонтерів з найактуальніших і найгостріших питань; 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колоквіум </a:t>
            </a:r>
            <a:r>
              <a:rPr lang="ru-RU" dirty="0"/>
              <a:t>як форма обговорення проблеми за участю більшості членів групи</a:t>
            </a:r>
            <a:r>
              <a:rPr lang="ru-RU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семінар-практикум для волонтерів і працівників соціальних служб для подальшого засвоєння теоретичних знань; 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різноманітні тренінги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220" y="729673"/>
            <a:ext cx="2302394" cy="2329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3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2931" y="1304636"/>
            <a:ext cx="10018713" cy="1447800"/>
          </a:xfrm>
        </p:spPr>
        <p:txBody>
          <a:bodyPr>
            <a:noAutofit/>
          </a:bodyPr>
          <a:lstStyle/>
          <a:p>
            <a:r>
              <a:rPr lang="ru-RU" sz="3200" dirty="0"/>
              <a:t>Своєрідною є така форма навчання, як клуб-школа, де волонтери і навчаються, і мають змогу провести вільний час; молодіжні клуби-кафе, де підлітки і молодь оволодівають методикою організації дозвілля серед своїх ровесників у школах, ПТУ тощо.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92" y="3588905"/>
            <a:ext cx="6029325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385" y="150091"/>
            <a:ext cx="10018711" cy="561109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Критерії оцінки ефективності діяльності школи: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7512" y="1249218"/>
            <a:ext cx="10107325" cy="2916382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/>
            </a:pPr>
            <a:r>
              <a:rPr lang="ru-RU" sz="3200" dirty="0" smtClean="0"/>
              <a:t>кількість </a:t>
            </a:r>
            <a:r>
              <a:rPr lang="ru-RU" sz="3200" dirty="0"/>
              <a:t>волонтерів, які пройшли відповідну підготовку; </a:t>
            </a:r>
            <a:endParaRPr lang="ru-RU" sz="3200" dirty="0" smtClean="0"/>
          </a:p>
          <a:p>
            <a:pPr marL="457200" indent="-457200" algn="just">
              <a:buAutoNum type="arabicParenR"/>
            </a:pPr>
            <a:r>
              <a:rPr lang="ru-RU" sz="3200" dirty="0" smtClean="0"/>
              <a:t>якість </a:t>
            </a:r>
            <a:r>
              <a:rPr lang="ru-RU" sz="3200" dirty="0"/>
              <a:t>здобутих волонтерами знань; </a:t>
            </a:r>
          </a:p>
          <a:p>
            <a:pPr marL="457200" indent="-457200" algn="just">
              <a:buAutoNum type="arabicParenR"/>
            </a:pPr>
            <a:r>
              <a:rPr lang="ru-RU" sz="3200" dirty="0" smtClean="0"/>
              <a:t>кількість </a:t>
            </a:r>
            <a:r>
              <a:rPr lang="ru-RU" sz="3200" dirty="0"/>
              <a:t>наданих школою соціальних послуг; </a:t>
            </a:r>
          </a:p>
          <a:p>
            <a:pPr marL="457200" indent="-457200" algn="just">
              <a:buAutoNum type="arabicParenR"/>
            </a:pPr>
            <a:r>
              <a:rPr lang="ru-RU" sz="3200" dirty="0" smtClean="0"/>
              <a:t>стан </a:t>
            </a:r>
            <a:r>
              <a:rPr lang="ru-RU" sz="3200" dirty="0"/>
              <a:t>матеріально-технічного забезпечення школи.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54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5912" y="2117436"/>
            <a:ext cx="10018713" cy="1447800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/>
              <a:t>Моніторинг і оцінка є найважливішими складовими організації діяльності волонтерів.</a:t>
            </a:r>
          </a:p>
          <a:p>
            <a:pPr algn="just"/>
            <a:r>
              <a:rPr lang="uk-UA" sz="3200" dirty="0" smtClean="0"/>
              <a:t>Саме вони дають змогу не лише відстежити віповідність реальних результатів запланованим, але й чітко визначити, чому розвиток волонтерської діяльності відбувається саме таким чином, а також дозволяють керівникові волонтерської програми довести, що вона є корисною та цінною.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87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4314" y="131618"/>
            <a:ext cx="10018711" cy="690418"/>
          </a:xfrm>
        </p:spPr>
        <p:txBody>
          <a:bodyPr/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Література: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84314" y="822035"/>
            <a:ext cx="10430595" cy="361141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dirty="0" smtClean="0"/>
              <a:t>Менеджмент волонтерських груп від А до Я: навч.-метод. посібник / За ред. Т. Л. Лях; авт.-кол.:З. П. Бондаренко, Т. В. Журавель, Т. Л. Лях та ін. – К.: Версо-04, 2012. – 2888с.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 smtClean="0"/>
              <a:t>Волонтерський менеджмент: методичний посібник для громадських організацій, що працюють чи планують працювати з волонтерами.-Львів: МГО «КРОТУС», 2008. – 16 с.: іл.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Волонтерство в соціальній роботі: Навч. посіб. — К.: КиМУ, 2008. — 86 с. </a:t>
            </a:r>
            <a:endParaRPr lang="uk-UA" dirty="0" smtClean="0"/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541" y="436418"/>
            <a:ext cx="10699459" cy="579582"/>
          </a:xfrm>
        </p:spPr>
        <p:txBody>
          <a:bodyPr/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Волонтерство буває контрольованим та неконтрольваним.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4904" y="1701799"/>
            <a:ext cx="10126807" cy="2944091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>
                <a:solidFill>
                  <a:srgbClr val="002060"/>
                </a:solidFill>
              </a:rPr>
              <a:t>Неконтрольване</a:t>
            </a:r>
            <a:r>
              <a:rPr lang="uk-UA" sz="3200" dirty="0" smtClean="0"/>
              <a:t> − це спонтанна допомога друзям, знайомим, сусідам.</a:t>
            </a:r>
            <a:endParaRPr lang="uk-UA" sz="3200" dirty="0"/>
          </a:p>
          <a:p>
            <a:pPr algn="just"/>
            <a:r>
              <a:rPr lang="uk-UA" sz="3200" dirty="0" smtClean="0">
                <a:solidFill>
                  <a:srgbClr val="002060"/>
                </a:solidFill>
              </a:rPr>
              <a:t>Контрольоване</a:t>
            </a:r>
            <a:r>
              <a:rPr lang="uk-UA" sz="3200" dirty="0" smtClean="0"/>
              <a:t> −домінує в організаціях громадського, приватного та державного секторів і є більш організованим та врегульованим.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33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930" y="228552"/>
            <a:ext cx="10018711" cy="3048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Робота </a:t>
            </a:r>
            <a:r>
              <a:rPr lang="ru-RU" dirty="0"/>
              <a:t>з волонтерами — це не спонтанні дії, їй повинні передувати міркування й підготовка.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Почати </a:t>
            </a:r>
            <a:r>
              <a:rPr lang="ru-RU" dirty="0"/>
              <a:t>треба з визначення потреб і планування волонтерської програми.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948" y="3399476"/>
            <a:ext cx="8100673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100" t="17491" r="34467" b="19920"/>
          <a:stretch/>
        </p:blipFill>
        <p:spPr>
          <a:xfrm>
            <a:off x="4034196" y="813515"/>
            <a:ext cx="4989731" cy="596845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19704" y="113146"/>
            <a:ext cx="10018713" cy="700369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 підготовки волонтерів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7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327" y="-653472"/>
            <a:ext cx="12062691" cy="3048000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Процес підготовки волонтерів складається з кількох етапів: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4035" y="1164209"/>
            <a:ext cx="10483273" cy="5772728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Проведення </a:t>
            </a:r>
            <a:r>
              <a:rPr lang="ru-RU" sz="2800" dirty="0"/>
              <a:t>агітації, залучення громадян до волонтерської роботи (рекретування</a:t>
            </a:r>
            <a:r>
              <a:rPr lang="ru-RU" sz="2800" dirty="0" smtClean="0"/>
              <a:t>).</a:t>
            </a:r>
            <a:r>
              <a:rPr lang="ru-RU" sz="2800" dirty="0"/>
              <a:t> 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 smtClean="0"/>
              <a:t>Проведення </a:t>
            </a:r>
            <a:r>
              <a:rPr lang="ru-RU" sz="2800" dirty="0"/>
              <a:t>співбесіди, інтерв'ю з кандидатом, під час яких відбувається знайомство із соціальними працівниками, соціальною службою, програмою соціальної допомоги, до якої залучається кандидат, отримується основна інформація про нього, з'ясовуються мотиви участі у волонтерській роботі</a:t>
            </a:r>
            <a:r>
              <a:rPr lang="ru-RU" sz="28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 Підготовка </a:t>
            </a:r>
            <a:r>
              <a:rPr lang="ru-RU" sz="2800" dirty="0"/>
              <a:t>до волонтерської роботи</a:t>
            </a:r>
            <a:r>
              <a:rPr lang="ru-RU" sz="28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 Організація </a:t>
            </a:r>
            <a:r>
              <a:rPr lang="ru-RU" sz="2800" dirty="0"/>
              <a:t>волонтерських груп, реалізація волонтерської роботи.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У </a:t>
            </a:r>
            <a:r>
              <a:rPr lang="ru-RU" sz="2800" dirty="0"/>
              <a:t>разі припинення роботи волонтерської програми — припинення участі волонтерів у добровільній допомозі чи їх переведення в інші програми.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965" t="21798" r="22611" b="10206"/>
          <a:stretch/>
        </p:blipFill>
        <p:spPr>
          <a:xfrm>
            <a:off x="2866223" y="103029"/>
            <a:ext cx="8930963" cy="65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7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384" y="223982"/>
            <a:ext cx="10018711" cy="635000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Основними завданнями школи для волонтерів є: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0109" y="692728"/>
            <a:ext cx="10594109" cy="5717308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arenR"/>
            </a:pPr>
            <a:r>
              <a:rPr lang="ru-RU" dirty="0" smtClean="0"/>
              <a:t>надання </a:t>
            </a:r>
            <a:r>
              <a:rPr lang="ru-RU" dirty="0"/>
              <a:t>необхідних знань з питань загальних принципів роботи за соціальними програмами, техніки безпеки волонтерів; 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надання </a:t>
            </a:r>
            <a:r>
              <a:rPr lang="ru-RU" dirty="0"/>
              <a:t>професійних знань волонтерам з питань соціальної роботи з різними категоріями молоді та підлітків; 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надання </a:t>
            </a:r>
            <a:r>
              <a:rPr lang="ru-RU" dirty="0"/>
              <a:t>потрібних знань волонтерам з правових, медичних, психологопедагогічних питань, а також основної роботи із засобами масової інформації та з розробки інформаційних матеріалів;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ознайомлення </a:t>
            </a:r>
            <a:r>
              <a:rPr lang="ru-RU" dirty="0"/>
              <a:t>волонтерів з історією та міжнародними договорами соціальної роботи і волонтерського руху;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розвиток </a:t>
            </a:r>
            <a:r>
              <a:rPr lang="ru-RU" dirty="0"/>
              <a:t>особистісних навичок і вмінь волонтерів з комунікативного спілкування, саморегуляції, самовиховання, самоорганізації, самопізнання, самореалізації, самореабілітації та в подоланні конфліктних ситуацій;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</a:t>
            </a:r>
            <a:r>
              <a:rPr lang="ru-RU" dirty="0"/>
              <a:t>проведення семінарів-практикумів з питань підвищення кваліфікації волонтерів і соціальних працівників;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видання </a:t>
            </a:r>
            <a:r>
              <a:rPr lang="ru-RU" dirty="0"/>
              <a:t>науково-методичних та інформаційних матеріалів з питань підготовки волонтерів.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4" y="251690"/>
            <a:ext cx="10018711" cy="635000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Основними напрямками навчання волонтерів є: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4" y="1433945"/>
            <a:ext cx="10018713" cy="1447800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ru-RU" dirty="0" smtClean="0"/>
              <a:t>соціально-реабілітаційна робота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/>
              <a:t>соціальна </a:t>
            </a:r>
            <a:r>
              <a:rPr lang="ru-RU" dirty="0"/>
              <a:t>опіка та соціальний захист соціально-незахищених груп </a:t>
            </a:r>
            <a:r>
              <a:rPr lang="ru-RU" dirty="0" smtClean="0"/>
              <a:t>населення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соціальний розвиток молоді та її інтеграція в </a:t>
            </a:r>
            <a:r>
              <a:rPr lang="ru-RU" dirty="0" smtClean="0"/>
              <a:t>суспільство</a:t>
            </a:r>
          </a:p>
          <a:p>
            <a:pPr marL="342900" indent="-342900" algn="just">
              <a:buFontTx/>
              <a:buChar char="-"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437" y="2787071"/>
            <a:ext cx="6240000" cy="37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299" t="11517" r="4982" b="10374"/>
          <a:stretch/>
        </p:blipFill>
        <p:spPr>
          <a:xfrm>
            <a:off x="2387366" y="4659071"/>
            <a:ext cx="2875661" cy="18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1536" t="17223" r="12343"/>
          <a:stretch/>
        </p:blipFill>
        <p:spPr>
          <a:xfrm>
            <a:off x="2383468" y="2787071"/>
            <a:ext cx="2879559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87512" y="1969655"/>
            <a:ext cx="10018713" cy="144780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На початку своєї роботи волонтери проходять вступний </a:t>
            </a:r>
            <a:r>
              <a:rPr lang="ru-RU" sz="2800" dirty="0" smtClean="0"/>
              <a:t>курс.</a:t>
            </a:r>
          </a:p>
          <a:p>
            <a:pPr algn="just"/>
            <a:r>
              <a:rPr lang="ru-RU" sz="2800" dirty="0" smtClean="0"/>
              <a:t>Мета </a:t>
            </a:r>
            <a:r>
              <a:rPr lang="ru-RU" sz="2800" dirty="0"/>
              <a:t>вступного курсу полягає в тому, щоб волонтери одержали подання про свою діяльність в організації. </a:t>
            </a:r>
            <a:endParaRPr lang="ru-RU" sz="2800" dirty="0" smtClean="0"/>
          </a:p>
          <a:p>
            <a:pPr algn="just"/>
            <a:r>
              <a:rPr lang="ru-RU" sz="2800" dirty="0" smtClean="0"/>
              <a:t>Вступний </a:t>
            </a:r>
            <a:r>
              <a:rPr lang="ru-RU" sz="2800" dirty="0"/>
              <a:t>курс полегшує волонтерові розуміння того, як він може застосувати себе, свої навички й компетенції в організації, а також які правила, технології роботи існують в організації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Волонтерові необхідно познайомитися з місією, завданнями й </a:t>
            </a:r>
            <a:r>
              <a:rPr lang="ru-RU" sz="2800" dirty="0" smtClean="0"/>
              <a:t>зобов’язаннями </a:t>
            </a:r>
            <a:r>
              <a:rPr lang="ru-RU" sz="2800" dirty="0"/>
              <a:t>організації.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97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229</TotalTime>
  <Words>991</Words>
  <Application>Microsoft Office PowerPoint</Application>
  <PresentationFormat>Широкоэкранный</PresentationFormat>
  <Paragraphs>72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Параллакс</vt:lpstr>
      <vt:lpstr>Волонтер — це людина, яка добровільно, не переслідуючи корисливих цілей, займається діяльністю на користь суспільства, не одержуючи за це грошової винагороди.   Волонтерський рух — це рух із надання безкорисної допомоги тим, хто її потребує. </vt:lpstr>
      <vt:lpstr>Волонтерство буває контрольованим та неконтрольваним.</vt:lpstr>
      <vt:lpstr> Робота з волонтерами — це не спонтанні дії, їй повинні передувати міркування й підготовка.   Почати треба з визначення потреб і планування волонтерської програми. </vt:lpstr>
      <vt:lpstr>Структура підготовки волонтерів </vt:lpstr>
      <vt:lpstr>Процес підготовки волонтерів складається з кількох етапів: </vt:lpstr>
      <vt:lpstr>Презентация PowerPoint</vt:lpstr>
      <vt:lpstr>Основними завданнями школи для волонтерів є:</vt:lpstr>
      <vt:lpstr>Основними напрямками навчання волонтерів є:</vt:lpstr>
      <vt:lpstr>Презентация PowerPoint</vt:lpstr>
      <vt:lpstr>Складові частини вступного курсу: </vt:lpstr>
      <vt:lpstr>Вступний курс є основним елементом у навчанні й підвищенні кваліфікації.   Його доповнюють внутріорганізаційні тренінги, підготовка яких також є завданням координатора роботи волонтерів.  Мета внутріорганізаційного навчання й підвищення кваліфікації полягає в тому, щоб підготувати волонтера до практичної діяльності.   Навчання торкається таких аспектів: </vt:lpstr>
      <vt:lpstr>Основні функції та форми роботи школи для волонтерів:</vt:lpstr>
      <vt:lpstr>До найтиповіших форм роботи з різними групами волонтерів належать:</vt:lpstr>
      <vt:lpstr>Презентация PowerPoint</vt:lpstr>
      <vt:lpstr>Критерії оцінки ефективності діяльності школи:</vt:lpstr>
      <vt:lpstr>Презентация PowerPoint</vt:lpstr>
      <vt:lpstr>Література: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User</cp:lastModifiedBy>
  <cp:revision>22</cp:revision>
  <dcterms:created xsi:type="dcterms:W3CDTF">2020-04-02T09:09:01Z</dcterms:created>
  <dcterms:modified xsi:type="dcterms:W3CDTF">2022-02-10T13:53:31Z</dcterms:modified>
</cp:coreProperties>
</file>