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6" r:id="rId81"/>
    <p:sldId id="335" r:id="rId82"/>
    <p:sldId id="338" r:id="rId83"/>
    <p:sldId id="337" r:id="rId84"/>
    <p:sldId id="340" r:id="rId85"/>
    <p:sldId id="339" r:id="rId86"/>
    <p:sldId id="341" r:id="rId87"/>
    <p:sldId id="342" r:id="rId88"/>
    <p:sldId id="344" r:id="rId89"/>
    <p:sldId id="343" r:id="rId90"/>
    <p:sldId id="346" r:id="rId91"/>
    <p:sldId id="345"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9" r:id="rId184"/>
    <p:sldId id="438" r:id="rId185"/>
    <p:sldId id="440" r:id="rId186"/>
    <p:sldId id="441" r:id="rId187"/>
    <p:sldId id="442" r:id="rId188"/>
    <p:sldId id="443" r:id="rId189"/>
    <p:sldId id="444" r:id="rId190"/>
    <p:sldId id="445" r:id="rId191"/>
    <p:sldId id="446" r:id="rId192"/>
    <p:sldId id="448" r:id="rId193"/>
    <p:sldId id="447" r:id="rId194"/>
    <p:sldId id="449" r:id="rId195"/>
    <p:sldId id="450" r:id="rId196"/>
    <p:sldId id="451" r:id="rId197"/>
    <p:sldId id="452" r:id="rId198"/>
    <p:sldId id="453" r:id="rId19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7" d="100"/>
          <a:sy n="87" d="100"/>
        </p:scale>
        <p:origin x="499"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DB9109-8CE1-F782-BAD8-8CECF840F6F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E1084C1-8F51-4FB7-2D7F-ECE412039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39CEB78-301A-B085-B77D-457267C1EEAC}"/>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A3AA1362-1348-E9EE-B054-7C377206F29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E364524-ED27-F6AA-E142-1393C46A525F}"/>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403192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049A51-EC71-0AFE-DC29-92D1D40ADE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09CE773-4706-55ED-F931-E1A5BCE3540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55E6D3-49E4-DFF7-4C91-1BD69AB19C96}"/>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90F2BDAC-9B53-F110-E51A-F89116B9FD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89D0D8-F599-B1DE-EE59-88D1C26F32C8}"/>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245128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129C526-6882-0A55-5D44-7F801F0105A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3CDE3BF-5E50-D748-105B-4E28B30E625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A25CA1-E7E9-FBF3-4F8C-2D1950ADEF76}"/>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FA1DE89C-B7FC-03AD-7850-D293B0BB5D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129A13-6F1B-0530-54F3-E6EAAF6E8FF5}"/>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52185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EC6A9-09B6-2767-6F20-EB66B7C369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53509BC-C10F-094B-F487-19B8C5A5D28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33AB38D-0D9D-8D6D-96E1-3AB387C8E9F4}"/>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D6DC4264-B8C2-89FE-5858-DE713715FE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DA47E2-09C0-A217-ED98-E90A387F0D0B}"/>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173111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132A5-2FDA-53E9-6E02-7A69A1B3FF6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EF19CC3-8961-DD99-1D64-591BAFB20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4CF4D5F-359A-A606-8059-6FB0F7EBFB03}"/>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4ADDBA5A-2BEE-EA7A-D119-BCC282A3F9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95E6CD-D3F2-718D-6A61-CCC40A5F5165}"/>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18357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4DC17C-DE0F-E6EF-97F1-A78DDDB250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25C467A-587C-64AD-5783-A35CE9B4C06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AC2F2E0-FFA7-0924-4E7F-D4E1DC6C83D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8823D5A-AE31-9397-1B96-60D2942AAA89}"/>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6" name="Нижний колонтитул 5">
            <a:extLst>
              <a:ext uri="{FF2B5EF4-FFF2-40B4-BE49-F238E27FC236}">
                <a16:creationId xmlns:a16="http://schemas.microsoft.com/office/drawing/2014/main" id="{4FC48D8B-7901-2F71-F70A-5947A23E27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1CFE7E8-6407-1A30-F0C5-7784B362E5F7}"/>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238203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3B9B57-C5F9-544A-FE95-D15B8C69B32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3165C2B-BF8E-9BD9-561C-2BC26EAE7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B1B242F-EB39-9923-94F7-AA2E67A5A3F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9612C72-AD82-BE1C-00FA-459D534C64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B3E4765-AC02-EF64-891B-950317D91BE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245D451-2879-7F8A-70DD-3DABDE39DB8C}"/>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8" name="Нижний колонтитул 7">
            <a:extLst>
              <a:ext uri="{FF2B5EF4-FFF2-40B4-BE49-F238E27FC236}">
                <a16:creationId xmlns:a16="http://schemas.microsoft.com/office/drawing/2014/main" id="{8D7827BF-22D3-0A0A-E86D-A117226A84B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2C06A00-2E18-F6A0-4ABD-4800782DD2D4}"/>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155112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7B8079-8928-9DC2-5FE7-59E204D47E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1BFA672-36DC-00EA-2D87-8A2F4D295299}"/>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4" name="Нижний колонтитул 3">
            <a:extLst>
              <a:ext uri="{FF2B5EF4-FFF2-40B4-BE49-F238E27FC236}">
                <a16:creationId xmlns:a16="http://schemas.microsoft.com/office/drawing/2014/main" id="{F7B0651D-0AA6-E108-973F-0CF0FED7A44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3909DC4-424A-80E0-F1BE-D366EE1C5B98}"/>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327593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13CA82-8A6F-143D-EBB0-04DA347B0D64}"/>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3" name="Нижний колонтитул 2">
            <a:extLst>
              <a:ext uri="{FF2B5EF4-FFF2-40B4-BE49-F238E27FC236}">
                <a16:creationId xmlns:a16="http://schemas.microsoft.com/office/drawing/2014/main" id="{B1557735-28C2-94F5-0E74-7E694534EAC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DBBE61B-DE4A-5AC0-D19B-87FFFF59F456}"/>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47553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3934E-6F67-898A-68B3-AD9E714D8A4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6C05ACF-6BC4-EC4D-DA8D-2CA5CA00B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D98DF3E-A9DC-C95B-41F9-0658A3F37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5AEBC3-A875-01A4-C213-269D538BA9FD}"/>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6" name="Нижний колонтитул 5">
            <a:extLst>
              <a:ext uri="{FF2B5EF4-FFF2-40B4-BE49-F238E27FC236}">
                <a16:creationId xmlns:a16="http://schemas.microsoft.com/office/drawing/2014/main" id="{2FFF0831-B425-D687-22DC-858B6B2305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4171C25-99AE-B279-2D9C-13506472E0E8}"/>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214617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A50923-A11A-F641-6BF8-7F557067D77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55CF82F-CD38-2DB6-C9DB-BFE855E11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C3347C1-AAFD-0E1F-6D99-CA27D3381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B6415C4-C5E3-8CC8-A506-78AA2782A363}"/>
              </a:ext>
            </a:extLst>
          </p:cNvPr>
          <p:cNvSpPr>
            <a:spLocks noGrp="1"/>
          </p:cNvSpPr>
          <p:nvPr>
            <p:ph type="dt" sz="half" idx="10"/>
          </p:nvPr>
        </p:nvSpPr>
        <p:spPr/>
        <p:txBody>
          <a:bodyPr/>
          <a:lstStyle/>
          <a:p>
            <a:fld id="{0B25A19D-838C-4714-9571-64BD6AF0CAFD}" type="datetimeFigureOut">
              <a:rPr lang="ru-RU" smtClean="0"/>
              <a:t>03.10.2023</a:t>
            </a:fld>
            <a:endParaRPr lang="ru-RU"/>
          </a:p>
        </p:txBody>
      </p:sp>
      <p:sp>
        <p:nvSpPr>
          <p:cNvPr id="6" name="Нижний колонтитул 5">
            <a:extLst>
              <a:ext uri="{FF2B5EF4-FFF2-40B4-BE49-F238E27FC236}">
                <a16:creationId xmlns:a16="http://schemas.microsoft.com/office/drawing/2014/main" id="{16A619C8-B53F-6CA1-B359-9C163A050AF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B0FC5CF-9622-D4A1-CDA1-9C133892A549}"/>
              </a:ext>
            </a:extLst>
          </p:cNvPr>
          <p:cNvSpPr>
            <a:spLocks noGrp="1"/>
          </p:cNvSpPr>
          <p:nvPr>
            <p:ph type="sldNum" sz="quarter" idx="12"/>
          </p:nvPr>
        </p:nvSpPr>
        <p:spPr/>
        <p:txBody>
          <a:bodyPr/>
          <a:lstStyle/>
          <a:p>
            <a:fld id="{F369D019-1D14-476D-8DAD-44052EFF4348}" type="slidenum">
              <a:rPr lang="ru-RU" smtClean="0"/>
              <a:t>‹#›</a:t>
            </a:fld>
            <a:endParaRPr lang="ru-RU"/>
          </a:p>
        </p:txBody>
      </p:sp>
    </p:spTree>
    <p:extLst>
      <p:ext uri="{BB962C8B-B14F-4D97-AF65-F5344CB8AC3E}">
        <p14:creationId xmlns:p14="http://schemas.microsoft.com/office/powerpoint/2010/main" val="246775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F337A-0185-7A0B-5819-2FE6358AB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4E20B76-EC45-DCEA-66AA-227D49E08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791E9-8D46-651A-6F2B-B881F6C5C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5A19D-838C-4714-9571-64BD6AF0CAFD}" type="datetimeFigureOut">
              <a:rPr lang="ru-RU" smtClean="0"/>
              <a:t>03.10.2023</a:t>
            </a:fld>
            <a:endParaRPr lang="ru-RU"/>
          </a:p>
        </p:txBody>
      </p:sp>
      <p:sp>
        <p:nvSpPr>
          <p:cNvPr id="5" name="Нижний колонтитул 4">
            <a:extLst>
              <a:ext uri="{FF2B5EF4-FFF2-40B4-BE49-F238E27FC236}">
                <a16:creationId xmlns:a16="http://schemas.microsoft.com/office/drawing/2014/main" id="{AB8AA69D-A938-E29A-B0AD-8099050B27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55CCC71-EA16-1D0F-3AAF-88FC95313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9D019-1D14-476D-8DAD-44052EFF4348}" type="slidenum">
              <a:rPr lang="ru-RU" smtClean="0"/>
              <a:t>‹#›</a:t>
            </a:fld>
            <a:endParaRPr lang="ru-RU"/>
          </a:p>
        </p:txBody>
      </p:sp>
    </p:spTree>
    <p:extLst>
      <p:ext uri="{BB962C8B-B14F-4D97-AF65-F5344CB8AC3E}">
        <p14:creationId xmlns:p14="http://schemas.microsoft.com/office/powerpoint/2010/main" val="148245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9744"/>
          </a:xfrm>
        </p:spPr>
        <p:txBody>
          <a:bodyPr/>
          <a:lstStyle/>
          <a:p>
            <a:pPr algn="ctr"/>
            <a:r>
              <a:rPr lang="uk-UA" b="1" dirty="0">
                <a:highlight>
                  <a:srgbClr val="FFFF00"/>
                </a:highlight>
              </a:rPr>
              <a:t>Лекція 3. Криза </a:t>
            </a:r>
            <a:r>
              <a:rPr lang="uk-UA" b="1" dirty="0" err="1">
                <a:highlight>
                  <a:srgbClr val="FFFF00"/>
                </a:highlight>
              </a:rPr>
              <a:t>мультикультуризму</a:t>
            </a:r>
            <a:r>
              <a:rPr lang="uk-UA" b="1" dirty="0">
                <a:highlight>
                  <a:srgbClr val="FFFF00"/>
                </a:highlight>
              </a:rPr>
              <a:t> 2010-2020-х </a:t>
            </a:r>
            <a:r>
              <a:rPr lang="ru-RU" b="1" dirty="0" err="1">
                <a:highlight>
                  <a:srgbClr val="FFFF00"/>
                </a:highlight>
              </a:rPr>
              <a:t>рр</a:t>
            </a:r>
            <a:r>
              <a:rPr lang="ru-RU" b="1" dirty="0">
                <a:highlight>
                  <a:srgbClr val="FFFF00"/>
                </a:highlight>
              </a:rPr>
              <a:t>.</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0" y="757382"/>
            <a:ext cx="12192000" cy="6100617"/>
          </a:xfrm>
        </p:spPr>
        <p:txBody>
          <a:bodyPr>
            <a:normAutofit fontScale="92500" lnSpcReduction="10000"/>
          </a:bodyPr>
          <a:lstStyle/>
          <a:p>
            <a:pPr marL="0" indent="0" algn="ctr">
              <a:buNone/>
            </a:pPr>
            <a:r>
              <a:rPr lang="uk-UA" b="1" u="sng" dirty="0">
                <a:highlight>
                  <a:srgbClr val="00FF00"/>
                </a:highlight>
                <a:latin typeface="Times New Roman" panose="02020603050405020304" pitchFamily="18" charset="0"/>
                <a:cs typeface="Times New Roman" panose="02020603050405020304" pitchFamily="18" charset="0"/>
              </a:rPr>
              <a:t>Питання для обговорення:</a:t>
            </a:r>
            <a:endParaRPr lang="en-US" b="1" u="sng" dirty="0">
              <a:highlight>
                <a:srgbClr val="00FF00"/>
              </a:highlight>
              <a:latin typeface="Times New Roman" panose="02020603050405020304" pitchFamily="18" charset="0"/>
              <a:cs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«Втома» європейського населення від ідей мультикультуралізму в умовах економічної кризи 2008 р. Посилення «</a:t>
            </a:r>
            <a:r>
              <a:rPr lang="uk-UA" sz="2800" b="1" dirty="0" err="1">
                <a:effectLst/>
                <a:latin typeface="Times New Roman" panose="02020603050405020304" pitchFamily="18" charset="0"/>
                <a:ea typeface="Times New Roman" panose="02020603050405020304" pitchFamily="18" charset="0"/>
              </a:rPr>
              <a:t>євроскептицизму</a:t>
            </a:r>
            <a:r>
              <a:rPr lang="uk-UA" sz="2800" b="1" dirty="0">
                <a:effectLst/>
                <a:latin typeface="Times New Roman" panose="02020603050405020304" pitchFamily="18" charset="0"/>
                <a:ea typeface="Times New Roman" panose="02020603050405020304" pitchFamily="18" charset="0"/>
              </a:rPr>
              <a:t>» серед країн ЄС.</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a:effectLst/>
                <a:latin typeface="Times New Roman" panose="02020603050405020304" pitchFamily="18" charset="0"/>
                <a:ea typeface="Times New Roman" panose="02020603050405020304" pitchFamily="18" charset="0"/>
              </a:rPr>
              <a:t>Бестселери: </a:t>
            </a:r>
            <a:r>
              <a:rPr lang="uk-UA" sz="2800" b="1" dirty="0">
                <a:effectLst/>
                <a:latin typeface="Times New Roman" panose="02020603050405020304" pitchFamily="18" charset="0"/>
                <a:ea typeface="Times New Roman" panose="02020603050405020304" pitchFamily="18" charset="0"/>
              </a:rPr>
              <a:t>«Лють та гордість» </a:t>
            </a:r>
            <a:r>
              <a:rPr lang="uk-UA" sz="2800" b="1" dirty="0" err="1">
                <a:effectLst/>
                <a:latin typeface="Times New Roman" panose="02020603050405020304" pitchFamily="18" charset="0"/>
                <a:ea typeface="Times New Roman" panose="02020603050405020304" pitchFamily="18" charset="0"/>
              </a:rPr>
              <a:t>Оріани</a:t>
            </a:r>
            <a:r>
              <a:rPr lang="uk-UA" sz="2800" b="1" dirty="0">
                <a:effectLst/>
                <a:latin typeface="Times New Roman" panose="02020603050405020304" pitchFamily="18" charset="0"/>
                <a:ea typeface="Times New Roman" panose="02020603050405020304" pitchFamily="18" charset="0"/>
              </a:rPr>
              <a:t> </a:t>
            </a:r>
            <a:r>
              <a:rPr lang="uk-UA" sz="2800" b="1" dirty="0" err="1">
                <a:effectLst/>
                <a:latin typeface="Times New Roman" panose="02020603050405020304" pitchFamily="18" charset="0"/>
                <a:ea typeface="Times New Roman" panose="02020603050405020304" pitchFamily="18" charset="0"/>
              </a:rPr>
              <a:t>Фаллачі</a:t>
            </a:r>
            <a:r>
              <a:rPr lang="uk-UA" sz="2800" b="1" dirty="0">
                <a:effectLst/>
                <a:latin typeface="Times New Roman" panose="02020603050405020304" pitchFamily="18" charset="0"/>
                <a:ea typeface="Times New Roman" panose="02020603050405020304" pitchFamily="18" charset="0"/>
              </a:rPr>
              <a:t>; Т. </a:t>
            </a:r>
            <a:r>
              <a:rPr lang="uk-UA" sz="2800" b="1" dirty="0" err="1">
                <a:effectLst/>
                <a:latin typeface="Times New Roman" panose="02020603050405020304" pitchFamily="18" charset="0"/>
                <a:ea typeface="Times New Roman" panose="02020603050405020304" pitchFamily="18" charset="0"/>
              </a:rPr>
              <a:t>Саррацин</a:t>
            </a:r>
            <a:r>
              <a:rPr lang="uk-UA" sz="2800" b="1" dirty="0">
                <a:effectLst/>
                <a:latin typeface="Times New Roman" panose="02020603050405020304" pitchFamily="18" charset="0"/>
                <a:ea typeface="Times New Roman" panose="02020603050405020304" pitchFamily="18" charset="0"/>
              </a:rPr>
              <a:t> «Німеччина самоліквідується».</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Криза інтеграційних процесів: заяви А. Меркель, Н. Саркозі, Д. Камерона.</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Криза мультикультуралізму в Норвегії.</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ІІІ Дублінський регламент 2013 р. Демографічна політика країн Європи.</a:t>
            </a:r>
            <a:endParaRPr lang="ru-RU"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uk-UA" sz="2800" b="1" dirty="0">
                <a:effectLst/>
                <a:latin typeface="Times New Roman" panose="02020603050405020304" pitchFamily="18" charset="0"/>
                <a:ea typeface="Times New Roman" panose="02020603050405020304" pitchFamily="18" charset="0"/>
              </a:rPr>
              <a:t>Масова міграція біженців із районів військових дій на Арабському Сході у 2015-2019 рр. Зростання злочинності і тероризму в Європі.</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Причини кризи мультикультуралізму.</a:t>
            </a:r>
            <a:endParaRPr lang="ru-RU" sz="28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uk-UA" sz="2800" b="1" dirty="0">
                <a:effectLst/>
                <a:latin typeface="Times New Roman" panose="02020603050405020304" pitchFamily="18" charset="0"/>
                <a:ea typeface="Times New Roman" panose="02020603050405020304" pitchFamily="18" charset="0"/>
              </a:rPr>
              <a:t>Внутрішня міграція і управління міграцією на глобальному рівні 2001-2018рр. </a:t>
            </a:r>
            <a:endParaRPr lang="ru-RU" sz="2800" dirty="0">
              <a:effectLst/>
              <a:latin typeface="Times New Roman" panose="02020603050405020304" pitchFamily="18" charset="0"/>
              <a:ea typeface="Times New Roman" panose="02020603050405020304" pitchFamily="18" charset="0"/>
            </a:endParaRPr>
          </a:p>
          <a:p>
            <a:pPr marL="0" indent="0" algn="just">
              <a:buNone/>
            </a:pP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6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Для етнічних груп цей факт надто неприємний. Він свідчить не про трудову дискримінацію, а про особливості суб’єктивного психологічного сприйняття суспільства, в якому людина мешкає. </a:t>
            </a:r>
            <a:r>
              <a:rPr lang="uk-UA" sz="3200" b="1" dirty="0">
                <a:highlight>
                  <a:srgbClr val="00FFFF"/>
                </a:highlight>
                <a:latin typeface="Times New Roman" panose="02020603050405020304" pitchFamily="18" charset="0"/>
                <a:cs typeface="Times New Roman" panose="02020603050405020304" pitchFamily="18" charset="0"/>
              </a:rPr>
              <a:t>Соціальну державу частка емігрантів, особливо молодь, сприймає як місце реалізації екстремальних форм поведінки</a:t>
            </a:r>
            <a:r>
              <a:rPr lang="uk-UA" sz="3200" b="1" dirty="0">
                <a:latin typeface="Times New Roman" panose="02020603050405020304" pitchFamily="18" charset="0"/>
                <a:cs typeface="Times New Roman" panose="02020603050405020304" pitchFamily="18" charset="0"/>
              </a:rPr>
              <a:t>.</a:t>
            </a:r>
          </a:p>
          <a:p>
            <a:pPr marL="0" indent="0" algn="just">
              <a:buNone/>
            </a:pPr>
            <a:r>
              <a:rPr lang="uk-UA" sz="3200" b="1" dirty="0">
                <a:latin typeface="Times New Roman" panose="02020603050405020304" pitchFamily="18" charset="0"/>
                <a:cs typeface="Times New Roman" panose="02020603050405020304" pitchFamily="18" charset="0"/>
              </a:rPr>
              <a:t>Важливим у політиці інтеграції релігійний чинник стає одним із ключових. На його актуалізацію вплинули події, пов’язані з діяльністю представників радикального крила ісламу та мусульманських громад в окремих країнах Європи. </a:t>
            </a:r>
            <a:r>
              <a:rPr lang="uk-UA" sz="3200" b="1" dirty="0">
                <a:highlight>
                  <a:srgbClr val="FFFF00"/>
                </a:highlight>
                <a:latin typeface="Times New Roman" panose="02020603050405020304" pitchFamily="18" charset="0"/>
                <a:cs typeface="Times New Roman" panose="02020603050405020304" pitchFamily="18" charset="0"/>
              </a:rPr>
              <a:t>Починаючи з 2001 р. політики відкрито заговорили про небезпеку з боку ісламського світу. З іншого боку, йдеться про небезпеку перетворення європейської цивілізації на європейсько-ісламську через процеси глобальної міграції.</a:t>
            </a:r>
          </a:p>
        </p:txBody>
      </p:sp>
    </p:spTree>
    <p:extLst>
      <p:ext uri="{BB962C8B-B14F-4D97-AF65-F5344CB8AC3E}">
        <p14:creationId xmlns:p14="http://schemas.microsoft.com/office/powerpoint/2010/main" val="2712418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Ще через місяць, </a:t>
            </a:r>
            <a:r>
              <a:rPr lang="uk-UA" b="1" dirty="0">
                <a:solidFill>
                  <a:srgbClr val="C00000"/>
                </a:solidFill>
                <a:latin typeface="Times New Roman" panose="02020603050405020304" pitchFamily="18" charset="0"/>
                <a:cs typeface="Times New Roman" panose="02020603050405020304" pitchFamily="18" charset="0"/>
              </a:rPr>
              <a:t>11-12 листопада 2015 р.</a:t>
            </a:r>
            <a:r>
              <a:rPr lang="uk-UA" b="1" dirty="0">
                <a:latin typeface="Times New Roman" panose="02020603050405020304" pitchFamily="18" charset="0"/>
                <a:cs typeface="Times New Roman" panose="02020603050405020304" pitchFamily="18" charset="0"/>
              </a:rPr>
              <a:t> на Мальті уряди європейських і африканських країн провели </a:t>
            </a:r>
            <a:r>
              <a:rPr lang="uk-UA" b="1" dirty="0">
                <a:highlight>
                  <a:srgbClr val="00FFFF"/>
                </a:highlight>
                <a:latin typeface="Times New Roman" panose="02020603050405020304" pitchFamily="18" charset="0"/>
                <a:cs typeface="Times New Roman" panose="02020603050405020304" pitchFamily="18" charset="0"/>
              </a:rPr>
              <a:t>спільний саміт щодо міграційної кризи</a:t>
            </a:r>
            <a:r>
              <a:rPr lang="uk-UA" b="1" dirty="0">
                <a:latin typeface="Times New Roman" panose="02020603050405020304" pitchFamily="18" charset="0"/>
                <a:cs typeface="Times New Roman" panose="02020603050405020304" pitchFamily="18" charset="0"/>
              </a:rPr>
              <a:t>. На ньому було прийнято рішення про створення ЄС цільового фонду в розмірі €1,8 млрд., а також ухвалений план дій. ЄС заявив про готовність надати </a:t>
            </a:r>
            <a:r>
              <a:rPr lang="uk-UA" b="1" dirty="0">
                <a:highlight>
                  <a:srgbClr val="00FF00"/>
                </a:highlight>
                <a:latin typeface="Times New Roman" panose="02020603050405020304" pitchFamily="18" charset="0"/>
                <a:cs typeface="Times New Roman" panose="02020603050405020304" pitchFamily="18" charset="0"/>
              </a:rPr>
              <a:t>Ефіопії, Судану, Кенії, Тунісу</a:t>
            </a:r>
            <a:r>
              <a:rPr lang="uk-UA" b="1" dirty="0">
                <a:latin typeface="Times New Roman" panose="02020603050405020304" pitchFamily="18" charset="0"/>
                <a:cs typeface="Times New Roman" panose="02020603050405020304" pitchFamily="18" charset="0"/>
              </a:rPr>
              <a:t> та іншим країнам гранти з цього фонду та пообіцяв візові послаблення. Натомість вони мали надати додаткові місця для розміщення біженців на своїй території, щоб зменшити міграційних потік до Європи. </a:t>
            </a:r>
          </a:p>
          <a:p>
            <a:pPr marL="0" indent="0" algn="just">
              <a:buNone/>
            </a:pPr>
            <a:r>
              <a:rPr lang="uk-UA" b="1" dirty="0">
                <a:latin typeface="Times New Roman" panose="02020603050405020304" pitchFamily="18" charset="0"/>
                <a:cs typeface="Times New Roman" panose="02020603050405020304" pitchFamily="18" charset="0"/>
              </a:rPr>
              <a:t>У межах розробленого плану, країни-учасниці саміту погодили 15 ініціатив, які мали допомогти у боротьбі з кризою, а також зосередили увагу на питаннях легальної та нелегальної міграції, повернення мігрантів. Однією з таких ініціатив стало створення інформаційних центрів. </a:t>
            </a:r>
            <a:r>
              <a:rPr lang="uk-UA" b="1" dirty="0">
                <a:highlight>
                  <a:srgbClr val="00FFFF"/>
                </a:highlight>
                <a:latin typeface="Times New Roman" panose="02020603050405020304" pitchFamily="18" charset="0"/>
                <a:cs typeface="Times New Roman" panose="02020603050405020304" pitchFamily="18" charset="0"/>
              </a:rPr>
              <a:t>Станом на кінець 2019 р. ЄС ухвалив аналогічні двосторонні Плани дій з Туреччиною, Сербією та Албанією</a:t>
            </a:r>
            <a:r>
              <a:rPr lang="uk-UA"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03572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З </a:t>
            </a:r>
            <a:r>
              <a:rPr lang="uk-UA" sz="3200" b="1" dirty="0">
                <a:solidFill>
                  <a:srgbClr val="C00000"/>
                </a:solidFill>
                <a:latin typeface="Times New Roman" panose="02020603050405020304" pitchFamily="18" charset="0"/>
                <a:cs typeface="Times New Roman" panose="02020603050405020304" pitchFamily="18" charset="0"/>
              </a:rPr>
              <a:t>20 листопада 2015 р.</a:t>
            </a:r>
            <a:r>
              <a:rPr lang="uk-UA" sz="3200" b="1" dirty="0">
                <a:latin typeface="Times New Roman" panose="02020603050405020304" pitchFamily="18" charset="0"/>
                <a:cs typeface="Times New Roman" panose="02020603050405020304" pitchFamily="18" charset="0"/>
              </a:rPr>
              <a:t> відповідно до попередніх рішень Рада ЄС посилила контроль над зовнішніми кордонами співтовариства, зберігши при цьому всі принципи Шенгену. Зміни торкнулись вдосконалення системи прикордонного контролю країн-членів Шенгену, електронного підключення до відповідних баз даних Інтерполу на всіх пунктах перетину зовнішніх кордонів і створення систем автоматичної перевірки документів, введення в дію системи обміну даними про авіапасажирів, прийняття заходів по боротьбі з тероризмом, обміну розвідувальної інформації між поліцейськими, збільшення фінансування агентства ЄС з безпеки зовнішніх кордонів (</a:t>
            </a:r>
            <a:r>
              <a:rPr lang="uk-UA" sz="3200" b="1" dirty="0" err="1">
                <a:latin typeface="Times New Roman" panose="02020603050405020304" pitchFamily="18" charset="0"/>
                <a:cs typeface="Times New Roman" panose="02020603050405020304" pitchFamily="18" charset="0"/>
              </a:rPr>
              <a:t>Frontex</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dirty="0">
                <a:highlight>
                  <a:srgbClr val="00FFFF"/>
                </a:highlight>
                <a:latin typeface="Times New Roman" panose="02020603050405020304" pitchFamily="18" charset="0"/>
                <a:cs typeface="Times New Roman" panose="02020603050405020304" pitchFamily="18" charset="0"/>
              </a:rPr>
              <a:t>Реалізація цих заходів тривало понад рік і наприкінці 2016 р. вони були повністю запроваджені</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40385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У 2017 р. міграційна політика ЄС посилилася. На саміті в Брюсселі </a:t>
            </a:r>
            <a:r>
              <a:rPr lang="uk-UA" b="1" dirty="0">
                <a:solidFill>
                  <a:srgbClr val="C00000"/>
                </a:solidFill>
                <a:latin typeface="Times New Roman" panose="02020603050405020304" pitchFamily="18" charset="0"/>
                <a:cs typeface="Times New Roman" panose="02020603050405020304" pitchFamily="18" charset="0"/>
              </a:rPr>
              <a:t>19 жовтня 2017 р.</a:t>
            </a:r>
            <a:r>
              <a:rPr lang="uk-UA" b="1" dirty="0">
                <a:latin typeface="Times New Roman" panose="02020603050405020304" pitchFamily="18" charset="0"/>
                <a:cs typeface="Times New Roman" panose="02020603050405020304" pitchFamily="18" charset="0"/>
              </a:rPr>
              <a:t> було зазначено, що підхід держав-членів та інституцій ЄС до забезпечення повного контролю над кордонами повинен бути консолідований. При цьому у висновках Європейської Ради вказується, що співтовариство готове реагувати та припиняти будь-які спроби нелегально перетнути кордони держав-членів ЄС. </a:t>
            </a:r>
          </a:p>
          <a:p>
            <a:pPr marL="0" indent="0" algn="just">
              <a:buNone/>
            </a:pPr>
            <a:r>
              <a:rPr lang="uk-UA" b="1" dirty="0">
                <a:latin typeface="Times New Roman" panose="02020603050405020304" pitchFamily="18" charset="0"/>
                <a:cs typeface="Times New Roman" panose="02020603050405020304" pitchFamily="18" charset="0"/>
              </a:rPr>
              <a:t>Але врегулювання питання аж ніяк не стало більш зрозумілим, так як в Євросоюзі існує проблема «замкнутого кола», яка полягає, з одного боку, у протистоянні іммігрантським потокам, а з іншого – дотриманні принципів захисту прав мігрантів, боротьби з бідністю тощо. Європейські країни, вважаючи одним із головних своїх надбань права людини, опиняються перед складним вибором між ліберальними цінностями та власною безпекою. </a:t>
            </a:r>
            <a:r>
              <a:rPr lang="uk-UA" b="1" dirty="0">
                <a:highlight>
                  <a:srgbClr val="00FFFF"/>
                </a:highlight>
                <a:latin typeface="Times New Roman" panose="02020603050405020304" pitchFamily="18" charset="0"/>
                <a:cs typeface="Times New Roman" panose="02020603050405020304" pitchFamily="18" charset="0"/>
              </a:rPr>
              <a:t>Саме цей важкий вибір і досі є мотивом чи виправданням у прийняті тих чи інших політичних рішень щодо проблем міграційної кризи</a:t>
            </a:r>
            <a:r>
              <a:rPr lang="uk-UA"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606520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062182"/>
            <a:ext cx="12191999" cy="579581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solidFill>
                  <a:srgbClr val="C00000"/>
                </a:solidFill>
                <a:latin typeface="Times New Roman" panose="02020603050405020304" pitchFamily="18" charset="0"/>
                <a:cs typeface="Times New Roman" panose="02020603050405020304" pitchFamily="18" charset="0"/>
              </a:rPr>
              <a:t>2018 р.</a:t>
            </a:r>
            <a:r>
              <a:rPr lang="uk-UA" sz="3600" b="1" dirty="0">
                <a:latin typeface="Times New Roman" panose="02020603050405020304" pitchFamily="18" charset="0"/>
                <a:cs typeface="Times New Roman" panose="02020603050405020304" pitchFamily="18" charset="0"/>
              </a:rPr>
              <a:t> глави держав і урядів 28 країн ЄС на саміті знайшли «європейське рішення» міграційної кризи. За підсумком 15-годинних дискусій, що проходили в Брюсселі, Євросоюз встановив нові правила прийому мігрантів, врятованих у Середземномор’ї, а також зобов’язався </a:t>
            </a:r>
            <a:r>
              <a:rPr lang="uk-UA" sz="3600" b="1" dirty="0">
                <a:solidFill>
                  <a:srgbClr val="C00000"/>
                </a:solidFill>
                <a:latin typeface="Times New Roman" panose="02020603050405020304" pitchFamily="18" charset="0"/>
                <a:cs typeface="Times New Roman" panose="02020603050405020304" pitchFamily="18" charset="0"/>
              </a:rPr>
              <a:t>переглянути Дублінську угоду про розподіл біженців</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Зокрема, вперше європейські лідери змогли домовитися про організацію за межами ЄС центрів висадки нелегальних мігрантів, які прямують до Європи.</a:t>
            </a:r>
          </a:p>
        </p:txBody>
      </p:sp>
    </p:spTree>
    <p:extLst>
      <p:ext uri="{BB962C8B-B14F-4D97-AF65-F5344CB8AC3E}">
        <p14:creationId xmlns:p14="http://schemas.microsoft.com/office/powerpoint/2010/main" val="14692236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300" b="1" dirty="0">
                <a:latin typeface="Times New Roman" panose="02020603050405020304" pitchFamily="18" charset="0"/>
                <a:cs typeface="Times New Roman" panose="02020603050405020304" pitchFamily="18" charset="0"/>
              </a:rPr>
              <a:t>Масштабний й інтенсивний потік біженців у Європу поставив перед урядами країн-членів ЄС нові складні проблеми і виклики. </a:t>
            </a:r>
            <a:r>
              <a:rPr lang="uk-UA" sz="3300" b="1" dirty="0">
                <a:solidFill>
                  <a:srgbClr val="C00000"/>
                </a:solidFill>
                <a:latin typeface="Times New Roman" panose="02020603050405020304" pitchFamily="18" charset="0"/>
                <a:cs typeface="Times New Roman" panose="02020603050405020304" pitchFamily="18" charset="0"/>
              </a:rPr>
              <a:t>Головним з них стало збільшення терористичної загрози та погана культурна сумісність європейців і мігрантів</a:t>
            </a:r>
            <a:r>
              <a:rPr lang="uk-UA" sz="3300" b="1" dirty="0">
                <a:latin typeface="Times New Roman" panose="02020603050405020304" pitchFamily="18" charset="0"/>
                <a:cs typeface="Times New Roman" panose="02020603050405020304" pitchFamily="18" charset="0"/>
              </a:rPr>
              <a:t>. </a:t>
            </a:r>
          </a:p>
          <a:p>
            <a:pPr marL="0" indent="0" algn="just">
              <a:buNone/>
            </a:pPr>
            <a:r>
              <a:rPr lang="uk-UA" sz="3300" b="1" dirty="0">
                <a:latin typeface="Times New Roman" panose="02020603050405020304" pitchFamily="18" charset="0"/>
                <a:cs typeface="Times New Roman" panose="02020603050405020304" pitchFamily="18" charset="0"/>
              </a:rPr>
              <a:t>З 2015 р. вірогідність терористичних атак у країнах ЄС значно зросла. </a:t>
            </a:r>
            <a:r>
              <a:rPr lang="uk-UA" sz="3300" b="1" dirty="0">
                <a:highlight>
                  <a:srgbClr val="00FFFF"/>
                </a:highlight>
                <a:latin typeface="Times New Roman" panose="02020603050405020304" pitchFamily="18" charset="0"/>
                <a:cs typeface="Times New Roman" panose="02020603050405020304" pitchFamily="18" charset="0"/>
              </a:rPr>
              <a:t>Разом із біженцями, які сподіваються знайти на території Європи безпеку та добробут, у регіон просочилося більше 4000 бойовиків ІДІЛ, радикально налаштованих проти західного світу, його способу життя, цінностей</a:t>
            </a:r>
            <a:r>
              <a:rPr lang="uk-UA" sz="3300" b="1" dirty="0">
                <a:latin typeface="Times New Roman" panose="02020603050405020304" pitchFamily="18" charset="0"/>
                <a:cs typeface="Times New Roman" panose="02020603050405020304" pitchFamily="18" charset="0"/>
              </a:rPr>
              <a:t>. Протягом 2015-2019 рр. у Франції, Іспанії, Бельгії відбулось декілька терористичних атак ісламістів, що лише посилює недовіру корінного населення до мігрантів.</a:t>
            </a:r>
          </a:p>
        </p:txBody>
      </p:sp>
    </p:spTree>
    <p:extLst>
      <p:ext uri="{BB962C8B-B14F-4D97-AF65-F5344CB8AC3E}">
        <p14:creationId xmlns:p14="http://schemas.microsoft.com/office/powerpoint/2010/main" val="20008672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Другою загрозливою проблемою стали серйозні відмінності менталітету, традицій і звичаїв новоприбулих біженців у Європу. Враховуючи той факт, що європейські країни вже перенасичені мігрантами з іншими поглядами і цінностями, часто конфліктуючими з цінностями Заходу, європейці побоюються агресивного прояву звичаїв і традицій з боку біженців. У багатьох країн ЄС поширюється негативний настрій проти мігрантів, особливо мусульман. </a:t>
            </a:r>
          </a:p>
          <a:p>
            <a:pPr marL="0" indent="0" algn="just">
              <a:buNone/>
            </a:pPr>
            <a:r>
              <a:rPr lang="uk-UA" sz="3200" b="1" dirty="0">
                <a:latin typeface="Times New Roman" panose="02020603050405020304" pitchFamily="18" charset="0"/>
                <a:cs typeface="Times New Roman" panose="02020603050405020304" pitchFamily="18" charset="0"/>
              </a:rPr>
              <a:t>У цьому зв’язку актуальними є слова угорського прем’єр-міністра В. Орбана щодо майбутнього регіону: «</a:t>
            </a:r>
            <a:r>
              <a:rPr lang="uk-UA" sz="3200" b="1" dirty="0">
                <a:solidFill>
                  <a:srgbClr val="C00000"/>
                </a:solidFill>
                <a:latin typeface="Times New Roman" panose="02020603050405020304" pitchFamily="18" charset="0"/>
                <a:cs typeface="Times New Roman" panose="02020603050405020304" pitchFamily="18" charset="0"/>
              </a:rPr>
              <a:t>Реальність така, що Європі загрожує приплив десятків мільйонів людей і одного дня ми можемо зрозуміти, що ми знаходимося в меншості у нашій власній країні</a:t>
            </a:r>
            <a:r>
              <a:rPr lang="uk-UA"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0744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Міграційна хвиля мала своїм наслідком зростання рівня злочинності у приймаючих країнах. На прикладі Німеччини розглянемо зростання злочинності серед мігрантів. </a:t>
            </a:r>
          </a:p>
          <a:p>
            <a:pPr marL="0" indent="0" algn="just">
              <a:buNone/>
            </a:pPr>
            <a:r>
              <a:rPr lang="uk-UA" sz="3600" b="1" dirty="0">
                <a:highlight>
                  <a:srgbClr val="00FFFF"/>
                </a:highlight>
                <a:latin typeface="Times New Roman" panose="02020603050405020304" pitchFamily="18" charset="0"/>
                <a:cs typeface="Times New Roman" panose="02020603050405020304" pitchFamily="18" charset="0"/>
              </a:rPr>
              <a:t>У своїх рапортах німецькі поліцейські повідомляють, що до 70% всіх злочинів в країні пов’язані з біженцями та мігрантами</a:t>
            </a:r>
            <a:r>
              <a:rPr lang="uk-UA" sz="3600" b="1" dirty="0">
                <a:latin typeface="Times New Roman" panose="02020603050405020304" pitchFamily="18" charset="0"/>
                <a:cs typeface="Times New Roman" panose="02020603050405020304" pitchFamily="18" charset="0"/>
              </a:rPr>
              <a:t>. Молоді мігранти поводяться агресивно, не виявляють поваги до закону. Влада ФРН у рамках політкоректності намагається </a:t>
            </a:r>
            <a:r>
              <a:rPr lang="uk-UA" sz="3600" b="1" dirty="0" err="1">
                <a:latin typeface="Times New Roman" panose="02020603050405020304" pitchFamily="18" charset="0"/>
                <a:cs typeface="Times New Roman" panose="02020603050405020304" pitchFamily="18" charset="0"/>
              </a:rPr>
              <a:t>лояльно</a:t>
            </a:r>
            <a:r>
              <a:rPr lang="uk-UA" sz="3600" b="1" dirty="0">
                <a:latin typeface="Times New Roman" panose="02020603050405020304" pitchFamily="18" charset="0"/>
                <a:cs typeface="Times New Roman" panose="02020603050405020304" pitchFamily="18" charset="0"/>
              </a:rPr>
              <a:t> відноситися до правопорушень мігрантів. У свою чергу злочини, вчинені мігрантами, все частіше викликають масові протести та заворушення населення у німецьких містах.</a:t>
            </a:r>
          </a:p>
        </p:txBody>
      </p:sp>
    </p:spTree>
    <p:extLst>
      <p:ext uri="{BB962C8B-B14F-4D97-AF65-F5344CB8AC3E}">
        <p14:creationId xmlns:p14="http://schemas.microsoft.com/office/powerpoint/2010/main" val="25376235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500" b="1" dirty="0">
                <a:latin typeface="Times New Roman" panose="02020603050405020304" pitchFamily="18" charset="0"/>
                <a:cs typeface="Times New Roman" panose="02020603050405020304" pitchFamily="18" charset="0"/>
              </a:rPr>
              <a:t>Високий рівень злочинності серед мігрантів має об’єктивні підстави. Згідно з досліджень міністерства охорони здоров’я Нідерландів, 41% біженців з Близького Сходу має психічні проблеми, викликані військовими діями, злиднями, відривом від сім’ї та звичного середовища. Багато з них страждає від посттравматичного стресового розладу. </a:t>
            </a:r>
          </a:p>
          <a:p>
            <a:pPr marL="0" indent="0" algn="just">
              <a:buNone/>
            </a:pPr>
            <a:r>
              <a:rPr lang="uk-UA" sz="3500" b="1" dirty="0">
                <a:latin typeface="Times New Roman" panose="02020603050405020304" pitchFamily="18" charset="0"/>
                <a:cs typeface="Times New Roman" panose="02020603050405020304" pitchFamily="18" charset="0"/>
              </a:rPr>
              <a:t>Разом з тим, мова йде про великий контингент молодих людей (55% біженців є молодшими 25 років), часто неодружених чоловіків. Ці обставини пояснюють справжню епідемію злочинів з боку мігрантів – від зґвалтувань і вбивств до збройних нападів і крадіжок.</a:t>
            </a:r>
          </a:p>
        </p:txBody>
      </p:sp>
    </p:spTree>
    <p:extLst>
      <p:ext uri="{BB962C8B-B14F-4D97-AF65-F5344CB8AC3E}">
        <p14:creationId xmlns:p14="http://schemas.microsoft.com/office/powerpoint/2010/main" val="8072615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Тероризм, збільшення під впливом мігрантів рівня злочинності викликають зворотну реакцію європейських суспільств. Періодично у Німеччині, Чехії, Швеції, Франції, Естонії проходять протести проти надання притулку новим мігрантам. Наприклад, угорці в абсолютній більшості підтримують рішення уряду Орбана щодо закриття кордонів країни для біженців. </a:t>
            </a:r>
          </a:p>
          <a:p>
            <a:pPr marL="0" indent="0" algn="just">
              <a:buNone/>
            </a:pPr>
            <a:r>
              <a:rPr lang="uk-UA" sz="3600" b="1" dirty="0">
                <a:latin typeface="Times New Roman" panose="02020603050405020304" pitchFamily="18" charset="0"/>
                <a:cs typeface="Times New Roman" panose="02020603050405020304" pitchFamily="18" charset="0"/>
              </a:rPr>
              <a:t>Під час виборів </a:t>
            </a:r>
            <a:r>
              <a:rPr lang="uk-UA" sz="3600" b="1" dirty="0" err="1">
                <a:latin typeface="Times New Roman" panose="02020603050405020304" pitchFamily="18" charset="0"/>
                <a:cs typeface="Times New Roman" panose="02020603050405020304" pitchFamily="18" charset="0"/>
              </a:rPr>
              <a:t>антиіммігрантські</a:t>
            </a:r>
            <a:r>
              <a:rPr lang="uk-UA" sz="3600" b="1" dirty="0">
                <a:latin typeface="Times New Roman" panose="02020603050405020304" pitchFamily="18" charset="0"/>
                <a:cs typeface="Times New Roman" panose="02020603050405020304" pitchFamily="18" charset="0"/>
              </a:rPr>
              <a:t> настрої у Європі конвертуються у підтримку ультраправих партій, які виступають проти надання притулку біженцям, мультикультуралізму. </a:t>
            </a:r>
          </a:p>
        </p:txBody>
      </p:sp>
    </p:spTree>
    <p:extLst>
      <p:ext uri="{BB962C8B-B14F-4D97-AF65-F5344CB8AC3E}">
        <p14:creationId xmlns:p14="http://schemas.microsoft.com/office/powerpoint/2010/main" val="1382093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4000" b="1" dirty="0">
                <a:latin typeface="Times New Roman" panose="02020603050405020304" pitchFamily="18" charset="0"/>
                <a:cs typeface="Times New Roman" panose="02020603050405020304" pitchFamily="18" charset="0"/>
              </a:rPr>
              <a:t>Так протягом останніх років у провідних країнах Європи збільшується представництво ультраправих сил. Така партія, як «Національний фронт» М. </a:t>
            </a:r>
            <a:r>
              <a:rPr lang="uk-UA" sz="4000" b="1" dirty="0" err="1">
                <a:latin typeface="Times New Roman" panose="02020603050405020304" pitchFamily="18" charset="0"/>
                <a:cs typeface="Times New Roman" panose="02020603050405020304" pitchFamily="18" charset="0"/>
              </a:rPr>
              <a:t>Ле</a:t>
            </a:r>
            <a:r>
              <a:rPr lang="uk-UA" sz="4000" b="1" dirty="0">
                <a:latin typeface="Times New Roman" panose="02020603050405020304" pitchFamily="18" charset="0"/>
                <a:cs typeface="Times New Roman" panose="02020603050405020304" pitchFamily="18" charset="0"/>
              </a:rPr>
              <a:t> </a:t>
            </a:r>
            <a:r>
              <a:rPr lang="uk-UA" sz="4000" b="1" dirty="0" err="1">
                <a:latin typeface="Times New Roman" panose="02020603050405020304" pitchFamily="18" charset="0"/>
                <a:cs typeface="Times New Roman" panose="02020603050405020304" pitchFamily="18" charset="0"/>
              </a:rPr>
              <a:t>Пен</a:t>
            </a:r>
            <a:r>
              <a:rPr lang="uk-UA" sz="4000" b="1" dirty="0">
                <a:latin typeface="Times New Roman" panose="02020603050405020304" pitchFamily="18" charset="0"/>
                <a:cs typeface="Times New Roman" panose="02020603050405020304" pitchFamily="18" charset="0"/>
              </a:rPr>
              <a:t> мала представництво у парламенті Франції. На парламентських виборах </a:t>
            </a:r>
            <a:r>
              <a:rPr lang="uk-UA" sz="4000" b="1" dirty="0">
                <a:highlight>
                  <a:srgbClr val="00FFFF"/>
                </a:highlight>
                <a:latin typeface="Times New Roman" panose="02020603050405020304" pitchFamily="18" charset="0"/>
                <a:cs typeface="Times New Roman" panose="02020603050405020304" pitchFamily="18" charset="0"/>
              </a:rPr>
              <a:t>2017 р. </a:t>
            </a:r>
            <a:r>
              <a:rPr lang="uk-UA" sz="4000" b="1" dirty="0">
                <a:latin typeface="Times New Roman" panose="02020603050405020304" pitchFamily="18" charset="0"/>
                <a:cs typeface="Times New Roman" panose="02020603050405020304" pitchFamily="18" charset="0"/>
              </a:rPr>
              <a:t>у ФРН партія «Альтернатива для Німеччини» (АДН), яка виступає з жорсткою риторикою щодо біженців, отримала 12,6 % голосів виборців (94 мандата). Ультраправі сили представлені у парламентах Нідерландів, Великої Британії, Іспанії, Угорщині, Естонії. </a:t>
            </a:r>
          </a:p>
        </p:txBody>
      </p:sp>
    </p:spTree>
    <p:extLst>
      <p:ext uri="{BB962C8B-B14F-4D97-AF65-F5344CB8AC3E}">
        <p14:creationId xmlns:p14="http://schemas.microsoft.com/office/powerpoint/2010/main" val="6582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lstStyle/>
          <a:p>
            <a:pPr marL="0" indent="0" algn="just">
              <a:buNone/>
            </a:pPr>
            <a:r>
              <a:rPr lang="uk-UA" b="1" dirty="0">
                <a:latin typeface="Times New Roman" panose="02020603050405020304" pitchFamily="18" charset="0"/>
                <a:cs typeface="Times New Roman" panose="02020603050405020304" pitchFamily="18" charset="0"/>
              </a:rPr>
              <a:t>За різними даними, сьогодні у країнах ЄС перебувають понад 90 млн. емігрантів, серед яких першість належить мусульманам. Наприклад, кількість вихідців із мусульманських країн у Голландії становить 4,4% населення, у Німеччині – 3,7%, у Франції – 7,1–8,9%, в Італії – 1,2%, у Великій Британії – 2,6%, у Швеції –2, % тощо.</a:t>
            </a:r>
          </a:p>
          <a:p>
            <a:pPr marL="0" indent="0" algn="just">
              <a:buNone/>
            </a:pPr>
            <a:r>
              <a:rPr lang="uk-UA" b="1" dirty="0">
                <a:latin typeface="Times New Roman" panose="02020603050405020304" pitchFamily="18" charset="0"/>
                <a:cs typeface="Times New Roman" panose="02020603050405020304" pitchFamily="18" charset="0"/>
              </a:rPr>
              <a:t>Серед європейських країн найбільш </a:t>
            </a:r>
            <a:r>
              <a:rPr lang="uk-UA" b="1" dirty="0" err="1">
                <a:latin typeface="Times New Roman" panose="02020603050405020304" pitchFamily="18" charset="0"/>
                <a:cs typeface="Times New Roman" panose="02020603050405020304" pitchFamily="18" charset="0"/>
              </a:rPr>
              <a:t>комфортно</a:t>
            </a:r>
            <a:r>
              <a:rPr lang="uk-UA" b="1" dirty="0">
                <a:latin typeface="Times New Roman" panose="02020603050405020304" pitchFamily="18" charset="0"/>
                <a:cs typeface="Times New Roman" panose="02020603050405020304" pitchFamily="18" charset="0"/>
              </a:rPr>
              <a:t> мусульманська громада почуває себе в Голландії. </a:t>
            </a:r>
            <a:r>
              <a:rPr lang="uk-UA" b="1" dirty="0" err="1">
                <a:latin typeface="Times New Roman" panose="02020603050405020304" pitchFamily="18" charset="0"/>
                <a:cs typeface="Times New Roman" panose="02020603050405020304" pitchFamily="18" charset="0"/>
              </a:rPr>
              <a:t>Мультикультура</a:t>
            </a:r>
            <a:r>
              <a:rPr lang="uk-UA" b="1" dirty="0">
                <a:latin typeface="Times New Roman" panose="02020603050405020304" pitchFamily="18" charset="0"/>
                <a:cs typeface="Times New Roman" panose="02020603050405020304" pitchFamily="18" charset="0"/>
              </a:rPr>
              <a:t> відповідно до голландського варіанта означає, що всі культури існують паралельно, а емігранти вивчають мову і культуру країни перебування за власним бажанням. Завдяки старанням уряду в країні побудовано 475 мечетей, створено різноманітні освітні й культурні центри, що упорядкувало стан культурного життя мусульманської громади. Соціальне забезпечення непрацюючих і різноманітні виплати роблять життя емігрантів досить пристойним навіть за європейськими мірками.</a:t>
            </a:r>
          </a:p>
        </p:txBody>
      </p:sp>
    </p:spTree>
    <p:extLst>
      <p:ext uri="{BB962C8B-B14F-4D97-AF65-F5344CB8AC3E}">
        <p14:creationId xmlns:p14="http://schemas.microsoft.com/office/powerpoint/2010/main" val="6298584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062182"/>
            <a:ext cx="12191999" cy="5795818"/>
          </a:xfrm>
        </p:spPr>
        <p:txBody>
          <a:bodyPr>
            <a:noAutofit/>
          </a:bodyPr>
          <a:lstStyle/>
          <a:p>
            <a:pPr marL="0" indent="0" algn="just">
              <a:buNone/>
            </a:pPr>
            <a:r>
              <a:rPr lang="uk-UA" sz="4200" b="1" dirty="0">
                <a:latin typeface="Times New Roman" panose="02020603050405020304" pitchFamily="18" charset="0"/>
                <a:cs typeface="Times New Roman" panose="02020603050405020304" pitchFamily="18" charset="0"/>
              </a:rPr>
              <a:t>Інша проблема, пов’язана з міграційною кризою, має економічну природу. </a:t>
            </a:r>
            <a:r>
              <a:rPr lang="uk-UA" sz="4200" b="1" dirty="0">
                <a:highlight>
                  <a:srgbClr val="00FFFF"/>
                </a:highlight>
                <a:latin typeface="Times New Roman" panose="02020603050405020304" pitchFamily="18" charset="0"/>
                <a:cs typeface="Times New Roman" panose="02020603050405020304" pitchFamily="18" charset="0"/>
              </a:rPr>
              <a:t>Країнам ЄС необхідно виплачувати допомогу біженцям, і хоча багато країн скоротили його в два рази за останні роки, коштів на це все рівно витрачається багато</a:t>
            </a:r>
            <a:r>
              <a:rPr lang="uk-UA" sz="4200" b="1" dirty="0">
                <a:latin typeface="Times New Roman" panose="02020603050405020304" pitchFamily="18" charset="0"/>
                <a:cs typeface="Times New Roman" panose="02020603050405020304" pitchFamily="18" charset="0"/>
              </a:rPr>
              <a:t>. </a:t>
            </a:r>
          </a:p>
          <a:p>
            <a:pPr marL="0" indent="0" algn="just">
              <a:buNone/>
            </a:pPr>
            <a:r>
              <a:rPr lang="uk-UA" sz="4200" b="1" dirty="0">
                <a:highlight>
                  <a:srgbClr val="FFFF00"/>
                </a:highlight>
                <a:latin typeface="Times New Roman" panose="02020603050405020304" pitchFamily="18" charset="0"/>
                <a:cs typeface="Times New Roman" panose="02020603050405020304" pitchFamily="18" charset="0"/>
              </a:rPr>
              <a:t>До цього також додається необхідність фінансування проектів і допомоги країнам Північної Африки та Близького Сходу, які певною мірою стримують цей міграційний потік</a:t>
            </a:r>
            <a:r>
              <a:rPr lang="uk-UA" sz="4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45882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fontScale="92500" lnSpcReduction="10000"/>
          </a:bodyPr>
          <a:lstStyle/>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Паралельно європейські уряди намагались вирішити суспільні проблеми, пов’язані вже з наявними мігрантами, їх адаптацією у приймаючих суспільствах. </a:t>
            </a:r>
          </a:p>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Світова практика у цій сфері надає два основні політичні підходи – </a:t>
            </a:r>
            <a:r>
              <a:rPr lang="uk-UA"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асиміляція та мультикультуралізм</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Обидва підходи мають однакову мету – формування з різних груп інтегрованого суспільства, в якому конфлікти етнонаціональні, міжкультурні конфлікти відсутні або мінімальні. При цьому ставка на користь стратегії асиміляції робиться тоді, коли представники тієї чи іншої етнічної групи мають маргінальний статус.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7790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300" b="1" dirty="0">
                <a:latin typeface="Times New Roman" panose="02020603050405020304" pitchFamily="18" charset="0"/>
                <a:cs typeface="Times New Roman" panose="02020603050405020304" pitchFamily="18" charset="0"/>
              </a:rPr>
              <a:t>Основний принцип мультикультуралізму – </a:t>
            </a:r>
            <a:r>
              <a:rPr lang="uk-UA" sz="3300" b="1" dirty="0">
                <a:highlight>
                  <a:srgbClr val="FFFF00"/>
                </a:highlight>
                <a:latin typeface="Times New Roman" panose="02020603050405020304" pitchFamily="18" charset="0"/>
                <a:cs typeface="Times New Roman" panose="02020603050405020304" pitchFamily="18" charset="0"/>
              </a:rPr>
              <a:t>це збереження національної і культурної ідентичності мігрантів, що часто передбачає наявність і збереження певної соціальної дистанції між мігрантами і корінним населенням</a:t>
            </a:r>
            <a:r>
              <a:rPr lang="uk-UA" sz="3300" b="1" dirty="0">
                <a:latin typeface="Times New Roman" panose="02020603050405020304" pitchFamily="18" charset="0"/>
                <a:cs typeface="Times New Roman" panose="02020603050405020304" pitchFamily="18" charset="0"/>
              </a:rPr>
              <a:t>. </a:t>
            </a:r>
            <a:r>
              <a:rPr lang="uk-UA" sz="3300" b="1" dirty="0">
                <a:highlight>
                  <a:srgbClr val="00FF00"/>
                </a:highlight>
                <a:latin typeface="Times New Roman" panose="02020603050405020304" pitchFamily="18" charset="0"/>
                <a:cs typeface="Times New Roman" panose="02020603050405020304" pitchFamily="18" charset="0"/>
              </a:rPr>
              <a:t>На противагу цьому, політика асиміляції базується на необхідності культурного злиття мігрантів з приймаючим суспільством</a:t>
            </a:r>
            <a:r>
              <a:rPr lang="uk-UA" sz="3300" b="1" dirty="0">
                <a:latin typeface="Times New Roman" panose="02020603050405020304" pitchFamily="18" charset="0"/>
                <a:cs typeface="Times New Roman" panose="02020603050405020304" pitchFamily="18" charset="0"/>
              </a:rPr>
              <a:t>. </a:t>
            </a:r>
          </a:p>
          <a:p>
            <a:pPr marL="0" indent="0" algn="just">
              <a:buNone/>
            </a:pPr>
            <a:r>
              <a:rPr lang="uk-UA" sz="3300" b="1" dirty="0">
                <a:latin typeface="Times New Roman" panose="02020603050405020304" pitchFamily="18" charset="0"/>
                <a:cs typeface="Times New Roman" panose="02020603050405020304" pitchFamily="18" charset="0"/>
              </a:rPr>
              <a:t>Системні наслідки всюди були схожими: </a:t>
            </a:r>
            <a:r>
              <a:rPr lang="uk-UA" sz="3300" b="1" dirty="0">
                <a:highlight>
                  <a:srgbClr val="C0C0C0"/>
                </a:highlight>
                <a:latin typeface="Times New Roman" panose="02020603050405020304" pitchFamily="18" charset="0"/>
                <a:cs typeface="Times New Roman" panose="02020603050405020304" pitchFamily="18" charset="0"/>
              </a:rPr>
              <a:t>розколоте суспільство, вороже налаштовані меншини і незадоволені пересічні громадяни</a:t>
            </a:r>
            <a:r>
              <a:rPr lang="uk-UA" sz="3300" b="1" dirty="0">
                <a:latin typeface="Times New Roman" panose="02020603050405020304" pitchFamily="18" charset="0"/>
                <a:cs typeface="Times New Roman" panose="02020603050405020304" pitchFamily="18" charset="0"/>
              </a:rPr>
              <a:t>. У 2010-х рр. європейське населення все голосніше висловлює своє невдоволення політикою мультикультуралізму, а в деяких країнах на офіційному рівні було визнано, що він провалився як стратегія вирішення проблеми мігрантів. </a:t>
            </a:r>
          </a:p>
        </p:txBody>
      </p:sp>
    </p:spTree>
    <p:extLst>
      <p:ext uri="{BB962C8B-B14F-4D97-AF65-F5344CB8AC3E}">
        <p14:creationId xmlns:p14="http://schemas.microsoft.com/office/powerpoint/2010/main" val="36006882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ctr">
              <a:buNone/>
            </a:pPr>
            <a:r>
              <a:rPr lang="uk-UA" sz="3000" b="1" u="sng" dirty="0">
                <a:solidFill>
                  <a:srgbClr val="C00000"/>
                </a:solidFill>
                <a:highlight>
                  <a:srgbClr val="FFFF00"/>
                </a:highlight>
                <a:latin typeface="Times New Roman" panose="02020603050405020304" pitchFamily="18" charset="0"/>
                <a:cs typeface="Times New Roman" panose="02020603050405020304" pitchFamily="18" charset="0"/>
              </a:rPr>
              <a:t>Основними претензіями до політики мультикультуралізму є такі:</a:t>
            </a:r>
          </a:p>
          <a:p>
            <a:pPr marL="0" indent="0" algn="just">
              <a:buNone/>
            </a:pPr>
            <a:r>
              <a:rPr lang="uk-UA" sz="3000" b="1" dirty="0">
                <a:latin typeface="Times New Roman" panose="02020603050405020304" pitchFamily="18" charset="0"/>
                <a:cs typeface="Times New Roman" panose="02020603050405020304" pitchFamily="18" charset="0"/>
              </a:rPr>
              <a:t>1. Небажання мігрантів взаємодіяти з корінним населенням, що призводить до соціальної напруженості. Найчастіше ці конфлікти виникають з ініціативи саме мігрантів. Наприклад, ситуація, що склалася у британському Бірмінгемі у 2016 р., коли відбувся ряд збройних сутичок з боку мігрантів. </a:t>
            </a:r>
          </a:p>
          <a:p>
            <a:pPr marL="0" indent="0" algn="just">
              <a:buNone/>
            </a:pPr>
            <a:r>
              <a:rPr lang="uk-UA" sz="3000" b="1" dirty="0">
                <a:latin typeface="Times New Roman" panose="02020603050405020304" pitchFamily="18" charset="0"/>
                <a:cs typeface="Times New Roman" panose="02020603050405020304" pitchFamily="18" charset="0"/>
              </a:rPr>
              <a:t>2. Падіння загальних показників країни у світових рейтингах за індексами якості життя і розвитку країни. Європейці часто говорять про те, що при власному високому рівні освіти, загальний індекс країни  знижується за рахунок рівня освіти мігрантів. Наприклад, у Великій Британії цей індекс дорівнює 0,885. У той же час у країнах Скандинавії і в Австралії, в яких потік мігрантів мінімальний, цей індекс дорівнює 0,907 і 0,932 відповідно.</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0979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Ще до оголошення «кризи» мультикультуралізму Франція у 2005 р. переживає так звану «</a:t>
            </a:r>
            <a:r>
              <a:rPr lang="uk-UA" b="1" dirty="0">
                <a:highlight>
                  <a:srgbClr val="FFFF00"/>
                </a:highlight>
                <a:latin typeface="Times New Roman" panose="02020603050405020304" pitchFamily="18" charset="0"/>
                <a:cs typeface="Times New Roman" panose="02020603050405020304" pitchFamily="18" charset="0"/>
              </a:rPr>
              <a:t>осінню пожежу</a:t>
            </a:r>
            <a:r>
              <a:rPr lang="uk-UA" b="1" dirty="0">
                <a:latin typeface="Times New Roman" panose="02020603050405020304" pitchFamily="18" charset="0"/>
                <a:cs typeface="Times New Roman" panose="02020603050405020304" pitchFamily="18" charset="0"/>
              </a:rPr>
              <a:t>» – погроми і масове підпалювання автомашин іммігрантами з колишніх французьких колоній. Президент Жак Ширак визначив це явище «кризою цінностей, свідомості та ідентичності». Такими ж неспокійними виявилися 2006–2007 рр. </a:t>
            </a:r>
            <a:r>
              <a:rPr lang="uk-UA" b="1" dirty="0">
                <a:highlight>
                  <a:srgbClr val="00FFFF"/>
                </a:highlight>
                <a:latin typeface="Times New Roman" panose="02020603050405020304" pitchFamily="18" charset="0"/>
                <a:cs typeface="Times New Roman" panose="02020603050405020304" pitchFamily="18" charset="0"/>
              </a:rPr>
              <a:t>Унаслідок трагічних подій – терактів, погромів у європейських містах, зокрема, стрілянина в аеропорті Франкфурта-на-Майні 2 березня 2011 р., масові вбивства у Норвегії в липні 2011 р., вбивство 7 січня 2015 р. громадянами Франції алжирського походження карикатуристів видання </a:t>
            </a:r>
            <a:r>
              <a:rPr lang="uk-UA" b="1" dirty="0" err="1">
                <a:highlight>
                  <a:srgbClr val="00FFFF"/>
                </a:highlight>
                <a:latin typeface="Times New Roman" panose="02020603050405020304" pitchFamily="18" charset="0"/>
                <a:cs typeface="Times New Roman" panose="02020603050405020304" pitchFamily="18" charset="0"/>
              </a:rPr>
              <a:t>Charlie</a:t>
            </a:r>
            <a:r>
              <a:rPr lang="uk-UA" b="1" dirty="0">
                <a:highlight>
                  <a:srgbClr val="00FFFF"/>
                </a:highlight>
                <a:latin typeface="Times New Roman" panose="02020603050405020304" pitchFamily="18" charset="0"/>
                <a:cs typeface="Times New Roman" panose="02020603050405020304" pitchFamily="18" charset="0"/>
              </a:rPr>
              <a:t> </a:t>
            </a:r>
            <a:r>
              <a:rPr lang="uk-UA" b="1" dirty="0" err="1">
                <a:highlight>
                  <a:srgbClr val="00FFFF"/>
                </a:highlight>
                <a:latin typeface="Times New Roman" panose="02020603050405020304" pitchFamily="18" charset="0"/>
                <a:cs typeface="Times New Roman" panose="02020603050405020304" pitchFamily="18" charset="0"/>
              </a:rPr>
              <a:t>Hebdo</a:t>
            </a:r>
            <a:r>
              <a:rPr lang="uk-UA" b="1" dirty="0">
                <a:highlight>
                  <a:srgbClr val="00FFFF"/>
                </a:highlight>
                <a:latin typeface="Times New Roman" panose="02020603050405020304" pitchFamily="18" charset="0"/>
                <a:cs typeface="Times New Roman" panose="02020603050405020304" pitchFamily="18" charset="0"/>
              </a:rPr>
              <a:t>, теракти 13 листопада 2015 р. в Парижі і в новорічну ніч 2016 р. в Кельні та 22 березня 2016 р. в Брюсселі, проблема згладжування «гострих кутів етнічної різноманітності» залишалася надзвичайно актуальною</a:t>
            </a:r>
            <a:r>
              <a:rPr lang="uk-UA" b="1" dirty="0">
                <a:latin typeface="Times New Roman" panose="02020603050405020304" pitchFamily="18" charset="0"/>
                <a:cs typeface="Times New Roman" panose="02020603050405020304" pitchFamily="18" charset="0"/>
              </a:rPr>
              <a:t>. В цьому контексті «мультикультуралізм» як модель, що прийшла на зміну моделі асиміляції, є чи не </a:t>
            </a:r>
            <a:r>
              <a:rPr lang="uk-UA" b="1" dirty="0" err="1">
                <a:latin typeface="Times New Roman" panose="02020603050405020304" pitchFamily="18" charset="0"/>
                <a:cs typeface="Times New Roman" panose="02020603050405020304" pitchFamily="18" charset="0"/>
              </a:rPr>
              <a:t>найобговорюванішою</a:t>
            </a:r>
            <a:r>
              <a:rPr lang="uk-UA" b="1" dirty="0">
                <a:latin typeface="Times New Roman" panose="02020603050405020304" pitchFamily="18" charset="0"/>
                <a:cs typeface="Times New Roman" panose="02020603050405020304" pitchFamily="18" charset="0"/>
              </a:rPr>
              <a:t> темою на сьогодні.</a:t>
            </a:r>
          </a:p>
        </p:txBody>
      </p:sp>
    </p:spTree>
    <p:extLst>
      <p:ext uri="{BB962C8B-B14F-4D97-AF65-F5344CB8AC3E}">
        <p14:creationId xmlns:p14="http://schemas.microsoft.com/office/powerpoint/2010/main" val="3354385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sz="3200" b="1" dirty="0">
                <a:latin typeface="Times New Roman" panose="02020603050405020304" pitchFamily="18" charset="0"/>
                <a:cs typeface="Times New Roman" panose="02020603050405020304" pitchFamily="18" charset="0"/>
              </a:rPr>
              <a:t>Символічно, що розстріл редакції сатиричного журналу «</a:t>
            </a:r>
            <a:r>
              <a:rPr lang="uk-UA" sz="3200" b="1" dirty="0" err="1">
                <a:latin typeface="Times New Roman" panose="02020603050405020304" pitchFamily="18" charset="0"/>
                <a:cs typeface="Times New Roman" panose="02020603050405020304" pitchFamily="18" charset="0"/>
              </a:rPr>
              <a:t>Charlie</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Hebdo</a:t>
            </a:r>
            <a:r>
              <a:rPr lang="uk-UA" sz="3200" b="1" dirty="0">
                <a:latin typeface="Times New Roman" panose="02020603050405020304" pitchFamily="18" charset="0"/>
                <a:cs typeface="Times New Roman" panose="02020603050405020304" pitchFamily="18" charset="0"/>
              </a:rPr>
              <a:t>» </a:t>
            </a:r>
            <a:r>
              <a:rPr lang="uk-UA" sz="3200" b="1" dirty="0">
                <a:highlight>
                  <a:srgbClr val="00FFFF"/>
                </a:highlight>
                <a:latin typeface="Times New Roman" panose="02020603050405020304" pitchFamily="18" charset="0"/>
                <a:cs typeface="Times New Roman" panose="02020603050405020304" pitchFamily="18" charset="0"/>
              </a:rPr>
              <a:t>7 січня 2015 р.</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співпав</a:t>
            </a:r>
            <a:r>
              <a:rPr lang="uk-UA" sz="3200" b="1" dirty="0">
                <a:latin typeface="Times New Roman" panose="02020603050405020304" pitchFamily="18" charset="0"/>
                <a:cs typeface="Times New Roman" panose="02020603050405020304" pitchFamily="18" charset="0"/>
              </a:rPr>
              <a:t> з тим, що в цей же день у французьких книгарнях з’явився роман </a:t>
            </a:r>
            <a:r>
              <a:rPr lang="uk-UA" sz="3200" b="1" dirty="0" err="1">
                <a:latin typeface="Times New Roman" panose="02020603050405020304" pitchFamily="18" charset="0"/>
                <a:cs typeface="Times New Roman" panose="02020603050405020304" pitchFamily="18" charset="0"/>
              </a:rPr>
              <a:t>хедлайнера</a:t>
            </a:r>
            <a:r>
              <a:rPr lang="uk-UA" sz="3200" b="1" dirty="0">
                <a:latin typeface="Times New Roman" panose="02020603050405020304" pitchFamily="18" charset="0"/>
                <a:cs typeface="Times New Roman" panose="02020603050405020304" pitchFamily="18" charset="0"/>
              </a:rPr>
              <a:t> сучасної французької літератури, лауреата Гонкурівської премії </a:t>
            </a:r>
            <a:r>
              <a:rPr lang="uk-UA" sz="3200" b="1" dirty="0">
                <a:solidFill>
                  <a:srgbClr val="C00000"/>
                </a:solidFill>
                <a:latin typeface="Times New Roman" panose="02020603050405020304" pitchFamily="18" charset="0"/>
                <a:cs typeface="Times New Roman" panose="02020603050405020304" pitchFamily="18" charset="0"/>
              </a:rPr>
              <a:t>Мішеля </a:t>
            </a:r>
            <a:r>
              <a:rPr lang="uk-UA" sz="3200" b="1" dirty="0" err="1">
                <a:solidFill>
                  <a:srgbClr val="C00000"/>
                </a:solidFill>
                <a:latin typeface="Times New Roman" panose="02020603050405020304" pitchFamily="18" charset="0"/>
                <a:cs typeface="Times New Roman" panose="02020603050405020304" pitchFamily="18" charset="0"/>
              </a:rPr>
              <a:t>Уельбека</a:t>
            </a:r>
            <a:r>
              <a:rPr lang="uk-UA" sz="3200" b="1" dirty="0">
                <a:latin typeface="Times New Roman" panose="02020603050405020304" pitchFamily="18" charset="0"/>
                <a:cs typeface="Times New Roman" panose="02020603050405020304" pitchFamily="18" charset="0"/>
              </a:rPr>
              <a:t> про прихід ісламістів до влади у Франції в 2022 р. Назва роману «</a:t>
            </a:r>
            <a:r>
              <a:rPr lang="uk-UA" sz="3200" b="1" dirty="0">
                <a:highlight>
                  <a:srgbClr val="FFFF00"/>
                </a:highlight>
                <a:latin typeface="Times New Roman" panose="02020603050405020304" pitchFamily="18" charset="0"/>
                <a:cs typeface="Times New Roman" panose="02020603050405020304" pitchFamily="18" charset="0"/>
              </a:rPr>
              <a:t>Покірність</a:t>
            </a:r>
            <a:r>
              <a:rPr lang="uk-UA" sz="3200" b="1" dirty="0">
                <a:latin typeface="Times New Roman" panose="02020603050405020304" pitchFamily="18" charset="0"/>
                <a:cs typeface="Times New Roman" panose="02020603050405020304" pitchFamily="18" charset="0"/>
              </a:rPr>
              <a:t>» в контексті твору отримує щонайменше три варіанти тлумачення:</a:t>
            </a:r>
          </a:p>
          <a:p>
            <a:pPr marL="0" indent="0" algn="just">
              <a:buNone/>
            </a:pPr>
            <a:r>
              <a:rPr lang="uk-UA" sz="3200" b="1" dirty="0">
                <a:latin typeface="Times New Roman" panose="02020603050405020304" pitchFamily="18" charset="0"/>
                <a:cs typeface="Times New Roman" panose="02020603050405020304" pitchFamily="18" charset="0"/>
              </a:rPr>
              <a:t>1) схильність французьких інтелектуалів до конформізму; </a:t>
            </a:r>
          </a:p>
          <a:p>
            <a:pPr marL="0" indent="0" algn="just">
              <a:buNone/>
            </a:pPr>
            <a:r>
              <a:rPr lang="uk-UA" sz="3200" b="1" dirty="0">
                <a:latin typeface="Times New Roman" panose="02020603050405020304" pitchFamily="18" charset="0"/>
                <a:cs typeface="Times New Roman" panose="02020603050405020304" pitchFamily="18" charset="0"/>
              </a:rPr>
              <a:t>2) слабкість європейського християнства перед обличчям ісламської експансії; </a:t>
            </a:r>
          </a:p>
          <a:p>
            <a:pPr marL="0" indent="0" algn="just">
              <a:buNone/>
            </a:pPr>
            <a:r>
              <a:rPr lang="uk-UA" sz="3200" b="1" dirty="0">
                <a:latin typeface="Times New Roman" panose="02020603050405020304" pitchFamily="18" charset="0"/>
                <a:cs typeface="Times New Roman" panose="02020603050405020304" pitchFamily="18" charset="0"/>
              </a:rPr>
              <a:t>3) слово «іслам» в перекладі з арабської буквально означає «покірність».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5915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4200" b="1" dirty="0">
                <a:latin typeface="Times New Roman" panose="02020603050405020304" pitchFamily="18" charset="0"/>
                <a:cs typeface="Times New Roman" panose="02020603050405020304" pitchFamily="18" charset="0"/>
              </a:rPr>
              <a:t>Актуальність порушеної </a:t>
            </a:r>
            <a:r>
              <a:rPr lang="uk-UA" sz="4200" b="1" dirty="0" err="1">
                <a:latin typeface="Times New Roman" panose="02020603050405020304" pitchFamily="18" charset="0"/>
                <a:cs typeface="Times New Roman" panose="02020603050405020304" pitchFamily="18" charset="0"/>
              </a:rPr>
              <a:t>Уельбеком</a:t>
            </a:r>
            <a:r>
              <a:rPr lang="uk-UA" sz="4200" b="1" dirty="0">
                <a:latin typeface="Times New Roman" panose="02020603050405020304" pitchFamily="18" charset="0"/>
                <a:cs typeface="Times New Roman" panose="02020603050405020304" pitchFamily="18" charset="0"/>
              </a:rPr>
              <a:t> проблематики посилилась унаслідок терактів, що були здійснені </a:t>
            </a:r>
            <a:r>
              <a:rPr lang="uk-UA" sz="4200" b="1" dirty="0">
                <a:solidFill>
                  <a:srgbClr val="C00000"/>
                </a:solidFill>
                <a:latin typeface="Times New Roman" panose="02020603050405020304" pitchFamily="18" charset="0"/>
                <a:cs typeface="Times New Roman" panose="02020603050405020304" pitchFamily="18" charset="0"/>
              </a:rPr>
              <a:t>13 листопада 2015 р.</a:t>
            </a:r>
            <a:r>
              <a:rPr lang="uk-UA" sz="4200" b="1" dirty="0">
                <a:latin typeface="Times New Roman" panose="02020603050405020304" pitchFamily="18" charset="0"/>
                <a:cs typeface="Times New Roman" panose="02020603050405020304" pitchFamily="18" charset="0"/>
              </a:rPr>
              <a:t> одночасно в декількох районах Парижа (стадіон </a:t>
            </a:r>
            <a:r>
              <a:rPr lang="uk-UA" sz="4200" b="1" dirty="0" err="1">
                <a:latin typeface="Times New Roman" panose="02020603050405020304" pitchFamily="18" charset="0"/>
                <a:cs typeface="Times New Roman" panose="02020603050405020304" pitchFamily="18" charset="0"/>
              </a:rPr>
              <a:t>Stade</a:t>
            </a:r>
            <a:r>
              <a:rPr lang="uk-UA" sz="4200" b="1" dirty="0">
                <a:latin typeface="Times New Roman" panose="02020603050405020304" pitchFamily="18" charset="0"/>
                <a:cs typeface="Times New Roman" panose="02020603050405020304" pitchFamily="18" charset="0"/>
              </a:rPr>
              <a:t> </a:t>
            </a:r>
            <a:r>
              <a:rPr lang="uk-UA" sz="4200" b="1" dirty="0" err="1">
                <a:latin typeface="Times New Roman" panose="02020603050405020304" pitchFamily="18" charset="0"/>
                <a:cs typeface="Times New Roman" panose="02020603050405020304" pitchFamily="18" charset="0"/>
              </a:rPr>
              <a:t>de</a:t>
            </a:r>
            <a:r>
              <a:rPr lang="uk-UA" sz="4200" b="1" dirty="0">
                <a:latin typeface="Times New Roman" panose="02020603050405020304" pitchFamily="18" charset="0"/>
                <a:cs typeface="Times New Roman" panose="02020603050405020304" pitchFamily="18" charset="0"/>
              </a:rPr>
              <a:t> </a:t>
            </a:r>
            <a:r>
              <a:rPr lang="uk-UA" sz="4200" b="1" dirty="0" err="1">
                <a:latin typeface="Times New Roman" panose="02020603050405020304" pitchFamily="18" charset="0"/>
                <a:cs typeface="Times New Roman" panose="02020603050405020304" pitchFamily="18" charset="0"/>
              </a:rPr>
              <a:t>France</a:t>
            </a:r>
            <a:r>
              <a:rPr lang="uk-UA" sz="4200" b="1" dirty="0">
                <a:latin typeface="Times New Roman" panose="02020603050405020304" pitchFamily="18" charset="0"/>
                <a:cs typeface="Times New Roman" panose="02020603050405020304" pitchFamily="18" charset="0"/>
              </a:rPr>
              <a:t>, бульвари </a:t>
            </a:r>
            <a:r>
              <a:rPr lang="uk-UA" sz="4200" b="1" dirty="0" err="1">
                <a:latin typeface="Times New Roman" panose="02020603050405020304" pitchFamily="18" charset="0"/>
                <a:cs typeface="Times New Roman" panose="02020603050405020304" pitchFamily="18" charset="0"/>
              </a:rPr>
              <a:t>Шарон</a:t>
            </a:r>
            <a:r>
              <a:rPr lang="uk-UA" sz="4200" b="1" dirty="0">
                <a:latin typeface="Times New Roman" panose="02020603050405020304" pitchFamily="18" charset="0"/>
                <a:cs typeface="Times New Roman" panose="02020603050405020304" pitchFamily="18" charset="0"/>
              </a:rPr>
              <a:t> і Вольтер, концертний зал </a:t>
            </a:r>
            <a:r>
              <a:rPr lang="uk-UA" sz="4200" b="1" dirty="0" err="1">
                <a:latin typeface="Times New Roman" panose="02020603050405020304" pitchFamily="18" charset="0"/>
                <a:cs typeface="Times New Roman" panose="02020603050405020304" pitchFamily="18" charset="0"/>
              </a:rPr>
              <a:t>Bataclan</a:t>
            </a:r>
            <a:r>
              <a:rPr lang="uk-UA" sz="4200" b="1" dirty="0">
                <a:latin typeface="Times New Roman" panose="02020603050405020304" pitchFamily="18" charset="0"/>
                <a:cs typeface="Times New Roman" panose="02020603050405020304" pitchFamily="18" charset="0"/>
              </a:rPr>
              <a:t>; загалом в зазначеній рекреаційній та культурно-</a:t>
            </a:r>
            <a:r>
              <a:rPr lang="uk-UA" sz="4200" b="1" dirty="0" err="1">
                <a:latin typeface="Times New Roman" panose="02020603050405020304" pitchFamily="18" charset="0"/>
                <a:cs typeface="Times New Roman" panose="02020603050405020304" pitchFamily="18" charset="0"/>
              </a:rPr>
              <a:t>дозвіллєвій</a:t>
            </a:r>
            <a:r>
              <a:rPr lang="uk-UA" sz="4200" b="1" dirty="0">
                <a:latin typeface="Times New Roman" panose="02020603050405020304" pitchFamily="18" charset="0"/>
                <a:cs typeface="Times New Roman" panose="02020603050405020304" pitchFamily="18" charset="0"/>
              </a:rPr>
              <a:t> зоні загинуло 130 осіб і ще 350 дістали поранення). Для продовження цього мартирологу не знадобилося довгого очікування. </a:t>
            </a:r>
          </a:p>
        </p:txBody>
      </p:sp>
    </p:spTree>
    <p:extLst>
      <p:ext uri="{BB962C8B-B14F-4D97-AF65-F5344CB8AC3E}">
        <p14:creationId xmlns:p14="http://schemas.microsoft.com/office/powerpoint/2010/main" val="32488270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4400" b="1" dirty="0">
                <a:latin typeface="Times New Roman" panose="02020603050405020304" pitchFamily="18" charset="0"/>
                <a:cs typeface="Times New Roman" panose="02020603050405020304" pitchFamily="18" charset="0"/>
              </a:rPr>
              <a:t>В цілому, за даними статистики, з </a:t>
            </a:r>
            <a:r>
              <a:rPr lang="uk-UA" sz="4400" b="1" u="sng" dirty="0">
                <a:solidFill>
                  <a:srgbClr val="C00000"/>
                </a:solidFill>
                <a:latin typeface="Times New Roman" panose="02020603050405020304" pitchFamily="18" charset="0"/>
                <a:cs typeface="Times New Roman" panose="02020603050405020304" pitchFamily="18" charset="0"/>
              </a:rPr>
              <a:t>березня 2004р. й по серпень 2017 р.</a:t>
            </a:r>
            <a:r>
              <a:rPr lang="uk-UA" sz="4400" b="1" dirty="0">
                <a:latin typeface="Times New Roman" panose="02020603050405020304" pitchFamily="18" charset="0"/>
                <a:cs typeface="Times New Roman" panose="02020603050405020304" pitchFamily="18" charset="0"/>
              </a:rPr>
              <a:t> в результаті терактів, здійснених радикальними ісламістами, в європейських країнах загинуло 604 особи. </a:t>
            </a:r>
          </a:p>
          <a:p>
            <a:pPr marL="0" indent="0" algn="just">
              <a:buNone/>
            </a:pPr>
            <a:r>
              <a:rPr lang="uk-UA" sz="4400" b="1" dirty="0">
                <a:latin typeface="Times New Roman" panose="02020603050405020304" pitchFamily="18" charset="0"/>
                <a:cs typeface="Times New Roman" panose="02020603050405020304" pitchFamily="18" charset="0"/>
              </a:rPr>
              <a:t>Найтрагічніші події з найбільшою кількістю жертв відбулися в Мадриді (2004 р.), Лондоні (2005, 2017 рр.) Парижі (2015 р.), Брюсселі, Ніцці, Берліні (2016 р.), Стокгольмі, Манчестері, Барселоні (2017 р.).</a:t>
            </a:r>
          </a:p>
        </p:txBody>
      </p:sp>
    </p:spTree>
    <p:extLst>
      <p:ext uri="{BB962C8B-B14F-4D97-AF65-F5344CB8AC3E}">
        <p14:creationId xmlns:p14="http://schemas.microsoft.com/office/powerpoint/2010/main" val="42202516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sz="3600" b="1" dirty="0">
                <a:latin typeface="Times New Roman" panose="02020603050405020304" pitchFamily="18" charset="0"/>
                <a:cs typeface="Times New Roman" panose="02020603050405020304" pitchFamily="18" charset="0"/>
              </a:rPr>
              <a:t>Ще одним викликом політиці мультикультуралізму є акти агресії з боку мігрантів, що виникають на релігійній основі. </a:t>
            </a:r>
            <a:r>
              <a:rPr lang="uk-UA" sz="3600" b="1" dirty="0">
                <a:solidFill>
                  <a:srgbClr val="C00000"/>
                </a:solidFill>
                <a:latin typeface="Times New Roman" panose="02020603050405020304" pitchFamily="18" charset="0"/>
                <a:cs typeface="Times New Roman" panose="02020603050405020304" pitchFamily="18" charset="0"/>
              </a:rPr>
              <a:t>16 жовтня 2020 р.</a:t>
            </a:r>
            <a:r>
              <a:rPr lang="uk-UA" sz="3600" b="1" dirty="0">
                <a:latin typeface="Times New Roman" panose="02020603050405020304" pitchFamily="18" charset="0"/>
                <a:cs typeface="Times New Roman" panose="02020603050405020304" pitchFamily="18" charset="0"/>
              </a:rPr>
              <a:t> у французькому місті </a:t>
            </a:r>
            <a:r>
              <a:rPr lang="uk-UA" sz="3600" b="1" dirty="0">
                <a:highlight>
                  <a:srgbClr val="FFFF00"/>
                </a:highlight>
                <a:latin typeface="Times New Roman" panose="02020603050405020304" pitchFamily="18" charset="0"/>
                <a:cs typeface="Times New Roman" panose="02020603050405020304" pitchFamily="18" charset="0"/>
              </a:rPr>
              <a:t>Ніцца</a:t>
            </a:r>
            <a:r>
              <a:rPr lang="uk-UA" sz="3600" b="1" dirty="0">
                <a:latin typeface="Times New Roman" panose="02020603050405020304" pitchFamily="18" charset="0"/>
                <a:cs typeface="Times New Roman" panose="02020603050405020304" pitchFamily="18" charset="0"/>
              </a:rPr>
              <a:t> біженець чеченського походження обезголовив учителя історії, який показував на заняттях карикатури на пророка </a:t>
            </a:r>
            <a:r>
              <a:rPr lang="uk-UA" sz="3600" b="1" dirty="0" err="1">
                <a:latin typeface="Times New Roman" panose="02020603050405020304" pitchFamily="18" charset="0"/>
                <a:cs typeface="Times New Roman" panose="02020603050405020304" pitchFamily="18" charset="0"/>
              </a:rPr>
              <a:t>Мухаммеда</a:t>
            </a:r>
            <a:r>
              <a:rPr lang="uk-UA" sz="3600" b="1" dirty="0">
                <a:latin typeface="Times New Roman" panose="02020603050405020304" pitchFamily="18" charset="0"/>
                <a:cs typeface="Times New Roman" panose="02020603050405020304" pitchFamily="18" charset="0"/>
              </a:rPr>
              <a:t>. Перед цим учитель попередив, що учні-мусульмани можуть не дивитись на зображення. </a:t>
            </a:r>
          </a:p>
          <a:p>
            <a:pPr marL="0" indent="0" algn="just">
              <a:buNone/>
            </a:pPr>
            <a:r>
              <a:rPr lang="uk-UA" sz="3600" b="1" dirty="0">
                <a:latin typeface="Times New Roman" panose="02020603050405020304" pitchFamily="18" charset="0"/>
                <a:cs typeface="Times New Roman" panose="02020603050405020304" pitchFamily="18" charset="0"/>
              </a:rPr>
              <a:t>Варто зауважити, що подібні випадки не доцільно використовувати для опису всієї спільноти мігрантів, проте через них створюється образ «мігранта-терориста, котрий загрожує європейському суспільству».</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9267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126836"/>
            <a:ext cx="12191999" cy="5731164"/>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Ісламський тероризм, таким чином, перетворюється на звичайний фон європейського способу життя. Радикальна меншість ісламських екстремістів створює негативний імідж мусульман в цілому й суттєво ускладнює процес міжкультурних комунікацій. </a:t>
            </a:r>
          </a:p>
          <a:p>
            <a:pPr marL="0" indent="0" algn="just">
              <a:buNone/>
            </a:pPr>
            <a:r>
              <a:rPr lang="uk-UA" sz="3600" b="1" dirty="0">
                <a:latin typeface="Times New Roman" panose="02020603050405020304" pitchFamily="18" charset="0"/>
                <a:cs typeface="Times New Roman" panose="02020603050405020304" pitchFamily="18" charset="0"/>
              </a:rPr>
              <a:t>Про це свідчать результати дослідження «</a:t>
            </a:r>
            <a:r>
              <a:rPr lang="uk-UA" sz="3600" b="1" dirty="0" err="1">
                <a:latin typeface="Times New Roman" panose="02020603050405020304" pitchFamily="18" charset="0"/>
                <a:cs typeface="Times New Roman" panose="02020603050405020304" pitchFamily="18" charset="0"/>
              </a:rPr>
              <a:t>Religions</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monitor</a:t>
            </a:r>
            <a:r>
              <a:rPr lang="uk-UA" sz="3600" b="1" dirty="0">
                <a:latin typeface="Times New Roman" panose="02020603050405020304" pitchFamily="18" charset="0"/>
                <a:cs typeface="Times New Roman" panose="02020603050405020304" pitchFamily="18" charset="0"/>
              </a:rPr>
              <a:t>», здійсненого приватним фондом </a:t>
            </a:r>
            <a:r>
              <a:rPr lang="uk-UA" sz="3600" b="1" dirty="0" err="1">
                <a:latin typeface="Times New Roman" panose="02020603050405020304" pitchFamily="18" charset="0"/>
                <a:cs typeface="Times New Roman" panose="02020603050405020304" pitchFamily="18" charset="0"/>
              </a:rPr>
              <a:t>Бертельсмана</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Bertelsmann</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Stiftung</a:t>
            </a:r>
            <a:r>
              <a:rPr lang="uk-UA" sz="3600" b="1" dirty="0">
                <a:latin typeface="Times New Roman" panose="02020603050405020304" pitchFamily="18" charset="0"/>
                <a:cs typeface="Times New Roman" panose="02020603050405020304" pitchFamily="18" charset="0"/>
              </a:rPr>
              <a:t>) на основі репрезентативної вибірки, в яку увійшло 8500 мусульман, що опинилися в одній з п’яти країн Європи (Австрія, Німеччина, Франція, Швейцарія, Британія) до 2010 р., тобто до теперішньої міграційної кризи. </a:t>
            </a:r>
          </a:p>
        </p:txBody>
      </p:sp>
    </p:spTree>
    <p:extLst>
      <p:ext uri="{BB962C8B-B14F-4D97-AF65-F5344CB8AC3E}">
        <p14:creationId xmlns:p14="http://schemas.microsoft.com/office/powerpoint/2010/main" val="318032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Німеччина, Франція та Велика Британія ще не досягли таких результатів, хоча ці країни теж прикладають багато  зусиль щодо покращення релігійного життя емігрантів. Наприклад, у Німеччині побудовано 1600, а у Великій Британії – 1500 мечетей. </a:t>
            </a:r>
          </a:p>
          <a:p>
            <a:pPr marL="0" indent="0" algn="just">
              <a:buNone/>
            </a:pPr>
            <a:r>
              <a:rPr lang="uk-UA" sz="4000" b="1" dirty="0">
                <a:latin typeface="Times New Roman" panose="02020603050405020304" pitchFamily="18" charset="0"/>
                <a:cs typeface="Times New Roman" panose="02020603050405020304" pitchFamily="18" charset="0"/>
              </a:rPr>
              <a:t>За підрахунками фахівців, з урахуванням динаміки соціалізації молоді з емігрантського середовища та залучення її до європейських цінностей цієї кількості культових споруд вистачає.</a:t>
            </a:r>
          </a:p>
        </p:txBody>
      </p:sp>
    </p:spTree>
    <p:extLst>
      <p:ext uri="{BB962C8B-B14F-4D97-AF65-F5344CB8AC3E}">
        <p14:creationId xmlns:p14="http://schemas.microsoft.com/office/powerpoint/2010/main" val="9365876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300" b="1" dirty="0">
                <a:latin typeface="Times New Roman" panose="02020603050405020304" pitchFamily="18" charset="0"/>
                <a:cs typeface="Times New Roman" panose="02020603050405020304" pitchFamily="18" charset="0"/>
              </a:rPr>
              <a:t>Політична активність європейських мусульман значно активізувалась, зокрема, вони є членами Європейського парламенту, представлені в національних та місцевих  радах. </a:t>
            </a:r>
          </a:p>
          <a:p>
            <a:pPr marL="0" indent="0" algn="just">
              <a:buNone/>
            </a:pPr>
            <a:r>
              <a:rPr lang="uk-UA" sz="3300" b="1" dirty="0">
                <a:latin typeface="Times New Roman" panose="02020603050405020304" pitchFamily="18" charset="0"/>
                <a:cs typeface="Times New Roman" panose="02020603050405020304" pitchFamily="18" charset="0"/>
              </a:rPr>
              <a:t>У багатьох європейських державах, зокрема, у Франції, ФРН, Великобританії, Нідерландах та Бельгії рівень участі мусульманського населення у політичному процесі неухильно зростає. </a:t>
            </a:r>
          </a:p>
          <a:p>
            <a:pPr marL="0" indent="0" algn="just">
              <a:buNone/>
            </a:pPr>
            <a:r>
              <a:rPr lang="uk-UA" sz="3300" b="1" dirty="0">
                <a:latin typeface="Times New Roman" panose="02020603050405020304" pitchFamily="18" charset="0"/>
                <a:cs typeface="Times New Roman" panose="02020603050405020304" pitchFamily="18" charset="0"/>
              </a:rPr>
              <a:t>Сучасні європейські мусульмани традиційно відстоюють свої інтереси за допомогою регіональних етнічних чи ісламських громадських рухів та асоціацій, а також існуючих європейських загальнонаціональних або регіональних політичних партій.</a:t>
            </a:r>
          </a:p>
        </p:txBody>
      </p:sp>
    </p:spTree>
    <p:extLst>
      <p:ext uri="{BB962C8B-B14F-4D97-AF65-F5344CB8AC3E}">
        <p14:creationId xmlns:p14="http://schemas.microsoft.com/office/powerpoint/2010/main" val="14679670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Серед відомих ісламських партій в Європі варто виділити: в Іспанії «Партію відродження та об’єднання», в Нідерландах «Партію ісламських демократів», у Бельгії партія «Іслам», у ФРН «Альянс за мир та справедливість», у Франції «Союз мусульманських французьких демократів», у Швеції мусульманську партію «Політичний Ісламський союз” тощо.</a:t>
            </a:r>
          </a:p>
          <a:p>
            <a:pPr marL="0" indent="0" algn="just">
              <a:buNone/>
            </a:pPr>
            <a:r>
              <a:rPr lang="uk-UA" sz="3000" b="1" dirty="0">
                <a:latin typeface="Times New Roman" panose="02020603050405020304" pitchFamily="18" charset="0"/>
                <a:cs typeface="Times New Roman" panose="02020603050405020304" pitchFamily="18" charset="0"/>
              </a:rPr>
              <a:t>Як наголошують дослідники, </a:t>
            </a:r>
            <a:r>
              <a:rPr lang="uk-UA" sz="3000" b="1" dirty="0">
                <a:solidFill>
                  <a:srgbClr val="C00000"/>
                </a:solidFill>
                <a:latin typeface="Times New Roman" panose="02020603050405020304" pitchFamily="18" charset="0"/>
                <a:cs typeface="Times New Roman" panose="02020603050405020304" pitchFamily="18" charset="0"/>
              </a:rPr>
              <a:t>із зростанням кількості мігрантів з країн Близького Сходу вплив ісламських політичних партій на політичне життя європейських країн зростатиме, більшою мірою на регіональному та місцевому рівнях</a:t>
            </a:r>
            <a:r>
              <a:rPr lang="uk-UA" sz="3000" b="1" dirty="0">
                <a:latin typeface="Times New Roman" panose="02020603050405020304" pitchFamily="18" charset="0"/>
                <a:cs typeface="Times New Roman" panose="02020603050405020304" pitchFamily="18" charset="0"/>
              </a:rPr>
              <a:t>. Радикальна мусульманська молодь і надалі активно братиме участь у вуличних протестах, а зростання анти-ісламських настроїв у європейському суспільстві посилить популярність ультраправих та націоналістичних партій у європейських країнах. </a:t>
            </a:r>
          </a:p>
        </p:txBody>
      </p:sp>
    </p:spTree>
    <p:extLst>
      <p:ext uri="{BB962C8B-B14F-4D97-AF65-F5344CB8AC3E}">
        <p14:creationId xmlns:p14="http://schemas.microsoft.com/office/powerpoint/2010/main" val="29368906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Зростання </a:t>
            </a:r>
            <a:r>
              <a:rPr lang="uk-UA" sz="3600" b="1" dirty="0" err="1">
                <a:latin typeface="Times New Roman" panose="02020603050405020304" pitchFamily="18" charset="0"/>
                <a:cs typeface="Times New Roman" panose="02020603050405020304" pitchFamily="18" charset="0"/>
              </a:rPr>
              <a:t>антиісламських</a:t>
            </a:r>
            <a:r>
              <a:rPr lang="uk-UA" sz="3600" b="1" dirty="0">
                <a:latin typeface="Times New Roman" panose="02020603050405020304" pitchFamily="18" charset="0"/>
                <a:cs typeface="Times New Roman" panose="02020603050405020304" pitchFamily="18" charset="0"/>
              </a:rPr>
              <a:t> настроїв у європейському суспільстві посилює популярність ультраправих та націоналістичних партій у європейських країнах, зокрема, зростає представництво таких сил на місцевому та національному рівнях, як «СІРІЗА» (Греція), французький «Національний фронт», представлений у Європейському парламенті. </a:t>
            </a:r>
          </a:p>
          <a:p>
            <a:pPr marL="0" indent="0" algn="just">
              <a:buNone/>
            </a:pPr>
            <a:r>
              <a:rPr lang="uk-UA" sz="3600" b="1" dirty="0">
                <a:latin typeface="Times New Roman" panose="02020603050405020304" pitchFamily="18" charset="0"/>
                <a:cs typeface="Times New Roman" panose="02020603050405020304" pitchFamily="18" charset="0"/>
              </a:rPr>
              <a:t>Вибори до Європарламенту у 2014 р. підтвердили популярність радикально-націоналістичних та сепаратистських партій, які загалом набрали близько 14,4 % голосів.</a:t>
            </a:r>
          </a:p>
        </p:txBody>
      </p:sp>
    </p:spTree>
    <p:extLst>
      <p:ext uri="{BB962C8B-B14F-4D97-AF65-F5344CB8AC3E}">
        <p14:creationId xmlns:p14="http://schemas.microsoft.com/office/powerpoint/2010/main" val="12661945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655781"/>
            <a:ext cx="12191999" cy="6202219"/>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Здавалось, що проект мультикультуралізму просто приречений на успіх – будь-яка спроба піддати його сумніву та критиці миттєво вказувала скептику шлях до долі політичного маргінала. </a:t>
            </a:r>
          </a:p>
          <a:p>
            <a:pPr marL="0" indent="0" algn="just">
              <a:buNone/>
            </a:pPr>
            <a:r>
              <a:rPr lang="uk-UA" sz="4000" b="1" dirty="0">
                <a:latin typeface="Times New Roman" panose="02020603050405020304" pitchFamily="18" charset="0"/>
                <a:cs typeface="Times New Roman" panose="02020603050405020304" pitchFamily="18" charset="0"/>
              </a:rPr>
              <a:t>Але ситуація почала швидко змінюватись наприкінці першого десятиріччя XXI ст., коли </a:t>
            </a:r>
            <a:r>
              <a:rPr lang="uk-UA" sz="4000" b="1" u="sng" dirty="0">
                <a:highlight>
                  <a:srgbClr val="FFFF00"/>
                </a:highlight>
                <a:latin typeface="Times New Roman" panose="02020603050405020304" pitchFamily="18" charset="0"/>
                <a:cs typeface="Times New Roman" panose="02020603050405020304" pitchFamily="18" charset="0"/>
              </a:rPr>
              <a:t>почали з’являтись численні заяви про кризу і навіть провал мультикультуралізму як ідеології</a:t>
            </a:r>
            <a:r>
              <a:rPr lang="uk-UA" sz="4000" b="1" dirty="0">
                <a:latin typeface="Times New Roman" panose="02020603050405020304" pitchFamily="18" charset="0"/>
                <a:cs typeface="Times New Roman" panose="02020603050405020304" pitchFamily="18" charset="0"/>
              </a:rPr>
              <a:t>, дискурсу та політичної практики (Ален </a:t>
            </a:r>
            <a:r>
              <a:rPr lang="uk-UA" sz="4000" b="1" dirty="0" err="1">
                <a:latin typeface="Times New Roman" panose="02020603050405020304" pitchFamily="18" charset="0"/>
                <a:cs typeface="Times New Roman" panose="02020603050405020304" pitchFamily="18" charset="0"/>
              </a:rPr>
              <a:t>Турен</a:t>
            </a:r>
            <a:r>
              <a:rPr lang="uk-UA" sz="4000" b="1" dirty="0">
                <a:latin typeface="Times New Roman" panose="02020603050405020304" pitchFamily="18" charset="0"/>
                <a:cs typeface="Times New Roman" panose="02020603050405020304" pitchFamily="18" charset="0"/>
              </a:rPr>
              <a:t>, Мішель </a:t>
            </a:r>
            <a:r>
              <a:rPr lang="uk-UA" sz="4000" b="1" dirty="0" err="1">
                <a:latin typeface="Times New Roman" panose="02020603050405020304" pitchFamily="18" charset="0"/>
                <a:cs typeface="Times New Roman" panose="02020603050405020304" pitchFamily="18" charset="0"/>
              </a:rPr>
              <a:t>Уеллбек</a:t>
            </a:r>
            <a:r>
              <a:rPr lang="uk-UA" sz="4000" b="1" dirty="0">
                <a:latin typeface="Times New Roman" panose="02020603050405020304" pitchFamily="18" charset="0"/>
                <a:cs typeface="Times New Roman" panose="02020603050405020304" pitchFamily="18" charset="0"/>
              </a:rPr>
              <a:t>, Алан </a:t>
            </a:r>
            <a:r>
              <a:rPr lang="uk-UA" sz="4000" b="1" dirty="0" err="1">
                <a:latin typeface="Times New Roman" panose="02020603050405020304" pitchFamily="18" charset="0"/>
                <a:cs typeface="Times New Roman" panose="02020603050405020304" pitchFamily="18" charset="0"/>
              </a:rPr>
              <a:t>Вулф</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890892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01963"/>
            <a:ext cx="12191999" cy="6156037"/>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По всій Європі симптоми кризи мультикультуралізму є очевидними. Вони виражаються, з однієї сторони, в рості ксенофобських настроїв та нетерпимості корінного населення, а з іншого – зростанням </a:t>
            </a:r>
            <a:r>
              <a:rPr lang="uk-UA" sz="4000" b="1" dirty="0" err="1">
                <a:latin typeface="Times New Roman" panose="02020603050405020304" pitchFamily="18" charset="0"/>
                <a:cs typeface="Times New Roman" panose="02020603050405020304" pitchFamily="18" charset="0"/>
              </a:rPr>
              <a:t>обособленості</a:t>
            </a:r>
            <a:r>
              <a:rPr lang="uk-UA" sz="4000" b="1" dirty="0">
                <a:latin typeface="Times New Roman" panose="02020603050405020304" pitchFamily="18" charset="0"/>
                <a:cs typeface="Times New Roman" panose="02020603050405020304" pitchFamily="18" charset="0"/>
              </a:rPr>
              <a:t> більшості мігрантів, які не бажають інтегруватися в європейське суспільство. </a:t>
            </a:r>
          </a:p>
          <a:p>
            <a:pPr marL="0" indent="0" algn="just">
              <a:buNone/>
            </a:pPr>
            <a:r>
              <a:rPr lang="uk-UA" sz="4000" b="1" dirty="0">
                <a:latin typeface="Times New Roman" panose="02020603050405020304" pitchFamily="18" charset="0"/>
                <a:cs typeface="Times New Roman" panose="02020603050405020304" pitchFamily="18" charset="0"/>
              </a:rPr>
              <a:t>Виступи провідних європейських політиків показують, що основні причини таких стверджень лежать в економічній площині.</a:t>
            </a:r>
          </a:p>
        </p:txBody>
      </p:sp>
    </p:spTree>
    <p:extLst>
      <p:ext uri="{BB962C8B-B14F-4D97-AF65-F5344CB8AC3E}">
        <p14:creationId xmlns:p14="http://schemas.microsoft.com/office/powerpoint/2010/main" val="34330763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lnSpcReduction="10000"/>
          </a:bodyPr>
          <a:lstStyle/>
          <a:p>
            <a:pPr indent="0" algn="ctr">
              <a:lnSpc>
                <a:spcPct val="107000"/>
              </a:lnSpc>
              <a:spcAft>
                <a:spcPts val="800"/>
              </a:spcAft>
              <a:buNone/>
            </a:pPr>
            <a:r>
              <a:rPr lang="uk-UA" sz="3200" b="1" kern="0" dirty="0">
                <a:solidFill>
                  <a:srgbClr val="C00000"/>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Основні аргументи, які висувають скептики та опоненти проекту мультикультуралізму: </a:t>
            </a:r>
            <a:endParaRPr lang="ru-RU" sz="3200" b="1" kern="100" dirty="0">
              <a:solidFill>
                <a:srgbClr val="C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по-перше, </a:t>
            </a:r>
            <a:r>
              <a:rPr lang="uk-UA" sz="3200" b="1" dirty="0" err="1">
                <a:effectLst/>
                <a:latin typeface="Times New Roman" panose="02020603050405020304" pitchFamily="18" charset="0"/>
                <a:ea typeface="Times New Roman" panose="02020603050405020304" pitchFamily="18" charset="0"/>
              </a:rPr>
              <a:t>мультикультуралістична</a:t>
            </a:r>
            <a:r>
              <a:rPr lang="uk-UA" sz="3200" b="1" dirty="0">
                <a:effectLst/>
                <a:latin typeface="Times New Roman" panose="02020603050405020304" pitchFamily="18" charset="0"/>
                <a:ea typeface="Times New Roman" panose="02020603050405020304" pitchFamily="18" charset="0"/>
              </a:rPr>
              <a:t> політика не виправдала себе навіть в «іммігрантських країнах» Канаді та Австралії тим, що не створила з культурного різноманіття нової синтетичної культури, на що сподівались автори політики мультикультуралізму; </a:t>
            </a:r>
            <a:endParaRPr lang="ru-RU" sz="32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по-друге, в країнах старої Європи ця політика призвела до знищення національних культурних традицій і вже загрожує самій європейській ідентичності через те, що іммігранти охоче згоджуються із своїм правом на самобутність, але не виконують обов’язку щодо інтеграції в нове для них суспільство і взагалі не вважають толерантність цінністю своєї культури. </a:t>
            </a:r>
            <a:endParaRPr lang="ru-RU" sz="32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27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Все це приводить до того, що процес побудови мультикультурного суспільства є, враховуючи історичну обумовленість імміграційних процесів, </a:t>
            </a:r>
            <a:r>
              <a:rPr lang="uk-UA" sz="3200" b="1" dirty="0">
                <a:highlight>
                  <a:srgbClr val="00FF00"/>
                </a:highlight>
                <a:latin typeface="Times New Roman" panose="02020603050405020304" pitchFamily="18" charset="0"/>
                <a:cs typeface="Times New Roman" panose="02020603050405020304" pitchFamily="18" charset="0"/>
              </a:rPr>
              <a:t>процесом фактичної </a:t>
            </a:r>
            <a:r>
              <a:rPr lang="uk-UA" sz="3200" b="1" dirty="0" err="1">
                <a:highlight>
                  <a:srgbClr val="00FF00"/>
                </a:highlight>
                <a:latin typeface="Times New Roman" panose="02020603050405020304" pitchFamily="18" charset="0"/>
                <a:cs typeface="Times New Roman" panose="02020603050405020304" pitchFamily="18" charset="0"/>
              </a:rPr>
              <a:t>реколонізації</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dirty="0">
                <a:latin typeface="Times New Roman" panose="02020603050405020304" pitchFamily="18" charset="0"/>
                <a:cs typeface="Times New Roman" panose="02020603050405020304" pitchFamily="18" charset="0"/>
              </a:rPr>
              <a:t>Невтомний критик сучасного капіталізму, </a:t>
            </a:r>
            <a:r>
              <a:rPr lang="uk-UA" sz="3200" b="1" dirty="0" err="1">
                <a:latin typeface="Times New Roman" panose="02020603050405020304" pitchFamily="18" charset="0"/>
                <a:cs typeface="Times New Roman" panose="02020603050405020304" pitchFamily="18" charset="0"/>
              </a:rPr>
              <a:t>Славой</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Жижек</a:t>
            </a:r>
            <a:r>
              <a:rPr lang="uk-UA" sz="3200" b="1" dirty="0">
                <a:latin typeface="Times New Roman" panose="02020603050405020304" pitchFamily="18" charset="0"/>
                <a:cs typeface="Times New Roman" panose="02020603050405020304" pitchFamily="18" charset="0"/>
              </a:rPr>
              <a:t>, вважає ці наслідки необхідними та справедливими. На його думку, вони обумовлені самою суттю ідеології мультикультуралізму:  «</a:t>
            </a:r>
            <a:r>
              <a:rPr lang="uk-UA" sz="3200" b="1" dirty="0">
                <a:highlight>
                  <a:srgbClr val="00FFFF"/>
                </a:highlight>
                <a:latin typeface="Times New Roman" panose="02020603050405020304" pitchFamily="18" charset="0"/>
                <a:cs typeface="Times New Roman" panose="02020603050405020304" pitchFamily="18" charset="0"/>
              </a:rPr>
              <a:t>Ідеальною формою ідеології глобального капіталізму є мультикультуралізм, позиція, яка – із своєрідної пустої глобальної точки зору – відноситься до будь-якої локальної культури так, як колонізатор відноситься до колонізованих народів ... Мультикультуралізм – це расизм, який звільняється від будь-якого позитивного змісту</a:t>
            </a:r>
            <a:r>
              <a:rPr lang="uk-UA"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79735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lnSpcReduction="10000"/>
          </a:bodyPr>
          <a:lstStyle/>
          <a:p>
            <a:pPr marL="457200" indent="0" algn="just">
              <a:buNone/>
            </a:pPr>
            <a:r>
              <a:rPr lang="uk-UA" sz="4000" b="1" dirty="0">
                <a:effectLst/>
                <a:highlight>
                  <a:srgbClr val="00FFFF"/>
                </a:highlight>
                <a:latin typeface="Times New Roman" panose="02020603050405020304" pitchFamily="18" charset="0"/>
                <a:ea typeface="Times New Roman" panose="02020603050405020304" pitchFamily="18" charset="0"/>
              </a:rPr>
              <a:t>Не дивлячись на заяви про провал спроби створити мультикультурне суспільство, провідні країни Європи продовжують підтримувати імміграцію</a:t>
            </a:r>
            <a:r>
              <a:rPr lang="uk-UA" sz="4000" b="1" dirty="0">
                <a:effectLst/>
                <a:latin typeface="Times New Roman" panose="02020603050405020304" pitchFamily="18" charset="0"/>
                <a:ea typeface="Times New Roman" panose="02020603050405020304" pitchFamily="18" charset="0"/>
              </a:rPr>
              <a:t>. </a:t>
            </a:r>
            <a:endParaRPr lang="ru-RU" sz="40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4000" b="1" dirty="0">
                <a:solidFill>
                  <a:srgbClr val="C00000"/>
                </a:solidFill>
                <a:effectLst/>
                <a:latin typeface="Times New Roman" panose="02020603050405020304" pitchFamily="18" charset="0"/>
                <a:ea typeface="Times New Roman" panose="02020603050405020304" pitchFamily="18" charset="0"/>
              </a:rPr>
              <a:t>По-перше</a:t>
            </a:r>
            <a:r>
              <a:rPr lang="uk-UA" sz="4000" b="1" dirty="0">
                <a:effectLst/>
                <a:latin typeface="Times New Roman" panose="02020603050405020304" pitchFamily="18" charset="0"/>
                <a:ea typeface="Times New Roman" panose="02020603050405020304" pitchFamily="18" charset="0"/>
              </a:rPr>
              <a:t>, тому що вимагає свого вирішення </a:t>
            </a:r>
            <a:r>
              <a:rPr lang="uk-UA" sz="4000" b="1" u="sng" dirty="0">
                <a:effectLst/>
                <a:highlight>
                  <a:srgbClr val="FFFF00"/>
                </a:highlight>
                <a:latin typeface="Times New Roman" panose="02020603050405020304" pitchFamily="18" charset="0"/>
                <a:ea typeface="Times New Roman" panose="02020603050405020304" pitchFamily="18" charset="0"/>
              </a:rPr>
              <a:t>гостра демографічна криза</a:t>
            </a:r>
            <a:r>
              <a:rPr lang="uk-UA" sz="4000" b="1" dirty="0">
                <a:effectLst/>
                <a:latin typeface="Times New Roman" panose="02020603050405020304" pitchFamily="18" charset="0"/>
                <a:ea typeface="Times New Roman" panose="02020603050405020304" pitchFamily="18" charset="0"/>
              </a:rPr>
              <a:t>. Схід переселяється на Захід з дозволу останнього, бо відмінність між ними не географічна, а демографічна. Всі цивілізовані співтовариства переходять від стану з високою народжуваністю і високою смертністю до стану з низькою смертністю і низькою народжуваністю. </a:t>
            </a:r>
            <a:endParaRPr lang="ru-RU" sz="40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297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marL="0" indent="0" algn="just">
              <a:buNone/>
            </a:pPr>
            <a:r>
              <a:rPr lang="uk-UA" sz="3200" b="1" dirty="0">
                <a:latin typeface="Times New Roman" panose="02020603050405020304" pitchFamily="18" charset="0"/>
                <a:cs typeface="Times New Roman" panose="02020603050405020304" pitchFamily="18" charset="0"/>
              </a:rPr>
              <a:t>Зрозуміло, що прикладом першого є Схід, а другого – Захід. За прогнозами вчених в наступні двадцять п’ять років у світі народиться ще два мільярди людей, в тому числі 50 млн. в розвинутих країнах і 1 млрд. 850 млн. – у відстаючих. Якщо цей прогноз підтвердиться, то людство чекає велике переселення народів. Всі народи завжди мігрували з районів де вижити важко в інші. П’ятдесят років тому середній мешканець багатої країни заробляв у 50 разів більше, аніж середній мешканець бідної країни. Сьогодні він заробляє у 130 разів більше. </a:t>
            </a:r>
          </a:p>
          <a:p>
            <a:pPr marL="0" indent="0" algn="just">
              <a:buNone/>
            </a:pPr>
            <a:r>
              <a:rPr lang="uk-UA" sz="3200" b="1" dirty="0">
                <a:latin typeface="Times New Roman" panose="02020603050405020304" pitchFamily="18" charset="0"/>
                <a:cs typeface="Times New Roman" panose="02020603050405020304" pitchFamily="18" charset="0"/>
              </a:rPr>
              <a:t>В розвинутих районах Європи населення старіє, наприклад в Німеччині щорічно ідуть на пенсію 200 тис. німців. Народжуваність не перекриває смертності, населення зменшується, тому ці райони потребують робочих рук.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9610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marL="342900" lvl="0" indent="-342900" algn="just">
              <a:buFont typeface="Wingdings" panose="05000000000000000000" pitchFamily="2" charset="2"/>
              <a:buChar char=""/>
            </a:pPr>
            <a:r>
              <a:rPr lang="uk-UA" sz="2800" b="1" dirty="0">
                <a:solidFill>
                  <a:srgbClr val="C00000"/>
                </a:solidFill>
                <a:effectLst/>
                <a:highlight>
                  <a:srgbClr val="00FF00"/>
                </a:highlight>
                <a:latin typeface="Times New Roman" panose="02020603050405020304" pitchFamily="18" charset="0"/>
                <a:ea typeface="Times New Roman" panose="02020603050405020304" pitchFamily="18" charset="0"/>
              </a:rPr>
              <a:t>По-друге</a:t>
            </a:r>
            <a:r>
              <a:rPr lang="uk-UA" sz="2800" b="1" dirty="0">
                <a:effectLst/>
                <a:latin typeface="Times New Roman" panose="02020603050405020304" pitchFamily="18" charset="0"/>
                <a:ea typeface="Times New Roman" panose="02020603050405020304" pitchFamily="18" charset="0"/>
              </a:rPr>
              <a:t>, як було зазначено вище, залишається потреба в робочих руках. І хоча багато виробництв вдається вивести в регіони дешевої робочої сили, але з послугами так чинити важче (двірників, покоївок, сантехніків треба тримати під рукою). Однак потреби в такій кількості робочих рук в Європі не має. В останній час в Європі склалася досить специфічна постіндустріальна структура праці – висока продуктивність при трьох-чотирьох денному тижню. Основна маса виробництв покинула «Стару Європу» і влаштувалася або в «молодій Європі», або в Китаї. Залишились управлінські контори і розробка.</a:t>
            </a:r>
            <a:endParaRPr lang="ru-RU" sz="2800" b="1" dirty="0">
              <a:effectLst/>
              <a:latin typeface="Times New Roman" panose="02020603050405020304" pitchFamily="18" charset="0"/>
              <a:ea typeface="Times New Roman" panose="02020603050405020304" pitchFamily="18" charset="0"/>
            </a:endParaRPr>
          </a:p>
          <a:p>
            <a:pPr marL="457200" indent="0" algn="just">
              <a:buNone/>
            </a:pPr>
            <a:r>
              <a:rPr lang="uk-UA" sz="2800" b="1" dirty="0">
                <a:effectLst/>
                <a:latin typeface="Times New Roman" panose="02020603050405020304" pitchFamily="18" charset="0"/>
                <a:ea typeface="Times New Roman" panose="02020603050405020304" pitchFamily="18" charset="0"/>
              </a:rPr>
              <a:t>Основна маса населення зайнята в державному управлінні, в сфері обслуговування, де завгодно – лише не у виробництві. Один працюючий європеєць вимушений з кожним роком утримувати все більше і більше утриманців. Тоді знову виникає питання для чого Європі ще і «трудова» міграція, більша частина якої приїздить аж ніяк не трудитися? </a:t>
            </a:r>
            <a:endParaRPr lang="ru-RU" sz="28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20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lstStyle/>
          <a:p>
            <a:pPr marL="0" indent="0" algn="just">
              <a:buNone/>
            </a:pPr>
            <a:r>
              <a:rPr lang="uk-UA" b="1" kern="0" dirty="0">
                <a:effectLst/>
                <a:latin typeface="Times New Roman" panose="02020603050405020304" pitchFamily="18" charset="0"/>
                <a:ea typeface="Times New Roman" panose="02020603050405020304" pitchFamily="18" charset="0"/>
              </a:rPr>
              <a:t>Дедалі частіше сцени щоденного буття етнічної громади, що базується на ісламських цінностях, </a:t>
            </a:r>
            <a:r>
              <a:rPr lang="uk-UA" b="1" u="sng" kern="0" dirty="0">
                <a:effectLst/>
                <a:latin typeface="Times New Roman" panose="02020603050405020304" pitchFamily="18" charset="0"/>
                <a:ea typeface="Times New Roman" panose="02020603050405020304" pitchFamily="18" charset="0"/>
              </a:rPr>
              <a:t>вносять певну насторогу у свідомість мешканців міст Європи</a:t>
            </a:r>
            <a:r>
              <a:rPr lang="uk-UA" b="1" kern="0" dirty="0">
                <a:effectLst/>
                <a:latin typeface="Times New Roman" panose="02020603050405020304" pitchFamily="18" charset="0"/>
                <a:ea typeface="Times New Roman" panose="02020603050405020304" pitchFamily="18" charset="0"/>
              </a:rPr>
              <a:t>. Молитви на вулицях у п’ятницю, свавілля по відношенню до жінок (коли дружина цілком підкорена чоловікові), жертвопринесення на релігійні свята, що у багатьох випадках відбувається прямо на вулиці тощо шокують пересічних громадян Європи. </a:t>
            </a:r>
          </a:p>
          <a:p>
            <a:pPr marL="0" indent="0" algn="just">
              <a:buNone/>
            </a:pPr>
            <a:r>
              <a:rPr lang="uk-UA" b="1" kern="0" dirty="0">
                <a:effectLst/>
                <a:latin typeface="Times New Roman" panose="02020603050405020304" pitchFamily="18" charset="0"/>
                <a:ea typeface="Times New Roman" panose="02020603050405020304" pitchFamily="18" charset="0"/>
              </a:rPr>
              <a:t>Не маючи точок дотику, культурна </a:t>
            </a:r>
            <a:r>
              <a:rPr lang="uk-UA" b="1" kern="0" dirty="0" err="1">
                <a:effectLst/>
                <a:latin typeface="Times New Roman" panose="02020603050405020304" pitchFamily="18" charset="0"/>
                <a:ea typeface="Times New Roman" panose="02020603050405020304" pitchFamily="18" charset="0"/>
              </a:rPr>
              <a:t>етнополіфонія</a:t>
            </a:r>
            <a:r>
              <a:rPr lang="uk-UA" b="1" kern="0" dirty="0">
                <a:effectLst/>
                <a:latin typeface="Times New Roman" panose="02020603050405020304" pitchFamily="18" charset="0"/>
                <a:ea typeface="Times New Roman" panose="02020603050405020304" pitchFamily="18" charset="0"/>
              </a:rPr>
              <a:t> поступово розмежовує та ізолює певні групи населення, що призводить до поділу суспільного простору на етнічні території, які живуть своїм автономним життям.</a:t>
            </a:r>
          </a:p>
          <a:p>
            <a:pPr marL="0" indent="0" algn="just">
              <a:buNone/>
            </a:pPr>
            <a:r>
              <a:rPr lang="uk-UA" b="1" kern="0" dirty="0">
                <a:effectLst/>
                <a:latin typeface="Times New Roman" panose="02020603050405020304" pitchFamily="18" charset="0"/>
                <a:ea typeface="Times New Roman" panose="02020603050405020304" pitchFamily="18" charset="0"/>
              </a:rPr>
              <a:t> Берлінські, паризькі, лондонські та </a:t>
            </a:r>
            <a:r>
              <a:rPr lang="uk-UA" b="1" kern="0" dirty="0" err="1">
                <a:effectLst/>
                <a:latin typeface="Times New Roman" panose="02020603050405020304" pitchFamily="18" charset="0"/>
                <a:ea typeface="Times New Roman" panose="02020603050405020304" pitchFamily="18" charset="0"/>
              </a:rPr>
              <a:t>ротердамські</a:t>
            </a:r>
            <a:r>
              <a:rPr lang="uk-UA" b="1" kern="0" dirty="0">
                <a:effectLst/>
                <a:latin typeface="Times New Roman" panose="02020603050405020304" pitchFamily="18" charset="0"/>
                <a:ea typeface="Times New Roman" panose="02020603050405020304" pitchFamily="18" charset="0"/>
              </a:rPr>
              <a:t> етнічні анклави зі своїм стилем і ритмом життя сьогодні є нормою організації суспільного простору. Намагання ж влади втрутитися у ці процеси за допомогою правових механізмів очікуваних результатів поки що не дають.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9263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lnSpcReduction="10000"/>
          </a:bodyPr>
          <a:lstStyle/>
          <a:p>
            <a:pPr marL="342900" lvl="0" indent="-342900" algn="just">
              <a:buFont typeface="Wingdings" panose="05000000000000000000" pitchFamily="2" charset="2"/>
              <a:buChar char=""/>
            </a:pPr>
            <a:r>
              <a:rPr lang="uk-UA" sz="3200" b="1" u="sng" dirty="0">
                <a:effectLst/>
                <a:highlight>
                  <a:srgbClr val="00FFFF"/>
                </a:highlight>
                <a:latin typeface="Times New Roman" panose="02020603050405020304" pitchFamily="18" charset="0"/>
                <a:ea typeface="Times New Roman" panose="02020603050405020304" pitchFamily="18" charset="0"/>
              </a:rPr>
              <a:t>По-третє</a:t>
            </a:r>
            <a:r>
              <a:rPr lang="uk-UA" sz="3200" b="1" dirty="0">
                <a:effectLst/>
                <a:latin typeface="Times New Roman" panose="02020603050405020304" pitchFamily="18" charset="0"/>
                <a:ea typeface="Times New Roman" panose="02020603050405020304" pitchFamily="18" charset="0"/>
              </a:rPr>
              <a:t>, і це дає відповідь на вище поставлене питання, тому що певним політичним силам в самих країнах Старого Світу потрібні голоси </a:t>
            </a:r>
            <a:r>
              <a:rPr lang="uk-UA" sz="3200" b="1" dirty="0" err="1">
                <a:effectLst/>
                <a:latin typeface="Times New Roman" panose="02020603050405020304" pitchFamily="18" charset="0"/>
                <a:ea typeface="Times New Roman" panose="02020603050405020304" pitchFamily="18" charset="0"/>
              </a:rPr>
              <a:t>соціальщиків</a:t>
            </a:r>
            <a:r>
              <a:rPr lang="uk-UA" sz="3200" b="1" dirty="0">
                <a:effectLst/>
                <a:latin typeface="Times New Roman" panose="02020603050405020304" pitchFamily="18" charset="0"/>
                <a:ea typeface="Times New Roman" panose="02020603050405020304" pitchFamily="18" charset="0"/>
              </a:rPr>
              <a:t>, які стабільно віддаються «лівим», яскравим підтвердженням тому є перемога на президентських виборах у Франції соціаліста Франсуа </a:t>
            </a:r>
            <a:r>
              <a:rPr lang="uk-UA" sz="3200" b="1" dirty="0" err="1">
                <a:effectLst/>
                <a:latin typeface="Times New Roman" panose="02020603050405020304" pitchFamily="18" charset="0"/>
                <a:ea typeface="Times New Roman" panose="02020603050405020304" pitchFamily="18" charset="0"/>
              </a:rPr>
              <a:t>Олланда</a:t>
            </a:r>
            <a:r>
              <a:rPr lang="uk-UA" sz="3200" b="1" dirty="0">
                <a:effectLst/>
                <a:latin typeface="Times New Roman" panose="02020603050405020304" pitchFamily="18" charset="0"/>
                <a:ea typeface="Times New Roman" panose="02020603050405020304" pitchFamily="18" charset="0"/>
              </a:rPr>
              <a:t>. </a:t>
            </a:r>
          </a:p>
          <a:p>
            <a:pPr marL="457200" indent="0" algn="just">
              <a:buNone/>
            </a:pPr>
            <a:r>
              <a:rPr lang="uk-UA" sz="3200" b="1" dirty="0">
                <a:effectLst/>
                <a:latin typeface="Times New Roman" panose="02020603050405020304" pitchFamily="18" charset="0"/>
                <a:ea typeface="Times New Roman" panose="02020603050405020304" pitchFamily="18" charset="0"/>
              </a:rPr>
              <a:t>Що можуть зробити європейські країни, щоб покращити становище з мігрантами? Звичайно, можна назвати популістські, силові заходи на кшталт масових насильницьких </a:t>
            </a:r>
            <a:r>
              <a:rPr lang="uk-UA" sz="3200" b="1" dirty="0" err="1">
                <a:effectLst/>
                <a:latin typeface="Times New Roman" panose="02020603050405020304" pitchFamily="18" charset="0"/>
                <a:ea typeface="Times New Roman" panose="02020603050405020304" pitchFamily="18" charset="0"/>
              </a:rPr>
              <a:t>виселень</a:t>
            </a:r>
            <a:r>
              <a:rPr lang="uk-UA" sz="3200" b="1" dirty="0">
                <a:effectLst/>
                <a:latin typeface="Times New Roman" panose="02020603050405020304" pitchFamily="18" charset="0"/>
                <a:ea typeface="Times New Roman" panose="02020603050405020304" pitchFamily="18" charset="0"/>
              </a:rPr>
              <a:t> (наприклад у Франції виселення ромів), законодавчо закріпленої системи жорстокої дискримінації за культурною ознакою – «асимілюйся або до побачення», створення жорстких бар’єрів на кордонах, обмеження в’їзду легальних мігрантів, боротьба з нелегальною міграцією і таке інше.</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9037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Особливістю ситуації Західної Європи є існування наднаціонального конструкту – Європейського Союзу, гаслом якого є фраза «єдність у багатоманітності». Хоча офіційно політика мультикультуралізму не була проголошена в жодній з європейських країн, її принципи втілюються на практиці. </a:t>
            </a:r>
          </a:p>
          <a:p>
            <a:pPr marL="0" indent="0" algn="just">
              <a:buNone/>
            </a:pPr>
            <a:r>
              <a:rPr lang="uk-UA" sz="3600" b="1" dirty="0">
                <a:latin typeface="Times New Roman" panose="02020603050405020304" pitchFamily="18" charset="0"/>
                <a:cs typeface="Times New Roman" panose="02020603050405020304" pitchFamily="18" charset="0"/>
              </a:rPr>
              <a:t>Говорячи про складнощі втілення мультикультуралізму у європейських реаліях, не можна не зауважити ще одну особливість – </a:t>
            </a:r>
            <a:r>
              <a:rPr lang="uk-UA" sz="3600" b="1" dirty="0">
                <a:highlight>
                  <a:srgbClr val="00FFFF"/>
                </a:highlight>
                <a:latin typeface="Times New Roman" panose="02020603050405020304" pitchFamily="18" charset="0"/>
                <a:cs typeface="Times New Roman" panose="02020603050405020304" pitchFamily="18" charset="0"/>
              </a:rPr>
              <a:t>роль спільної європейської ідентичності, конструювання якої поки що важко назвати успішним, незважаючи на зусилля політиків</a:t>
            </a:r>
            <a:r>
              <a:rPr lang="uk-UA"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990902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a:bodyPr>
          <a:lstStyle/>
          <a:p>
            <a:pPr marL="0" indent="0" algn="just">
              <a:buNone/>
            </a:pPr>
            <a:r>
              <a:rPr lang="uk-UA" sz="3400" b="1" dirty="0">
                <a:latin typeface="Times New Roman" panose="02020603050405020304" pitchFamily="18" charset="0"/>
                <a:cs typeface="Times New Roman" panose="02020603050405020304" pitchFamily="18" charset="0"/>
              </a:rPr>
              <a:t>На цю особливість звертає увагу Ф. </a:t>
            </a:r>
            <a:r>
              <a:rPr lang="uk-UA" sz="3400" b="1" dirty="0" err="1">
                <a:latin typeface="Times New Roman" panose="02020603050405020304" pitchFamily="18" charset="0"/>
                <a:cs typeface="Times New Roman" panose="02020603050405020304" pitchFamily="18" charset="0"/>
              </a:rPr>
              <a:t>Фукуяма</a:t>
            </a:r>
            <a:r>
              <a:rPr lang="uk-UA" sz="3400" b="1" dirty="0">
                <a:latin typeface="Times New Roman" panose="02020603050405020304" pitchFamily="18" charset="0"/>
                <a:cs typeface="Times New Roman" panose="02020603050405020304" pitchFamily="18" charset="0"/>
              </a:rPr>
              <a:t>: «</a:t>
            </a:r>
            <a:r>
              <a:rPr lang="uk-UA" sz="3400" b="1" dirty="0">
                <a:highlight>
                  <a:srgbClr val="00FFFF"/>
                </a:highlight>
                <a:latin typeface="Times New Roman" panose="02020603050405020304" pitchFamily="18" charset="0"/>
                <a:cs typeface="Times New Roman" panose="02020603050405020304" pitchFamily="18" charset="0"/>
              </a:rPr>
              <a:t>Після Другої світової війни в Європі було надзвичайно сильне бажання створити «пост-національну» європейську ідентичність. Однак, незважаючи на прогрес у створенні потужного Європейського Союзу, європейська ідентичність все ще багато в чому залишається породженням розуму, а не почуття. Незважаючи на снування «тонкого прошарку» мобільних, космополітичних європейців, мало хто з них сприймає себе як справжнього європейця. … Відкинувши європейську Конституцію на референдумах у Франції і Нідерландах в 2005 році, звичайні громадяни ще раз продемонстрували елітам свою неготовність поступитися національним суверенітетом і державністю</a:t>
            </a:r>
            <a:r>
              <a:rPr lang="uk-UA" sz="3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17253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Європейська ідентичність є лише бажаним явищем, а не дійсним, враховуючи загострення військового конфлікту в Сирії у 2015 р., що спровокувало збільшення хвилі мігрантів до ЄС, та, як наслідок, теракти в європейських містах 2015-2016 рр.</a:t>
            </a:r>
          </a:p>
          <a:p>
            <a:pPr marL="0" indent="0" algn="just">
              <a:buNone/>
            </a:pPr>
            <a:r>
              <a:rPr lang="uk-UA" sz="3200" b="1" dirty="0">
                <a:latin typeface="Times New Roman" panose="02020603050405020304" pitchFamily="18" charset="0"/>
                <a:cs typeface="Times New Roman" panose="02020603050405020304" pitchFamily="18" charset="0"/>
              </a:rPr>
              <a:t> Багато дослідників всерйоз почали говорити не лише про крах європейської ідентичності, а й крах Євросоюзу як єдиного політичного конструкту. </a:t>
            </a:r>
          </a:p>
          <a:p>
            <a:pPr marL="0" indent="0" algn="just">
              <a:buNone/>
            </a:pPr>
            <a:r>
              <a:rPr lang="uk-UA" sz="3200" b="1" dirty="0">
                <a:latin typeface="Times New Roman" panose="02020603050405020304" pitchFamily="18" charset="0"/>
                <a:cs typeface="Times New Roman" panose="02020603050405020304" pitchFamily="18" charset="0"/>
              </a:rPr>
              <a:t>В свою чергу, необхідність європейської ідентичності важлива для успіху мультикультурної політики та полегшеної інтеграції мігрантів, адже простіше долучитися до подібної «</a:t>
            </a:r>
            <a:r>
              <a:rPr lang="uk-UA" sz="3200" b="1" dirty="0">
                <a:solidFill>
                  <a:srgbClr val="C00000"/>
                </a:solidFill>
                <a:latin typeface="Times New Roman" panose="02020603050405020304" pitchFamily="18" charset="0"/>
                <a:cs typeface="Times New Roman" panose="02020603050405020304" pitchFamily="18" charset="0"/>
              </a:rPr>
              <a:t>пост-національної ідентичності</a:t>
            </a:r>
            <a:r>
              <a:rPr lang="uk-UA" sz="3200" b="1" dirty="0">
                <a:latin typeface="Times New Roman" panose="02020603050405020304" pitchFamily="18" charset="0"/>
                <a:cs typeface="Times New Roman" panose="02020603050405020304" pitchFamily="18" charset="0"/>
              </a:rPr>
              <a:t>» (простіше кажучи, відчути себе «європейцем»), ніж повноправним громадянином і представником національної держави.</a:t>
            </a:r>
          </a:p>
        </p:txBody>
      </p:sp>
    </p:spTree>
    <p:extLst>
      <p:ext uri="{BB962C8B-B14F-4D97-AF65-F5344CB8AC3E}">
        <p14:creationId xmlns:p14="http://schemas.microsoft.com/office/powerpoint/2010/main" val="30844564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marL="0" indent="0" algn="just">
              <a:buNone/>
            </a:pPr>
            <a:r>
              <a:rPr lang="uk-UA" sz="3200" b="1" dirty="0">
                <a:latin typeface="Times New Roman" panose="02020603050405020304" pitchFamily="18" charset="0"/>
                <a:cs typeface="Times New Roman" panose="02020603050405020304" pitchFamily="18" charset="0"/>
              </a:rPr>
              <a:t>Запозичена із Канади, США та Австралії, де ця модель зародилася, тривалий час обґрунтовувалась і залишається успішно функціонувати, вона так і не змогла пустити коріння у країнах Європи. Як наслідок, дискусії стосовно рівності культур не припиняються – одні вважають цю рівність чимось, що не підлягає жодному сумніву, а скептики критично ставляться до такого діалогу культур, вважаючи його неможливим і непотрібним.</a:t>
            </a:r>
          </a:p>
          <a:p>
            <a:pPr marL="0" indent="0" algn="just">
              <a:buNone/>
            </a:pPr>
            <a:r>
              <a:rPr lang="uk-UA" sz="3200" b="1" dirty="0">
                <a:latin typeface="Times New Roman" panose="02020603050405020304" pitchFamily="18" charset="0"/>
                <a:cs typeface="Times New Roman" panose="02020603050405020304" pitchFamily="18" charset="0"/>
              </a:rPr>
              <a:t>«Толерантність» і «мультикультуралізм» у європейському виконанні більше працюють не на інтеграцію іноземців чи тим більше асиміляцію (як у минулі століття), а на сегрегацію і створення «п’ятої колони» Півдня, яка не проти </a:t>
            </a:r>
            <a:r>
              <a:rPr lang="uk-UA" sz="3200" b="1" dirty="0" err="1">
                <a:latin typeface="Times New Roman" panose="02020603050405020304" pitchFamily="18" charset="0"/>
                <a:cs typeface="Times New Roman" panose="02020603050405020304" pitchFamily="18" charset="0"/>
              </a:rPr>
              <a:t>взірвати</a:t>
            </a:r>
            <a:r>
              <a:rPr lang="uk-UA" sz="3200" b="1" dirty="0">
                <a:latin typeface="Times New Roman" panose="02020603050405020304" pitchFamily="18" charset="0"/>
                <a:cs typeface="Times New Roman" panose="02020603050405020304" pitchFamily="18" charset="0"/>
              </a:rPr>
              <a:t> «безбожний Захід» зсередини. Інтеграція можлива в сильну домінуючу культуру, а не в «толерантність» і «безликість».</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2104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Тож в умовах кризи мультикультуралізму почали «вимальовуватися» три основні моделі інтеграційної політики:</a:t>
            </a:r>
            <a:r>
              <a:rPr lang="uk-UA" sz="3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3600" b="1" u="sng" kern="0" dirty="0">
                <a:solidFill>
                  <a:srgbClr val="C00000"/>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для Франції такою моделлю стала асиміляція, для Німеччини – сегрегація, для Великої Британії – плюралізм</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3600" b="1" kern="100" dirty="0">
                <a:effectLst/>
                <a:latin typeface="Calibri" panose="020F0502020204030204" pitchFamily="34" charset="0"/>
                <a:ea typeface="Calibri" panose="020F0502020204030204" pitchFamily="34" charset="0"/>
                <a:cs typeface="Times New Roman" panose="02020603050405020304" pitchFamily="18" charset="0"/>
              </a:rPr>
              <a:t> </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Так, з’явилися заклики переглянути мультикультуралізм як головну стратегію у міграційній політиці зважаючи на те, що сьогодні на зміну «парадигмі мультикультуралізму» вже прийшла «нова парадигма пост-мультикультуралізму. Деякі дослідники, зокрема К.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Йоппке</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та Е. Моравська, навіть пропонують повернутися знову до політики асиміляції.</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4546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Але загальним є те, що моменту отримання громадянства передує певний період натуралізації (він коливається від 5 років – Франція, Італія і Велика Британія, 8 років – Німеччина, до 10 років – Іспанія  і Португалія), під час якої претенденти на отримання громадянства повинні вивчити мову, ознайомитися з історією та конституцією країни, пізнати її культуру тощо.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Це сприяло помітному зростанню показників натуралізації та скорішому отриманню громадянства. Наприклад, найбільш високі показників демонстрували Швеція, Нідерланди, Данія та Бельгія (7,9–5,5 % від загальної чисельності іноземців, які мешкали в країні).</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5954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На сьогодні політичний клас усіх без винятку європейських держав підкреслює пріоритет «громадянської інтеграції». </a:t>
            </a:r>
            <a:r>
              <a:rPr lang="uk-UA" sz="2800" b="1" u="sng"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Уперше популярні розмови про підтримку культурного розмаїття відсунуті на другий план</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0" algn="just">
              <a:lnSpc>
                <a:spcPct val="107000"/>
              </a:lnSpc>
              <a:spcAft>
                <a:spcPts val="800"/>
              </a:spcAft>
              <a:buNone/>
            </a:pPr>
            <a:r>
              <a:rPr lang="uk-UA"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Однак не виключено, що в не настільки віддаленому майбутньому відбудеться чергове зміщення в публічному дискурсі, в результаті якого цінності культурного діалогу і взаємної толерантності знову потіснять цінності національної згуртованості.</a:t>
            </a:r>
            <a:r>
              <a:rPr lang="uk-UA"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Це не так уже неможливо, якщо врахувати, що оголошений поворот до асимілювання був адресований в середину держав, тоді як з точки зору зовнішньополітичного іміджу більш продуктивною була і залишається демонстрація їх готовності і здатності гарантувати право громадян на вибір культурної ідентичності. Не випадково в міжнародних правових документах, наприклад в Європейській рамковій конвенції про захист національних меншин, є формулювання про заборону насильницької асиміляції.</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904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Основною проблемою мультикультуралізму є неправильний курс і цілі політики, обраної європейськими країнами. Найпоширенішою помилкою є те, що уряди змушені проводити політику мультикультуралізму у зв’язку з тим, що це необхідно культурній меншості для самоствердження, зміцнення своїх соціальних позицій у приймаючому суспільстві. </a:t>
            </a:r>
          </a:p>
          <a:p>
            <a:pPr indent="0" algn="just">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Проте, саме ці питання не турбували донедавна самих іммігрантів. Іммігранти привезли із собою власні традиції, якими пишаються. У той же час, їх не турбує проблема збереження культурних відмінностей, і найчастіше вони не вважали культуру політичним питанням. Їх турбувало не бажання, щоб до них ставились по-іншому, а той факт, що до них дійсно ставляться по-іншому. </a:t>
            </a:r>
            <a:r>
              <a:rPr lang="uk-UA" sz="2800" b="1" u="sng" kern="1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Расизм і нерівність, а не релігія та етнічна належність були для них головними проблемами</a:t>
            </a: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9178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a:bodyPr>
          <a:lstStyle/>
          <a:p>
            <a:pPr indent="0" algn="just">
              <a:lnSpc>
                <a:spcPct val="107000"/>
              </a:lnSpc>
              <a:spcAft>
                <a:spcPts val="800"/>
              </a:spcAft>
              <a:buNone/>
            </a:pPr>
            <a:r>
              <a:rPr lang="uk-UA" sz="3200" b="1" kern="100" dirty="0">
                <a:effectLst/>
                <a:latin typeface="Times New Roman" panose="02020603050405020304" pitchFamily="18" charset="0"/>
                <a:ea typeface="Calibri" panose="020F0502020204030204" pitchFamily="34" charset="0"/>
                <a:cs typeface="Times New Roman" panose="02020603050405020304" pitchFamily="18" charset="0"/>
              </a:rPr>
              <a:t>Такий курс введення політики призвів до подрібненості в соціальній структурі країн ЄС. Модель, яка виглядає як процес поділу суспільства на групи, передбачає за собою загострення конфліктів і суперництво з метою показати свої особливості і права найбільш яскравим чином.</a:t>
            </a:r>
          </a:p>
          <a:p>
            <a:pPr indent="0" algn="just">
              <a:lnSpc>
                <a:spcPct val="107000"/>
              </a:lnSpc>
              <a:spcAft>
                <a:spcPts val="800"/>
              </a:spcAft>
              <a:buNone/>
            </a:pPr>
            <a:r>
              <a:rPr lang="uk-UA" sz="3200" b="1" kern="100" dirty="0">
                <a:effectLst/>
                <a:latin typeface="Times New Roman" panose="02020603050405020304" pitchFamily="18" charset="0"/>
                <a:ea typeface="Calibri" panose="020F0502020204030204" pitchFamily="34" charset="0"/>
                <a:cs typeface="Times New Roman" panose="02020603050405020304" pitchFamily="18" charset="0"/>
              </a:rPr>
              <a:t> Така політика нерідко призводить до боротьби за ресурси між меншинами. Замість того, щоб зробити пріоритетом потреби людей і співробітництво, різні етнічні групи зазвичай прагнуть максимально задовольнити власні інтереси, ігноруючи позиції інших. Політика не тільки сильніше вказала на певні відмінності між людьми, але й змусила їх боятися та розглядати інші етнічні групи як конкурентів у боротьбі за особливий статус. </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5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lstStyle/>
          <a:p>
            <a:pPr marL="0" indent="0" algn="just">
              <a:buNone/>
            </a:pPr>
            <a:r>
              <a:rPr lang="uk-UA" b="1" dirty="0">
                <a:latin typeface="Times New Roman" panose="02020603050405020304" pitchFamily="18" charset="0"/>
                <a:cs typeface="Times New Roman" panose="02020603050405020304" pitchFamily="18" charset="0"/>
              </a:rPr>
              <a:t>Як приклад можна навести рішення урядів Нідерландів, Франції, Італії, Швейцарії та інших країн щодо заборони дівчатам (ученицями шкіл) та жінкам носити чадру (паранджу) в громадських місцях. Порушення заборони передбачає штраф від 150 до 300 євро та обов’язкові громадські роботи для жінок, а чоловіки, які змушують своїх дружин закривати обличчя, можуть заплатити штраф до 30 тис. євро або отримати один рік ув’язнення.</a:t>
            </a:r>
          </a:p>
          <a:p>
            <a:pPr marL="0" indent="0" algn="just">
              <a:buNone/>
            </a:pPr>
            <a:r>
              <a:rPr lang="uk-UA" b="1" dirty="0">
                <a:latin typeface="Times New Roman" panose="02020603050405020304" pitchFamily="18" charset="0"/>
                <a:cs typeface="Times New Roman" panose="02020603050405020304" pitchFamily="18" charset="0"/>
              </a:rPr>
              <a:t>Гасло «Скиньте маски» американський дослідний центр «П’ю» прокоментував таким чином: «законодавці йдуть у фарватері бажань електорату, але найголовніше те, що вони бачать загрозу власній культурі з боку культури ісламу». Це є своєрідним визнанням того, що національний суспільно-культурний простір перебуває під тиском і як динамічна структура може зазнати руйнування. </a:t>
            </a:r>
            <a:r>
              <a:rPr lang="uk-UA" b="1" dirty="0">
                <a:highlight>
                  <a:srgbClr val="FFFF00"/>
                </a:highlight>
                <a:latin typeface="Times New Roman" panose="02020603050405020304" pitchFamily="18" charset="0"/>
                <a:cs typeface="Times New Roman" panose="02020603050405020304" pitchFamily="18" charset="0"/>
              </a:rPr>
              <a:t>Проявом такої тенденції є зростаюча хвиля </a:t>
            </a:r>
            <a:r>
              <a:rPr lang="uk-UA" b="1" dirty="0" err="1">
                <a:highlight>
                  <a:srgbClr val="FFFF00"/>
                </a:highlight>
                <a:latin typeface="Times New Roman" panose="02020603050405020304" pitchFamily="18" charset="0"/>
                <a:cs typeface="Times New Roman" panose="02020603050405020304" pitchFamily="18" charset="0"/>
              </a:rPr>
              <a:t>арабо</a:t>
            </a:r>
            <a:r>
              <a:rPr lang="uk-UA" b="1" dirty="0">
                <a:highlight>
                  <a:srgbClr val="FFFF00"/>
                </a:highlight>
                <a:latin typeface="Times New Roman" panose="02020603050405020304" pitchFamily="18" charset="0"/>
                <a:cs typeface="Times New Roman" panose="02020603050405020304" pitchFamily="18" charset="0"/>
              </a:rPr>
              <a:t>- та </a:t>
            </a:r>
            <a:r>
              <a:rPr lang="uk-UA" b="1" dirty="0" err="1">
                <a:highlight>
                  <a:srgbClr val="FFFF00"/>
                </a:highlight>
                <a:latin typeface="Times New Roman" panose="02020603050405020304" pitchFamily="18" charset="0"/>
                <a:cs typeface="Times New Roman" panose="02020603050405020304" pitchFamily="18" charset="0"/>
              </a:rPr>
              <a:t>ісламофобії</a:t>
            </a:r>
            <a:r>
              <a:rPr lang="uk-UA" b="1" dirty="0">
                <a:highlight>
                  <a:srgbClr val="FFFF00"/>
                </a:highlight>
                <a:latin typeface="Times New Roman" panose="02020603050405020304" pitchFamily="18" charset="0"/>
                <a:cs typeface="Times New Roman" panose="02020603050405020304" pitchFamily="18" charset="0"/>
              </a:rPr>
              <a:t>, яка особливо після 2008 р. набрала обертів у Європі.</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2790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Більше того, у зв’язку з політикою мультикультуралізму у мігрантів пропадає необхідність і бажання асимілюватися яким-небудь чином. Наприклад, у Німеччині мігранти відмовляються вчити німецьку мову, а у Лондоні мігранти скупили цілі квартали, перетворивши їх на ізольовані культурні співтовариства. </a:t>
            </a:r>
          </a:p>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Так у районі </a:t>
            </a:r>
            <a:r>
              <a:rPr lang="uk-UA" sz="3600" b="1" kern="100" dirty="0" err="1">
                <a:effectLst/>
                <a:latin typeface="Times New Roman" panose="02020603050405020304" pitchFamily="18" charset="0"/>
                <a:ea typeface="Calibri" panose="020F0502020204030204" pitchFamily="34" charset="0"/>
                <a:cs typeface="Times New Roman" panose="02020603050405020304" pitchFamily="18" charset="0"/>
              </a:rPr>
              <a:t>Тауер</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600" b="1" kern="100" dirty="0" err="1">
                <a:effectLst/>
                <a:latin typeface="Times New Roman" panose="02020603050405020304" pitchFamily="18" charset="0"/>
                <a:ea typeface="Calibri" panose="020F0502020204030204" pitchFamily="34" charset="0"/>
                <a:cs typeface="Times New Roman" panose="02020603050405020304" pitchFamily="18" charset="0"/>
              </a:rPr>
              <a:t>Хемлетс</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де сконцентровані вихідці з Близького Сходу, уже збудовано 19 мечетей і планується будівництво ще 6.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5705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Ступінь інтегрованості мігрантів в європейське суспільство вимірювався за чотирма параметрами –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працевлаштування, знання мови, рівень освіти, соціальні контакти</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З п’яти зазначених країн Європи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Австрія, Німеччина, Франція, Швейцарія, Брит</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анія) Німеччина дала достатньо високі показники робочої зайнятості мігрантів (в середньому вони не відрізнялися від показників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немусульман</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й такі ж високі показники опанування німецької мови (73% дітей з мусульманських родин користувалися нею як рідною).</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112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655781"/>
            <a:ext cx="12191999" cy="6202219"/>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84% німецьких мусульман зазначили, що вони регулярно проводять час з друзями – </a:t>
            </a:r>
            <a:r>
              <a:rPr lang="uk-UA" sz="4400" b="1" dirty="0" err="1">
                <a:latin typeface="Times New Roman" panose="02020603050405020304" pitchFamily="18" charset="0"/>
                <a:cs typeface="Times New Roman" panose="02020603050405020304" pitchFamily="18" charset="0"/>
              </a:rPr>
              <a:t>немусульманами</a:t>
            </a:r>
            <a:r>
              <a:rPr lang="uk-UA" sz="4400" b="1" dirty="0">
                <a:latin typeface="Times New Roman" panose="02020603050405020304" pitchFamily="18" charset="0"/>
                <a:cs typeface="Times New Roman" panose="02020603050405020304" pitchFamily="18" charset="0"/>
              </a:rPr>
              <a:t>. Але при цьому 19% німців (майже кожний п’ятий) зазначили, що вони не хотіли б мати мусульман в якості своїх сусідів (в Австрії цей показник становив 25%). </a:t>
            </a:r>
          </a:p>
          <a:p>
            <a:pPr marL="0" indent="0" algn="just">
              <a:buNone/>
            </a:pPr>
            <a:r>
              <a:rPr lang="uk-UA" sz="4400" b="1" dirty="0">
                <a:latin typeface="Times New Roman" panose="02020603050405020304" pitchFamily="18" charset="0"/>
                <a:cs typeface="Times New Roman" panose="02020603050405020304" pitchFamily="18" charset="0"/>
              </a:rPr>
              <a:t>Показник </a:t>
            </a:r>
            <a:r>
              <a:rPr lang="uk-UA" sz="4400" b="1" dirty="0" err="1">
                <a:latin typeface="Times New Roman" panose="02020603050405020304" pitchFamily="18" charset="0"/>
                <a:cs typeface="Times New Roman" panose="02020603050405020304" pitchFamily="18" charset="0"/>
              </a:rPr>
              <a:t>немусульман</a:t>
            </a:r>
            <a:r>
              <a:rPr lang="uk-UA" sz="4400" b="1" dirty="0">
                <a:latin typeface="Times New Roman" panose="02020603050405020304" pitchFamily="18" charset="0"/>
                <a:cs typeface="Times New Roman" panose="02020603050405020304" pitchFamily="18" charset="0"/>
              </a:rPr>
              <a:t> в Німеччині, що сприймають іслам в якості загрози для себе, в 2012–2015 роках збільшився з 53 до 57%. </a:t>
            </a:r>
          </a:p>
        </p:txBody>
      </p:sp>
    </p:spTree>
    <p:extLst>
      <p:ext uri="{BB962C8B-B14F-4D97-AF65-F5344CB8AC3E}">
        <p14:creationId xmlns:p14="http://schemas.microsoft.com/office/powerpoint/2010/main" val="24544636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В поле дослідження не потрапила ситуація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2015–2016рр.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викликана стихійним прибуттям в Європу величезної кількості біженців, що в своїх життєвих стратегіях і суспільних вчинках керуються дещо іншими мотиваціями, ніж трудові мігранти. </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Міграційна криза не лише загострила суперечності, притаманні європейському мультикультуралізму. Вона наочно продемонструвала роль та значення в ньому, крім економічних чи політичних аспектів, власне культурного складника.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4457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Групові напади на жінок, здійснені мігрантами в новорічну ніч </a:t>
            </a:r>
            <a:r>
              <a:rPr lang="uk-UA" sz="32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2016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у німецькому </a:t>
            </a:r>
            <a:r>
              <a:rPr lang="uk-UA" sz="32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Кельні</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викликали у європейських учасників інциденту реакцію, що в категоріях культурології визначається поняттям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культурний шок</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Це не метафора. Це стан фрустрації, пригніченості, розгубленості, який виникає внаслідок втрати особою звичних для неї форм комунікації, її зрозумілих знаків та символів. Втрата спричинюється саме культурними різницями, культурними розбіжностями. В цьому випадку вони були пов’язані не з радикальними настроями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джихадизму</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а з абсолютно різними системами гендерних уявлень про припустимі та неприпустимі форми комунікації чоловіків і жінок, що історично сформувалися в європейському та мусульманському суспільствах. </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4478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Мусульманське суспільство засновується на чоловічому домінуванні, яке утверджується та презентується в деяких ісламських країнах через систему досить специфічних звичаїв, правил і норм поведінки. Те, що було вчинено в Кельні, арабською мовою називається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taharrush</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ğama’І</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(перекладається як «переслідування», «приставання»).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В країнах Північної Африки поширюється, принаймні, з 1950-х років. Має статус чоловічої гри, проте закінчується для жінок справжнім зґвалтуванням. Може кваліфікуватись як системна реакція мусульманських чоловіків на спроби жінок відхилятися від традиційно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предписаних</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їм норм поведінки та порушувати питання про жіноче рівноправ’я.</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1892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marL="0" indent="0" algn="just">
              <a:buNone/>
            </a:pPr>
            <a:r>
              <a:rPr lang="uk-UA" sz="2800" b="1" dirty="0">
                <a:effectLst/>
                <a:latin typeface="Times New Roman" panose="02020603050405020304" pitchFamily="18" charset="0"/>
                <a:ea typeface="Calibri" panose="020F0502020204030204" pitchFamily="34" charset="0"/>
              </a:rPr>
              <a:t>«</a:t>
            </a:r>
            <a:r>
              <a:rPr lang="uk-UA" sz="2800" b="1" dirty="0" err="1">
                <a:effectLst/>
                <a:latin typeface="Times New Roman" panose="02020603050405020304" pitchFamily="18" charset="0"/>
                <a:ea typeface="Calibri" panose="020F0502020204030204" pitchFamily="34" charset="0"/>
              </a:rPr>
              <a:t>Taharrush</a:t>
            </a:r>
            <a:r>
              <a:rPr lang="uk-UA" sz="2800" b="1" dirty="0">
                <a:effectLst/>
                <a:latin typeface="Times New Roman" panose="02020603050405020304" pitchFamily="18" charset="0"/>
                <a:ea typeface="Calibri" panose="020F0502020204030204" pitchFamily="34" charset="0"/>
              </a:rPr>
              <a:t>  </a:t>
            </a:r>
            <a:r>
              <a:rPr lang="uk-UA" sz="2800" b="1" dirty="0" err="1">
                <a:effectLst/>
                <a:latin typeface="Times New Roman" panose="02020603050405020304" pitchFamily="18" charset="0"/>
                <a:ea typeface="Calibri" panose="020F0502020204030204" pitchFamily="34" charset="0"/>
              </a:rPr>
              <a:t>ğama’І</a:t>
            </a:r>
            <a:r>
              <a:rPr lang="uk-UA" sz="2800" b="1" dirty="0">
                <a:effectLst/>
                <a:latin typeface="Times New Roman" panose="02020603050405020304" pitchFamily="18" charset="0"/>
                <a:ea typeface="Calibri" panose="020F0502020204030204" pitchFamily="34" charset="0"/>
              </a:rPr>
              <a:t>» вже достатньо системно практикується мігрантами й в самій Європі. Виходом з кельнського шоку став, через декілька днів після події спалах громадського обурення в соцмережах, а потім – і на вулицях європейських міст. З’ясувалося, що аналогічні з кельнським інциденти в 2015 – на початку 2016 р. мали місце в Гамбурзі, Штутгарті, Цюріху, Зальцбурзі, Гельсінкі, а також під час Стокгольмського молодіжного музичного фестивалю. </a:t>
            </a:r>
          </a:p>
          <a:p>
            <a:pPr marL="0" indent="0" algn="just">
              <a:buNone/>
            </a:pPr>
            <a:r>
              <a:rPr lang="uk-UA" sz="2800" b="1" dirty="0">
                <a:effectLst/>
                <a:latin typeface="Times New Roman" panose="02020603050405020304" pitchFamily="18" charset="0"/>
                <a:ea typeface="Calibri" panose="020F0502020204030204" pitchFamily="34" charset="0"/>
              </a:rPr>
              <a:t>Новорічні свята </a:t>
            </a:r>
            <a:r>
              <a:rPr lang="uk-UA" sz="2800" b="1" dirty="0">
                <a:effectLst/>
                <a:highlight>
                  <a:srgbClr val="00FF00"/>
                </a:highlight>
                <a:latin typeface="Times New Roman" panose="02020603050405020304" pitchFamily="18" charset="0"/>
                <a:ea typeface="Calibri" panose="020F0502020204030204" pitchFamily="34" charset="0"/>
              </a:rPr>
              <a:t>2018 р.</a:t>
            </a:r>
            <a:r>
              <a:rPr lang="uk-UA" sz="2800" b="1" dirty="0">
                <a:effectLst/>
                <a:latin typeface="Times New Roman" panose="02020603050405020304" pitchFamily="18" charset="0"/>
                <a:ea typeface="Calibri" panose="020F0502020204030204" pitchFamily="34" charset="0"/>
              </a:rPr>
              <a:t> пройшли вже в майже спокійному, цивілізованому форматі, адже навчена сумним досвідом німецька поліція своєчасно вжила відповідних превентивних заходів щодо підтримки громадського порядку. Зокрема, в Берліні на площі біля Бранденбурзьких воріт, куди городяни та гості столиці збираються, щоб помилуватись святковим феєрверком, спеціально для жінок були облаштовані так звані «зони безпеки». Але ж їх наявність сама по собі свідчила про припущення можливості реальної небезпеки поза межами вказаних зон.</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2641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Слід також розуміти, що без спеціальних адаптаційних заходів мігранти самі знаходитимуться в Європі в стані перманентного культурного шоку.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В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серпні 2015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ЗМІ повідомляли, наприклад, про групи шокованих сірійських біженців, які спантеличено блукали пляжем відомого нудистського курорту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Хайлигендам</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знімаючи на телефони, як дивину, голих відпочивальників. Звідки ж було знати біженцям про історично сформовану в Німеччині культуру вільного тіла (FKK), яка за часів існування НДР була стихійною й чи не єдино можливою легальною формою протесту проти тоталітаризму? Адже іслам накладає суворі заборони на публічну презентацію оголеного, особливо жіночого, тіла. Подібних прикладів можна навести чимало. </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8663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normAutofit fontScale="92500"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Наочним прикладом, що демонструє «переваги» мультикультурності в Британії, слугує запровадження так званих «</a:t>
            </a:r>
            <a:r>
              <a:rPr lang="uk-UA" sz="3200" b="1" kern="0" dirty="0" err="1">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шаріатських</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патрулів</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у Лондоні.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Дика для цивілізованої Європи ще декілька десятиліть тому ситуація, коли у столиці Великобританії ісламісти проводять нічні рейди, караючи корінних жителів за «неналежну поведінку» (у категорію неприпустимих дій входять розпивання алкоголю, занадто відвертий одяг або ж просто зовнішня реклама) та «порушення мусульманської території», свідчить, що радикальні представники мусульманської молоді зовсім інакше сприймають мультикультуралізм, а відтак і власні громадянські права і обов’язки, аніж це намагаються представити поборники і захисники прав меншин.</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2973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Без корегування стратегій культурних комунікацій принципові культурні розбіжності з європейцями знову штовхатимуть мігрантів до самоізоляції у відокремлених гетто з тими ж негативними наслідками, про які говорилося вище. Ці розбіжності криються в безмежній кількості дрібниць культури повсякденності, проте набувають принципового значення саме в контексті міжкультурного спілкування, оскільки кожна культура являє собою складний цілісний організм, в якому всі елементи пов’язані як між собою, так і з глибинним смисловим центром, яким, власне, й визначається культурна ментальність. </a:t>
            </a:r>
          </a:p>
          <a:p>
            <a:pPr indent="0" algn="just">
              <a:lnSpc>
                <a:spcPct val="107000"/>
              </a:lnSpc>
              <a:spcAft>
                <a:spcPts val="800"/>
              </a:spcAft>
              <a:buNone/>
            </a:pP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Перспективи гармонізації західної секуляризованої «ментальності засобів» і мусульманської релігійної «ментальності цілей» залишаються проблематичними</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90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lstStyle/>
          <a:p>
            <a:pPr marL="0" indent="0" algn="just">
              <a:buNone/>
            </a:pPr>
            <a:r>
              <a:rPr lang="uk-UA" sz="3000" b="1" dirty="0">
                <a:latin typeface="Times New Roman" panose="02020603050405020304" pitchFamily="18" charset="0"/>
                <a:cs typeface="Times New Roman" panose="02020603050405020304" pitchFamily="18" charset="0"/>
              </a:rPr>
              <a:t>Зокрема, </a:t>
            </a:r>
            <a:r>
              <a:rPr lang="uk-UA" sz="3000" b="1" dirty="0">
                <a:highlight>
                  <a:srgbClr val="FFFF00"/>
                </a:highlight>
                <a:latin typeface="Times New Roman" panose="02020603050405020304" pitchFamily="18" charset="0"/>
                <a:cs typeface="Times New Roman" panose="02020603050405020304" pitchFamily="18" charset="0"/>
              </a:rPr>
              <a:t>за соціологічним дослідженням 2009 р. не менше 30% населення Німеччини впевнені, що в країні дуже багато мігрантів</a:t>
            </a:r>
            <a:r>
              <a:rPr lang="uk-UA" sz="3000" b="1" dirty="0">
                <a:latin typeface="Times New Roman" panose="02020603050405020304" pitchFamily="18" charset="0"/>
                <a:cs typeface="Times New Roman" panose="02020603050405020304" pitchFamily="18" charset="0"/>
              </a:rPr>
              <a:t>. Крім того, окремі політики ФРН, серед яких не було прихильників </a:t>
            </a:r>
            <a:r>
              <a:rPr lang="uk-UA" sz="3000" b="1" dirty="0" err="1">
                <a:latin typeface="Times New Roman" panose="02020603050405020304" pitchFamily="18" charset="0"/>
                <a:cs typeface="Times New Roman" panose="02020603050405020304" pitchFamily="18" charset="0"/>
              </a:rPr>
              <a:t>радікальних</a:t>
            </a:r>
            <a:r>
              <a:rPr lang="uk-UA" sz="3000" b="1" dirty="0">
                <a:latin typeface="Times New Roman" panose="02020603050405020304" pitchFamily="18" charset="0"/>
                <a:cs typeface="Times New Roman" panose="02020603050405020304" pitchFamily="18" charset="0"/>
              </a:rPr>
              <a:t> течій, заявили, що </a:t>
            </a:r>
            <a:r>
              <a:rPr lang="uk-UA" sz="3000" b="1" dirty="0">
                <a:highlight>
                  <a:srgbClr val="00FFFF"/>
                </a:highlight>
                <a:latin typeface="Times New Roman" panose="02020603050405020304" pitchFamily="18" charset="0"/>
                <a:cs typeface="Times New Roman" panose="02020603050405020304" pitchFamily="18" charset="0"/>
              </a:rPr>
              <a:t>в німецькому суспільстві чимало проблем, пов’язаних з великою кількістю мігрантів з арабських країн і Туреччини, чимало з яких втягнуто в злочинну діяльність</a:t>
            </a:r>
            <a:r>
              <a:rPr lang="uk-UA" sz="3000" b="1" dirty="0">
                <a:latin typeface="Times New Roman" panose="02020603050405020304" pitchFamily="18" charset="0"/>
                <a:cs typeface="Times New Roman" panose="02020603050405020304" pitchFamily="18" charset="0"/>
              </a:rPr>
              <a:t>.</a:t>
            </a:r>
          </a:p>
          <a:p>
            <a:pPr marL="0" indent="0" algn="just">
              <a:buNone/>
            </a:pPr>
            <a:r>
              <a:rPr lang="uk-UA" sz="3000" b="1" dirty="0">
                <a:latin typeface="Times New Roman" panose="02020603050405020304" pitchFamily="18" charset="0"/>
                <a:cs typeface="Times New Roman" panose="02020603050405020304" pitchFamily="18" charset="0"/>
              </a:rPr>
              <a:t>Рада Європи спробувала запропонувати нову інтеграційну доктрину – «</a:t>
            </a:r>
            <a:r>
              <a:rPr lang="uk-UA" sz="3000" b="1" u="sng" dirty="0">
                <a:latin typeface="Times New Roman" panose="02020603050405020304" pitchFamily="18" charset="0"/>
                <a:cs typeface="Times New Roman" panose="02020603050405020304" pitchFamily="18" charset="0"/>
              </a:rPr>
              <a:t>міжкультурний діалог</a:t>
            </a:r>
            <a:r>
              <a:rPr lang="uk-UA" sz="3000" b="1" dirty="0">
                <a:latin typeface="Times New Roman" panose="02020603050405020304" pitchFamily="18" charset="0"/>
                <a:cs typeface="Times New Roman" panose="02020603050405020304" pitchFamily="18" charset="0"/>
              </a:rPr>
              <a:t>». Ця доктрина була сформульована в «</a:t>
            </a:r>
            <a:r>
              <a:rPr lang="uk-UA" sz="3000" b="1" dirty="0">
                <a:highlight>
                  <a:srgbClr val="00FFFF"/>
                </a:highlight>
                <a:latin typeface="Times New Roman" panose="02020603050405020304" pitchFamily="18" charset="0"/>
                <a:cs typeface="Times New Roman" panose="02020603050405020304" pitchFamily="18" charset="0"/>
              </a:rPr>
              <a:t>Білій книзі з міжкультурного діалогу</a:t>
            </a:r>
            <a:r>
              <a:rPr lang="uk-UA" sz="3000" b="1" dirty="0">
                <a:latin typeface="Times New Roman" panose="02020603050405020304" pitchFamily="18" charset="0"/>
                <a:cs typeface="Times New Roman" panose="02020603050405020304" pitchFamily="18" charset="0"/>
              </a:rPr>
              <a:t>», представленій Раді Європи у 2008 р. Європейські чиновники запропонували видозмінити мультикультуралізм, не відмовляючись від його гуманістичної основи, але </a:t>
            </a:r>
            <a:r>
              <a:rPr lang="uk-UA" sz="3000" b="1" dirty="0">
                <a:highlight>
                  <a:srgbClr val="FFFF00"/>
                </a:highlight>
                <a:latin typeface="Times New Roman" panose="02020603050405020304" pitchFamily="18" charset="0"/>
                <a:cs typeface="Times New Roman" panose="02020603050405020304" pitchFamily="18" charset="0"/>
              </a:rPr>
              <a:t>додавши до цієї концепції необхідність інтеграції до спільноти, що приймає, не просто груп, а кожного іммігранта.</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0138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Позитивний досвід Німеччини стосовно адаптації турецьких мігрантів першої хвилі не можна вважати типовим прикладом, оскільки: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а) робочі мігранти з Туреччини у своїй більшості самі прагнули інтегруватись в нове для себе середовище;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б) ідеї радикального ісламізму не отримали серед цієї категорії мігрантів широкого розповсюдження і підтримки внаслідок світського характеру самої турецької держави.</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7631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674255"/>
            <a:ext cx="12191999" cy="6183746"/>
          </a:xfrm>
        </p:spPr>
        <p:txBody>
          <a:bodyPr>
            <a:normAutofit fontScale="85000" lnSpcReduction="20000"/>
          </a:bodyPr>
          <a:lstStyle/>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На сучасному етапі політика мультикультуралізму у країнах ЄС перебуває у стані глибокої кризи. Не можна говорити, що вона не мали певних результатів, але кінцевої мети так і не було досягнуто.</a:t>
            </a:r>
          </a:p>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36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Міграційна криза на кінець 2019 р. залишалася складною проблемою для ЄС, хоч і потік біженців став меншати.</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Більшість з вищезазначених шляхів вирішення міграційних проблем або пробуксовують на стадії їх реалізації або не можуть повною мірою виконувати покладені на них завдання. </a:t>
            </a:r>
          </a:p>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Серед країн-сусідів ЄС лише Туреччина повною мірою стримує міграційний потік, у той час як інші партнери не можуть або не прагнуть цього. Більш того, у середині ЄС поки що немає єдності щодо інструментів вирішення проблеми.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494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4400" b="1" kern="100" dirty="0">
                <a:effectLst/>
                <a:latin typeface="Times New Roman" panose="02020603050405020304" pitchFamily="18" charset="0"/>
                <a:ea typeface="Calibri" panose="020F0502020204030204" pitchFamily="34" charset="0"/>
                <a:cs typeface="Times New Roman" panose="02020603050405020304" pitchFamily="18" charset="0"/>
              </a:rPr>
              <a:t>Таким чином, </a:t>
            </a:r>
            <a:r>
              <a:rPr lang="uk-UA" sz="4400" b="1" kern="100" dirty="0">
                <a:solidFill>
                  <a:srgbClr val="C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сучасна міграційна криза, яка стала найбільшою у Європі після 1945 р</a:t>
            </a:r>
            <a:r>
              <a:rPr lang="uk-UA" sz="4400" b="1" kern="100" dirty="0">
                <a:effectLst/>
                <a:latin typeface="Times New Roman" panose="02020603050405020304" pitchFamily="18" charset="0"/>
                <a:ea typeface="Calibri" panose="020F0502020204030204" pitchFamily="34" charset="0"/>
                <a:cs typeface="Times New Roman" panose="02020603050405020304" pitchFamily="18" charset="0"/>
              </a:rPr>
              <a:t>., слугує складним випробуванням для перевірки згуртованості європейської співтовариства, а її вирішення залежить від відповіді на питання: </a:t>
            </a:r>
            <a:r>
              <a:rPr lang="uk-UA" sz="4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чи готові всі члени об’єднатися перед обличчям складної ситуації та до спільних дій</a:t>
            </a:r>
            <a:r>
              <a:rPr lang="uk-UA" sz="4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9602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Висновки і пропозиції</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Проблеми мультикультуралізму не зникнуть найближчим часом з європейського порядку денного. Вони хвилюватимуть громадськість, політикум, науковців, концентруючи дискусію навколо двох основних полюсів: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1) політика мультикультуралізму приречена на провал через обмеженість її можливостей, а також через певні загрози, що можуть бути її логічним наслідком; вона не здатна запобігти соціальних конфліктів й навіть сама їх провокує;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2) політика мультикультуралізму є виправданою та підлягає удосконаленню; супутні конфлікти та суперечності можуть бути пов’язані не з нею самою, а з недостатністю заходів, що вживаються, та невмілим їх застосуванням.</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1293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2800" b="1" dirty="0">
                <a:solidFill>
                  <a:srgbClr val="C00000"/>
                </a:solidFill>
                <a:highlight>
                  <a:srgbClr val="FFFF00"/>
                </a:highlight>
                <a:latin typeface="Times New Roman" panose="02020603050405020304" pitchFamily="18" charset="0"/>
                <a:cs typeface="Times New Roman" panose="02020603050405020304" pitchFamily="18" charset="0"/>
              </a:rPr>
              <a:t>7.	Причини кризи мультикультуралізму</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480291"/>
            <a:ext cx="12191999" cy="6377710"/>
          </a:xfrm>
        </p:spPr>
        <p:txBody>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Професор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Кентського</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університету Р.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Саква</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Richard</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Sakwa</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також наполягає: «</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Я не згоден з тим, що мультикультуралізм на Заході себе зжив. Так, ця ідея була піддана сумніву </a:t>
            </a:r>
            <a:r>
              <a:rPr lang="uk-UA" sz="3600" b="1" kern="0" dirty="0" err="1">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Ангелою</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Меркель в Німеччині, Девідом </a:t>
            </a:r>
            <a:r>
              <a:rPr lang="uk-UA" sz="3600" b="1" kern="0" dirty="0" err="1">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Кемероном</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у Великобританії та Ніколя </a:t>
            </a:r>
            <a:r>
              <a:rPr lang="uk-UA" sz="3600" b="1" kern="0" dirty="0" err="1">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Сарказі</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у Франції, однак мультикультуралізм – це набагато більш глибока ідея єдності у </a:t>
            </a:r>
            <a:r>
              <a:rPr lang="uk-UA" sz="3600" b="1" kern="0" dirty="0" err="1">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багатоманітті</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та багатоманітності в єдності. Я не думаю, що ідея мультикультуралізму померла. Померло її догматичне бачення</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6911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Міграція є невід’ємною частина суспільного життя будь-якої країни, а тому </a:t>
            </a:r>
            <a:r>
              <a:rPr lang="uk-UA" sz="3600" b="1" u="sng" kern="100" dirty="0">
                <a:effectLst/>
                <a:latin typeface="Times New Roman" panose="02020603050405020304" pitchFamily="18" charset="0"/>
                <a:ea typeface="Calibri" panose="020F0502020204030204" pitchFamily="34" charset="0"/>
                <a:cs typeface="Times New Roman" panose="02020603050405020304" pitchFamily="18" charset="0"/>
              </a:rPr>
              <a:t>міграційна проблематика навряд чи колись перестане бути актуальною, вийде з моди</a:t>
            </a:r>
            <a:r>
              <a:rPr lang="uk-UA" sz="3600" b="1" kern="100" dirty="0">
                <a:effectLst/>
                <a:latin typeface="Times New Roman" panose="02020603050405020304" pitchFamily="18" charset="0"/>
                <a:ea typeface="Calibri" panose="020F0502020204030204" pitchFamily="34" charset="0"/>
                <a:cs typeface="Times New Roman" panose="02020603050405020304" pitchFamily="18" charset="0"/>
              </a:rPr>
              <a:t>. Протягом 2015-2019 рр. у Європу прибули понад 4 млн. біженців з різних неблагонадійних країн. Майже третина міжнародних мігрантів у світі (75 млн.) жила в Європі у 2015 р. Кількість «неєвропейських мігрантів» у Європі склала 35 млн. (із 75 млн.) у 2015 р. Отже, внутрішньо європейська міграція була більшою (40 млн.), ніж міграція до Європи з інших регіонів світу.</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1042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Країни Європи, такі як Боснія та Герцеговина, Ірландія, Португалія, Румунія, Білорусь, Україна, Польща, Сербія, Литва, Албанія, Македонія,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рф</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Польща та Румунія, продукують найбільшу кількість емігрантів в регіоні. </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З понад 10 млн. емігрантів у </a:t>
            </a:r>
            <a:r>
              <a:rPr lang="uk-UA"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2015 р. </a:t>
            </a:r>
            <a:r>
              <a:rPr lang="uk-UA"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рф</a:t>
            </a:r>
            <a:r>
              <a:rPr lang="uk-UA"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зайняла третю позицію за чисельністю населення, що проживає за кордоном у світі</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Україна займала п’яту позицію</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в рейтингу країн – донорів міжнародних мігрантів у світі з кількістю емігрантів 7 млн. осіб.</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6890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85000" lnSpcReduction="20000"/>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В числі емігрантів є значна кількість біженців та шукачів притулку, адже станом на 2016 р. біженців з України у світі було близько 1,7 млн. осіб.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У 2015 р. глобальна кількість біженців з України досягла максимуму: понад 320 тис. осіб, а також залишилась високою у 2016 р., зменшившись до 240 тис. осіб</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рф</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отримала близько 85% усіх заяв про надання притулку, поданих українцями у 2015 р.</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Європейськими країнами-реципієнтами міжнародної міграції були у 2016 р. Франція та Німеччина. В Німеччині у 2016 р. проживала найбільша кількість біженців та шукачів притулку в Європі та світі. На відміну від зростання міграції до Європи, число європейців, що живуть за межами Європи (переважно в Північній Америці), скоротилося протягом останніх 29 років, склавши 20 млн. осіб.</a:t>
            </a:r>
            <a:endParaRPr lang="ru-RU" sz="3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8747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lnSpcReduction="20000"/>
          </a:bodyPr>
          <a:lstStyle/>
          <a:p>
            <a:pPr indent="0" algn="just">
              <a:lnSpc>
                <a:spcPct val="107000"/>
              </a:lnSpc>
              <a:spcAft>
                <a:spcPts val="800"/>
              </a:spcAft>
              <a:buNone/>
            </a:pP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За 2001–2018 рр. управління міграцією на глобальному рівні зазнало змін. Найбільш значними подіями стали ініціативи щодо розроблення нормативних рамок для посилення захисту мігрантів, такі як:</a:t>
            </a:r>
            <a:endParaRPr lang="ru-RU" sz="3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uk-UA" sz="3200" b="1" u="sng" dirty="0">
                <a:effectLst/>
                <a:latin typeface="Times New Roman" panose="02020603050405020304" pitchFamily="18" charset="0"/>
                <a:ea typeface="Times New Roman" panose="02020603050405020304" pitchFamily="18" charset="0"/>
              </a:rPr>
              <a:t>Бернська Ініціатива</a:t>
            </a:r>
            <a:r>
              <a:rPr lang="uk-UA" sz="3200" b="1" dirty="0">
                <a:effectLst/>
                <a:latin typeface="Times New Roman" panose="02020603050405020304" pitchFamily="18" charset="0"/>
                <a:ea typeface="Times New Roman" panose="02020603050405020304" pitchFamily="18" charset="0"/>
              </a:rPr>
              <a:t> щодо створення «</a:t>
            </a:r>
            <a:r>
              <a:rPr lang="uk-UA" sz="3200" b="1" i="1" dirty="0">
                <a:effectLst/>
                <a:latin typeface="Times New Roman" panose="02020603050405020304" pitchFamily="18" charset="0"/>
                <a:ea typeface="Times New Roman" panose="02020603050405020304" pitchFamily="18" charset="0"/>
              </a:rPr>
              <a:t>Міжнародної програми управління міграцією</a:t>
            </a:r>
            <a:r>
              <a:rPr lang="uk-UA" sz="3200" b="1" dirty="0">
                <a:effectLst/>
                <a:latin typeface="Times New Roman" panose="02020603050405020304" pitchFamily="18" charset="0"/>
                <a:ea typeface="Times New Roman" panose="02020603050405020304" pitchFamily="18" charset="0"/>
              </a:rPr>
              <a:t>» (2001–2004 рр.);</a:t>
            </a:r>
            <a:endParaRPr lang="ru-RU" sz="32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Ініціатива створення</a:t>
            </a:r>
            <a:r>
              <a:rPr lang="uk-UA" sz="3200" b="1" i="1" dirty="0">
                <a:effectLst/>
                <a:latin typeface="Times New Roman" panose="02020603050405020304" pitchFamily="18" charset="0"/>
                <a:ea typeface="Times New Roman" panose="02020603050405020304" pitchFamily="18" charset="0"/>
              </a:rPr>
              <a:t> Глобальної Комісії з питань міжнародної міграції</a:t>
            </a:r>
            <a:r>
              <a:rPr lang="uk-UA" sz="3200" b="1" dirty="0">
                <a:effectLst/>
                <a:latin typeface="Times New Roman" panose="02020603050405020304" pitchFamily="18" charset="0"/>
                <a:ea typeface="Times New Roman" panose="02020603050405020304" pitchFamily="18" charset="0"/>
              </a:rPr>
              <a:t> з представників 30 країн під головуванням Швейцарії та Швеції (2003–2004 рр.);</a:t>
            </a:r>
            <a:endParaRPr lang="ru-RU" sz="32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Ініціатива «</a:t>
            </a:r>
            <a:r>
              <a:rPr lang="uk-UA" sz="3200" b="1" i="1" dirty="0">
                <a:effectLst/>
                <a:latin typeface="Times New Roman" panose="02020603050405020304" pitchFamily="18" charset="0"/>
                <a:ea typeface="Times New Roman" panose="02020603050405020304" pitchFamily="18" charset="0"/>
              </a:rPr>
              <a:t>Діалог ООН на високому рівні з питань</a:t>
            </a:r>
            <a:r>
              <a:rPr lang="ru-RU" sz="3200" b="1" i="1" dirty="0">
                <a:effectLst/>
                <a:latin typeface="Times New Roman" panose="02020603050405020304" pitchFamily="18" charset="0"/>
                <a:ea typeface="Times New Roman" panose="02020603050405020304" pitchFamily="18" charset="0"/>
              </a:rPr>
              <a:t> </a:t>
            </a:r>
            <a:r>
              <a:rPr lang="uk-UA" sz="3200" b="1" i="1" dirty="0">
                <a:effectLst/>
                <a:latin typeface="Times New Roman" panose="02020603050405020304" pitchFamily="18" charset="0"/>
                <a:ea typeface="Times New Roman" panose="02020603050405020304" pitchFamily="18" charset="0"/>
              </a:rPr>
              <a:t> міграції та розвитку</a:t>
            </a:r>
            <a:r>
              <a:rPr lang="uk-UA" sz="3200" b="1" dirty="0">
                <a:effectLst/>
                <a:latin typeface="Times New Roman" panose="02020603050405020304" pitchFamily="18" charset="0"/>
                <a:ea typeface="Times New Roman" panose="02020603050405020304" pitchFamily="18" charset="0"/>
              </a:rPr>
              <a:t>» (2006 р.);</a:t>
            </a:r>
            <a:endParaRPr lang="ru-RU" sz="32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Ініціатива «</a:t>
            </a:r>
            <a:r>
              <a:rPr lang="uk-UA" sz="3200" b="1" i="1" dirty="0">
                <a:effectLst/>
                <a:latin typeface="Times New Roman" panose="02020603050405020304" pitchFamily="18" charset="0"/>
                <a:ea typeface="Times New Roman" panose="02020603050405020304" pitchFamily="18" charset="0"/>
              </a:rPr>
              <a:t>Глобальний Форум з питань міграції та розвитку</a:t>
            </a:r>
            <a:r>
              <a:rPr lang="uk-UA" sz="3200" b="1" dirty="0">
                <a:effectLst/>
                <a:latin typeface="Times New Roman" panose="02020603050405020304" pitchFamily="18" charset="0"/>
                <a:ea typeface="Times New Roman" panose="02020603050405020304" pitchFamily="18" charset="0"/>
              </a:rPr>
              <a:t>» (2007–2019 рр.);</a:t>
            </a:r>
            <a:endParaRPr lang="ru-RU" sz="32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200" b="1" dirty="0">
                <a:effectLst/>
                <a:latin typeface="Times New Roman" panose="02020603050405020304" pitchFamily="18" charset="0"/>
                <a:ea typeface="Times New Roman" panose="02020603050405020304" pitchFamily="18" charset="0"/>
              </a:rPr>
              <a:t>«</a:t>
            </a:r>
            <a:r>
              <a:rPr lang="uk-UA" sz="3200" b="1" i="1" dirty="0">
                <a:effectLst/>
                <a:latin typeface="Times New Roman" panose="02020603050405020304" pitchFamily="18" charset="0"/>
                <a:ea typeface="Times New Roman" panose="02020603050405020304" pitchFamily="18" charset="0"/>
              </a:rPr>
              <a:t>Ініціатива </a:t>
            </a:r>
            <a:r>
              <a:rPr lang="uk-UA" sz="3200" b="1" i="1" dirty="0" err="1">
                <a:effectLst/>
                <a:latin typeface="Times New Roman" panose="02020603050405020304" pitchFamily="18" charset="0"/>
                <a:ea typeface="Times New Roman" panose="02020603050405020304" pitchFamily="18" charset="0"/>
              </a:rPr>
              <a:t>Нансена</a:t>
            </a:r>
            <a:r>
              <a:rPr lang="uk-UA" sz="3200" b="1" dirty="0">
                <a:effectLst/>
                <a:latin typeface="Times New Roman" panose="02020603050405020304" pitchFamily="18" charset="0"/>
                <a:ea typeface="Times New Roman" panose="02020603050405020304" pitchFamily="18" charset="0"/>
              </a:rPr>
              <a:t>» про переселення, що викликаються стихійними лихами (2012  р.);</a:t>
            </a:r>
            <a:r>
              <a:rPr lang="ru-RU" sz="32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906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marL="342900" lvl="0" indent="-342900" algn="just">
              <a:buFont typeface="Wingdings" panose="05000000000000000000" pitchFamily="2" charset="2"/>
              <a:buChar char=""/>
            </a:pPr>
            <a:r>
              <a:rPr lang="uk-UA" sz="3600" b="1" dirty="0">
                <a:effectLst/>
                <a:latin typeface="Times New Roman" panose="02020603050405020304" pitchFamily="18" charset="0"/>
                <a:ea typeface="Times New Roman" panose="02020603050405020304" pitchFamily="18" charset="0"/>
              </a:rPr>
              <a:t>Прийняття Декларації Генеральної Асамблеї ООН (A/RES/68/4) для </a:t>
            </a:r>
            <a:r>
              <a:rPr lang="uk-UA" sz="3600" b="1" u="sng" dirty="0">
                <a:effectLst/>
                <a:latin typeface="Times New Roman" panose="02020603050405020304" pitchFamily="18" charset="0"/>
                <a:ea typeface="Times New Roman" panose="02020603050405020304" pitchFamily="18" charset="0"/>
              </a:rPr>
              <a:t>міжнародного співробітництва та дій у сфері управління міграцією та захисту права мігрантів</a:t>
            </a:r>
            <a:r>
              <a:rPr lang="uk-UA" sz="3600" b="1" dirty="0">
                <a:effectLst/>
                <a:latin typeface="Times New Roman" panose="02020603050405020304" pitchFamily="18" charset="0"/>
                <a:ea typeface="Times New Roman" panose="02020603050405020304" pitchFamily="18" charset="0"/>
              </a:rPr>
              <a:t> (2013 р.);</a:t>
            </a:r>
            <a:endParaRPr lang="ru-RU" sz="36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600" b="1" dirty="0">
                <a:effectLst/>
                <a:latin typeface="Times New Roman" panose="02020603050405020304" pitchFamily="18" charset="0"/>
                <a:ea typeface="Times New Roman" panose="02020603050405020304" pitchFamily="18" charset="0"/>
              </a:rPr>
              <a:t>Нарада ООН на високому рівні з </a:t>
            </a:r>
            <a:r>
              <a:rPr lang="uk-UA" sz="3600" b="1" u="sng" dirty="0">
                <a:effectLst/>
                <a:latin typeface="Times New Roman" panose="02020603050405020304" pitchFamily="18" charset="0"/>
                <a:ea typeface="Times New Roman" panose="02020603050405020304" pitchFamily="18" charset="0"/>
              </a:rPr>
              <a:t>питань долання наслідків масштабних рухів біженців та мігрантів</a:t>
            </a:r>
            <a:r>
              <a:rPr lang="uk-UA" sz="3600" b="1" dirty="0">
                <a:effectLst/>
                <a:latin typeface="Times New Roman" panose="02020603050405020304" pitchFamily="18" charset="0"/>
                <a:ea typeface="Times New Roman" panose="02020603050405020304" pitchFamily="18" charset="0"/>
              </a:rPr>
              <a:t> та одноголосне прийняття ГА ООН Нью-Йоркської декларації держав-членів ООН про біженців та мігрантів (2016 р.);</a:t>
            </a:r>
            <a:endParaRPr lang="ru-RU" sz="36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3600" b="1" dirty="0">
                <a:effectLst/>
                <a:latin typeface="Times New Roman" panose="02020603050405020304" pitchFamily="18" charset="0"/>
                <a:ea typeface="Times New Roman" panose="02020603050405020304" pitchFamily="18" charset="0"/>
              </a:rPr>
              <a:t>зустріч ООН на вищому рівні щодо проблем </a:t>
            </a:r>
            <a:r>
              <a:rPr lang="uk-UA" sz="3600" b="1" u="sng" dirty="0">
                <a:effectLst/>
                <a:latin typeface="Times New Roman" panose="02020603050405020304" pitchFamily="18" charset="0"/>
                <a:ea typeface="Times New Roman" panose="02020603050405020304" pitchFamily="18" charset="0"/>
              </a:rPr>
              <a:t>управління «великими рухами»</a:t>
            </a:r>
            <a:r>
              <a:rPr lang="uk-UA" sz="3600" b="1" dirty="0">
                <a:effectLst/>
                <a:latin typeface="Times New Roman" panose="02020603050405020304" pitchFamily="18" charset="0"/>
                <a:ea typeface="Times New Roman" panose="02020603050405020304" pitchFamily="18" charset="0"/>
              </a:rPr>
              <a:t>  (2016 р.);</a:t>
            </a:r>
          </a:p>
          <a:p>
            <a:pPr marL="342900" lvl="0" indent="-342900" algn="just">
              <a:buFont typeface="Wingdings" panose="05000000000000000000" pitchFamily="2" charset="2"/>
              <a:buChar char=""/>
            </a:pPr>
            <a:r>
              <a:rPr lang="uk-UA" sz="3600" b="1" dirty="0">
                <a:effectLst/>
                <a:latin typeface="Times New Roman" panose="02020603050405020304" pitchFamily="18" charset="0"/>
                <a:ea typeface="Times New Roman" panose="02020603050405020304" pitchFamily="18" charset="0"/>
              </a:rPr>
              <a:t> прийняття </a:t>
            </a:r>
            <a:r>
              <a:rPr lang="uk-UA" sz="3600" b="1" u="sng" dirty="0">
                <a:effectLst/>
                <a:latin typeface="Times New Roman" panose="02020603050405020304" pitchFamily="18" charset="0"/>
                <a:ea typeface="Times New Roman" panose="02020603050405020304" pitchFamily="18" charset="0"/>
              </a:rPr>
              <a:t>Глобального міграційного договору </a:t>
            </a:r>
            <a:r>
              <a:rPr lang="uk-UA" sz="3600" b="1" dirty="0">
                <a:effectLst/>
                <a:latin typeface="Times New Roman" panose="02020603050405020304" pitchFamily="18" charset="0"/>
                <a:ea typeface="Times New Roman" panose="02020603050405020304" pitchFamily="18" charset="0"/>
              </a:rPr>
              <a:t>(2018 р.).</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00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Autofit/>
          </a:bodyPr>
          <a:lstStyle/>
          <a:p>
            <a:pPr marL="0" indent="0" algn="just">
              <a:buNone/>
            </a:pPr>
            <a:r>
              <a:rPr lang="uk-UA" sz="4000" b="1" dirty="0">
                <a:highlight>
                  <a:srgbClr val="FFFF00"/>
                </a:highlight>
                <a:latin typeface="Times New Roman" panose="02020603050405020304" pitchFamily="18" charset="0"/>
                <a:cs typeface="Times New Roman" panose="02020603050405020304" pitchFamily="18" charset="0"/>
              </a:rPr>
              <a:t>Світова фінансова криза у 2008 р. не лише показала вразливі місця сучасного суспільства тотального споживання</a:t>
            </a:r>
            <a:r>
              <a:rPr lang="uk-UA" sz="4000" b="1" dirty="0">
                <a:latin typeface="Times New Roman" panose="02020603050405020304" pitchFamily="18" charset="0"/>
                <a:cs typeface="Times New Roman" panose="02020603050405020304" pitchFamily="18" charset="0"/>
              </a:rPr>
              <a:t>, але й наочно продемонструвала, особливо на прикладі Європейського Союзу, що соціальна модель, направлена на формування суспільства, у якому б мирно поєднувалися різні за типом культури, ще якось працює в умовах благоденства, але буквально тріщить по швах, коли криза економічна та духовна в суспільстві змушує по-іншому поглянути на проблему співжиття у </a:t>
            </a:r>
            <a:r>
              <a:rPr lang="uk-UA" sz="4000" b="1" dirty="0" err="1">
                <a:latin typeface="Times New Roman" panose="02020603050405020304" pitchFamily="18" charset="0"/>
                <a:cs typeface="Times New Roman" panose="02020603050405020304" pitchFamily="18" charset="0"/>
              </a:rPr>
              <a:t>поліетнічному</a:t>
            </a:r>
            <a:r>
              <a:rPr lang="uk-UA" sz="4000" b="1" dirty="0">
                <a:latin typeface="Times New Roman" panose="02020603050405020304" pitchFamily="18" charset="0"/>
                <a:cs typeface="Times New Roman" panose="02020603050405020304" pitchFamily="18" charset="0"/>
              </a:rPr>
              <a:t> та полікультурному середовищі.</a:t>
            </a:r>
          </a:p>
        </p:txBody>
      </p:sp>
    </p:spTree>
    <p:extLst>
      <p:ext uri="{BB962C8B-B14F-4D97-AF65-F5344CB8AC3E}">
        <p14:creationId xmlns:p14="http://schemas.microsoft.com/office/powerpoint/2010/main" val="31257069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lnSpcReduction="10000"/>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Ці ініціативи стали способами, якими держави в рамках ООН взяли на себе зобов’язання </a:t>
            </a:r>
            <a:r>
              <a:rPr lang="uk-UA"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інтегруватися в глобальну систему управління міграціями, створювану на зустрічах, присвячених проблемам перетину управління міграцією з управлінням іншими транснаціональними питаннями, включаючи зміну клімату, зменшення ризику катастроф, вирівнювання глобального економічного розвитку та урбанізацію</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Наприклад,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ініціатива </a:t>
            </a:r>
            <a:r>
              <a:rPr lang="uk-UA" sz="2800" b="1"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Нансена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(названа на честь Ф.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Нансена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висловлена в Швейцарському Бюро ООН у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2012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та розпочата Норвегією та Швейцарією, поставила за мету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долання нормативного розриву для захисту людей, переміщених через кордони внаслідок катастроф</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Ця ініціатива була підтримана «ініціативою MICIC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Migrants</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Countries</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Crisis</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розпочатою США та Філіппінами у 2014–2016 рр. Обидві ініціативи були схвалені 109 урядовими делегаціями. Їх також визнають прикладами «</a:t>
            </a:r>
            <a:r>
              <a:rPr lang="uk-UA" sz="2800" b="1" i="1" kern="0" dirty="0">
                <a:effectLst/>
                <a:latin typeface="Times New Roman" panose="02020603050405020304" pitchFamily="18" charset="0"/>
                <a:ea typeface="Times New Roman" panose="02020603050405020304" pitchFamily="18" charset="0"/>
                <a:cs typeface="Times New Roman" panose="02020603050405020304" pitchFamily="18" charset="0"/>
              </a:rPr>
              <a:t>міні-багатостороннього</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mini-multilateralism</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підходу до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нормотворення</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що існує для заповнення прогалин в обов’язковому міжнародному праві.</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4950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Так, у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вересні 2015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питання міграції включені в Декларацію членів-країн ООН «</a:t>
            </a:r>
            <a:r>
              <a:rPr lang="uk-UA"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Перетворення нашого світу: Порядок денний в галузі сталого розвитку на період до 2030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Прийняттям цього документа держави виправили недоліки попередньої програми ООН «Цілі розвитку тисячоліття» (2000–2015 рр.). Програма 2015 р. складається із 17 цілей та 169 завдань, 10 з яких вказують на завдання регулювання питань, пов’язаних з міграціями, зокрема «</a:t>
            </a:r>
            <a:r>
              <a:rPr lang="uk-UA" sz="3200" b="1" i="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зменшенням нерівності в країнах та між країнами», «сприянням впорядкованій, безпечній, регулярній та відповідальній міграції, в тому числі шляхом впровадження планової та добре керованої міграційної політики</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952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Положення програми перетинаються з положеннями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Програми дій</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підписаній в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Аддіс-Абебі</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(2015 р.), щодо фінансування програм стійкого розвитку та підтримки програм прискореного розвитку «</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малих острівних країн, що розвиваються» («Шлях Самоа»)</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«Віденської програми дій для країн, що розвиваються, які не мають виходу до моря (на десятиліття 2014–2024 рр.)»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рамкової програми </a:t>
            </a:r>
            <a:r>
              <a:rPr lang="uk-UA" sz="3600" b="1" kern="0" dirty="0">
                <a:effectLst/>
                <a:highlight>
                  <a:srgbClr val="808000"/>
                </a:highlight>
                <a:latin typeface="Times New Roman" panose="02020603050405020304" pitchFamily="18" charset="0"/>
                <a:ea typeface="Times New Roman" panose="02020603050405020304" pitchFamily="18" charset="0"/>
                <a:cs typeface="Times New Roman" panose="02020603050405020304" pitchFamily="18" charset="0"/>
              </a:rPr>
              <a:t>«Порядок денний Африканського союзу на період до 2063 року»</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та інших, в яких приділено увагу превентивним заходам попередження масових міграцій через регіональні кризи.</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9764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Найбільш значущою стала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Нью-Йоркська декларація про біженців та мігрантів</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прийнята </a:t>
            </a:r>
            <a:r>
              <a:rPr lang="uk-UA"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 вересня 2016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Декларація зазначила, що держави несуть спільну відповідальність за управління великими рухами біженців і мігрантів у гуманний, співчутливий та орієнтований на людей спосіб, здійснюючи це через міжнародне співробітництво, визнаючи, що існують різні можливості та ресурси для реагування.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Нью-Йоркська декларація закликає до проведення консультацій з державами, що сприятиме покращенню захисту мігрантів. Декларація визнала необхідність розширення співпраці між країнами для ефективного управління міграцією.</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1461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Посилаючись на Декларацію у </a:t>
            </a:r>
            <a:r>
              <a:rPr lang="uk-UA"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2017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ГА ООН прийняла резолюцію, якою було визначено умови й терміни укладання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Глобального договору щодо безпечної, упорядкованої та регульованої міграції</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Ідея договору про безпечну та регульовану міграцію народилася після кризи 2015 р., коли недолік співробітництва між країнами щодо міграції став очевидним. Текст, підготовка якого велася з 2017 р., став «плодом компромісу» 190 держав, містить 23 завдання та серію рекомендацій, що стосуються всіх форм міграції на всіх континентах.</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2604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 грудня 2018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Глобальний договір щодо міграції</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було схвалено 164 країнами в ході Міжурядової конференції. </a:t>
            </a:r>
            <a:r>
              <a:rPr lang="uk-UA"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 грудня 2018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ГА ООН схвалила договір шляхом голосування. 152 країни проголосували за резолюцію про її схвалення, </a:t>
            </a:r>
            <a:r>
              <a:rPr lang="uk-UA" sz="3600" b="1" kern="0" dirty="0">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12 країн утрималися під час голосування</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uk-UA" sz="36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США, Угорщина, Ізраїль, Чеська Республіка та Польща</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проголосували проти</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Зокрема, міністр внутрішніх справ Польщі виступив проти договору, заявивши, що він йде врозріз з пріоритетами Польщі, які стосуються безпеки й контролю над її кордонами.</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8403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lnSpcReduction="10000"/>
          </a:bodyPr>
          <a:lstStyle/>
          <a:p>
            <a:pPr indent="0" algn="just">
              <a:lnSpc>
                <a:spcPct val="107000"/>
              </a:lnSpc>
              <a:spcAft>
                <a:spcPts val="800"/>
              </a:spcAft>
              <a:buNone/>
            </a:pPr>
            <a:r>
              <a:rPr lang="uk-UA" sz="3600" b="1" kern="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російська федерація</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підписавши договір, визначила обмеження його дії, зокрема, щодо концепції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спільної відповідальності</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яка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в її нинішній формі має на увазі поділ тягаря з прийому вимушених переселенців між державами &lt;…&gt; ми не підтримуємо перенесення тягаря на інших, тоді як нинішня складна міграційна ситуація значною мірою є результатом безвідповідального втручання у внутрішні справи суверенних держав Близького Сходу і Північної Африки. У цьому контексті країни, які активно брали участь в такому втручанні, повинні перш за все нести найбільшу відповідальність, зокрема, за наслідки, пов’язані з міграцією</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992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Загалом підписання Договору викликало бурні дискусії</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В Німеччині прихильники партії АДН («Альтернатива для Німеччини»), зокрема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Беатріс</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фон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Шторх</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пояснювали, що пакт відкриє двері Німеччині для 250 млн. мігрантів з усього світу та зобов’яже країну змінити законодавство. </a:t>
            </a:r>
          </a:p>
          <a:p>
            <a:pPr indent="0" algn="just">
              <a:lnSpc>
                <a:spcPct val="107000"/>
              </a:lnSpc>
              <a:spcAft>
                <a:spcPts val="800"/>
              </a:spcAf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Натомість представник соціал-демократів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Сімон</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Фаут переконував, що текст не є законодавчо зобов’язуючим, а його мета полягає лише в тому, щоб організувати міграційні процеси на світовому рівні.</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91822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77500" lnSpcReduction="20000"/>
          </a:bodyPr>
          <a:lstStyle/>
          <a:p>
            <a:pPr indent="450215" algn="just">
              <a:lnSpc>
                <a:spcPct val="107000"/>
              </a:lnSpc>
              <a:spcAft>
                <a:spcPts val="800"/>
              </a:spcAft>
            </a:pPr>
            <a:r>
              <a:rPr lang="uk-UA" sz="4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Однак договір відкрито підтримала А. Меркель, отже, Німеччина підписала його</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i="1" kern="0" dirty="0">
                <a:effectLst/>
                <a:latin typeface="Times New Roman" panose="02020603050405020304" pitchFamily="18" charset="0"/>
                <a:ea typeface="Times New Roman" panose="02020603050405020304" pitchFamily="18" charset="0"/>
                <a:cs typeface="Times New Roman" panose="02020603050405020304" pitchFamily="18" charset="0"/>
              </a:rPr>
              <a:t>В Італії голова Ради міністрів Джузеппе </a:t>
            </a:r>
            <a:r>
              <a:rPr lang="uk-UA" sz="40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Конте</a:t>
            </a:r>
            <a:r>
              <a:rPr lang="uk-UA" sz="4000" b="1" i="1" kern="0" dirty="0">
                <a:effectLst/>
                <a:latin typeface="Times New Roman" panose="02020603050405020304" pitchFamily="18" charset="0"/>
                <a:ea typeface="Times New Roman" panose="02020603050405020304" pitchFamily="18" charset="0"/>
                <a:cs typeface="Times New Roman" panose="02020603050405020304" pitchFamily="18" charset="0"/>
              </a:rPr>
              <a:t>, зрештою, «скорився» своєму заступнику </a:t>
            </a:r>
            <a:r>
              <a:rPr lang="uk-UA" sz="40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Маттео</a:t>
            </a:r>
            <a:r>
              <a:rPr lang="uk-UA" sz="4000" b="1"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Сальвіні</a:t>
            </a:r>
            <a:r>
              <a:rPr lang="uk-UA" sz="4000" b="1" i="1" kern="0" dirty="0">
                <a:effectLst/>
                <a:latin typeface="Times New Roman" panose="02020603050405020304" pitchFamily="18" charset="0"/>
                <a:ea typeface="Times New Roman" panose="02020603050405020304" pitchFamily="18" charset="0"/>
                <a:cs typeface="Times New Roman" panose="02020603050405020304" pitchFamily="18" charset="0"/>
              </a:rPr>
              <a:t> та оголосив про відмову країни від участі в конференції в Марракеші, мотивувавши це тим, що на обговорення тексту буде потрібен ч</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ас.</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4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У Бельгії ставлення до договору стало причиною розколу в уряді Шарля Мішеля</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У Словаччині він став приводом для кризи, адже глава МЗС країни Мирослав </a:t>
            </a:r>
            <a:r>
              <a:rPr lang="uk-UA" sz="4000" b="1"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Лайчак</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що був одним з учасників переговорів, які брали участь у складанні тексту, пригрозив піти у відставку в разі відмови уряду від підписання документа</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«Дистанціювалися» від договору Польща, Чехія, Хорватія, Болгарія, Ізраїль та Австралія, відомі своєю «особливо суворою» міграційною політикою</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80311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Щодо президента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США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то його адміністрація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відсторонилася</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від обговорення документа ще у 2017 р., підкресливши, що міграційна політика країни «повинна визначатися виключно американцями».</a:t>
            </a: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Австрія</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головуюча в ЄС у 2018 р., представляла ЄС в переговорах по тексту договору, але прем’єр-міністр країни під тиском своїх союзників з право-радикальної Австрійської партії свободи заявив, що не підтримує підсумковий документ з побоювань, що Австрія не зможе самостійно визначати свою міграційну політику. </a:t>
            </a:r>
          </a:p>
          <a:p>
            <a:pPr indent="450215" algn="just">
              <a:lnSpc>
                <a:spcPct val="107000"/>
              </a:lnSpc>
              <a:spcAft>
                <a:spcPts val="800"/>
              </a:spcAft>
            </a:pPr>
            <a:r>
              <a:rPr lang="uk-UA" sz="2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Угорщина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виступила проти підписання через те, що договір може бути використаний мігрантами в суді задля отримання притулку.</a:t>
            </a: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b="1" kern="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Єдиною країною в Європі, де щодо підписання договору не виникла серйозна полеміка, стала Франція, президент якої підтримав текст документа.</a:t>
            </a:r>
            <a:endParaRPr lang="ru-RU" sz="2000" b="1" kern="1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25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665017"/>
          </a:xfrm>
        </p:spPr>
        <p:txBody>
          <a:bodyPr>
            <a:normAutofit/>
          </a:bodyPr>
          <a:lstStyle/>
          <a:p>
            <a:pPr algn="ct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Посилення «</a:t>
            </a:r>
            <a:r>
              <a:rPr lang="uk-UA" sz="32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євроскептицизму</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серед країн ЄС</a:t>
            </a:r>
            <a:endParaRPr lang="uk-UA"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77455"/>
            <a:ext cx="12191999" cy="5980545"/>
          </a:xfrm>
        </p:spPr>
        <p:txBody>
          <a:bodyPr/>
          <a:lstStyle/>
          <a:p>
            <a:pPr marL="0" indent="0" algn="just">
              <a:buNone/>
            </a:pPr>
            <a:r>
              <a:rPr lang="uk-UA" sz="3600" b="1" dirty="0">
                <a:latin typeface="Times New Roman" panose="02020603050405020304" pitchFamily="18" charset="0"/>
                <a:cs typeface="Times New Roman" panose="02020603050405020304" pitchFamily="18" charset="0"/>
              </a:rPr>
              <a:t>Саме в цей період з’являється термін «</a:t>
            </a:r>
            <a:r>
              <a:rPr lang="uk-UA" sz="3600" b="1" dirty="0">
                <a:highlight>
                  <a:srgbClr val="FFFF00"/>
                </a:highlight>
                <a:latin typeface="Times New Roman" panose="02020603050405020304" pitchFamily="18" charset="0"/>
                <a:cs typeface="Times New Roman" panose="02020603050405020304" pitchFamily="18" charset="0"/>
              </a:rPr>
              <a:t>євроскептицизм</a:t>
            </a:r>
            <a:r>
              <a:rPr lang="uk-UA" sz="3600" b="1" dirty="0">
                <a:latin typeface="Times New Roman" panose="02020603050405020304" pitchFamily="18" charset="0"/>
                <a:cs typeface="Times New Roman" panose="02020603050405020304" pitchFamily="18" charset="0"/>
              </a:rPr>
              <a:t>». Це поняття є відносно новим, і поки ще немає чітко сформульованого визначення, можна зробити висновок, що даний термін вживається в основному в наступних значеннях і політико-історичних контекстах:</a:t>
            </a:r>
          </a:p>
          <a:p>
            <a:pPr marL="0" indent="0" algn="just">
              <a:buNone/>
            </a:pPr>
            <a:r>
              <a:rPr lang="uk-UA" sz="3600" b="1" dirty="0">
                <a:latin typeface="Times New Roman" panose="02020603050405020304" pitchFamily="18" charset="0"/>
                <a:cs typeface="Times New Roman" panose="02020603050405020304" pitchFamily="18" charset="0"/>
              </a:rPr>
              <a:t>•	скептичне відношення до процесів європейської інтеграції у Великобританії. Під </a:t>
            </a:r>
            <a:r>
              <a:rPr lang="uk-UA" sz="3600" b="1" dirty="0" err="1">
                <a:latin typeface="Times New Roman" panose="02020603050405020304" pitchFamily="18" charset="0"/>
                <a:cs typeface="Times New Roman" panose="02020603050405020304" pitchFamily="18" charset="0"/>
              </a:rPr>
              <a:t>євроскептицизмом</a:t>
            </a:r>
            <a:r>
              <a:rPr lang="uk-UA" sz="3600" b="1" dirty="0">
                <a:latin typeface="Times New Roman" panose="02020603050405020304" pitchFamily="18" charset="0"/>
                <a:cs typeface="Times New Roman" panose="02020603050405020304" pitchFamily="18" charset="0"/>
              </a:rPr>
              <a:t> розуміється неприйняття членства країни в Європейському Союзі, так і політика обмеженої участі в європейських інтеграційних процесах: обмежена участь у </a:t>
            </a:r>
            <a:r>
              <a:rPr lang="uk-UA" sz="3600" b="1" dirty="0" err="1">
                <a:latin typeface="Times New Roman" panose="02020603050405020304" pitchFamily="18" charset="0"/>
                <a:cs typeface="Times New Roman" panose="02020603050405020304" pitchFamily="18" charset="0"/>
              </a:rPr>
              <a:t>Шенгенскій</a:t>
            </a:r>
            <a:r>
              <a:rPr lang="uk-UA" sz="3600" b="1" dirty="0">
                <a:latin typeface="Times New Roman" panose="02020603050405020304" pitchFamily="18" charset="0"/>
                <a:cs typeface="Times New Roman" panose="02020603050405020304" pitchFamily="18" charset="0"/>
              </a:rPr>
              <a:t> угоді і збереження національної валюти;</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81722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В межах простору сучасного Європейського Союзу формування концепції єдиної міграційної політики оговорювалося із середини ХХ ст. Єдині стандарти спочатку щодо прав біженців та протоколу надання притулку почали створювати в межах Дублінського процесу, який отримав три стадії розвитку (у 1990 р. відбувся Дублін I, у 2003 р. – Дублін II, у 2013 р. – Дублін III).</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Результативними виявилися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Берлінський процес</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1991 р. на напрацювання «</a:t>
            </a:r>
            <a:r>
              <a:rPr lang="uk-UA" sz="2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Будапештської групи</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у 1992 р. Підписання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Маастрихтської Угоди</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у 1992 р. та створення ЄС активували дослідження можливостей інтеграції національних міграційних стандартів, а сама міграційна політика залишалася внутрішньою політикою держав, перебуваючи в розряді так званої третьої основи ЄС.</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0599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Підписання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Амстердамського Договору у 1997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зсунуло статус міграційної проблематики до рівня «зовнішнього виміру безпеки», тобто до так званої першої основи ЄС. </a:t>
            </a:r>
          </a:p>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1999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на Саміті глав держав ЄС  в м. Тампере (Фінляндія) було прийнято декларацію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Віхи Тампере</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якою підтверджувалися цілі створення «</a:t>
            </a:r>
            <a:r>
              <a:rPr lang="uk-UA" sz="3200" b="1" i="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Стратегії єдиної політики в сферах притулку та імміграц</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ії» шляхом співпраці з країнами походження мігрантів, надання притулку, справедливого ставлення до громадян третіх країн, ефективного менеджменту міграційних потоків, боротьби з організованою злочинністю. На цьому етапі розвитку права ЄС міграційна політика стала елементом зовнішньої політики Союзу.</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4688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2000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Європейська Комісія (ЄК) офіційно заявила, що політика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нульової імміграції</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не є допустимою через наявну демографічну ситуацію в ЄС, що погрожує соціально-економічною кризою та втратою темпів економічного зростання в найближчому майбутньому.</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З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2004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 ЄС працювала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Гаазька програма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щодо розвитку єдиної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Європейської системи притулку до 2010 року</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а у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2005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було створено </a:t>
            </a:r>
            <a:r>
              <a:rPr lang="uk-UA" sz="2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Агентство ЄС «</a:t>
            </a:r>
            <a:r>
              <a:rPr lang="uk-UA" sz="2800" b="1" kern="0" dirty="0" err="1">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Frontex</a:t>
            </a:r>
            <a:r>
              <a:rPr lang="uk-UA" sz="2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 з управління оперативним співробітництвом на зовнішніх кордонах</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З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2004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 ЄС було розпочато підписання системи договорів щодо </a:t>
            </a:r>
            <a:r>
              <a:rPr lang="uk-UA" sz="2800" b="1" kern="0" dirty="0">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реалізації політики реадмісії, запроваджено програму “AENEAS” («Еней») для боротьби з нелегальною міграцією, а також розпочато «Нову політику сусідства» зі східними країнами</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2455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2005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ЄК затвердила пакет ініціатив щодо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суміщення національних стандартів політики інтеграції іммігрантів</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У Посланні ЄК підкреслювалося, що інтеграцію здійснюють країни ЄС, але невдачі країни можуть негативно вплинути на весь ЄС, тому інтеграція – це питання загального інтересу, що має обговорюватись на основі єдиних принципів.</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Після подій </a:t>
            </a:r>
            <a:r>
              <a:rPr lang="uk-UA"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осені 2005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коли сотні вихідців із Центральної Африки штурмували іспанські анклави в Марокко, глави держав ЄС на зустрічі в </a:t>
            </a:r>
            <a:r>
              <a:rPr lang="uk-UA" sz="2800" b="1" i="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м. </a:t>
            </a:r>
            <a:r>
              <a:rPr lang="uk-UA" sz="2800" b="1" i="1"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Хемптон</a:t>
            </a:r>
            <a:r>
              <a:rPr lang="uk-UA" sz="2800" b="1" i="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-Корті (Великобританія)</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доручили ЄК підготувати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План спільних з країнами походження і транзиту мігрантів дій</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щоби спрямувати зусилля не на наслідки нелегальної міграції, а на причини, передбачати не тільки контроль на кордонах, але й збільшення допомоги країнам, що розвиваються.</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1533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a:bodyPr>
          <a:lstStyle/>
          <a:p>
            <a:pPr indent="450215" algn="just">
              <a:lnSpc>
                <a:spcPct val="107000"/>
              </a:lnSpc>
              <a:spcAft>
                <a:spcPts val="800"/>
              </a:spcAft>
            </a:pPr>
            <a:r>
              <a:rPr lang="uk-UA"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 грудня 2005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ЄК затвердила «</a:t>
            </a:r>
            <a:r>
              <a:rPr lang="uk-UA" sz="40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Політичний план легальної імміграції</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(так звану Дорожню карту імміграції), прийняття якої документально підтвердило зміну курсу імміграційної політики ЄС від обмежувальної до більш прагматичної та відкритої. </a:t>
            </a:r>
          </a:p>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Легальна імміграція, за висловом віце-президента та комісара ЄС з питань юстиції та внутрішніх справ Ф.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Франтіні</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мала стати відповіддю на демографічні та економічні виклики, що стоять перед Європою.</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8692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Стокгольмська програма ЄС 2008 р. та Лісабонська Угода 2009 р., зокрема, у ст. 79 ще раз визначила «</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необхідність проведення єдиної міграційної політики ЄС</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Однак всі новації Лісабонського договору у сфері міграційної політики не змогли вивести цю сферу діяльності на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комунітарний</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рівень. Виною стала політика держав-членів, що чинять опір поширенню повноважень наднаціональних інститутів ЄС на сферу міграції.</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6921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a:bodyPr>
          <a:lstStyle/>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Держави-члени не втратили прав щодо прийняття внутрішніх нормативно-правових актів у цій галузі, що дозволяє їм регулювати кількість і порядок видачі довгострокових національних віз та дозволів на проживання.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Низка держав, таких як Великобританія, Ірландія й Данія, взагалі отримала можливість не брати участь у формуванні імміграційної політики ЄС</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На початку </a:t>
            </a:r>
            <a:r>
              <a:rPr lang="uk-UA" sz="32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2014 р.</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ситуація щодо імміграції стала важко контрольованою</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solidFill>
                  <a:srgbClr val="C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В Європі заговорили про ескалацію «європейської міграційної кризи». </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Так, у 2014 р. в державах-членах ЄС було подано 630 тис. заявок на притулок, а із січня по вересень 2015 р. було зареєстровано більше 700 тис. осіб, що шукали притулок. </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3399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ctr">
              <a:lnSpc>
                <a:spcPct val="107000"/>
              </a:lnSpc>
              <a:spcAft>
                <a:spcPts val="800"/>
              </a:spcAft>
              <a:buNone/>
            </a:pP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До 2014 р. сформувалися такі шляхи біженців в ЄС:</a:t>
            </a:r>
            <a:endParaRPr lang="ru-RU" sz="36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uk-UA" sz="3600" b="1" u="sng" dirty="0">
                <a:effectLst/>
                <a:latin typeface="Times New Roman" panose="02020603050405020304" pitchFamily="18" charset="0"/>
                <a:ea typeface="Times New Roman" panose="02020603050405020304" pitchFamily="18" charset="0"/>
              </a:rPr>
              <a:t> </a:t>
            </a:r>
            <a:r>
              <a:rPr lang="uk-UA" sz="3600" b="1" u="sng" dirty="0">
                <a:solidFill>
                  <a:srgbClr val="C00000"/>
                </a:solidFill>
                <a:effectLst/>
                <a:latin typeface="Times New Roman" panose="02020603050405020304" pitchFamily="18" charset="0"/>
                <a:ea typeface="Times New Roman" panose="02020603050405020304" pitchFamily="18" charset="0"/>
              </a:rPr>
              <a:t>Центрально-середземноморський шлях</a:t>
            </a:r>
            <a:r>
              <a:rPr lang="uk-UA" sz="3600" b="1" dirty="0">
                <a:effectLst/>
                <a:latin typeface="Times New Roman" panose="02020603050405020304" pitchFamily="18" charset="0"/>
                <a:ea typeface="Times New Roman" panose="02020603050405020304" pitchFamily="18" charset="0"/>
              </a:rPr>
              <a:t> з Лівії, Тунісу і Єгипту до Італії або Мальти (цим шляхом прибули до ЄС 120 тис. мігрантів; будучи морським, цей шлях вважається найнебезпечнішим);</a:t>
            </a:r>
            <a:endParaRPr lang="ru-RU" sz="3600" b="1"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uk-UA" sz="3600" b="1" u="sng" dirty="0">
                <a:effectLst/>
                <a:latin typeface="Times New Roman" panose="02020603050405020304" pitchFamily="18" charset="0"/>
                <a:ea typeface="Times New Roman" panose="02020603050405020304" pitchFamily="18" charset="0"/>
              </a:rPr>
              <a:t> </a:t>
            </a:r>
            <a:r>
              <a:rPr lang="uk-UA" sz="3600" b="1" u="sng" dirty="0">
                <a:solidFill>
                  <a:srgbClr val="0070C0"/>
                </a:solidFill>
                <a:effectLst/>
                <a:latin typeface="Times New Roman" panose="02020603050405020304" pitchFamily="18" charset="0"/>
                <a:ea typeface="Times New Roman" panose="02020603050405020304" pitchFamily="18" charset="0"/>
              </a:rPr>
              <a:t>Східно-середземноморський шлях</a:t>
            </a:r>
            <a:r>
              <a:rPr lang="uk-UA" sz="3600" b="1" dirty="0">
                <a:effectLst/>
                <a:latin typeface="Times New Roman" panose="02020603050405020304" pitchFamily="18" charset="0"/>
                <a:ea typeface="Times New Roman" panose="02020603050405020304" pitchFamily="18" charset="0"/>
              </a:rPr>
              <a:t>, що веде через Туреччину до грецьких островів (у 2015 р. понад 350  тис. біженців із Сирії, Афганістану та Пакистану вибрали його);</a:t>
            </a:r>
            <a:endParaRPr lang="ru-RU" sz="3600" b="1"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uk-UA" sz="3600" b="1" u="sng" dirty="0">
                <a:effectLst/>
                <a:latin typeface="Times New Roman" panose="02020603050405020304" pitchFamily="18" charset="0"/>
                <a:ea typeface="Times New Roman" panose="02020603050405020304" pitchFamily="18" charset="0"/>
              </a:rPr>
              <a:t> </a:t>
            </a:r>
            <a:r>
              <a:rPr lang="uk-UA" sz="3600" b="1" u="sng" dirty="0" err="1">
                <a:solidFill>
                  <a:srgbClr val="FFC000"/>
                </a:solidFill>
                <a:effectLst/>
                <a:latin typeface="Times New Roman" panose="02020603050405020304" pitchFamily="18" charset="0"/>
                <a:ea typeface="Times New Roman" panose="02020603050405020304" pitchFamily="18" charset="0"/>
              </a:rPr>
              <a:t>Західно</a:t>
            </a:r>
            <a:r>
              <a:rPr lang="uk-UA" sz="3600" b="1" u="sng" dirty="0">
                <a:solidFill>
                  <a:srgbClr val="FFC000"/>
                </a:solidFill>
                <a:effectLst/>
                <a:latin typeface="Times New Roman" panose="02020603050405020304" pitchFamily="18" charset="0"/>
                <a:ea typeface="Times New Roman" panose="02020603050405020304" pitchFamily="18" charset="0"/>
              </a:rPr>
              <a:t>-балканський шлях</a:t>
            </a:r>
            <a:r>
              <a:rPr lang="uk-UA" sz="3600" b="1" dirty="0">
                <a:effectLst/>
                <a:latin typeface="Times New Roman" panose="02020603050405020304" pitchFamily="18" charset="0"/>
                <a:ea typeface="Times New Roman" panose="02020603050405020304" pitchFamily="18" charset="0"/>
              </a:rPr>
              <a:t> із Сербії в Угорщину, а далі – найчастіше в Австрію та Німеччину (цей шлях використовують громадяни Сирії та Еритреї).</a:t>
            </a:r>
            <a:endParaRPr lang="ru-RU" sz="36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365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квітні 2014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під час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Четвертого саміту ЄС – Африка</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лідери країн прийняли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Декларацію з питань міграції та мобільності</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в рамках програми GAMM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Approach</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Migration</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Mobility</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3600" b="1" i="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Глобальний підхід до міграції і мобільності</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якою передбачалося додаткове фінансування урядів країн Африки для стримування еміграції. </a:t>
            </a:r>
          </a:p>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Крім того, у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квітні 2015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Європейська Рада закликала до наділення держав </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правом розгортання європейських офісів міграції в країнах-донорах незаконної міграції із січня 2016 р.</a:t>
            </a:r>
            <a:endParaRPr lang="ru-RU" sz="36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00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У травні 2015 р. голова ЄК Жан-Клод Юнкер представив план боротьби з нелегальною міграцією в </a:t>
            </a:r>
            <a:r>
              <a:rPr lang="uk-UA" sz="4000" b="1" kern="0" dirty="0">
                <a:solidFill>
                  <a:srgbClr val="C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чотирьох пунктах</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endParaRPr lang="ru-RU" sz="4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uk-UA" sz="4000" b="1" dirty="0">
                <a:effectLst/>
                <a:latin typeface="Times New Roman" panose="02020603050405020304" pitchFamily="18" charset="0"/>
                <a:ea typeface="Times New Roman" panose="02020603050405020304" pitchFamily="18" charset="0"/>
              </a:rPr>
              <a:t> єдина міграційна політика для ЄС шляхом введення квот на прийом біженців;</a:t>
            </a:r>
            <a:endParaRPr lang="ru-RU" sz="4000" b="1"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arenR"/>
            </a:pPr>
            <a:r>
              <a:rPr lang="uk-UA" sz="4000" b="1" dirty="0">
                <a:effectLst/>
                <a:latin typeface="Times New Roman" panose="02020603050405020304" pitchFamily="18" charset="0"/>
                <a:ea typeface="Times New Roman" panose="02020603050405020304" pitchFamily="18" charset="0"/>
              </a:rPr>
              <a:t> спільна боротьба з нелегальною імміграцією та торгівлею людьми;</a:t>
            </a:r>
            <a:endParaRPr lang="ru-RU" sz="4000" b="1" dirty="0">
              <a:effectLst/>
              <a:latin typeface="Times New Roman" panose="02020603050405020304" pitchFamily="18" charset="0"/>
              <a:ea typeface="Times New Roman" panose="02020603050405020304" pitchFamily="18" charset="0"/>
            </a:endParaRPr>
          </a:p>
          <a:p>
            <a:pPr indent="0" algn="just">
              <a:lnSpc>
                <a:spcPct val="107000"/>
              </a:lnSpc>
              <a:spcAft>
                <a:spcPts val="800"/>
              </a:spcAft>
              <a:buNone/>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3) єдиний контроль зовнішніх кордонів ЄС;</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4) нова політика у сфері легальної міграції.</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43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554181"/>
          </a:xfrm>
        </p:spPr>
        <p:txBody>
          <a:bodyPr>
            <a:normAutofit/>
          </a:bodyPr>
          <a:lstStyle/>
          <a:p>
            <a:pPr algn="ct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 Посилення «</a:t>
            </a:r>
            <a:r>
              <a:rPr lang="uk-UA" sz="32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євроскептицизму</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серед країн ЄС</a:t>
            </a:r>
            <a:endParaRPr lang="uk-UA"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54182"/>
            <a:ext cx="12191999" cy="6303818"/>
          </a:xfrm>
        </p:spPr>
        <p:txBody>
          <a:bodyPr/>
          <a:lstStyle/>
          <a:p>
            <a:pPr marL="0" indent="0" algn="just">
              <a:buNone/>
            </a:pPr>
            <a:r>
              <a:rPr lang="ru-RU" dirty="0">
                <a:latin typeface="Times New Roman" panose="02020603050405020304" pitchFamily="18" charset="0"/>
                <a:cs typeface="Times New Roman" panose="02020603050405020304" pitchFamily="18" charset="0"/>
              </a:rPr>
              <a:t>•	</a:t>
            </a:r>
            <a:r>
              <a:rPr lang="uk-UA" sz="3400" b="1" dirty="0">
                <a:latin typeface="Times New Roman" panose="02020603050405020304" pitchFamily="18" charset="0"/>
                <a:cs typeface="Times New Roman" panose="02020603050405020304" pitchFamily="18" charset="0"/>
              </a:rPr>
              <a:t>негативне відношення до ідеї вступу в ЄС у країнах-кандидатах (офіційних і неофіційних). Особливо яскраво євроскептицизм проявився перед розширенням 2004 р. в деяких країнах Східної Європи. Сьогодні дана форма </a:t>
            </a:r>
            <a:r>
              <a:rPr lang="uk-UA" sz="3400" b="1" dirty="0" err="1">
                <a:latin typeface="Times New Roman" panose="02020603050405020304" pitchFamily="18" charset="0"/>
                <a:cs typeface="Times New Roman" panose="02020603050405020304" pitchFamily="18" charset="0"/>
              </a:rPr>
              <a:t>євроскептицизму</a:t>
            </a:r>
            <a:r>
              <a:rPr lang="uk-UA" sz="3400" b="1" dirty="0">
                <a:latin typeface="Times New Roman" panose="02020603050405020304" pitchFamily="18" charset="0"/>
                <a:cs typeface="Times New Roman" panose="02020603050405020304" pitchFamily="18" charset="0"/>
              </a:rPr>
              <a:t> існує в країнах, що мають дуже туманні перспективи на дане політичне й економічне об'єднання, наприклад, у Туреччині, Молдові, в Україні;</a:t>
            </a:r>
          </a:p>
          <a:p>
            <a:pPr marL="0" indent="0" algn="just">
              <a:buNone/>
            </a:pPr>
            <a:r>
              <a:rPr lang="uk-UA" sz="3400" b="1" dirty="0">
                <a:latin typeface="Times New Roman" panose="02020603050405020304" pitchFamily="18" charset="0"/>
                <a:cs typeface="Times New Roman" panose="02020603050405020304" pitchFamily="18" charset="0"/>
              </a:rPr>
              <a:t>•	неприйняття населенням і деякими політичними силами багатьох країн ЄС (Данія, Великобританія, Польща, Франція і Нідерланди) проекту загальноєвропейської конституції 2004 р., що вилилося в політичну кризу, що закінчився підписанням Лісабонського договору в 2009 р.</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320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Тоді ж в Брюсселі відбувся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надзвичайний саміт з міграційної кризи</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вирішувалося питання щодо переселення вже прибулих до Італії та Греції мігрантів, які претендували на притулок, в інші країни ЄС на основі квот.</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ЄК запропонувала «</a:t>
            </a:r>
            <a:r>
              <a:rPr lang="uk-UA" sz="32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Європейський порядок денний з питань міграції: схема екстреного переселення</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Relocation</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as</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distribution</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among</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Member</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States</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При цьому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ЄК мала визначити квоти за розподільчим коефіцієнтом (квоти розраховані на основі ВВП кран ЄС, їх населення, рівня безробіття та кількості вже розглянутих заяв про надання притулку з 2010 до 2014 р.).</a:t>
            </a:r>
            <a:endParaRPr lang="ru-RU" sz="32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7522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a:bodyPr>
          <a:lstStyle/>
          <a:p>
            <a:pPr marL="0" indent="0" algn="just">
              <a:buNone/>
            </a:pPr>
            <a:r>
              <a:rPr lang="uk-UA" sz="4300" b="1" dirty="0">
                <a:latin typeface="Times New Roman" panose="02020603050405020304" pitchFamily="18" charset="0"/>
                <a:cs typeface="Times New Roman" panose="02020603050405020304" pitchFamily="18" charset="0"/>
              </a:rPr>
              <a:t>Як альтернатива розглядався коефіцієнт, розрахований за </a:t>
            </a:r>
            <a:r>
              <a:rPr lang="uk-UA" sz="4300" b="1" u="sng" dirty="0" err="1">
                <a:highlight>
                  <a:srgbClr val="FF00FF"/>
                </a:highlight>
                <a:latin typeface="Times New Roman" panose="02020603050405020304" pitchFamily="18" charset="0"/>
                <a:cs typeface="Times New Roman" panose="02020603050405020304" pitchFamily="18" charset="0"/>
              </a:rPr>
              <a:t>Кьонігштайнською</a:t>
            </a:r>
            <a:r>
              <a:rPr lang="uk-UA" sz="4300" b="1" u="sng" dirty="0">
                <a:highlight>
                  <a:srgbClr val="FF00FF"/>
                </a:highlight>
                <a:latin typeface="Times New Roman" panose="02020603050405020304" pitchFamily="18" charset="0"/>
                <a:cs typeface="Times New Roman" panose="02020603050405020304" pitchFamily="18" charset="0"/>
              </a:rPr>
              <a:t> формулою </a:t>
            </a:r>
            <a:r>
              <a:rPr lang="uk-UA" sz="4300" b="1" dirty="0">
                <a:latin typeface="Times New Roman" panose="02020603050405020304" pitchFamily="18" charset="0"/>
                <a:cs typeface="Times New Roman" panose="02020603050405020304" pitchFamily="18" charset="0"/>
              </a:rPr>
              <a:t>(її застосовували у 1949 р. для визначення витрат окремих земель у ФРН для фінансування федеральних наукових установ). </a:t>
            </a:r>
          </a:p>
          <a:p>
            <a:pPr marL="0" indent="0" algn="just">
              <a:buNone/>
            </a:pPr>
            <a:r>
              <a:rPr lang="uk-UA" sz="4300" b="1" dirty="0">
                <a:latin typeface="Times New Roman" panose="02020603050405020304" pitchFamily="18" charset="0"/>
                <a:cs typeface="Times New Roman" panose="02020603050405020304" pitchFamily="18" charset="0"/>
              </a:rPr>
              <a:t>Використання такої формули могло привести до ще більших витрат, наприклад у </a:t>
            </a:r>
            <a:r>
              <a:rPr lang="uk-UA" sz="4300" b="1" dirty="0">
                <a:highlight>
                  <a:srgbClr val="FFFF00"/>
                </a:highlight>
                <a:latin typeface="Times New Roman" panose="02020603050405020304" pitchFamily="18" charset="0"/>
                <a:cs typeface="Times New Roman" panose="02020603050405020304" pitchFamily="18" charset="0"/>
              </a:rPr>
              <a:t>Польщі витрати могли зрости в 4 рази</a:t>
            </a:r>
            <a:r>
              <a:rPr lang="uk-UA" sz="4300" b="1" dirty="0">
                <a:latin typeface="Times New Roman" panose="02020603050405020304" pitchFamily="18" charset="0"/>
                <a:cs typeface="Times New Roman" panose="02020603050405020304" pitchFamily="18" charset="0"/>
              </a:rPr>
              <a:t>, в </a:t>
            </a:r>
            <a:r>
              <a:rPr lang="uk-UA" sz="4300" b="1" dirty="0">
                <a:highlight>
                  <a:srgbClr val="00FFFF"/>
                </a:highlight>
                <a:latin typeface="Times New Roman" panose="02020603050405020304" pitchFamily="18" charset="0"/>
                <a:cs typeface="Times New Roman" panose="02020603050405020304" pitchFamily="18" charset="0"/>
              </a:rPr>
              <a:t>Іспанії – в 9 разів</a:t>
            </a:r>
            <a:r>
              <a:rPr lang="uk-UA" sz="4300" b="1" dirty="0">
                <a:latin typeface="Times New Roman" panose="02020603050405020304" pitchFamily="18" charset="0"/>
                <a:cs typeface="Times New Roman" panose="02020603050405020304" pitchFamily="18" charset="0"/>
              </a:rPr>
              <a:t>, тому вирішили використовувати перший варіант визначення квот.</a:t>
            </a:r>
          </a:p>
        </p:txBody>
      </p:sp>
    </p:spTree>
    <p:extLst>
      <p:ext uri="{BB962C8B-B14F-4D97-AF65-F5344CB8AC3E}">
        <p14:creationId xmlns:p14="http://schemas.microsoft.com/office/powerpoint/2010/main" val="25824718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За необхідності надання притулку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160 тисячам мігрантів</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які масово скопилися на території Греції (66,4 тис. осіб, або 1,90</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Італії (39,6 тис. осіб, або 11,84</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Угорщини (54 тис. осіб, або 1,79</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а також з огляду на набір «мисливців за біженцями на кордоні із Сербією», про який було інформовано 3 вересня 2016 р., квоти, запропоновані ЄК за планом Юнкера, виглядали таким чином:</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buFont typeface="Symbol" panose="05050102010706020507" pitchFamily="18" charset="2"/>
              <a:buBlip>
                <a:blip r:embed="rId2"/>
              </a:buBlip>
            </a:pPr>
            <a:r>
              <a:rPr lang="uk-UA" sz="3200" b="1" dirty="0">
                <a:effectLst/>
                <a:latin typeface="Times New Roman" panose="02020603050405020304" pitchFamily="18" charset="0"/>
                <a:ea typeface="Times New Roman" panose="02020603050405020304" pitchFamily="18" charset="0"/>
              </a:rPr>
              <a:t>Німеччина мала 40,206 тис. осіб </a:t>
            </a:r>
          </a:p>
          <a:p>
            <a:pPr marL="0" lvl="0" indent="0" algn="ctr">
              <a:buNone/>
            </a:pPr>
            <a:r>
              <a:rPr lang="uk-UA" sz="3200" b="1" dirty="0">
                <a:effectLst/>
                <a:latin typeface="Times New Roman" panose="02020603050405020304" pitchFamily="18" charset="0"/>
                <a:ea typeface="Times New Roman" panose="02020603050405020304" pitchFamily="18" charset="0"/>
              </a:rPr>
              <a:t>(квота становила 18,42 % від 160 тис. мігрантів);</a:t>
            </a:r>
            <a:endParaRPr lang="ru-RU" sz="32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200" b="1" dirty="0">
                <a:effectLst/>
                <a:latin typeface="Times New Roman" panose="02020603050405020304" pitchFamily="18" charset="0"/>
                <a:ea typeface="Times New Roman" panose="02020603050405020304" pitchFamily="18" charset="0"/>
              </a:rPr>
              <a:t>Франція – 30,783 тис. осіб (14,17 %);</a:t>
            </a:r>
            <a:endParaRPr lang="ru-RU" sz="32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200" b="1" dirty="0">
                <a:effectLst/>
                <a:latin typeface="Times New Roman" panose="02020603050405020304" pitchFamily="18" charset="0"/>
                <a:ea typeface="Times New Roman" panose="02020603050405020304" pitchFamily="18" charset="0"/>
              </a:rPr>
              <a:t>Іспанія – 19,219 тис. осіб (9,10 %);</a:t>
            </a:r>
            <a:endParaRPr lang="ru-RU" sz="32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9504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38909"/>
            <a:ext cx="12191999" cy="6119092"/>
          </a:xfrm>
        </p:spPr>
        <p:txBody>
          <a:bodyPr/>
          <a:lstStyle/>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Польща – 11,946 тис. осіб (5,64 %);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Нідерланди – 9,261 тис. осіб (4,35 %);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Румунія – 6,351 тис. осіб (3,75%);</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Бельгія – 5,928 тис. осіб (2,91 %);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Швеція – 5,838 тис. осіб (2,92 %);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Австрія – 4,853 тис. осіб (2,62 %);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Чехія – 4,306 тис. осіб (2,98%);</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Фінляндія – 3,190 тис. осіб (1,72 %);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Португалія – 3,074 тис. осіб (3,89 %);</a:t>
            </a:r>
            <a:endParaRPr lang="ru-RU" sz="36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715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07999"/>
            <a:ext cx="12191999" cy="6350001"/>
          </a:xfrm>
        </p:spPr>
        <p:txBody>
          <a:bodyPr/>
          <a:lstStyle/>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Словаччина – 2,287 тис. осіб (1,78 %);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Болгарія – 2,172 тис. осіб (1,25 %);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Литва – 1,283 тис. осіб (1,16 %);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Хорватія – 1,811 тис. осіб (1,73 %);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Словенія – 1,126 тис. осіб (1,15 %);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Естонія – 1,111 тис. осіб (1,76 %);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Латвія – 1,043 тис.  осіб (1,21 %);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Люксембург – 808 осіб (0,85 %);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Кіпр – 447 осіб (0,39 %);</a:t>
            </a:r>
            <a:endParaRPr lang="ru-RU" sz="3600" b="1" dirty="0">
              <a:effectLst/>
              <a:latin typeface="Times New Roman" panose="02020603050405020304" pitchFamily="18" charset="0"/>
              <a:ea typeface="Times New Roman" panose="02020603050405020304" pitchFamily="18" charset="0"/>
            </a:endParaRPr>
          </a:p>
          <a:p>
            <a:pPr marL="342900" lvl="0" indent="-342900" algn="ctr">
              <a:buFont typeface="Symbol" panose="05050102010706020507" pitchFamily="18" charset="2"/>
              <a:buBlip>
                <a:blip r:embed="rId2"/>
              </a:buBlip>
            </a:pPr>
            <a:r>
              <a:rPr lang="uk-UA" sz="3600" b="1" dirty="0">
                <a:effectLst/>
                <a:latin typeface="Times New Roman" panose="02020603050405020304" pitchFamily="18" charset="0"/>
                <a:ea typeface="Times New Roman" panose="02020603050405020304" pitchFamily="18" charset="0"/>
              </a:rPr>
              <a:t> Мальта – 425 осіб (0,69 %).</a:t>
            </a:r>
            <a:endParaRPr lang="ru-RU" sz="36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66150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План Юнкера викликав критику та демарші країн ЄС.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Данія та Великобританія відмовилися брати участь у механізмі квот</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Данія заявила, що не планує приєднуватися до загальноєвропейської політики квот щодо мігрантів і, навпаки, посилюватиме міграційне законодавство, скорочуватиме розмір виплат біженцям. </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Прем’єр-міністр Великої Британії, яким тоді був Д.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Кемерон</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заявив, що ЄС має сконцентруватися на тому, щоби стабілізувати країни та регіони, з яких накопичилися біженці, а не розселяти їх по країнах-членах ЄС. Д. </a:t>
            </a:r>
            <a:r>
              <a:rPr lang="uk-UA" sz="3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Кемерон</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запропонував план розселення сирійських мігрантів безпосередньо поруч із сирійським кордоном.</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0887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Вишеградська група (четвірка)</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а саме </a:t>
            </a:r>
            <a:r>
              <a:rPr lang="uk-UA" sz="32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Чехія, Словаччина, Угорщина та Польща</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виступила проти автоматичного розподілу біженців з країн південного зовнішнього кордону ЄС.</a:t>
            </a:r>
          </a:p>
          <a:p>
            <a:pPr indent="0" algn="just">
              <a:lnSpc>
                <a:spcPct val="107000"/>
              </a:lnSpc>
              <a:spcAft>
                <a:spcPts val="800"/>
              </a:spcAft>
              <a:buNone/>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2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Польща</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заявила, що не прийматиме економічних мігрантів, тобто тих, кого на міграцію в Європу штовхнули нестерпні умови та бідність будинку, а не війна. </a:t>
            </a:r>
            <a:r>
              <a:rPr lang="uk-UA" sz="32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Словаччина</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заявила про неготовність надавати притулок мусульманам та намір саботувати рішення щодо квот, оскарживши його в суді ЄС. </a:t>
            </a:r>
            <a:r>
              <a:rPr lang="uk-UA" sz="32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Угорщина</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також заявила про блокування та саботаж ініціатив Брюсселя. Уряди </a:t>
            </a:r>
            <a:r>
              <a:rPr lang="uk-UA" sz="3200" b="1" kern="0"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Румунії та Чехії</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також висловилися проти обов’язкового прийняття біженців.</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7699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Autofit/>
          </a:bodyPr>
          <a:lstStyle/>
          <a:p>
            <a:pPr indent="450215" algn="just">
              <a:lnSpc>
                <a:spcPct val="107000"/>
              </a:lnSpc>
              <a:spcAft>
                <a:spcPts val="800"/>
              </a:spcAft>
            </a:pP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В ЄС рішення приймаються консенсусом 28 країн, а потім мають бути схвалені національними парламентами. Отже, </a:t>
            </a:r>
            <a:r>
              <a:rPr lang="uk-UA"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стало зрозуміло, що план Юнкера не спрацює, але ЄК запропонувала карати країни, встановивши штрафи у 0,002% від ВВП країни за кожного неприйнятого країною біженця</a:t>
            </a:r>
            <a:r>
              <a:rPr lang="uk-U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3200" b="1" kern="0" dirty="0">
                <a:effectLst/>
                <a:latin typeface="Times New Roman" panose="02020603050405020304" pitchFamily="18" charset="0"/>
                <a:ea typeface="Times New Roman" panose="02020603050405020304" pitchFamily="18" charset="0"/>
              </a:rPr>
              <a:t>Для виходу з кризи ЄС у </a:t>
            </a:r>
            <a:r>
              <a:rPr lang="uk-UA" sz="3200" b="1" kern="0" dirty="0">
                <a:effectLst/>
                <a:highlight>
                  <a:srgbClr val="00FF00"/>
                </a:highlight>
                <a:latin typeface="Times New Roman" panose="02020603050405020304" pitchFamily="18" charset="0"/>
                <a:ea typeface="Times New Roman" panose="02020603050405020304" pitchFamily="18" charset="0"/>
              </a:rPr>
              <a:t>березні 2016 р.</a:t>
            </a:r>
            <a:r>
              <a:rPr lang="uk-UA" sz="3200" b="1" kern="0" dirty="0">
                <a:effectLst/>
                <a:latin typeface="Times New Roman" panose="02020603050405020304" pitchFamily="18" charset="0"/>
                <a:ea typeface="Times New Roman" panose="02020603050405020304" pitchFamily="18" charset="0"/>
              </a:rPr>
              <a:t> підписав </a:t>
            </a:r>
            <a:r>
              <a:rPr lang="uk-UA" sz="3200" b="1" kern="0" dirty="0">
                <a:solidFill>
                  <a:srgbClr val="C00000"/>
                </a:solidFill>
                <a:effectLst/>
                <a:latin typeface="Times New Roman" panose="02020603050405020304" pitchFamily="18" charset="0"/>
                <a:ea typeface="Times New Roman" panose="02020603050405020304" pitchFamily="18" charset="0"/>
              </a:rPr>
              <a:t>Угоду з Туреччиною щодо фінансування таборів біженців</a:t>
            </a:r>
            <a:r>
              <a:rPr lang="uk-UA" sz="3200" b="1" kern="0" dirty="0">
                <a:effectLst/>
                <a:latin typeface="Times New Roman" panose="02020603050405020304" pitchFamily="18" charset="0"/>
                <a:ea typeface="Times New Roman" panose="02020603050405020304" pitchFamily="18" charset="0"/>
              </a:rPr>
              <a:t>, розташованих у Туреччині, на суму 3,3 млрд. доларів в обмін на стримування міграційних потоків до Європи. Фахівці спрогнозували, що кількість людей, які перетинають Егейське море між Туреччиною і Грецією, у зимовий період зменшиться. Натомість кількість мігрантів невпинно зростала. </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23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Поспіхом укладена угода між Євросоюзом і Туреччиною, яка передбачала відправку біженців назад до цієї країни і в якій розглядалися б їхні заявки на отримання притулку, не мала позитивного результату. </a:t>
            </a:r>
          </a:p>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Попри згадану вище угоду, близько 50 тис. мігрантів досі залишаються в грецьких таборах замість вирушити назад в Туреччину.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Угодою Туреччині було обіцяно безвізовий режим для деяких її громадян, якщо країна виконає визначені критерії стосовно боротьби з корупцією, біометричних паспортів і реформує її надто «розлоге» законодавство у сфері боротьби з тероризмом</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жовтні 2016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ці умови залишалися, як і раніше невиконаними. Тому, щоб угода Між Анкарою і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Брюселем</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запрацювала, Туреччина мала репрезентувати себе на міжнародній арені як безпечна для повернення біженців країна.</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7009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У тому ж році на всіх проблемних кордонах ЄС розпочато створення </a:t>
            </a:r>
            <a:r>
              <a:rPr lang="uk-UA" sz="28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центрів прийому біженців</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а для фінансування програм у цій сфері було створено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Цільовий фонд з надзвичайних ситуацій для стабілізації та усунення причин нелегальної міграції</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Відкриття Фонду, за словами голови Європейської Ради Д. Туска, спрямоване на зупинення потоку мігрантів з Африки шляхом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стимулювання економік країн Африки за умов їх сприяння повернення в Африку мігрантів з ЄС</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Спеціальними заходами, за словами Д. Туска, з боку ЄС є подвоєння кількості місць для громадян Африки в програмах вищої освіти, подвійне фінансування прикордонного контролю з 2016 р.</a:t>
            </a:r>
            <a:r>
              <a:rPr lang="uk-UA" sz="2000" b="1" kern="100" dirty="0">
                <a:effectLst/>
                <a:latin typeface="Calibri" panose="020F0502020204030204" pitchFamily="34" charset="0"/>
                <a:ea typeface="Calibri" panose="020F0502020204030204" pitchFamily="34" charset="0"/>
                <a:cs typeface="Times New Roman" panose="02020603050405020304" pitchFamily="18" charset="0"/>
              </a:rPr>
              <a:t> </a:t>
            </a:r>
          </a:p>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Висока, як ніколи дотепер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 такими словами у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вересні 2016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міністр внутрішніх справ Німеччини Томас де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Мезьєр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описав кількість у країні ісламістів,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які становлять небезпеку</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01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554181"/>
          </a:xfrm>
        </p:spPr>
        <p:txBody>
          <a:bodyPr>
            <a:normAutofit/>
          </a:bodyPr>
          <a:lstStyle/>
          <a:p>
            <a:pPr algn="ct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 Посилення «</a:t>
            </a:r>
            <a:r>
              <a:rPr lang="uk-UA" sz="32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євроскептицизму</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серед країн ЄС</a:t>
            </a:r>
            <a:endParaRPr lang="uk-UA"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54182"/>
            <a:ext cx="12191999" cy="6303818"/>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Сьогодні це різка критика на адресу економічної політики ЄС, пов’язана із </a:t>
            </a:r>
            <a:r>
              <a:rPr lang="uk-UA" sz="4400" b="1" dirty="0">
                <a:highlight>
                  <a:srgbClr val="FFFF00"/>
                </a:highlight>
                <a:latin typeface="Times New Roman" panose="02020603050405020304" pitchFamily="18" charset="0"/>
                <a:cs typeface="Times New Roman" panose="02020603050405020304" pitchFamily="18" charset="0"/>
              </a:rPr>
              <a:t>глобальною економічною кризою 2008 р.</a:t>
            </a:r>
            <a:r>
              <a:rPr lang="uk-UA" sz="4400" b="1" dirty="0">
                <a:latin typeface="Times New Roman" panose="02020603050405020304" pitchFamily="18" charset="0"/>
                <a:cs typeface="Times New Roman" panose="02020603050405020304" pitchFamily="18" charset="0"/>
              </a:rPr>
              <a:t>, яка найбільше зачепила Іспанію, Португалію, Грецію і країни Балтії. </a:t>
            </a:r>
          </a:p>
          <a:p>
            <a:pPr marL="0" indent="0" algn="just">
              <a:buNone/>
            </a:pPr>
            <a:r>
              <a:rPr lang="uk-UA" sz="4400" b="1" dirty="0">
                <a:latin typeface="Times New Roman" panose="02020603050405020304" pitchFamily="18" charset="0"/>
                <a:cs typeface="Times New Roman" panose="02020603050405020304" pitchFamily="18" charset="0"/>
              </a:rPr>
              <a:t>Необхідність економічної допомоги цим країнам привела до популярності </a:t>
            </a:r>
            <a:r>
              <a:rPr lang="uk-UA" sz="4400" b="1" dirty="0" err="1">
                <a:latin typeface="Times New Roman" panose="02020603050405020304" pitchFamily="18" charset="0"/>
                <a:cs typeface="Times New Roman" panose="02020603050405020304" pitchFamily="18" charset="0"/>
              </a:rPr>
              <a:t>євроскептицизму</a:t>
            </a:r>
            <a:r>
              <a:rPr lang="uk-UA" sz="4400" b="1" dirty="0">
                <a:latin typeface="Times New Roman" panose="02020603050405020304" pitchFamily="18" charset="0"/>
                <a:cs typeface="Times New Roman" panose="02020603050405020304" pitchFamily="18" charset="0"/>
              </a:rPr>
              <a:t> в країнах-донорах, а ненадання цієї допомоги – в самих цих країнах. </a:t>
            </a:r>
          </a:p>
        </p:txBody>
      </p:sp>
    </p:spTree>
    <p:extLst>
      <p:ext uri="{BB962C8B-B14F-4D97-AF65-F5344CB8AC3E}">
        <p14:creationId xmlns:p14="http://schemas.microsoft.com/office/powerpoint/2010/main" val="8480711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Також керівництво ЕС запропонувало заходи, вжиття яких спрямоване на </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нові системи охорони кордонів</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Замість агентства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Frontex</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у якого були тільки функції координації, у </a:t>
            </a:r>
            <a:r>
              <a:rPr lang="uk-UA" sz="4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2016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на його основі було створено нову «Європейську службу прикордонної та берегової охорони»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European</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Border</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Coast</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Guard</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EBCG). </a:t>
            </a:r>
          </a:p>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До </a:t>
            </a:r>
            <a:r>
              <a:rPr lang="uk-UA" sz="4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2020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ЄК запланувала впровадження системи «</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розумних кордонів</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smart</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borders</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669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lnSpcReduction="10000"/>
          </a:bodyPr>
          <a:lstStyle/>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Однак впровадження цих заходів у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2015–2016 рр.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було замало, тому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країн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Німеччина, Австрія, Швеція, Норвегія (хоча вона не входить до Шенгену), Данія</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2016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запровадили частковий чи повномасштабний паспортний контроль на своїх кордонах</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користуючись правом тимчасового відновлення кордонів згідно зі ст. 29 Шенгенського Кодексу про кордони. </a:t>
            </a:r>
          </a:p>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2017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ЄК продовжила термін дії часткових перевірок 5 країнам ЄС ще на 3 місяці. </a:t>
            </a:r>
            <a:r>
              <a:rPr lang="uk-UA" sz="3600" b="1"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Австрія продовжила ці перевірки до травня 2019 р., Німеччина – до листопада 2019 р.</a:t>
            </a:r>
            <a:endParaRPr lang="ru-RU" sz="3600" b="1"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4201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lnSpcReduction="20000"/>
          </a:bodyPr>
          <a:lstStyle/>
          <a:p>
            <a:pPr indent="0" algn="just">
              <a:lnSpc>
                <a:spcPct val="107000"/>
              </a:lnSpc>
              <a:spcAft>
                <a:spcPts val="800"/>
              </a:spcAft>
              <a:buNone/>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Саме в умовах міграційної кризи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 вересня 2016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Верховний комісар ООН проблем біженців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А. </a:t>
            </a:r>
            <a:r>
              <a:rPr lang="uk-UA" sz="2800" b="1"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Гутерреш</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оприлюднив </a:t>
            </a:r>
            <a:r>
              <a:rPr lang="uk-UA" sz="2800" b="1" kern="0"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шість тез для вирішення міграційної кризи</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1) прибулі є не мігрантами, а біженцями;</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2) кризу ЄС можна подолати тільки солідарно;</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3) в ключових державах (Угорщині, Греції, Італії) необхідно розгорнути механізми прийому, реєстрації та надання допомоги;</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4) особам, які мають вагомі підстави для отримання притулку, має бути надано житло згідно з програмами розселення (йдеться про збільшення можливостей до 200 тис. місць);</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5) особам, які не мають таких прав, має бути забезпечене безпечне повернення в країни походження;</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6) повинні бути посилені заходи щодо протидії торгівлі людьми.</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4053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У </a:t>
            </a:r>
            <a:r>
              <a:rPr lang="uk-UA" sz="4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2017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ЄС прийняв рішення зробити </a:t>
            </a:r>
            <a:r>
              <a:rPr lang="uk-UA" sz="40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систематичною перевірку даних усіх громадян, що перетинають зовнішній кордон ЄС</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Тепер прикордонні служби ЄС мають перевіряти дані мігрантів у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Шенгенскій</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інформаційній системі (SIS), системах EURODAC,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Visa</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Information</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(VIS),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Exit-Entry</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System</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 EES (</a:t>
            </a:r>
            <a:r>
              <a:rPr lang="uk-UA" sz="4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 2020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системі для викрадених чи втрачених документів (SLTD).</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12234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Як зазначалося раніше, ООН запропонувала низку ініціатив, прийняла Нью-Йоркську Декларацію та Глобальний договір про міграцію 2018 р., процес прийняття якого вказує на те, що солідарність країн ЄС є крихкою.</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Контраверсійність</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політиці ООН чи ЄС щодо солідарного вирішення міграційних проблем загальними зусиллями демонструє політика розвинутих держав. Це й Британська політика відновлення національного «</a:t>
            </a:r>
            <a:r>
              <a:rPr lang="uk-UA" sz="28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законодавства щодо контролю над імміграцією та наданням притулку</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та ініційований </a:t>
            </a:r>
            <a:r>
              <a:rPr lang="uk-UA" sz="2800" b="1"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Брекзіт</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підтриманий референдумом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23 червня 2016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й політика адміністрації США, оголошена Д.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Трампом</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 </a:t>
            </a:r>
            <a:r>
              <a:rPr lang="uk-UA" sz="2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січні 2017 р.</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щодо </a:t>
            </a:r>
            <a:r>
              <a:rPr lang="uk-UA" sz="2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запровадження політики жорсткого контролю над імміграцією, будівництва стіни з Мексикою, обмеження в’їзду громадянам низки країн</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9805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lstStyle/>
          <a:p>
            <a:pPr indent="450215" algn="just">
              <a:lnSpc>
                <a:spcPct val="107000"/>
              </a:lnSpc>
              <a:spcAft>
                <a:spcPts val="800"/>
              </a:spcAft>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Також скоріше національною, ніж солідарною є політика Франції, оголошена в </a:t>
            </a:r>
            <a:r>
              <a:rPr lang="uk-UA" sz="4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січні 2017 р.</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в м. Бамако (Малі) на саміті Франція – Африка в присутності лідерів 30 країн Африки президентом Франції Ф.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Олландом</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який представив «</a:t>
            </a:r>
            <a:r>
              <a:rPr lang="uk-UA" sz="40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План допомоги африканським країнам</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створення інвестиційного фонду, програму фінансування країн Африки в контексті обмеження міграційних </a:t>
            </a:r>
            <a:r>
              <a:rPr lang="uk-UA"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перетоків</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21618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a:bodyPr>
          <a:lstStyle/>
          <a:p>
            <a:pPr indent="450215" algn="just">
              <a:lnSpc>
                <a:spcPct val="107000"/>
              </a:lnSpc>
              <a:spcAft>
                <a:spcPts val="800"/>
              </a:spcAft>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Згідно з даними ЄК у </a:t>
            </a:r>
            <a:r>
              <a:rPr lang="uk-UA" sz="3600" b="1" kern="0"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2018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було виявлено </a:t>
            </a:r>
            <a:r>
              <a:rPr lang="uk-UA" sz="36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150 тис. незаконних мігрантів</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через зовнішні кордони ЄС, що на 25% менше, ніж у 2017 р. Цей показник був найнижчим за п’ять років, а також на 90% нижче пікового показника міграційної кризи у 2015 р. </a:t>
            </a:r>
          </a:p>
          <a:p>
            <a:pPr indent="450215" algn="just">
              <a:lnSpc>
                <a:spcPct val="107000"/>
              </a:lnSpc>
              <a:spcAft>
                <a:spcPts val="800"/>
              </a:spcAft>
            </a:pP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Діяльність ЄС сприяла майже 730 тис. порятункам на морі з 2015 р.</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Мільйони шукачів притулку, біженців та переміщених осіб скористалися програми, що фінансуються з надзвичайного фонду ЄС для Африки. Більше 5,3 млн. мігрантів ЄС отримують підтримку; 34,7 тис. мігрантів були переселені з Італії та Греції з 2015 р. в інші країни ЄС.</a:t>
            </a:r>
            <a:endParaRPr lang="ru-RU"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08813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609600"/>
            <a:ext cx="12191999" cy="6248401"/>
          </a:xfrm>
        </p:spPr>
        <p:txBody>
          <a:bodyPr>
            <a:noAutofit/>
          </a:bodyPr>
          <a:lstStyle/>
          <a:p>
            <a:pPr marL="0" indent="0" algn="just">
              <a:buNone/>
            </a:pPr>
            <a:r>
              <a:rPr lang="uk-UA" sz="4800" b="1" kern="0" dirty="0">
                <a:solidFill>
                  <a:srgbClr val="C00000"/>
                </a:solidFill>
                <a:effectLst/>
                <a:highlight>
                  <a:srgbClr val="FFFF00"/>
                </a:highlight>
                <a:latin typeface="Times New Roman" panose="02020603050405020304" pitchFamily="18" charset="0"/>
                <a:ea typeface="Times New Roman" panose="02020603050405020304" pitchFamily="18" charset="0"/>
              </a:rPr>
              <a:t>Висновки. </a:t>
            </a:r>
            <a:r>
              <a:rPr lang="uk-UA" sz="4800" b="1" kern="0" dirty="0">
                <a:effectLst/>
                <a:latin typeface="Times New Roman" panose="02020603050405020304" pitchFamily="18" charset="0"/>
                <a:ea typeface="Times New Roman" panose="02020603050405020304" pitchFamily="18" charset="0"/>
              </a:rPr>
              <a:t>В умовах глобалізації, коли взаємозалежність розвитку країн стає все більш очевидною, управління міграційними потоками, які мають різну природу, як катастрофічну, так і соціально-економічну, має отримати реальну (політичну, правову, фінансову, організаційну) наднаціональну основу. </a:t>
            </a:r>
          </a:p>
        </p:txBody>
      </p:sp>
    </p:spTree>
    <p:extLst>
      <p:ext uri="{BB962C8B-B14F-4D97-AF65-F5344CB8AC3E}">
        <p14:creationId xmlns:p14="http://schemas.microsoft.com/office/powerpoint/2010/main" val="17567832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3"/>
            <a:ext cx="12192000" cy="397162"/>
          </a:xfrm>
        </p:spPr>
        <p:txBody>
          <a:bodyPr>
            <a:noAutofit/>
          </a:bodyPr>
          <a:lstStyle/>
          <a:p>
            <a:pPr algn="ctr"/>
            <a:r>
              <a:rPr lang="uk-UA" sz="2400" b="1" dirty="0">
                <a:highlight>
                  <a:srgbClr val="00FFFF"/>
                </a:highlight>
                <a:latin typeface="Times New Roman" panose="02020603050405020304" pitchFamily="18" charset="0"/>
                <a:cs typeface="Times New Roman" panose="02020603050405020304" pitchFamily="18" charset="0"/>
              </a:rPr>
              <a:t>8.	Внутрішня міграція і управління міграцією на глобальному рівні 2001-2018 рр.</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397164"/>
            <a:ext cx="12191999" cy="6460837"/>
          </a:xfrm>
        </p:spPr>
        <p:txBody>
          <a:bodyPr>
            <a:normAutofit fontScale="92500" lnSpcReduction="1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4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Очевидно, що намагання урядів країн забезпечити сталий національний розвиток шляхом самоізоляції та шляхом саботажу рішень регіональних наднаціональних та глобальних організацій обумовить реактивні політичні рішення схильних до популізму урядів.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40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Між тим така реактивна політика приведе до втрати реального часу та можливостей вчасного запровадження інституційної основи реалізації стратегічної міграційної політики, узгодженої на національному, регіональному та глобальному рівнях, що є безальтернативною умовою подальшого сталого розвитку.</a:t>
            </a:r>
            <a:endParaRPr kumimoji="0" lang="ru-RU"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91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1237672"/>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 </a:t>
            </a:r>
            <a:b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b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Посилення «</a:t>
            </a:r>
            <a:r>
              <a:rPr lang="uk-UA" sz="32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євроскептицизму</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серед країн ЄС. </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237672"/>
            <a:ext cx="12191999" cy="5620327"/>
          </a:xfrm>
        </p:spPr>
        <p:txBody>
          <a:bodyPr>
            <a:normAutofit fontScale="92500" lnSpcReduction="10000"/>
          </a:bodyPr>
          <a:lstStyle/>
          <a:p>
            <a:pPr marL="0" lvl="0" indent="0" algn="just">
              <a:buNone/>
            </a:pPr>
            <a:r>
              <a:rPr lang="uk-UA" sz="3800" b="1" dirty="0">
                <a:effectLst/>
                <a:latin typeface="Times New Roman" panose="02020603050405020304" pitchFamily="18" charset="0"/>
                <a:ea typeface="Times New Roman" panose="02020603050405020304" pitchFamily="18" charset="0"/>
              </a:rPr>
              <a:t>На відміну від країн, населення яких історично формувалося за рахунок переселенців (США, Канада, Австралія, Нова Зеландія тощо) та які вже мають історичний досвід досягнення гармонічного співіснування різних громад (расових, етнічних, релігійних), а також асиміляції і натуралізації новоприбулих, </a:t>
            </a:r>
            <a:r>
              <a:rPr lang="uk-UA" sz="3800" b="1" u="sng" dirty="0">
                <a:effectLst/>
                <a:highlight>
                  <a:srgbClr val="FFFF00"/>
                </a:highlight>
                <a:latin typeface="Times New Roman" panose="02020603050405020304" pitchFamily="18" charset="0"/>
                <a:ea typeface="Times New Roman" panose="02020603050405020304" pitchFamily="18" charset="0"/>
              </a:rPr>
              <a:t>європейські країни ще знаходяться на стадії пошуку найбільш ефективних способів культурної, політичної та соціальної інтеграції як тимчасових переселенців, так і тих, що після прибуття до Європи вже встигли набути статусу громадян</a:t>
            </a:r>
            <a:r>
              <a:rPr lang="uk-UA" sz="3800" b="1" dirty="0">
                <a:effectLst/>
                <a:highlight>
                  <a:srgbClr val="FFFF00"/>
                </a:highlight>
                <a:latin typeface="Times New Roman" panose="02020603050405020304" pitchFamily="18" charset="0"/>
                <a:ea typeface="Times New Roman" panose="02020603050405020304" pitchFamily="18" charset="0"/>
              </a:rPr>
              <a:t>. </a:t>
            </a:r>
          </a:p>
          <a:p>
            <a:pPr marL="0" lvl="0" indent="0" algn="just">
              <a:buNone/>
            </a:pPr>
            <a:r>
              <a:rPr lang="uk-UA" sz="3800" b="1" dirty="0">
                <a:effectLst/>
                <a:latin typeface="Times New Roman" panose="02020603050405020304" pitchFamily="18" charset="0"/>
                <a:ea typeface="Times New Roman" panose="02020603050405020304" pitchFamily="18" charset="0"/>
              </a:rPr>
              <a:t>Невирішеність цих проблем створює загрозу стабільності кожній з країн ЄС.</a:t>
            </a:r>
            <a:endParaRPr lang="ru-RU" sz="3800" b="1" dirty="0">
              <a:effectLst/>
              <a:latin typeface="Times New Roman" panose="02020603050405020304" pitchFamily="18" charset="0"/>
              <a:ea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88033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554181"/>
          </a:xfrm>
        </p:spPr>
        <p:txBody>
          <a:bodyPr>
            <a:normAutofit/>
          </a:bodyPr>
          <a:lstStyle/>
          <a:p>
            <a:pPr algn="ct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 Посилення «</a:t>
            </a:r>
            <a:r>
              <a:rPr lang="uk-UA" sz="3200" b="1" dirty="0" err="1">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євроскептицизму</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серед країн ЄС</a:t>
            </a:r>
            <a:endParaRPr lang="uk-UA"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85090"/>
            <a:ext cx="12191999" cy="6072909"/>
          </a:xfrm>
        </p:spPr>
        <p:txBody>
          <a:bodyPr>
            <a:noAutofit/>
          </a:bodyPr>
          <a:lstStyle/>
          <a:p>
            <a:pPr marL="0" indent="0" algn="just">
              <a:buNone/>
            </a:pPr>
            <a:r>
              <a:rPr lang="uk-UA" sz="3300" b="1" dirty="0">
                <a:latin typeface="Times New Roman" panose="02020603050405020304" pitchFamily="18" charset="0"/>
                <a:cs typeface="Times New Roman" panose="02020603050405020304" pitchFamily="18" charset="0"/>
              </a:rPr>
              <a:t>Таким чином </a:t>
            </a:r>
            <a:r>
              <a:rPr lang="uk-UA" sz="3300" b="1" dirty="0" err="1">
                <a:latin typeface="Times New Roman" panose="02020603050405020304" pitchFamily="18" charset="0"/>
                <a:cs typeface="Times New Roman" panose="02020603050405020304" pitchFamily="18" charset="0"/>
              </a:rPr>
              <a:t>евроскептицизм</a:t>
            </a:r>
            <a:r>
              <a:rPr lang="uk-UA" sz="3300" b="1" dirty="0">
                <a:latin typeface="Times New Roman" panose="02020603050405020304" pitchFamily="18" charset="0"/>
                <a:cs typeface="Times New Roman" panose="02020603050405020304" pitchFamily="18" charset="0"/>
              </a:rPr>
              <a:t> не можна вважати ні сформованою політичною ідеологією, ні аспектом якого-небудь існуючого ідеологічної течії, його швидше за все можна назвати «бурхливою» реакцією європейців на поглиблення інтеграції, результати якої їм важко передбачати. </a:t>
            </a:r>
          </a:p>
          <a:p>
            <a:pPr marL="0" indent="0" algn="just">
              <a:buNone/>
            </a:pPr>
            <a:r>
              <a:rPr lang="uk-UA" sz="3300" b="1" dirty="0">
                <a:latin typeface="Times New Roman" panose="02020603050405020304" pitchFamily="18" charset="0"/>
                <a:cs typeface="Times New Roman" panose="02020603050405020304" pitchFamily="18" charset="0"/>
              </a:rPr>
              <a:t>Євроскептицизм може існувати у всіляких формах і знаходити своїх прихильників серед усіляких політичних сил. </a:t>
            </a:r>
            <a:r>
              <a:rPr lang="uk-UA" sz="3300" b="1" dirty="0">
                <a:highlight>
                  <a:srgbClr val="FFFF00"/>
                </a:highlight>
                <a:latin typeface="Times New Roman" panose="02020603050405020304" pitchFamily="18" charset="0"/>
                <a:cs typeface="Times New Roman" panose="02020603050405020304" pitchFamily="18" charset="0"/>
              </a:rPr>
              <a:t>На практиці ж євроскептицизм існує і розвивається сьогодні в рамках консервативної й ультраконсервативної ідеології.</a:t>
            </a:r>
            <a:r>
              <a:rPr lang="uk-UA" sz="3300" b="1" dirty="0">
                <a:latin typeface="Times New Roman" panose="02020603050405020304" pitchFamily="18" charset="0"/>
                <a:cs typeface="Times New Roman" panose="02020603050405020304" pitchFamily="18" charset="0"/>
              </a:rPr>
              <a:t> Можна впевнено говорити, що феномен </a:t>
            </a:r>
            <a:r>
              <a:rPr lang="uk-UA" sz="3300" b="1" dirty="0" err="1">
                <a:latin typeface="Times New Roman" panose="02020603050405020304" pitchFamily="18" charset="0"/>
                <a:cs typeface="Times New Roman" panose="02020603050405020304" pitchFamily="18" charset="0"/>
              </a:rPr>
              <a:t>євроскептицизму</a:t>
            </a:r>
            <a:r>
              <a:rPr lang="uk-UA" sz="3300" b="1" dirty="0">
                <a:latin typeface="Times New Roman" panose="02020603050405020304" pitchFamily="18" charset="0"/>
                <a:cs typeface="Times New Roman" panose="02020603050405020304" pitchFamily="18" charset="0"/>
              </a:rPr>
              <a:t> не є одним з наслідків фінансової кризи, що розпочалася у 2008 р., він існував протягом усієї західноєвропейської інтеграції.</a:t>
            </a:r>
          </a:p>
        </p:txBody>
      </p:sp>
    </p:spTree>
    <p:extLst>
      <p:ext uri="{BB962C8B-B14F-4D97-AF65-F5344CB8AC3E}">
        <p14:creationId xmlns:p14="http://schemas.microsoft.com/office/powerpoint/2010/main" val="412018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Зважаючи на зростання чисельності мусульманського населення у країнах Європи, перспективи перетворення Європи у «</a:t>
            </a:r>
            <a:r>
              <a:rPr lang="uk-UA" sz="4000" b="1" dirty="0" err="1">
                <a:latin typeface="Times New Roman" panose="02020603050405020304" pitchFamily="18" charset="0"/>
                <a:cs typeface="Times New Roman" panose="02020603050405020304" pitchFamily="18" charset="0"/>
              </a:rPr>
              <a:t>Єврабію</a:t>
            </a:r>
            <a:r>
              <a:rPr lang="uk-UA" sz="4000" b="1" dirty="0">
                <a:latin typeface="Times New Roman" panose="02020603050405020304" pitchFamily="18" charset="0"/>
                <a:cs typeface="Times New Roman" panose="02020603050405020304" pitchFamily="18" charset="0"/>
              </a:rPr>
              <a:t>» вже не здаються такими туманним, тому надзвичайно активними на сьогодні є дискусії стосовно «</a:t>
            </a:r>
            <a:r>
              <a:rPr lang="uk-UA" sz="4000" b="1" dirty="0">
                <a:highlight>
                  <a:srgbClr val="FFFF00"/>
                </a:highlight>
                <a:latin typeface="Times New Roman" panose="02020603050405020304" pitchFamily="18" charset="0"/>
                <a:cs typeface="Times New Roman" panose="02020603050405020304" pitchFamily="18" charset="0"/>
              </a:rPr>
              <a:t>ісламізації Європи</a:t>
            </a:r>
            <a:r>
              <a:rPr lang="uk-UA" sz="4000" b="1" dirty="0">
                <a:latin typeface="Times New Roman" panose="02020603050405020304" pitchFamily="18" charset="0"/>
                <a:cs typeface="Times New Roman" panose="02020603050405020304" pitchFamily="18" charset="0"/>
              </a:rPr>
              <a:t>» та можливих наслідків цього. </a:t>
            </a:r>
          </a:p>
          <a:p>
            <a:pPr marL="0" indent="0" algn="just">
              <a:buNone/>
            </a:pPr>
            <a:r>
              <a:rPr lang="uk-UA" sz="4000" b="1" dirty="0">
                <a:latin typeface="Times New Roman" panose="02020603050405020304" pitchFamily="18" charset="0"/>
                <a:cs typeface="Times New Roman" panose="02020603050405020304" pitchFamily="18" charset="0"/>
              </a:rPr>
              <a:t>Думки політиків, економістів, пересічних громадян знайшли відображення в працях відомих публіцистів </a:t>
            </a:r>
            <a:r>
              <a:rPr lang="uk-UA" sz="4000" b="1" dirty="0" err="1">
                <a:highlight>
                  <a:srgbClr val="00FFFF"/>
                </a:highlight>
                <a:latin typeface="Times New Roman" panose="02020603050405020304" pitchFamily="18" charset="0"/>
                <a:cs typeface="Times New Roman" panose="02020603050405020304" pitchFamily="18" charset="0"/>
              </a:rPr>
              <a:t>О.Фалачі</a:t>
            </a:r>
            <a:r>
              <a:rPr lang="uk-UA" sz="4000" b="1" dirty="0">
                <a:highlight>
                  <a:srgbClr val="00FFFF"/>
                </a:highlight>
                <a:latin typeface="Times New Roman" panose="02020603050405020304" pitchFamily="18" charset="0"/>
                <a:cs typeface="Times New Roman" panose="02020603050405020304" pitchFamily="18" charset="0"/>
              </a:rPr>
              <a:t> і Т. Сарацина</a:t>
            </a:r>
            <a:r>
              <a:rPr lang="uk-UA"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678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7684656" cy="6017490"/>
          </a:xfrm>
        </p:spPr>
        <p:txBody>
          <a:bodyPr>
            <a:noAutofit/>
          </a:bodyPr>
          <a:lstStyle/>
          <a:p>
            <a:pPr marL="0" indent="0" algn="ctr">
              <a:buNone/>
            </a:pPr>
            <a:r>
              <a:rPr lang="uk-UA" sz="3000" b="1" dirty="0" err="1">
                <a:highlight>
                  <a:srgbClr val="00FFFF"/>
                </a:highlight>
                <a:latin typeface="Times New Roman" panose="02020603050405020304" pitchFamily="18" charset="0"/>
                <a:cs typeface="Times New Roman" panose="02020603050405020304" pitchFamily="18" charset="0"/>
              </a:rPr>
              <a:t>Оріаана</a:t>
            </a:r>
            <a:r>
              <a:rPr lang="uk-UA" sz="3000" b="1" dirty="0">
                <a:highlight>
                  <a:srgbClr val="00FFFF"/>
                </a:highlight>
                <a:latin typeface="Times New Roman" panose="02020603050405020304" pitchFamily="18" charset="0"/>
                <a:cs typeface="Times New Roman" panose="02020603050405020304" pitchFamily="18" charset="0"/>
              </a:rPr>
              <a:t> </a:t>
            </a:r>
            <a:r>
              <a:rPr lang="uk-UA" sz="3000" b="1" dirty="0" err="1">
                <a:highlight>
                  <a:srgbClr val="00FFFF"/>
                </a:highlight>
                <a:latin typeface="Times New Roman" panose="02020603050405020304" pitchFamily="18" charset="0"/>
                <a:cs typeface="Times New Roman" panose="02020603050405020304" pitchFamily="18" charset="0"/>
              </a:rPr>
              <a:t>Фаллачі</a:t>
            </a:r>
            <a:endParaRPr lang="uk-UA" sz="3000" b="1" dirty="0">
              <a:highlight>
                <a:srgbClr val="00FFFF"/>
              </a:highlight>
              <a:latin typeface="Times New Roman" panose="02020603050405020304" pitchFamily="18" charset="0"/>
              <a:cs typeface="Times New Roman" panose="02020603050405020304" pitchFamily="18" charset="0"/>
            </a:endParaRPr>
          </a:p>
          <a:p>
            <a:pPr marL="0" indent="0" algn="ctr">
              <a:buNone/>
            </a:pPr>
            <a:r>
              <a:rPr lang="uk-UA" sz="3000" b="1" dirty="0">
                <a:latin typeface="Times New Roman" panose="02020603050405020304" pitchFamily="18" charset="0"/>
                <a:cs typeface="Times New Roman" panose="02020603050405020304" pitchFamily="18" charset="0"/>
              </a:rPr>
              <a:t> (</a:t>
            </a:r>
            <a:r>
              <a:rPr lang="uk-UA" sz="3000" b="1" dirty="0">
                <a:highlight>
                  <a:srgbClr val="00FF00"/>
                </a:highlight>
                <a:latin typeface="Times New Roman" panose="02020603050405020304" pitchFamily="18" charset="0"/>
                <a:cs typeface="Times New Roman" panose="02020603050405020304" pitchFamily="18" charset="0"/>
              </a:rPr>
              <a:t>29 червня 1929 - 15 вересня 2006</a:t>
            </a:r>
            <a:r>
              <a:rPr lang="uk-UA" sz="3000" b="1" dirty="0">
                <a:latin typeface="Times New Roman" panose="02020603050405020304" pitchFamily="18" charset="0"/>
                <a:cs typeface="Times New Roman" panose="02020603050405020304" pitchFamily="18" charset="0"/>
              </a:rPr>
              <a:t>)</a:t>
            </a:r>
          </a:p>
          <a:p>
            <a:pPr marL="0" indent="0" algn="ctr">
              <a:buNone/>
            </a:pPr>
            <a:r>
              <a:rPr lang="uk-UA" sz="3000" b="1" dirty="0">
                <a:latin typeface="Times New Roman" panose="02020603050405020304" pitchFamily="18" charset="0"/>
                <a:cs typeface="Times New Roman" panose="02020603050405020304" pitchFamily="18" charset="0"/>
              </a:rPr>
              <a:t> — італійська письменниця, публіцист, журналістка, яку називали «найзнаменитішою письменницею Італії», а також «журналістом, якому ніхто у світі не може відмовити». За півстоліттям своєї кар’єри вона інтерв'ювала таких політиків і знаменитостей, як Генрі </a:t>
            </a:r>
            <a:r>
              <a:rPr lang="uk-UA" sz="3000" b="1" dirty="0" err="1">
                <a:latin typeface="Times New Roman" panose="02020603050405020304" pitchFamily="18" charset="0"/>
                <a:cs typeface="Times New Roman" panose="02020603050405020304" pitchFamily="18" charset="0"/>
              </a:rPr>
              <a:t>Кіссинджер</a:t>
            </a:r>
            <a:r>
              <a:rPr lang="uk-UA" sz="3000" b="1" dirty="0">
                <a:latin typeface="Times New Roman" panose="02020603050405020304" pitchFamily="18" charset="0"/>
                <a:cs typeface="Times New Roman" panose="02020603050405020304" pitchFamily="18" charset="0"/>
              </a:rPr>
              <a:t>, аятола Хомейні, Лех Валенса, Віллі Брандт, </a:t>
            </a:r>
            <a:r>
              <a:rPr lang="uk-UA" sz="3000" b="1" dirty="0" err="1">
                <a:latin typeface="Times New Roman" panose="02020603050405020304" pitchFamily="18" charset="0"/>
                <a:cs typeface="Times New Roman" panose="02020603050405020304" pitchFamily="18" charset="0"/>
              </a:rPr>
              <a:t>Зульфікар</a:t>
            </a:r>
            <a:r>
              <a:rPr lang="uk-UA" sz="3000" b="1" dirty="0">
                <a:latin typeface="Times New Roman" panose="02020603050405020304" pitchFamily="18" charset="0"/>
                <a:cs typeface="Times New Roman" panose="02020603050405020304" pitchFamily="18" charset="0"/>
              </a:rPr>
              <a:t> Алі </a:t>
            </a:r>
            <a:r>
              <a:rPr lang="uk-UA" sz="3000" b="1" dirty="0" err="1">
                <a:latin typeface="Times New Roman" panose="02020603050405020304" pitchFamily="18" charset="0"/>
                <a:cs typeface="Times New Roman" panose="02020603050405020304" pitchFamily="18" charset="0"/>
              </a:rPr>
              <a:t>Бхутто</a:t>
            </a:r>
            <a:r>
              <a:rPr lang="uk-UA" sz="3000" b="1"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Муаммар</a:t>
            </a:r>
            <a:r>
              <a:rPr lang="uk-UA" sz="3000" b="1" dirty="0">
                <a:latin typeface="Times New Roman" panose="02020603050405020304" pitchFamily="18" charset="0"/>
                <a:cs typeface="Times New Roman" panose="02020603050405020304" pitchFamily="18" charset="0"/>
              </a:rPr>
              <a:t> </a:t>
            </a:r>
            <a:r>
              <a:rPr lang="uk-UA" sz="3000" b="1" dirty="0" err="1">
                <a:latin typeface="Times New Roman" panose="02020603050405020304" pitchFamily="18" charset="0"/>
                <a:cs typeface="Times New Roman" panose="02020603050405020304" pitchFamily="18" charset="0"/>
              </a:rPr>
              <a:t>Каддафі</a:t>
            </a:r>
            <a:r>
              <a:rPr lang="uk-UA" sz="3000" b="1" dirty="0">
                <a:latin typeface="Times New Roman" panose="02020603050405020304" pitchFamily="18" charset="0"/>
                <a:cs typeface="Times New Roman" panose="02020603050405020304" pitchFamily="18" charset="0"/>
              </a:rPr>
              <a:t>, Федеріко Фелліні, Ден Сяопін, </a:t>
            </a:r>
            <a:r>
              <a:rPr lang="uk-UA" sz="3000" b="1" dirty="0" err="1">
                <a:latin typeface="Times New Roman" panose="02020603050405020304" pitchFamily="18" charset="0"/>
                <a:cs typeface="Times New Roman" panose="02020603050405020304" pitchFamily="18" charset="0"/>
              </a:rPr>
              <a:t>Ясер</a:t>
            </a:r>
            <a:r>
              <a:rPr lang="uk-UA" sz="3000" b="1" dirty="0">
                <a:latin typeface="Times New Roman" panose="02020603050405020304" pitchFamily="18" charset="0"/>
                <a:cs typeface="Times New Roman" panose="02020603050405020304" pitchFamily="18" charset="0"/>
              </a:rPr>
              <a:t> Арафат. </a:t>
            </a:r>
          </a:p>
        </p:txBody>
      </p:sp>
      <p:pic>
        <p:nvPicPr>
          <p:cNvPr id="2" name="Рисунок 1">
            <a:extLst>
              <a:ext uri="{FF2B5EF4-FFF2-40B4-BE49-F238E27FC236}">
                <a16:creationId xmlns:a16="http://schemas.microsoft.com/office/drawing/2014/main" id="{B5283D6D-79D9-2F30-0786-9000F7016537}"/>
              </a:ext>
            </a:extLst>
          </p:cNvPr>
          <p:cNvPicPr>
            <a:picLocks noChangeAspect="1"/>
          </p:cNvPicPr>
          <p:nvPr/>
        </p:nvPicPr>
        <p:blipFill>
          <a:blip r:embed="rId2"/>
          <a:stretch>
            <a:fillRect/>
          </a:stretch>
        </p:blipFill>
        <p:spPr>
          <a:xfrm>
            <a:off x="7791280" y="840510"/>
            <a:ext cx="4192495" cy="5661890"/>
          </a:xfrm>
          <a:prstGeom prst="rect">
            <a:avLst/>
          </a:prstGeom>
        </p:spPr>
      </p:pic>
    </p:spTree>
    <p:extLst>
      <p:ext uri="{BB962C8B-B14F-4D97-AF65-F5344CB8AC3E}">
        <p14:creationId xmlns:p14="http://schemas.microsoft.com/office/powerpoint/2010/main" val="372112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7712196" cy="6017490"/>
          </a:xfrm>
        </p:spPr>
        <p:txBody>
          <a:bodyPr/>
          <a:lstStyle/>
          <a:p>
            <a:pPr marL="0" indent="0" algn="just">
              <a:buNone/>
            </a:pPr>
            <a:r>
              <a:rPr lang="uk-UA" b="1" dirty="0">
                <a:latin typeface="Times New Roman" panose="02020603050405020304" pitchFamily="18" charset="0"/>
                <a:cs typeface="Times New Roman" panose="02020603050405020304" pitchFamily="18" charset="0"/>
              </a:rPr>
              <a:t>В 2001-2004 рр., проживаючи в Нью-Йорку, вона </a:t>
            </a:r>
            <a:r>
              <a:rPr lang="uk-UA" b="1" dirty="0">
                <a:highlight>
                  <a:srgbClr val="FFFF00"/>
                </a:highlight>
                <a:latin typeface="Times New Roman" panose="02020603050405020304" pitchFamily="18" charset="0"/>
                <a:cs typeface="Times New Roman" panose="02020603050405020304" pitchFamily="18" charset="0"/>
              </a:rPr>
              <a:t>написала серію статей і книг з критикою ісламу та арабської культури, що викликали великий суспільний резонанс і суперечку</a:t>
            </a:r>
            <a:r>
              <a:rPr lang="uk-UA" b="1" dirty="0">
                <a:latin typeface="Times New Roman" panose="02020603050405020304" pitchFamily="18" charset="0"/>
                <a:cs typeface="Times New Roman" panose="02020603050405020304" pitchFamily="18" charset="0"/>
              </a:rPr>
              <a:t>. Теракт 11 вересня 2001 р., коли в Нью-Йорку були зруйновані башти всесвітнього торгового центру, вона спостерігала з вікна своєї квартири на </a:t>
            </a:r>
            <a:r>
              <a:rPr lang="uk-UA" b="1" dirty="0" err="1">
                <a:latin typeface="Times New Roman" panose="02020603050405020304" pitchFamily="18" charset="0"/>
                <a:cs typeface="Times New Roman" panose="02020603050405020304" pitchFamily="18" charset="0"/>
              </a:rPr>
              <a:t>Манхеттені</a:t>
            </a:r>
            <a:r>
              <a:rPr lang="uk-UA" b="1" dirty="0">
                <a:latin typeface="Times New Roman" panose="02020603050405020304" pitchFamily="18" charset="0"/>
                <a:cs typeface="Times New Roman" panose="02020603050405020304" pitchFamily="18" charset="0"/>
              </a:rPr>
              <a:t>. </a:t>
            </a:r>
          </a:p>
          <a:p>
            <a:pPr marL="0" indent="0" algn="just">
              <a:buNone/>
            </a:pPr>
            <a:r>
              <a:rPr lang="uk-UA" b="1" dirty="0">
                <a:latin typeface="Times New Roman" panose="02020603050405020304" pitchFamily="18" charset="0"/>
                <a:cs typeface="Times New Roman" panose="02020603050405020304" pitchFamily="18" charset="0"/>
              </a:rPr>
              <a:t>Відразу після теракту у </a:t>
            </a:r>
            <a:r>
              <a:rPr lang="uk-UA" b="1" dirty="0">
                <a:highlight>
                  <a:srgbClr val="FFFF00"/>
                </a:highlight>
                <a:latin typeface="Times New Roman" panose="02020603050405020304" pitchFamily="18" charset="0"/>
                <a:cs typeface="Times New Roman" panose="02020603050405020304" pitchFamily="18" charset="0"/>
              </a:rPr>
              <a:t>2001 р.</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Оріана</a:t>
            </a:r>
            <a:r>
              <a:rPr lang="uk-UA" b="1" dirty="0">
                <a:latin typeface="Times New Roman" panose="02020603050405020304" pitchFamily="18" charset="0"/>
                <a:cs typeface="Times New Roman" panose="02020603050405020304" pitchFamily="18" charset="0"/>
              </a:rPr>
              <a:t> написала статтю, яка пізніше вилилася в книгу «</a:t>
            </a:r>
            <a:r>
              <a:rPr lang="uk-UA" b="1" dirty="0">
                <a:solidFill>
                  <a:srgbClr val="FF0000"/>
                </a:solidFill>
                <a:highlight>
                  <a:srgbClr val="FFFF00"/>
                </a:highlight>
                <a:latin typeface="Times New Roman" panose="02020603050405020304" pitchFamily="18" charset="0"/>
                <a:cs typeface="Times New Roman" panose="02020603050405020304" pitchFamily="18" charset="0"/>
              </a:rPr>
              <a:t>Лють і гордість</a:t>
            </a:r>
            <a:r>
              <a:rPr lang="uk-UA" b="1" dirty="0">
                <a:latin typeface="Times New Roman" panose="02020603050405020304" pitchFamily="18" charset="0"/>
                <a:cs typeface="Times New Roman" panose="02020603050405020304" pitchFamily="18" charset="0"/>
              </a:rPr>
              <a:t>». </a:t>
            </a:r>
            <a:r>
              <a:rPr lang="uk-UA" b="1" dirty="0">
                <a:highlight>
                  <a:srgbClr val="00FFFF"/>
                </a:highlight>
                <a:latin typeface="Times New Roman" panose="02020603050405020304" pitchFamily="18" charset="0"/>
                <a:cs typeface="Times New Roman" panose="02020603050405020304" pitchFamily="18" charset="0"/>
              </a:rPr>
              <a:t>У книзі </a:t>
            </a:r>
            <a:r>
              <a:rPr lang="uk-UA" b="1" dirty="0" err="1">
                <a:highlight>
                  <a:srgbClr val="00FFFF"/>
                </a:highlight>
                <a:latin typeface="Times New Roman" panose="02020603050405020304" pitchFamily="18" charset="0"/>
                <a:cs typeface="Times New Roman" panose="02020603050405020304" pitchFamily="18" charset="0"/>
              </a:rPr>
              <a:t>Фаллачи</a:t>
            </a:r>
            <a:r>
              <a:rPr lang="uk-UA" b="1" dirty="0">
                <a:highlight>
                  <a:srgbClr val="00FFFF"/>
                </a:highlight>
                <a:latin typeface="Times New Roman" panose="02020603050405020304" pitchFamily="18" charset="0"/>
                <a:cs typeface="Times New Roman" panose="02020603050405020304" pitchFamily="18" charset="0"/>
              </a:rPr>
              <a:t> жорстко критикує іслам, арабську культуру і європейську політику терпимості по відношенню до мусульман іммігрантів</a:t>
            </a:r>
            <a:r>
              <a:rPr lang="uk-UA" b="1" dirty="0">
                <a:latin typeface="Times New Roman" panose="02020603050405020304" pitchFamily="18" charset="0"/>
                <a:cs typeface="Times New Roman" panose="02020603050405020304" pitchFamily="18" charset="0"/>
              </a:rPr>
              <a:t>.</a:t>
            </a:r>
          </a:p>
        </p:txBody>
      </p:sp>
      <p:pic>
        <p:nvPicPr>
          <p:cNvPr id="2" name="Рисунок 1">
            <a:extLst>
              <a:ext uri="{FF2B5EF4-FFF2-40B4-BE49-F238E27FC236}">
                <a16:creationId xmlns:a16="http://schemas.microsoft.com/office/drawing/2014/main" id="{A813980A-6E35-8370-E7B3-A6CC72E15425}"/>
              </a:ext>
            </a:extLst>
          </p:cNvPr>
          <p:cNvPicPr>
            <a:picLocks noChangeAspect="1"/>
          </p:cNvPicPr>
          <p:nvPr/>
        </p:nvPicPr>
        <p:blipFill>
          <a:blip r:embed="rId2"/>
          <a:stretch>
            <a:fillRect/>
          </a:stretch>
        </p:blipFill>
        <p:spPr>
          <a:xfrm>
            <a:off x="7712195" y="946729"/>
            <a:ext cx="4307747" cy="5745019"/>
          </a:xfrm>
          <a:prstGeom prst="rect">
            <a:avLst/>
          </a:prstGeom>
        </p:spPr>
      </p:pic>
    </p:spTree>
    <p:extLst>
      <p:ext uri="{BB962C8B-B14F-4D97-AF65-F5344CB8AC3E}">
        <p14:creationId xmlns:p14="http://schemas.microsoft.com/office/powerpoint/2010/main" val="343522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lstStyle/>
          <a:p>
            <a:pPr marL="457200" indent="0" algn="ctr">
              <a:buNone/>
            </a:pPr>
            <a:r>
              <a:rPr lang="uk-UA" sz="2800" b="1" u="sng" dirty="0">
                <a:effectLst/>
                <a:highlight>
                  <a:srgbClr val="00FFFF"/>
                </a:highlight>
                <a:latin typeface="Times New Roman" panose="02020603050405020304" pitchFamily="18" charset="0"/>
                <a:ea typeface="Times New Roman" panose="02020603050405020304" pitchFamily="18" charset="0"/>
              </a:rPr>
              <a:t>Головні тези книги: </a:t>
            </a:r>
            <a:endParaRPr lang="ru-RU" sz="2800" b="1" u="sng" dirty="0">
              <a:effectLst/>
              <a:highlight>
                <a:srgbClr val="00FFFF"/>
              </a:highligh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2800" b="1" dirty="0">
                <a:effectLst/>
                <a:latin typeface="Times New Roman" panose="02020603050405020304" pitchFamily="18" charset="0"/>
                <a:ea typeface="Times New Roman" panose="02020603050405020304" pitchFamily="18" charset="0"/>
              </a:rPr>
              <a:t>європейська політика </a:t>
            </a:r>
            <a:r>
              <a:rPr lang="uk-UA" sz="2800" b="1" dirty="0" err="1">
                <a:effectLst/>
                <a:latin typeface="Times New Roman" panose="02020603050405020304" pitchFamily="18" charset="0"/>
                <a:ea typeface="Times New Roman" panose="02020603050405020304" pitchFamily="18" charset="0"/>
              </a:rPr>
              <a:t>багатокультурності</a:t>
            </a:r>
            <a:r>
              <a:rPr lang="uk-UA" sz="2800" b="1" dirty="0">
                <a:effectLst/>
                <a:latin typeface="Times New Roman" panose="02020603050405020304" pitchFamily="18" charset="0"/>
                <a:ea typeface="Times New Roman" panose="02020603050405020304" pitchFamily="18" charset="0"/>
              </a:rPr>
              <a:t> зазнала поразки, оскільки емігранти не асимілюються і не сприймають європейські цінності як очікувалось, більше того відверто вороже ставляться до культурних надбань західної цивілізації;</a:t>
            </a:r>
            <a:endParaRPr lang="ru-RU" sz="2800" b="1"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західноєвропейські політики толерантно ставляться до відверто расистських і агресивних закликів лідерів деяких мусульманських громад у Західній Європі, зокрема до закликів винищення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немусульман</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політичні еліти проводять політику замовчування і ігнорування випадків реалізації подібних закликів — зокрема, вбивство Піма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Фортейна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Тео</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ван </a:t>
            </a:r>
            <a:r>
              <a:rPr lang="uk-UA"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Гога</a:t>
            </a:r>
            <a:r>
              <a:rPr lang="uk-U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44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fontScale="92500"/>
          </a:bodyPr>
          <a:lstStyle/>
          <a:p>
            <a:pPr marL="342900" lvl="0" indent="-342900" algn="just">
              <a:lnSpc>
                <a:spcPct val="107000"/>
              </a:lnSpc>
              <a:spcAft>
                <a:spcPts val="800"/>
              </a:spcAft>
              <a:buFont typeface="Wingdings" panose="05000000000000000000" pitchFamily="2" charset="2"/>
              <a:buChar char=""/>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західні інтелектуальні еліти здебільшого займають лівацькі, антихристиянські і водночас </a:t>
            </a:r>
            <a:r>
              <a:rPr lang="uk-UA"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проісламські</a:t>
            </a: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позиції, незважаючи на використання ісламськими активістами відверто жорстоких і брутальних практик (розстріли, відрубування голів, підриви вибухівки);</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європейські політики закривають очі на знущання над жінками в ісламських країнах;</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 званого поміркованого ісламу на практиці не існує;</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західні ЗМІ уникають теми «ісламського тероризму» і відвертої підтримки його з боку лідерів ісламських релігійних громад;</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uk-UA"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пасивна політика яку проводять європейські еліти щодо ісламського екстремізму нагадує практику 1930-х років стосовно нацистського режиму.</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46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0" y="840510"/>
            <a:ext cx="7001164" cy="6017490"/>
          </a:xfrm>
        </p:spPr>
        <p:txBody>
          <a:bodyPr>
            <a:normAutofit/>
          </a:bodyPr>
          <a:lstStyle/>
          <a:p>
            <a:pPr marL="0" indent="0" algn="ctr">
              <a:buNone/>
            </a:pPr>
            <a:r>
              <a:rPr lang="uk-UA" sz="4400" b="1" dirty="0">
                <a:highlight>
                  <a:srgbClr val="FFFF00"/>
                </a:highlight>
                <a:latin typeface="Times New Roman" panose="02020603050405020304" pitchFamily="18" charset="0"/>
                <a:cs typeface="Times New Roman" panose="02020603050405020304" pitchFamily="18" charset="0"/>
              </a:rPr>
              <a:t>Тіло Сарацин</a:t>
            </a:r>
          </a:p>
          <a:p>
            <a:pPr marL="0" indent="0" algn="ctr">
              <a:buNone/>
            </a:pPr>
            <a:r>
              <a:rPr lang="uk-UA" sz="4400" b="1" dirty="0">
                <a:latin typeface="Times New Roman" panose="02020603050405020304" pitchFamily="18" charset="0"/>
                <a:cs typeface="Times New Roman" panose="02020603050405020304" pitchFamily="18" charset="0"/>
              </a:rPr>
              <a:t> (</a:t>
            </a:r>
            <a:r>
              <a:rPr lang="uk-UA" sz="4400" b="1" dirty="0">
                <a:highlight>
                  <a:srgbClr val="00FFFF"/>
                </a:highlight>
                <a:latin typeface="Times New Roman" panose="02020603050405020304" pitchFamily="18" charset="0"/>
                <a:cs typeface="Times New Roman" panose="02020603050405020304" pitchFamily="18" charset="0"/>
              </a:rPr>
              <a:t>нар. 12 лютого 1945</a:t>
            </a:r>
            <a:r>
              <a:rPr lang="uk-UA" sz="4400" b="1" dirty="0">
                <a:latin typeface="Times New Roman" panose="02020603050405020304" pitchFamily="18" charset="0"/>
                <a:cs typeface="Times New Roman" panose="02020603050405020304" pitchFamily="18" charset="0"/>
              </a:rPr>
              <a:t>)</a:t>
            </a:r>
          </a:p>
          <a:p>
            <a:pPr marL="0" indent="0" algn="ctr">
              <a:buNone/>
            </a:pPr>
            <a:r>
              <a:rPr lang="uk-UA" sz="4400" b="1" dirty="0">
                <a:latin typeface="Times New Roman" panose="02020603050405020304" pitchFamily="18" charset="0"/>
                <a:cs typeface="Times New Roman" panose="02020603050405020304" pitchFamily="18" charset="0"/>
              </a:rPr>
              <a:t> — німецький економіст, автор численних публікацій на суспільні теми. Член СДПН. Член правління Федерального банку Німеччини до</a:t>
            </a:r>
          </a:p>
          <a:p>
            <a:pPr marL="0" indent="0" algn="ctr">
              <a:buNone/>
            </a:pPr>
            <a:r>
              <a:rPr lang="uk-UA" sz="4400" b="1" dirty="0">
                <a:latin typeface="Times New Roman" panose="02020603050405020304" pitchFamily="18" charset="0"/>
                <a:cs typeface="Times New Roman" panose="02020603050405020304" pitchFamily="18" charset="0"/>
              </a:rPr>
              <a:t> 1 жовтня 2010 р. </a:t>
            </a:r>
          </a:p>
        </p:txBody>
      </p:sp>
      <p:pic>
        <p:nvPicPr>
          <p:cNvPr id="2" name="Рисунок 1">
            <a:extLst>
              <a:ext uri="{FF2B5EF4-FFF2-40B4-BE49-F238E27FC236}">
                <a16:creationId xmlns:a16="http://schemas.microsoft.com/office/drawing/2014/main" id="{CBC6CB98-4397-C5C8-8131-540D2AB2F59C}"/>
              </a:ext>
            </a:extLst>
          </p:cNvPr>
          <p:cNvPicPr>
            <a:picLocks noChangeAspect="1"/>
          </p:cNvPicPr>
          <p:nvPr/>
        </p:nvPicPr>
        <p:blipFill>
          <a:blip r:embed="rId2"/>
          <a:stretch>
            <a:fillRect/>
          </a:stretch>
        </p:blipFill>
        <p:spPr>
          <a:xfrm>
            <a:off x="7001164" y="925622"/>
            <a:ext cx="5068070" cy="5794493"/>
          </a:xfrm>
          <a:prstGeom prst="rect">
            <a:avLst/>
          </a:prstGeom>
        </p:spPr>
      </p:pic>
    </p:spTree>
    <p:extLst>
      <p:ext uri="{BB962C8B-B14F-4D97-AF65-F5344CB8AC3E}">
        <p14:creationId xmlns:p14="http://schemas.microsoft.com/office/powerpoint/2010/main" val="207818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8266546" cy="6017490"/>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У </a:t>
            </a:r>
            <a:r>
              <a:rPr lang="uk-UA" sz="3000" b="1" dirty="0">
                <a:highlight>
                  <a:srgbClr val="00FFFF"/>
                </a:highlight>
                <a:latin typeface="Times New Roman" panose="02020603050405020304" pitchFamily="18" charset="0"/>
                <a:cs typeface="Times New Roman" panose="02020603050405020304" pitchFamily="18" charset="0"/>
              </a:rPr>
              <a:t>серпні 2010 р.</a:t>
            </a:r>
            <a:r>
              <a:rPr lang="uk-UA" sz="3000" b="1" dirty="0">
                <a:latin typeface="Times New Roman" panose="02020603050405020304" pitchFamily="18" charset="0"/>
                <a:cs typeface="Times New Roman" panose="02020603050405020304" pitchFamily="18" charset="0"/>
              </a:rPr>
              <a:t> Тіло Сарацин представив у Берліні свою книжку «</a:t>
            </a:r>
            <a:r>
              <a:rPr lang="uk-UA" sz="3000" b="1" dirty="0">
                <a:highlight>
                  <a:srgbClr val="FFFF00"/>
                </a:highlight>
                <a:latin typeface="Times New Roman" panose="02020603050405020304" pitchFamily="18" charset="0"/>
                <a:cs typeface="Times New Roman" panose="02020603050405020304" pitchFamily="18" charset="0"/>
              </a:rPr>
              <a:t>Німеччина самоліквідується</a:t>
            </a:r>
            <a:r>
              <a:rPr lang="uk-UA" sz="3000" b="1" dirty="0">
                <a:latin typeface="Times New Roman" panose="02020603050405020304" pitchFamily="18" charset="0"/>
                <a:cs typeface="Times New Roman" panose="02020603050405020304" pitchFamily="18" charset="0"/>
              </a:rPr>
              <a:t>» (нім. </a:t>
            </a:r>
            <a:r>
              <a:rPr lang="uk-UA" sz="3000" b="1" dirty="0" err="1">
                <a:solidFill>
                  <a:srgbClr val="FF0000"/>
                </a:solidFill>
                <a:latin typeface="Times New Roman" panose="02020603050405020304" pitchFamily="18" charset="0"/>
                <a:cs typeface="Times New Roman" panose="02020603050405020304" pitchFamily="18" charset="0"/>
              </a:rPr>
              <a:t>Deutschland</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schafft</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sich</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ab</a:t>
            </a:r>
            <a:r>
              <a:rPr lang="uk-UA" sz="3000" b="1" dirty="0">
                <a:latin typeface="Times New Roman" panose="02020603050405020304" pitchFamily="18" charset="0"/>
                <a:cs typeface="Times New Roman" panose="02020603050405020304" pitchFamily="18" charset="0"/>
              </a:rPr>
              <a:t>, підзаголовок: «</a:t>
            </a:r>
            <a:r>
              <a:rPr lang="uk-UA" sz="3000" b="1" dirty="0">
                <a:highlight>
                  <a:srgbClr val="00FFFF"/>
                </a:highlight>
                <a:latin typeface="Times New Roman" panose="02020603050405020304" pitchFamily="18" charset="0"/>
                <a:cs typeface="Times New Roman" panose="02020603050405020304" pitchFamily="18" charset="0"/>
              </a:rPr>
              <a:t>Як ми ставимо на карту нашу країну</a:t>
            </a:r>
            <a:r>
              <a:rPr lang="uk-UA" sz="3000" b="1" dirty="0">
                <a:latin typeface="Times New Roman" panose="02020603050405020304" pitchFamily="18" charset="0"/>
                <a:cs typeface="Times New Roman" panose="02020603050405020304" pitchFamily="18" charset="0"/>
              </a:rPr>
              <a:t>», нім. </a:t>
            </a:r>
            <a:r>
              <a:rPr lang="uk-UA" sz="3000" b="1" dirty="0" err="1">
                <a:solidFill>
                  <a:srgbClr val="FF0000"/>
                </a:solidFill>
                <a:latin typeface="Times New Roman" panose="02020603050405020304" pitchFamily="18" charset="0"/>
                <a:cs typeface="Times New Roman" panose="02020603050405020304" pitchFamily="18" charset="0"/>
              </a:rPr>
              <a:t>Wie</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wir</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unser</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Land</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aufs</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Spiel</a:t>
            </a:r>
            <a:r>
              <a:rPr lang="uk-UA" sz="3000" b="1" dirty="0">
                <a:solidFill>
                  <a:srgbClr val="FF0000"/>
                </a:solidFill>
                <a:latin typeface="Times New Roman" panose="02020603050405020304" pitchFamily="18" charset="0"/>
                <a:cs typeface="Times New Roman" panose="02020603050405020304" pitchFamily="18" charset="0"/>
              </a:rPr>
              <a:t> </a:t>
            </a:r>
            <a:r>
              <a:rPr lang="uk-UA" sz="3000" b="1" dirty="0" err="1">
                <a:solidFill>
                  <a:srgbClr val="FF0000"/>
                </a:solidFill>
                <a:latin typeface="Times New Roman" panose="02020603050405020304" pitchFamily="18" charset="0"/>
                <a:cs typeface="Times New Roman" panose="02020603050405020304" pitchFamily="18" charset="0"/>
              </a:rPr>
              <a:t>setzen</a:t>
            </a:r>
            <a:r>
              <a:rPr lang="uk-UA" sz="3000" b="1" dirty="0">
                <a:latin typeface="Times New Roman" panose="02020603050405020304" pitchFamily="18" charset="0"/>
                <a:cs typeface="Times New Roman" panose="02020603050405020304" pitchFamily="18" charset="0"/>
              </a:rPr>
              <a:t>), в якій однією з головних мішеней є мігранти з мусульманських країн. </a:t>
            </a:r>
          </a:p>
          <a:p>
            <a:pPr marL="0" indent="0" algn="just">
              <a:buNone/>
            </a:pPr>
            <a:r>
              <a:rPr lang="uk-UA" sz="3000" b="1" dirty="0">
                <a:latin typeface="Times New Roman" panose="02020603050405020304" pitchFamily="18" charset="0"/>
                <a:cs typeface="Times New Roman" panose="02020603050405020304" pitchFamily="18" charset="0"/>
              </a:rPr>
              <a:t>Книга викликала значний суспільний резонанс ще навіть до того, як вийшла з друку. Німеччина самоліквідується книга Тіло Сарацина, що вийшла в Німеччині 2010 році і відкрито говорить про шкідливість мусульманської імміграції для Європи. </a:t>
            </a:r>
          </a:p>
        </p:txBody>
      </p:sp>
      <p:pic>
        <p:nvPicPr>
          <p:cNvPr id="2" name="Рисунок 1">
            <a:extLst>
              <a:ext uri="{FF2B5EF4-FFF2-40B4-BE49-F238E27FC236}">
                <a16:creationId xmlns:a16="http://schemas.microsoft.com/office/drawing/2014/main" id="{3373938E-15AD-E18B-5835-EB967995ACDE}"/>
              </a:ext>
            </a:extLst>
          </p:cNvPr>
          <p:cNvPicPr>
            <a:picLocks noChangeAspect="1"/>
          </p:cNvPicPr>
          <p:nvPr/>
        </p:nvPicPr>
        <p:blipFill>
          <a:blip r:embed="rId2"/>
          <a:stretch>
            <a:fillRect/>
          </a:stretch>
        </p:blipFill>
        <p:spPr>
          <a:xfrm>
            <a:off x="8388610" y="886691"/>
            <a:ext cx="3636593" cy="5795819"/>
          </a:xfrm>
          <a:prstGeom prst="rect">
            <a:avLst/>
          </a:prstGeom>
        </p:spPr>
      </p:pic>
    </p:spTree>
    <p:extLst>
      <p:ext uri="{BB962C8B-B14F-4D97-AF65-F5344CB8AC3E}">
        <p14:creationId xmlns:p14="http://schemas.microsoft.com/office/powerpoint/2010/main" val="1409611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lstStyle/>
          <a:p>
            <a:pPr marL="0" indent="0" algn="just">
              <a:buNone/>
            </a:pPr>
            <a:r>
              <a:rPr lang="uk-UA" b="1" dirty="0">
                <a:latin typeface="Times New Roman" panose="02020603050405020304" pitchFamily="18" charset="0"/>
                <a:cs typeface="Times New Roman" panose="02020603050405020304" pitchFamily="18" charset="0"/>
              </a:rPr>
              <a:t>Сарацин описує в «Німеччина самоліквідується» наслідки, що виникли в Німеччині, на його думку, </a:t>
            </a:r>
            <a:r>
              <a:rPr lang="uk-UA" b="1" i="1" dirty="0">
                <a:highlight>
                  <a:srgbClr val="00FFFF"/>
                </a:highlight>
                <a:latin typeface="Times New Roman" panose="02020603050405020304" pitchFamily="18" charset="0"/>
                <a:cs typeface="Times New Roman" panose="02020603050405020304" pitchFamily="18" charset="0"/>
              </a:rPr>
              <a:t>внаслідок накладання зниження народжуваності, зростання неосвіченості населення та імміграції в переважній більшості з мусульманських країн</a:t>
            </a:r>
            <a:r>
              <a:rPr lang="uk-UA" b="1" dirty="0">
                <a:latin typeface="Times New Roman" panose="02020603050405020304" pitchFamily="18" charset="0"/>
                <a:cs typeface="Times New Roman" panose="02020603050405020304" pitchFamily="18" charset="0"/>
              </a:rPr>
              <a:t>. </a:t>
            </a:r>
          </a:p>
          <a:p>
            <a:pPr marL="0" indent="0" algn="just">
              <a:buNone/>
            </a:pPr>
            <a:r>
              <a:rPr lang="uk-UA" b="1" dirty="0">
                <a:latin typeface="Times New Roman" panose="02020603050405020304" pitchFamily="18" charset="0"/>
                <a:cs typeface="Times New Roman" panose="02020603050405020304" pitchFamily="18" charset="0"/>
              </a:rPr>
              <a:t>Сарацин заявив, що Німеччина дурнішає через мусульманських мігрантів, які не хочуть і не в змозі інтегруватися в Німеччину, але при цьому мають набагато більше дітей, ніж німці. Такі ж звинувачення він адресує туркам, що захоплюють Німеччину подібно до того, як </a:t>
            </a:r>
            <a:r>
              <a:rPr lang="uk-UA" b="1" dirty="0" err="1">
                <a:latin typeface="Times New Roman" panose="02020603050405020304" pitchFamily="18" charset="0"/>
                <a:cs typeface="Times New Roman" panose="02020603050405020304" pitchFamily="18" charset="0"/>
              </a:rPr>
              <a:t>косовари</a:t>
            </a:r>
            <a:r>
              <a:rPr lang="uk-UA" b="1" dirty="0">
                <a:latin typeface="Times New Roman" panose="02020603050405020304" pitchFamily="18" charset="0"/>
                <a:cs typeface="Times New Roman" panose="02020603050405020304" pitchFamily="18" charset="0"/>
              </a:rPr>
              <a:t> захопили Косово. У Берліні офіційно мешкають 200 тис. «турків» — як громадян Німеччини, так і недавніх іммігрантів (у всій країні їх три мільйони). Сарацин відзначив: «</a:t>
            </a:r>
            <a:r>
              <a:rPr lang="uk-UA" b="1" dirty="0">
                <a:highlight>
                  <a:srgbClr val="FFFF00"/>
                </a:highlight>
                <a:latin typeface="Times New Roman" panose="02020603050405020304" pitchFamily="18" charset="0"/>
                <a:cs typeface="Times New Roman" panose="02020603050405020304" pitchFamily="18" charset="0"/>
              </a:rPr>
              <a:t>Інтеграція — завдання того, хто інтегрується. Я не зобов’язаний терпіти того, хто нічого для цього не робить. Я взагалі не зобов’язаний когось терпіти, хто живе на кошти держави, заперечує цю державу, не піклується про освіту своїх дітей і постійно приводить на світ маленьких «дівчаток-у-хустинках</a:t>
            </a:r>
            <a:r>
              <a:rPr lang="uk-UA"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147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Книга замислювалася як робота про соціальну державу і як аналіз проблем соціальної держави в сучасній Німеччині. Але Сарацин не зупинився на сухому аналізі. Він ставить такі питання: </a:t>
            </a:r>
          </a:p>
          <a:p>
            <a:pPr marL="0" indent="0" algn="just">
              <a:buNone/>
            </a:pPr>
            <a:r>
              <a:rPr lang="uk-UA" sz="3200" b="1" dirty="0">
                <a:latin typeface="Times New Roman" panose="02020603050405020304" pitchFamily="18" charset="0"/>
                <a:cs typeface="Times New Roman" panose="02020603050405020304" pitchFamily="18" charset="0"/>
              </a:rPr>
              <a:t>Чому люди живуть за рахунок соціальної допомоги? Чи сприяє ця допомога розвитку людського капіталу? Чому в Німеччині народжується так мало дітей, до того ж у людей, що живуть на соціальні виплати, дітей більше, ніж у працюючих і освічених? Чому середній освітній рівень знижується, а діти із бідних сімей погано </a:t>
            </a:r>
            <a:r>
              <a:rPr lang="uk-UA" sz="3200" b="1" dirty="0" err="1">
                <a:latin typeface="Times New Roman" panose="02020603050405020304" pitchFamily="18" charset="0"/>
                <a:cs typeface="Times New Roman" panose="02020603050405020304" pitchFamily="18" charset="0"/>
              </a:rPr>
              <a:t>вчаться</a:t>
            </a:r>
            <a:r>
              <a:rPr lang="uk-UA" sz="3200" b="1" dirty="0">
                <a:latin typeface="Times New Roman" panose="02020603050405020304" pitchFamily="18" charset="0"/>
                <a:cs typeface="Times New Roman" panose="02020603050405020304" pitchFamily="18" charset="0"/>
              </a:rPr>
              <a:t>? Чому міграція в ФРН не грає тієї ролі, що в США і Канаді, а мігранти так погано інтегруються, й значна частина дітей мігрантів погано вчиться в школах?</a:t>
            </a:r>
          </a:p>
        </p:txBody>
      </p:sp>
    </p:spTree>
    <p:extLst>
      <p:ext uri="{BB962C8B-B14F-4D97-AF65-F5344CB8AC3E}">
        <p14:creationId xmlns:p14="http://schemas.microsoft.com/office/powerpoint/2010/main" val="37939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9513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 </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000" b="1" dirty="0">
                <a:latin typeface="Times New Roman" panose="02020603050405020304" pitchFamily="18" charset="0"/>
                <a:cs typeface="Times New Roman" panose="02020603050405020304" pitchFamily="18" charset="0"/>
              </a:rPr>
              <a:t>Для сучасної Європи серйозною проблемою стала </a:t>
            </a:r>
            <a:r>
              <a:rPr lang="uk-UA" sz="3000" b="1" dirty="0">
                <a:highlight>
                  <a:srgbClr val="FFFF00"/>
                </a:highlight>
                <a:latin typeface="Times New Roman" panose="02020603050405020304" pitchFamily="18" charset="0"/>
                <a:cs typeface="Times New Roman" panose="02020603050405020304" pitchFamily="18" charset="0"/>
              </a:rPr>
              <a:t>велика мусульманська громада</a:t>
            </a:r>
            <a:r>
              <a:rPr lang="uk-UA" sz="3000" b="1" dirty="0">
                <a:latin typeface="Times New Roman" panose="02020603050405020304" pitchFamily="18" charset="0"/>
                <a:cs typeface="Times New Roman" panose="02020603050405020304" pitchFamily="18" charset="0"/>
              </a:rPr>
              <a:t>, що утворилася на терені ЄС і яка, на думку європейців, загрожує культурній самобутності європейців. </a:t>
            </a:r>
          </a:p>
          <a:p>
            <a:pPr marL="0" indent="0" algn="just">
              <a:buNone/>
            </a:pPr>
            <a:r>
              <a:rPr lang="uk-UA" sz="3000" b="1" dirty="0">
                <a:highlight>
                  <a:srgbClr val="00FF00"/>
                </a:highlight>
                <a:latin typeface="Times New Roman" panose="02020603050405020304" pitchFamily="18" charset="0"/>
                <a:cs typeface="Times New Roman" panose="02020603050405020304" pitchFamily="18" charset="0"/>
              </a:rPr>
              <a:t>В Європі мультикультуралізм – частіше всього специфічна (а останнім часом – непопулярна) політика підтримки особливої культурної ідентичності іммігрантів</a:t>
            </a:r>
            <a:r>
              <a:rPr lang="uk-UA" sz="3000" b="1" dirty="0">
                <a:latin typeface="Times New Roman" panose="02020603050405020304" pitchFamily="18" charset="0"/>
                <a:cs typeface="Times New Roman" panose="02020603050405020304" pitchFamily="18" charset="0"/>
              </a:rPr>
              <a:t>. </a:t>
            </a:r>
          </a:p>
          <a:p>
            <a:pPr marL="0" indent="0" algn="just">
              <a:buNone/>
            </a:pPr>
            <a:r>
              <a:rPr lang="uk-UA" sz="3000" b="1" dirty="0">
                <a:latin typeface="Times New Roman" panose="02020603050405020304" pitchFamily="18" charset="0"/>
                <a:cs typeface="Times New Roman" panose="02020603050405020304" pitchFamily="18" charset="0"/>
              </a:rPr>
              <a:t>Так само як і США, Європа змушена була справитись із протиріччям: </a:t>
            </a:r>
            <a:r>
              <a:rPr lang="uk-UA" sz="3000" b="1" dirty="0">
                <a:highlight>
                  <a:srgbClr val="00FFFF"/>
                </a:highlight>
                <a:latin typeface="Times New Roman" panose="02020603050405020304" pitchFamily="18" charset="0"/>
                <a:cs typeface="Times New Roman" panose="02020603050405020304" pitchFamily="18" charset="0"/>
              </a:rPr>
              <a:t>утвердження принципу рівності можливостей усіх громадян зіткнулося з фактичним розходженням реальних можливостей у представників етнокультурної більшості і різних меншин. Виникла ідея позитивної дискримінації, тобто надання різних пільг і привілеїв меншинам з метою зрівнювання їх можливостей з можливостями більшості («дискримінація навпаки»).</a:t>
            </a:r>
          </a:p>
        </p:txBody>
      </p:sp>
    </p:spTree>
    <p:extLst>
      <p:ext uri="{BB962C8B-B14F-4D97-AF65-F5344CB8AC3E}">
        <p14:creationId xmlns:p14="http://schemas.microsoft.com/office/powerpoint/2010/main" val="174108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Книга вийшла 30 серпня з початковим накладом у 25 тис. примірників і була розкуплена ще до виходу з друку. Вона ще до публікації викликала значну увагу засобів масової інформації. Газети «Дер шпіґель» та «</a:t>
            </a:r>
            <a:r>
              <a:rPr lang="uk-UA" sz="3400" b="1" dirty="0" err="1">
                <a:latin typeface="Times New Roman" panose="02020603050405020304" pitchFamily="18" charset="0"/>
                <a:cs typeface="Times New Roman" panose="02020603050405020304" pitchFamily="18" charset="0"/>
              </a:rPr>
              <a:t>Більд</a:t>
            </a:r>
            <a:r>
              <a:rPr lang="uk-UA" sz="3400" b="1" dirty="0">
                <a:latin typeface="Times New Roman" panose="02020603050405020304" pitchFamily="18" charset="0"/>
                <a:cs typeface="Times New Roman" panose="02020603050405020304" pitchFamily="18" charset="0"/>
              </a:rPr>
              <a:t>» навіть надрукували наперед витримки з книги. В листопаді того ж року з друку вийшов 14-й наклад книги. </a:t>
            </a:r>
          </a:p>
          <a:p>
            <a:pPr marL="0" indent="0" algn="just">
              <a:buNone/>
            </a:pPr>
            <a:r>
              <a:rPr lang="uk-UA" sz="3400" b="1" dirty="0">
                <a:latin typeface="Times New Roman" panose="02020603050405020304" pitchFamily="18" charset="0"/>
                <a:cs typeface="Times New Roman" panose="02020603050405020304" pitchFamily="18" charset="0"/>
              </a:rPr>
              <a:t>Політики, ЗМІ та науковці піддали жорсткій критиці Сарацина, якому вони закидали, що </a:t>
            </a:r>
            <a:r>
              <a:rPr lang="uk-UA" sz="3400" b="1" dirty="0">
                <a:highlight>
                  <a:srgbClr val="FFFF00"/>
                </a:highlight>
                <a:latin typeface="Times New Roman" panose="02020603050405020304" pitchFamily="18" charset="0"/>
                <a:cs typeface="Times New Roman" panose="02020603050405020304" pitchFamily="18" charset="0"/>
              </a:rPr>
              <a:t>він підтримує расизм, соціальний дарвінізм, євгеніку та псевдонауку</a:t>
            </a:r>
            <a:r>
              <a:rPr lang="uk-UA" sz="3400" b="1" dirty="0">
                <a:latin typeface="Times New Roman" panose="02020603050405020304" pitchFamily="18" charset="0"/>
                <a:cs typeface="Times New Roman" panose="02020603050405020304" pitchFamily="18" charset="0"/>
              </a:rPr>
              <a:t>. Президія Соціал-демократичної партії Німеччини постановила ще під час презентації книги розпочати партійний процес врегулювання з метою виключити Сарацина з партії. </a:t>
            </a:r>
          </a:p>
        </p:txBody>
      </p:sp>
    </p:spTree>
    <p:extLst>
      <p:ext uri="{BB962C8B-B14F-4D97-AF65-F5344CB8AC3E}">
        <p14:creationId xmlns:p14="http://schemas.microsoft.com/office/powerpoint/2010/main" val="283098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Правління Федерального банку Німеччини вбачило в діях Сарацина порушення політичної коректності, що підірвало імідж організації, внаслідок чого вимагало звільнення Сарацина і вилучення з-під його відомства всіх без винятку підрозділів підприємства. </a:t>
            </a:r>
          </a:p>
          <a:p>
            <a:pPr marL="0" indent="0" algn="just">
              <a:buNone/>
            </a:pPr>
            <a:r>
              <a:rPr lang="uk-UA" sz="3600" b="1" dirty="0">
                <a:latin typeface="Times New Roman" panose="02020603050405020304" pitchFamily="18" charset="0"/>
                <a:cs typeface="Times New Roman" panose="02020603050405020304" pitchFamily="18" charset="0"/>
              </a:rPr>
              <a:t>Сарацин, що до того відмовлявся добровільно піти з банку, випередив вимогу правління банку, подавши сам прохання про відставку Федеральному президенту Німеччини Крістіану Вульфу. 1 жовтня 2010 р. Сарацин був офіційно відсторонений від посади члена правління Федерального банку Німеччини.</a:t>
            </a:r>
          </a:p>
        </p:txBody>
      </p:sp>
    </p:spTree>
    <p:extLst>
      <p:ext uri="{BB962C8B-B14F-4D97-AF65-F5344CB8AC3E}">
        <p14:creationId xmlns:p14="http://schemas.microsoft.com/office/powerpoint/2010/main" val="255578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rmAutofit fontScale="90000"/>
          </a:bodyPr>
          <a:lstStyle/>
          <a:p>
            <a:pPr algn="ctr"/>
            <a:r>
              <a:rPr lang="uk-UA" sz="2800" b="1" dirty="0">
                <a:highlight>
                  <a:srgbClr val="00FF00"/>
                </a:highlight>
                <a:latin typeface="Times New Roman" panose="02020603050405020304" pitchFamily="18" charset="0"/>
                <a:cs typeface="Times New Roman" panose="02020603050405020304" pitchFamily="18" charset="0"/>
              </a:rPr>
              <a:t>2.	Бестселери «Лють та гордість» </a:t>
            </a:r>
            <a:r>
              <a:rPr lang="uk-UA" sz="2800" b="1" dirty="0" err="1">
                <a:highlight>
                  <a:srgbClr val="00FF00"/>
                </a:highlight>
                <a:latin typeface="Times New Roman" panose="02020603050405020304" pitchFamily="18" charset="0"/>
                <a:cs typeface="Times New Roman" panose="02020603050405020304" pitchFamily="18" charset="0"/>
              </a:rPr>
              <a:t>Оріани</a:t>
            </a:r>
            <a:r>
              <a:rPr lang="uk-UA" sz="2800" b="1" dirty="0">
                <a:highlight>
                  <a:srgbClr val="00FF00"/>
                </a:highlight>
                <a:latin typeface="Times New Roman" panose="02020603050405020304" pitchFamily="18" charset="0"/>
                <a:cs typeface="Times New Roman" panose="02020603050405020304" pitchFamily="18" charset="0"/>
              </a:rPr>
              <a:t> </a:t>
            </a:r>
            <a:r>
              <a:rPr lang="uk-UA" sz="2800" b="1" dirty="0" err="1">
                <a:highlight>
                  <a:srgbClr val="00FF00"/>
                </a:highlight>
                <a:latin typeface="Times New Roman" panose="02020603050405020304" pitchFamily="18" charset="0"/>
                <a:cs typeface="Times New Roman" panose="02020603050405020304" pitchFamily="18" charset="0"/>
              </a:rPr>
              <a:t>Фаллачі</a:t>
            </a:r>
            <a:r>
              <a:rPr lang="uk-UA" sz="2800" b="1" dirty="0">
                <a:highlight>
                  <a:srgbClr val="00FF00"/>
                </a:highlight>
                <a:latin typeface="Times New Roman" panose="02020603050405020304" pitchFamily="18" charset="0"/>
                <a:cs typeface="Times New Roman" panose="02020603050405020304" pitchFamily="18" charset="0"/>
              </a:rPr>
              <a:t>; </a:t>
            </a:r>
            <a:br>
              <a:rPr lang="uk-UA" sz="2800" b="1" dirty="0">
                <a:highlight>
                  <a:srgbClr val="00FF00"/>
                </a:highlight>
                <a:latin typeface="Times New Roman" panose="02020603050405020304" pitchFamily="18" charset="0"/>
                <a:cs typeface="Times New Roman" panose="02020603050405020304" pitchFamily="18" charset="0"/>
              </a:rPr>
            </a:br>
            <a:r>
              <a:rPr lang="uk-UA" sz="2800" b="1" dirty="0">
                <a:highlight>
                  <a:srgbClr val="00FF00"/>
                </a:highlight>
                <a:latin typeface="Times New Roman" panose="02020603050405020304" pitchFamily="18" charset="0"/>
                <a:cs typeface="Times New Roman" panose="02020603050405020304" pitchFamily="18" charset="0"/>
              </a:rPr>
              <a:t>Т. </a:t>
            </a:r>
            <a:r>
              <a:rPr lang="uk-UA" sz="2800" b="1" dirty="0" err="1">
                <a:highlight>
                  <a:srgbClr val="00FF00"/>
                </a:highlight>
                <a:latin typeface="Times New Roman" panose="02020603050405020304" pitchFamily="18" charset="0"/>
                <a:cs typeface="Times New Roman" panose="02020603050405020304" pitchFamily="18" charset="0"/>
              </a:rPr>
              <a:t>Саррацин</a:t>
            </a:r>
            <a:r>
              <a:rPr lang="uk-UA" sz="2800" b="1" dirty="0">
                <a:highlight>
                  <a:srgbClr val="00FF00"/>
                </a:highlight>
                <a:latin typeface="Times New Roman" panose="02020603050405020304" pitchFamily="18" charset="0"/>
                <a:cs typeface="Times New Roman" panose="02020603050405020304" pitchFamily="18" charset="0"/>
              </a:rPr>
              <a:t> «Німеччина самоліквідується»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Але деякі німецькі політики під впливом Т. Сарацина теж вирішили не ховатися за політичною коректністю. Прем’єр-міністр Баварії та глава ХСС (Християнсько-соціальний союз) </a:t>
            </a:r>
            <a:r>
              <a:rPr lang="uk-UA" sz="3600" b="1" dirty="0" err="1">
                <a:latin typeface="Times New Roman" panose="02020603050405020304" pitchFamily="18" charset="0"/>
                <a:cs typeface="Times New Roman" panose="02020603050405020304" pitchFamily="18" charset="0"/>
              </a:rPr>
              <a:t>Хорст</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Зеєхопфер</a:t>
            </a:r>
            <a:r>
              <a:rPr lang="uk-UA" sz="3600" b="1" dirty="0">
                <a:latin typeface="Times New Roman" panose="02020603050405020304" pitchFamily="18" charset="0"/>
                <a:cs typeface="Times New Roman" panose="02020603050405020304" pitchFamily="18" charset="0"/>
              </a:rPr>
              <a:t> в інтерв’ю журналу </a:t>
            </a:r>
            <a:r>
              <a:rPr lang="uk-UA" sz="3600" b="1" dirty="0" err="1">
                <a:latin typeface="Times New Roman" panose="02020603050405020304" pitchFamily="18" charset="0"/>
                <a:cs typeface="Times New Roman" panose="02020603050405020304" pitchFamily="18" charset="0"/>
              </a:rPr>
              <a:t>Focus</a:t>
            </a:r>
            <a:r>
              <a:rPr lang="uk-UA" sz="3600" b="1" dirty="0">
                <a:latin typeface="Times New Roman" panose="02020603050405020304" pitchFamily="18" charset="0"/>
                <a:cs typeface="Times New Roman" panose="02020603050405020304" pitchFamily="18" charset="0"/>
              </a:rPr>
              <a:t> заявив, що </a:t>
            </a:r>
            <a:r>
              <a:rPr lang="uk-UA" sz="3600" b="1" u="sng" dirty="0">
                <a:latin typeface="Times New Roman" panose="02020603050405020304" pitchFamily="18" charset="0"/>
                <a:cs typeface="Times New Roman" panose="02020603050405020304" pitchFamily="18" charset="0"/>
              </a:rPr>
              <a:t>мігранти з іншого культурного середовища, наприклад, із Туреччини чи Близького Сходу, важко інтегруються, і тому вони нам не потрібні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Подібні заяви зовсім недавно викликали б бурю у німецькому суспільстві. Але не сьогодні, після успіху Сарацина. «</a:t>
            </a:r>
            <a:r>
              <a:rPr lang="uk-UA" sz="3600" b="1" dirty="0" err="1">
                <a:highlight>
                  <a:srgbClr val="FFFF00"/>
                </a:highlight>
                <a:latin typeface="Times New Roman" panose="02020603050405020304" pitchFamily="18" charset="0"/>
                <a:cs typeface="Times New Roman" panose="02020603050405020304" pitchFamily="18" charset="0"/>
              </a:rPr>
              <a:t>Multikulti</a:t>
            </a:r>
            <a:r>
              <a:rPr lang="uk-UA" sz="3600" b="1" dirty="0">
                <a:highlight>
                  <a:srgbClr val="FFFF00"/>
                </a:highlight>
                <a:latin typeface="Times New Roman" panose="02020603050405020304" pitchFamily="18" charset="0"/>
                <a:cs typeface="Times New Roman" panose="02020603050405020304" pitchFamily="18" charset="0"/>
              </a:rPr>
              <a:t> мертва. </a:t>
            </a:r>
            <a:r>
              <a:rPr lang="uk-UA" sz="3600" b="1" dirty="0" err="1">
                <a:highlight>
                  <a:srgbClr val="FFFF00"/>
                </a:highlight>
                <a:latin typeface="Times New Roman" panose="02020603050405020304" pitchFamily="18" charset="0"/>
                <a:cs typeface="Times New Roman" panose="02020603050405020304" pitchFamily="18" charset="0"/>
              </a:rPr>
              <a:t>Мертвіше</a:t>
            </a:r>
            <a:r>
              <a:rPr lang="uk-UA" sz="3600" b="1" dirty="0">
                <a:highlight>
                  <a:srgbClr val="FFFF00"/>
                </a:highlight>
                <a:latin typeface="Times New Roman" panose="02020603050405020304" pitchFamily="18" charset="0"/>
                <a:cs typeface="Times New Roman" panose="02020603050405020304" pitchFamily="18" charset="0"/>
              </a:rPr>
              <a:t> не буває</a:t>
            </a:r>
            <a:r>
              <a:rPr lang="uk-UA" sz="3600" b="1" dirty="0">
                <a:latin typeface="Times New Roman" panose="02020603050405020304" pitchFamily="18" charset="0"/>
                <a:cs typeface="Times New Roman" panose="02020603050405020304" pitchFamily="18" charset="0"/>
              </a:rPr>
              <a:t>», – такий багатозначний висновок робить </a:t>
            </a:r>
            <a:r>
              <a:rPr lang="uk-UA" sz="3600" b="1" dirty="0" err="1">
                <a:latin typeface="Times New Roman" panose="02020603050405020304" pitchFamily="18" charset="0"/>
                <a:cs typeface="Times New Roman" panose="02020603050405020304" pitchFamily="18" charset="0"/>
              </a:rPr>
              <a:t>Зеєхопфер</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704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lstStyle/>
          <a:p>
            <a:pPr marL="0" lvl="0" indent="0" algn="just">
              <a:buNone/>
            </a:pPr>
            <a:r>
              <a:rPr lang="uk-UA" sz="3600" b="1" dirty="0">
                <a:effectLst/>
                <a:latin typeface="Times New Roman" panose="02020603050405020304" pitchFamily="18" charset="0"/>
                <a:ea typeface="Times New Roman" panose="02020603050405020304" pitchFamily="18" charset="0"/>
              </a:rPr>
              <a:t>Точкою відліку кризи інтеграційних процесів стали виступи молоді емігрантської хвилі у </a:t>
            </a:r>
            <a:r>
              <a:rPr lang="uk-UA" sz="3600" b="1" dirty="0">
                <a:solidFill>
                  <a:srgbClr val="FF0000"/>
                </a:solidFill>
                <a:effectLst/>
                <a:latin typeface="Times New Roman" panose="02020603050405020304" pitchFamily="18" charset="0"/>
                <a:ea typeface="Times New Roman" panose="02020603050405020304" pitchFamily="18" charset="0"/>
              </a:rPr>
              <a:t>2005–2006 рр.</a:t>
            </a:r>
            <a:r>
              <a:rPr lang="uk-UA" sz="3600" b="1" dirty="0">
                <a:effectLst/>
                <a:latin typeface="Times New Roman" panose="02020603050405020304" pitchFamily="18" charset="0"/>
                <a:ea typeface="Times New Roman" panose="02020603050405020304" pitchFamily="18" charset="0"/>
              </a:rPr>
              <a:t> у великих містах Франції, Німеччини, Голландії та інших країн Європи. </a:t>
            </a:r>
          </a:p>
          <a:p>
            <a:pPr marL="0" lvl="0" indent="0" algn="just">
              <a:buNone/>
            </a:pPr>
            <a:r>
              <a:rPr lang="uk-UA" sz="3600" b="1" dirty="0">
                <a:effectLst/>
                <a:latin typeface="Times New Roman" panose="02020603050405020304" pitchFamily="18" charset="0"/>
                <a:ea typeface="Times New Roman" panose="02020603050405020304" pitchFamily="18" charset="0"/>
              </a:rPr>
              <a:t>Жорстокість вуличних погромів підтвердила, що політика соціалізації іноземців в сучасне європейське суспільство себе не виправдала, а європейська толерантність має певні межі. </a:t>
            </a:r>
            <a:r>
              <a:rPr lang="uk-UA" sz="3600" b="1" dirty="0">
                <a:effectLst/>
                <a:highlight>
                  <a:srgbClr val="FFFF00"/>
                </a:highlight>
                <a:latin typeface="Times New Roman" panose="02020603050405020304" pitchFamily="18" charset="0"/>
                <a:ea typeface="Times New Roman" panose="02020603050405020304" pitchFamily="18" charset="0"/>
              </a:rPr>
              <a:t>Наприкінці 2010 – на початку 2011 рр. їх окреслили лідери Німеччини, Франції та Великої Британії у своїх виступах із приводу кризи політики мультикультуралізму.</a:t>
            </a:r>
            <a:endParaRPr lang="ru-RU" sz="3600" b="1" dirty="0">
              <a:effectLst/>
              <a:highlight>
                <a:srgbClr val="FFFF00"/>
              </a:highligh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589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457200" indent="0" algn="just">
              <a:buNone/>
            </a:pPr>
            <a:r>
              <a:rPr lang="uk-UA" sz="3500" b="1" dirty="0">
                <a:solidFill>
                  <a:srgbClr val="FF0000"/>
                </a:solidFill>
                <a:effectLst/>
                <a:latin typeface="Times New Roman" panose="02020603050405020304" pitchFamily="18" charset="0"/>
                <a:ea typeface="Times New Roman" panose="02020603050405020304" pitchFamily="18" charset="0"/>
              </a:rPr>
              <a:t>18 жовтня 2010 р.</a:t>
            </a:r>
            <a:r>
              <a:rPr lang="uk-UA" sz="3500" b="1" dirty="0">
                <a:effectLst/>
                <a:latin typeface="Times New Roman" panose="02020603050405020304" pitchFamily="18" charset="0"/>
                <a:ea typeface="Times New Roman" panose="02020603050405020304" pitchFamily="18" charset="0"/>
              </a:rPr>
              <a:t> канцлер Німеччини </a:t>
            </a:r>
            <a:r>
              <a:rPr lang="uk-UA" sz="3500" b="1" dirty="0">
                <a:effectLst/>
                <a:highlight>
                  <a:srgbClr val="FFFF00"/>
                </a:highlight>
                <a:latin typeface="Times New Roman" panose="02020603050405020304" pitchFamily="18" charset="0"/>
                <a:ea typeface="Times New Roman" panose="02020603050405020304" pitchFamily="18" charset="0"/>
              </a:rPr>
              <a:t>Ангела Меркель</a:t>
            </a:r>
            <a:r>
              <a:rPr lang="uk-UA" sz="3500" b="1" dirty="0">
                <a:effectLst/>
                <a:latin typeface="Times New Roman" panose="02020603050405020304" pitchFamily="18" charset="0"/>
                <a:ea typeface="Times New Roman" panose="02020603050405020304" pitchFamily="18" charset="0"/>
              </a:rPr>
              <a:t>, виступаючи в Потсдамі на зустрічі з молодіжним крилом Християнсько-демократичного союзу фактично підтримала Тіло Сарацина заявивши, що </a:t>
            </a:r>
            <a:r>
              <a:rPr lang="uk-UA" sz="3500" b="1" u="sng" dirty="0">
                <a:effectLst/>
                <a:latin typeface="Times New Roman" panose="02020603050405020304" pitchFamily="18" charset="0"/>
                <a:ea typeface="Times New Roman" panose="02020603050405020304" pitchFamily="18" charset="0"/>
              </a:rPr>
              <a:t>Німеччина не в змозі обійтися без іммігрантів, але вони повинні інтегруватися і прийняти німецьку культуру і цінності</a:t>
            </a:r>
            <a:r>
              <a:rPr lang="uk-UA" sz="3500" b="1" dirty="0">
                <a:effectLst/>
                <a:latin typeface="Times New Roman" panose="02020603050405020304" pitchFamily="18" charset="0"/>
                <a:ea typeface="Times New Roman" panose="02020603050405020304" pitchFamily="18" charset="0"/>
              </a:rPr>
              <a:t>: «</a:t>
            </a:r>
            <a:r>
              <a:rPr lang="uk-UA" sz="3500" b="1" dirty="0">
                <a:solidFill>
                  <a:srgbClr val="FF0000"/>
                </a:solidFill>
                <a:effectLst/>
                <a:latin typeface="Times New Roman" panose="02020603050405020304" pitchFamily="18" charset="0"/>
                <a:ea typeface="Times New Roman" panose="02020603050405020304" pitchFamily="18" charset="0"/>
              </a:rPr>
              <a:t>Ми керувалися ідеєю мультикультуралізму і вважали, що будемо жити поруч і цінувати один одного, але такий підхід провалився, цілком провалився</a:t>
            </a:r>
            <a:r>
              <a:rPr lang="uk-UA" sz="3500" b="1" dirty="0">
                <a:effectLst/>
                <a:latin typeface="Times New Roman" panose="02020603050405020304" pitchFamily="18" charset="0"/>
                <a:ea typeface="Times New Roman" panose="02020603050405020304" pitchFamily="18" charset="0"/>
              </a:rPr>
              <a:t>» — підкреслила Меркель. «</a:t>
            </a:r>
            <a:r>
              <a:rPr lang="uk-UA" sz="3500" b="1" dirty="0">
                <a:solidFill>
                  <a:srgbClr val="0070C0"/>
                </a:solidFill>
                <a:effectLst/>
                <a:latin typeface="Times New Roman" panose="02020603050405020304" pitchFamily="18" charset="0"/>
                <a:ea typeface="Times New Roman" panose="02020603050405020304" pitchFamily="18" charset="0"/>
              </a:rPr>
              <a:t>Мультикультуралізм – ідея, що іммігранти зможуть відтворити свою культуру у Німеччині – «повністю провалилась</a:t>
            </a:r>
            <a:r>
              <a:rPr lang="uk-UA" sz="3500" b="1" dirty="0">
                <a:effectLst/>
                <a:latin typeface="Times New Roman" panose="02020603050405020304" pitchFamily="18" charset="0"/>
                <a:ea typeface="Times New Roman" panose="02020603050405020304" pitchFamily="18" charset="0"/>
              </a:rPr>
              <a:t>». </a:t>
            </a:r>
            <a:endParaRPr lang="ru-RU"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66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Таке різке судження викликало масу коментарів у ЗМІ і, як підкреслює голландська «</a:t>
            </a:r>
            <a:r>
              <a:rPr lang="uk-UA" sz="3200" b="1" dirty="0" err="1">
                <a:latin typeface="Times New Roman" panose="02020603050405020304" pitchFamily="18" charset="0"/>
                <a:cs typeface="Times New Roman" panose="02020603050405020304" pitchFamily="18" charset="0"/>
              </a:rPr>
              <a:t>Volkskrant</a:t>
            </a:r>
            <a:r>
              <a:rPr lang="uk-UA" sz="3200" b="1" dirty="0">
                <a:latin typeface="Times New Roman" panose="02020603050405020304" pitchFamily="18" charset="0"/>
                <a:cs typeface="Times New Roman" panose="02020603050405020304" pitchFamily="18" charset="0"/>
              </a:rPr>
              <a:t>», «</a:t>
            </a:r>
            <a:r>
              <a:rPr lang="uk-UA" sz="3200" b="1" dirty="0">
                <a:highlight>
                  <a:srgbClr val="FFFF00"/>
                </a:highlight>
                <a:latin typeface="Times New Roman" panose="02020603050405020304" pitchFamily="18" charset="0"/>
                <a:cs typeface="Times New Roman" panose="02020603050405020304" pitchFamily="18" charset="0"/>
              </a:rPr>
              <a:t>фраза про те, що мультикультурне суспільство в Німеччині провалилось «абсолютно», ще два роки тому коштувало б Меркель кар’єри і вирішило б її долю назавжди. Сьогодні ж цією фразою Меркель легітимізує дискусію на вкрай подразливу тему</a:t>
            </a:r>
            <a:r>
              <a:rPr lang="uk-UA" sz="3200" b="1" dirty="0">
                <a:latin typeface="Times New Roman" panose="02020603050405020304" pitchFamily="18" charset="0"/>
                <a:cs typeface="Times New Roman" panose="02020603050405020304" pitchFamily="18" charset="0"/>
              </a:rPr>
              <a:t>».</a:t>
            </a:r>
          </a:p>
          <a:p>
            <a:pPr marL="0" indent="0" algn="just">
              <a:buNone/>
            </a:pPr>
            <a:r>
              <a:rPr lang="uk-UA" sz="3200" b="1" dirty="0">
                <a:latin typeface="Times New Roman" panose="02020603050405020304" pitchFamily="18" charset="0"/>
                <a:cs typeface="Times New Roman" panose="02020603050405020304" pitchFamily="18" charset="0"/>
              </a:rPr>
              <a:t>Сама проблема в Німеччині полягала у тому, що їй ніхто не приділяв серйозної уваги. Слід згадати слова Меркель, зміст яких: «</a:t>
            </a:r>
            <a:r>
              <a:rPr lang="uk-UA" sz="3200" b="1" dirty="0">
                <a:solidFill>
                  <a:srgbClr val="FF0000"/>
                </a:solidFill>
                <a:latin typeface="Times New Roman" panose="02020603050405020304" pitchFamily="18" charset="0"/>
                <a:cs typeface="Times New Roman" panose="02020603050405020304" pitchFamily="18" charset="0"/>
              </a:rPr>
              <a:t>ми думали що вони самі, а вони самі не хочуть</a:t>
            </a:r>
            <a:r>
              <a:rPr lang="uk-UA" sz="3200" b="1" dirty="0">
                <a:latin typeface="Times New Roman" panose="02020603050405020304" pitchFamily="18" charset="0"/>
                <a:cs typeface="Times New Roman" panose="02020603050405020304" pitchFamily="18" charset="0"/>
              </a:rPr>
              <a:t>», тобто існувала «</a:t>
            </a:r>
            <a:r>
              <a:rPr lang="uk-UA" sz="3200" b="1" dirty="0">
                <a:solidFill>
                  <a:srgbClr val="0070C0"/>
                </a:solidFill>
                <a:latin typeface="Times New Roman" panose="02020603050405020304" pitchFamily="18" charset="0"/>
                <a:cs typeface="Times New Roman" panose="02020603050405020304" pitchFamily="18" charset="0"/>
              </a:rPr>
              <a:t>повна гармонія, коли одні не хочуть, а іншим і не потрібно</a:t>
            </a:r>
            <a:r>
              <a:rPr lang="uk-UA" sz="3200" b="1" dirty="0">
                <a:latin typeface="Times New Roman" panose="02020603050405020304" pitchFamily="18" charset="0"/>
                <a:cs typeface="Times New Roman" panose="02020603050405020304" pitchFamily="18" charset="0"/>
              </a:rPr>
              <a:t>». «</a:t>
            </a:r>
            <a:r>
              <a:rPr lang="uk-UA" sz="3200" b="1" dirty="0">
                <a:solidFill>
                  <a:srgbClr val="FF0000"/>
                </a:solidFill>
                <a:highlight>
                  <a:srgbClr val="FFFF00"/>
                </a:highlight>
                <a:latin typeface="Times New Roman" panose="02020603050405020304" pitchFamily="18" charset="0"/>
                <a:cs typeface="Times New Roman" panose="02020603050405020304" pitchFamily="18" charset="0"/>
              </a:rPr>
              <a:t>Але «гармонія закінчується, і тепер та ж Німеччина йде назустріч мусульманам, із турків буде намагатися робити німців турецького походження</a:t>
            </a:r>
            <a:r>
              <a:rPr lang="uk-UA"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19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062182"/>
            <a:ext cx="12191999" cy="5795818"/>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Далі вона зазначала: «</a:t>
            </a:r>
            <a:r>
              <a:rPr lang="uk-UA" sz="3600" b="1" dirty="0">
                <a:highlight>
                  <a:srgbClr val="FFFF00"/>
                </a:highlight>
                <a:latin typeface="Times New Roman" panose="02020603050405020304" pitchFamily="18" charset="0"/>
                <a:cs typeface="Times New Roman" panose="02020603050405020304" pitchFamily="18" charset="0"/>
              </a:rPr>
              <a:t>У 1960-х роках влада ФРН закликала іноземних робітників приїжджати в країну, і тепер вони живуть в ній. Тоді ми обманювали себе, заявляючи, що вони не залишаться в Німеччині і поїдуть. Однак це далеко від реальності</a:t>
            </a:r>
            <a:r>
              <a:rPr lang="uk-UA" sz="3600" b="1" dirty="0">
                <a:latin typeface="Times New Roman" panose="02020603050405020304" pitchFamily="18" charset="0"/>
                <a:cs typeface="Times New Roman" panose="02020603050405020304" pitchFamily="18" charset="0"/>
              </a:rPr>
              <a:t>».</a:t>
            </a:r>
          </a:p>
          <a:p>
            <a:pPr marL="0" indent="0" algn="just">
              <a:buNone/>
            </a:pPr>
            <a:r>
              <a:rPr lang="uk-UA" sz="3600" b="1" dirty="0">
                <a:latin typeface="Times New Roman" panose="02020603050405020304" pitchFamily="18" charset="0"/>
                <a:cs typeface="Times New Roman" panose="02020603050405020304" pitchFamily="18" charset="0"/>
              </a:rPr>
              <a:t>Розуміючи всю глибину </a:t>
            </a:r>
            <a:r>
              <a:rPr lang="uk-UA" sz="3600" b="1" dirty="0" err="1">
                <a:latin typeface="Times New Roman" panose="02020603050405020304" pitchFamily="18" charset="0"/>
                <a:cs typeface="Times New Roman" panose="02020603050405020304" pitchFamily="18" charset="0"/>
              </a:rPr>
              <a:t>мовної</a:t>
            </a:r>
            <a:r>
              <a:rPr lang="uk-UA" sz="3600" b="1" dirty="0">
                <a:latin typeface="Times New Roman" panose="02020603050405020304" pitchFamily="18" charset="0"/>
                <a:cs typeface="Times New Roman" panose="02020603050405020304" pitchFamily="18" charset="0"/>
              </a:rPr>
              <a:t> проблематики, у виступі на зборах молодіжного крила Християнсько-демократичного союзу в жовтні 2010 р., канцлер Німеччини Ангела Меркель заявила, що вивчення мови повинно стати обов’язком емігрантів, як це було раніше, а не добровільною опцією, як це відбувається сьогодні: «</a:t>
            </a:r>
            <a:r>
              <a:rPr lang="uk-UA" sz="3600" b="1" dirty="0">
                <a:solidFill>
                  <a:srgbClr val="C00000"/>
                </a:solidFill>
                <a:latin typeface="Times New Roman" panose="02020603050405020304" pitchFamily="18" charset="0"/>
                <a:cs typeface="Times New Roman" panose="02020603050405020304" pitchFamily="18" charset="0"/>
              </a:rPr>
              <a:t>Тому, хто по-німецьки не говорить, ми не раді</a:t>
            </a:r>
            <a:r>
              <a:rPr lang="uk-UA" sz="3600" b="1" dirty="0">
                <a:latin typeface="Times New Roman" panose="02020603050405020304" pitchFamily="18"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561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a:bodyPr>
          <a:lstStyle/>
          <a:p>
            <a:pPr marL="0" indent="0" algn="just">
              <a:buNone/>
            </a:pPr>
            <a:r>
              <a:rPr lang="uk-UA" sz="3400" b="1" dirty="0">
                <a:latin typeface="Times New Roman" panose="02020603050405020304" pitchFamily="18" charset="0"/>
                <a:cs typeface="Times New Roman" panose="02020603050405020304" pitchFamily="18" charset="0"/>
              </a:rPr>
              <a:t>Результатом прорахунків у політиці інтеграції є те, що понад 1,1 млн. емігрантів, які мешкають у Німеччині, зовсім не володіють німецькою мовою. </a:t>
            </a:r>
          </a:p>
          <a:p>
            <a:pPr marL="0" indent="0" algn="just">
              <a:buNone/>
            </a:pPr>
            <a:r>
              <a:rPr lang="uk-UA" sz="3400" b="1" dirty="0">
                <a:latin typeface="Times New Roman" panose="02020603050405020304" pitchFamily="18" charset="0"/>
                <a:cs typeface="Times New Roman" panose="02020603050405020304" pitchFamily="18" charset="0"/>
              </a:rPr>
              <a:t>На думку професора </a:t>
            </a:r>
            <a:r>
              <a:rPr lang="uk-UA" sz="3400" b="1" dirty="0" err="1">
                <a:latin typeface="Times New Roman" panose="02020603050405020304" pitchFamily="18" charset="0"/>
                <a:cs typeface="Times New Roman" panose="02020603050405020304" pitchFamily="18" charset="0"/>
              </a:rPr>
              <a:t>Бернта</a:t>
            </a:r>
            <a:r>
              <a:rPr lang="uk-UA" sz="3400" b="1" dirty="0">
                <a:latin typeface="Times New Roman" panose="02020603050405020304" pitchFamily="18" charset="0"/>
                <a:cs typeface="Times New Roman" panose="02020603050405020304" pitchFamily="18" charset="0"/>
              </a:rPr>
              <a:t> </a:t>
            </a:r>
            <a:r>
              <a:rPr lang="uk-UA" sz="3400" b="1" dirty="0" err="1">
                <a:latin typeface="Times New Roman" panose="02020603050405020304" pitchFamily="18" charset="0"/>
                <a:cs typeface="Times New Roman" panose="02020603050405020304" pitchFamily="18" charset="0"/>
              </a:rPr>
              <a:t>Аренхольца</a:t>
            </a:r>
            <a:r>
              <a:rPr lang="uk-UA" sz="3400" b="1" dirty="0">
                <a:latin typeface="Times New Roman" panose="02020603050405020304" pitchFamily="18" charset="0"/>
                <a:cs typeface="Times New Roman" panose="02020603050405020304" pitchFamily="18" charset="0"/>
              </a:rPr>
              <a:t> з університету в </a:t>
            </a:r>
            <a:r>
              <a:rPr lang="uk-UA" sz="3400" b="1" dirty="0" err="1">
                <a:latin typeface="Times New Roman" panose="02020603050405020304" pitchFamily="18" charset="0"/>
                <a:cs typeface="Times New Roman" panose="02020603050405020304" pitchFamily="18" charset="0"/>
              </a:rPr>
              <a:t>Йені</a:t>
            </a:r>
            <a:r>
              <a:rPr lang="uk-UA" sz="3400" b="1" dirty="0">
                <a:latin typeface="Times New Roman" panose="02020603050405020304" pitchFamily="18" charset="0"/>
                <a:cs typeface="Times New Roman" panose="02020603050405020304" pitchFamily="18" charset="0"/>
              </a:rPr>
              <a:t>, проблема полягає у тому, що вивчення та опанування німецької мови потребує більше часу, ніж прийнято вважати. Оволодіння німецькою мовою можна зрівняти з процесом оволодіння спеціальністю, а на це потрібно від 3 до 5 років. </a:t>
            </a:r>
          </a:p>
          <a:p>
            <a:pPr marL="0" indent="0" algn="just">
              <a:buNone/>
            </a:pPr>
            <a:r>
              <a:rPr lang="uk-UA" sz="3400" b="1" dirty="0">
                <a:latin typeface="Times New Roman" panose="02020603050405020304" pitchFamily="18" charset="0"/>
                <a:cs typeface="Times New Roman" panose="02020603050405020304" pitchFamily="18" charset="0"/>
              </a:rPr>
              <a:t>Невтішні для політичного керівництва країни й інші думки </a:t>
            </a:r>
            <a:r>
              <a:rPr lang="uk-UA" sz="3400" b="1" dirty="0" err="1">
                <a:latin typeface="Times New Roman" panose="02020603050405020304" pitchFamily="18" charset="0"/>
                <a:cs typeface="Times New Roman" panose="02020603050405020304" pitchFamily="18" charset="0"/>
              </a:rPr>
              <a:t>Бернта</a:t>
            </a:r>
            <a:r>
              <a:rPr lang="uk-UA" sz="3400" b="1" dirty="0">
                <a:latin typeface="Times New Roman" panose="02020603050405020304" pitchFamily="18" charset="0"/>
                <a:cs typeface="Times New Roman" panose="02020603050405020304" pitchFamily="18" charset="0"/>
              </a:rPr>
              <a:t> </a:t>
            </a:r>
            <a:r>
              <a:rPr lang="uk-UA" sz="3400" b="1" dirty="0" err="1">
                <a:latin typeface="Times New Roman" panose="02020603050405020304" pitchFamily="18" charset="0"/>
                <a:cs typeface="Times New Roman" panose="02020603050405020304" pitchFamily="18" charset="0"/>
              </a:rPr>
              <a:t>Аренхольца</a:t>
            </a:r>
            <a:r>
              <a:rPr lang="uk-UA" sz="3400" b="1" dirty="0">
                <a:latin typeface="Times New Roman" panose="02020603050405020304" pitchFamily="18" charset="0"/>
                <a:cs typeface="Times New Roman" panose="02020603050405020304" pitchFamily="18" charset="0"/>
              </a:rPr>
              <a:t>. Наразі у Німеччині більше 9 тис. емігрантів чекають на курси німецької мови. </a:t>
            </a:r>
          </a:p>
        </p:txBody>
      </p:sp>
    </p:spTree>
    <p:extLst>
      <p:ext uri="{BB962C8B-B14F-4D97-AF65-F5344CB8AC3E}">
        <p14:creationId xmlns:p14="http://schemas.microsoft.com/office/powerpoint/2010/main" val="1655359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У таких містах, як Франкфурт-на-Майні, Мюнхен та Штутгарт понад 50% усіх дітей у віці 15 років – це діти емігрантів, а у Франкфурті-на-Майні  </a:t>
            </a:r>
            <a:r>
              <a:rPr lang="uk-UA" sz="3400" b="1" dirty="0">
                <a:highlight>
                  <a:srgbClr val="FFFF00"/>
                </a:highlight>
                <a:latin typeface="Times New Roman" panose="02020603050405020304" pitchFamily="18" charset="0"/>
                <a:cs typeface="Times New Roman" panose="02020603050405020304" pitchFamily="18" charset="0"/>
              </a:rPr>
              <a:t>близько 72% усіх дітей у віці до 3-х років мають емігрантське коріння</a:t>
            </a:r>
            <a:r>
              <a:rPr lang="uk-UA" sz="3400" b="1" dirty="0">
                <a:latin typeface="Times New Roman" panose="02020603050405020304" pitchFamily="18" charset="0"/>
                <a:cs typeface="Times New Roman" panose="02020603050405020304" pitchFamily="18" charset="0"/>
              </a:rPr>
              <a:t>. З огляду на специфіку німецької мови, вони неспроможні швидко вивчити її навіть на рівні побутового спілкування. </a:t>
            </a:r>
          </a:p>
          <a:p>
            <a:pPr marL="0" indent="0" algn="just">
              <a:buNone/>
            </a:pPr>
            <a:r>
              <a:rPr lang="uk-UA" sz="3400" b="1" dirty="0">
                <a:latin typeface="Times New Roman" panose="02020603050405020304" pitchFamily="18" charset="0"/>
                <a:cs typeface="Times New Roman" panose="02020603050405020304" pitchFamily="18" charset="0"/>
              </a:rPr>
              <a:t>Ситуацію, вважає Б. </a:t>
            </a:r>
            <a:r>
              <a:rPr lang="uk-UA" sz="3400" b="1" dirty="0" err="1">
                <a:latin typeface="Times New Roman" panose="02020603050405020304" pitchFamily="18" charset="0"/>
                <a:cs typeface="Times New Roman" panose="02020603050405020304" pitchFamily="18" charset="0"/>
              </a:rPr>
              <a:t>Аренхольц</a:t>
            </a:r>
            <a:r>
              <a:rPr lang="uk-UA" sz="3400" b="1" dirty="0">
                <a:latin typeface="Times New Roman" panose="02020603050405020304" pitchFamily="18" charset="0"/>
                <a:cs typeface="Times New Roman" panose="02020603050405020304" pitchFamily="18" charset="0"/>
              </a:rPr>
              <a:t>, може змінити лише продумана цілісна політика інтеграції, яка повинна починатися з елементів соціалізації у ранньому віці. Зрозуміло, що це потребує неабияких коштів і постійної уваги з боку державного керівництва. Однак, на жаль, констатує він, цього немає.</a:t>
            </a:r>
          </a:p>
        </p:txBody>
      </p:sp>
    </p:spTree>
    <p:extLst>
      <p:ext uri="{BB962C8B-B14F-4D97-AF65-F5344CB8AC3E}">
        <p14:creationId xmlns:p14="http://schemas.microsoft.com/office/powerpoint/2010/main" val="286674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0" indent="0" algn="just">
              <a:buNone/>
            </a:pPr>
            <a:r>
              <a:rPr lang="uk-UA" sz="3900" b="1" dirty="0">
                <a:latin typeface="Times New Roman" panose="02020603050405020304" pitchFamily="18" charset="0"/>
                <a:cs typeface="Times New Roman" panose="02020603050405020304" pitchFamily="18" charset="0"/>
              </a:rPr>
              <a:t>Такої ж позиції щодо провалу мультикультуралізму дотримується й Франція, про що свідчить заява у 2011 р. тодішнього президента Франції </a:t>
            </a:r>
            <a:r>
              <a:rPr lang="uk-UA" sz="3900" b="1" dirty="0">
                <a:solidFill>
                  <a:srgbClr val="C00000"/>
                </a:solidFill>
                <a:latin typeface="Times New Roman" panose="02020603050405020304" pitchFamily="18" charset="0"/>
                <a:cs typeface="Times New Roman" panose="02020603050405020304" pitchFamily="18" charset="0"/>
              </a:rPr>
              <a:t>Ніколя Саркозі</a:t>
            </a:r>
            <a:r>
              <a:rPr lang="uk-UA" sz="3900" b="1" dirty="0">
                <a:latin typeface="Times New Roman" panose="02020603050405020304" pitchFamily="18" charset="0"/>
                <a:cs typeface="Times New Roman" panose="02020603050405020304" pitchFamily="18" charset="0"/>
              </a:rPr>
              <a:t>. </a:t>
            </a:r>
          </a:p>
          <a:p>
            <a:pPr marL="0" indent="0" algn="just">
              <a:buNone/>
            </a:pPr>
            <a:r>
              <a:rPr lang="uk-UA" sz="3900" b="1" dirty="0">
                <a:latin typeface="Times New Roman" panose="02020603050405020304" pitchFamily="18" charset="0"/>
                <a:cs typeface="Times New Roman" panose="02020603050405020304" pitchFamily="18" charset="0"/>
              </a:rPr>
              <a:t>«</a:t>
            </a:r>
            <a:r>
              <a:rPr lang="uk-UA" sz="3900" b="1" dirty="0">
                <a:solidFill>
                  <a:srgbClr val="C00000"/>
                </a:solidFill>
                <a:latin typeface="Times New Roman" panose="02020603050405020304" pitchFamily="18" charset="0"/>
                <a:cs typeface="Times New Roman" panose="02020603050405020304" pitchFamily="18" charset="0"/>
              </a:rPr>
              <a:t>Моя відповідь, — безумовно, так, це провал</a:t>
            </a:r>
            <a:r>
              <a:rPr lang="uk-UA" sz="3900" b="1" dirty="0">
                <a:latin typeface="Times New Roman" panose="02020603050405020304" pitchFamily="18" charset="0"/>
                <a:cs typeface="Times New Roman" panose="02020603050405020304" pitchFamily="18" charset="0"/>
              </a:rPr>
              <a:t>», — сказав Саркозі в телеінтерв’ю </a:t>
            </a:r>
            <a:r>
              <a:rPr lang="uk-UA" sz="3900" b="1" dirty="0">
                <a:highlight>
                  <a:srgbClr val="FFFF00"/>
                </a:highlight>
                <a:latin typeface="Times New Roman" panose="02020603050405020304" pitchFamily="18" charset="0"/>
                <a:cs typeface="Times New Roman" panose="02020603050405020304" pitchFamily="18" charset="0"/>
              </a:rPr>
              <a:t>10 лютого 2011 р.</a:t>
            </a:r>
            <a:r>
              <a:rPr lang="uk-UA" sz="3900" b="1" dirty="0">
                <a:latin typeface="Times New Roman" panose="02020603050405020304" pitchFamily="18" charset="0"/>
                <a:cs typeface="Times New Roman" panose="02020603050405020304" pitchFamily="18" charset="0"/>
              </a:rPr>
              <a:t> </a:t>
            </a:r>
            <a:r>
              <a:rPr lang="uk-UA" sz="3900" b="1" dirty="0" err="1">
                <a:latin typeface="Times New Roman" panose="02020603050405020304" pitchFamily="18" charset="0"/>
                <a:cs typeface="Times New Roman" panose="02020603050405020304" pitchFamily="18" charset="0"/>
              </a:rPr>
              <a:t>Agence</a:t>
            </a:r>
            <a:r>
              <a:rPr lang="uk-UA" sz="3900" b="1" dirty="0">
                <a:latin typeface="Times New Roman" panose="02020603050405020304" pitchFamily="18" charset="0"/>
                <a:cs typeface="Times New Roman" panose="02020603050405020304" pitchFamily="18" charset="0"/>
              </a:rPr>
              <a:t> </a:t>
            </a:r>
            <a:r>
              <a:rPr lang="uk-UA" sz="3900" b="1" dirty="0" err="1">
                <a:latin typeface="Times New Roman" panose="02020603050405020304" pitchFamily="18" charset="0"/>
                <a:cs typeface="Times New Roman" panose="02020603050405020304" pitchFamily="18" charset="0"/>
              </a:rPr>
              <a:t>France-Presse</a:t>
            </a:r>
            <a:r>
              <a:rPr lang="uk-UA" sz="3900" b="1" dirty="0">
                <a:latin typeface="Times New Roman" panose="02020603050405020304" pitchFamily="18" charset="0"/>
                <a:cs typeface="Times New Roman" panose="02020603050405020304" pitchFamily="18" charset="0"/>
              </a:rPr>
              <a:t>. За словами президента, якщо людина приїжджає до Франції, то вона </a:t>
            </a:r>
            <a:r>
              <a:rPr lang="uk-UA" sz="3900" b="1" dirty="0">
                <a:highlight>
                  <a:srgbClr val="00FFFF"/>
                </a:highlight>
                <a:latin typeface="Times New Roman" panose="02020603050405020304" pitchFamily="18" charset="0"/>
                <a:cs typeface="Times New Roman" panose="02020603050405020304" pitchFamily="18" charset="0"/>
              </a:rPr>
              <a:t>повинна стати частиною французької нації, а якщо не збирається цього робити — бажаним гостем в країні не буде</a:t>
            </a:r>
            <a:r>
              <a:rPr lang="uk-UA" sz="39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900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rmAutofit lnSpcReduction="10000"/>
          </a:bodyPr>
          <a:lstStyle/>
          <a:p>
            <a:pPr marL="457200" indent="0" algn="just">
              <a:buNone/>
            </a:pPr>
            <a:r>
              <a:rPr lang="uk-UA" sz="3000" b="1" dirty="0">
                <a:effectLst/>
                <a:highlight>
                  <a:srgbClr val="00FFFF"/>
                </a:highlight>
                <a:latin typeface="Times New Roman" panose="02020603050405020304" pitchFamily="18" charset="0"/>
                <a:ea typeface="Times New Roman" panose="02020603050405020304" pitchFamily="18" charset="0"/>
              </a:rPr>
              <a:t>Це призвело до того, що </a:t>
            </a:r>
            <a:r>
              <a:rPr lang="uk-UA" sz="3000" b="1" dirty="0">
                <a:highlight>
                  <a:srgbClr val="00FFFF"/>
                </a:highlight>
                <a:latin typeface="Times New Roman" panose="02020603050405020304" pitchFamily="18" charset="0"/>
                <a:ea typeface="Times New Roman" panose="02020603050405020304" pitchFamily="18" charset="0"/>
              </a:rPr>
              <a:t>в </a:t>
            </a:r>
            <a:r>
              <a:rPr lang="uk-UA" sz="3000" b="1" dirty="0">
                <a:effectLst/>
                <a:highlight>
                  <a:srgbClr val="00FFFF"/>
                </a:highlight>
                <a:latin typeface="Times New Roman" panose="02020603050405020304" pitchFamily="18" charset="0"/>
                <a:ea typeface="Times New Roman" panose="02020603050405020304" pitchFamily="18" charset="0"/>
              </a:rPr>
              <a:t>цих європейських країнах впровадження практик мультикультуралізму зіткнулося з безліччю проблем, серед яких: </a:t>
            </a:r>
            <a:endParaRPr lang="ru-RU" sz="3000" b="1" dirty="0">
              <a:effectLst/>
              <a:highlight>
                <a:srgbClr val="00FFFF"/>
              </a:highlight>
              <a:latin typeface="Times New Roman" panose="02020603050405020304" pitchFamily="18" charset="0"/>
              <a:ea typeface="Times New Roman" panose="02020603050405020304" pitchFamily="18" charset="0"/>
            </a:endParaRPr>
          </a:p>
          <a:p>
            <a:pPr marL="457200" indent="450215" algn="just"/>
            <a:r>
              <a:rPr lang="uk-UA" sz="3000" b="1" dirty="0">
                <a:effectLst/>
                <a:latin typeface="Times New Roman" panose="02020603050405020304" pitchFamily="18" charset="0"/>
                <a:ea typeface="Times New Roman" panose="02020603050405020304" pitchFamily="18" charset="0"/>
              </a:rPr>
              <a:t>– забезпечення взаємозв’язку між соціальною справедливістю та політичною стабільністю в суспільстві; </a:t>
            </a:r>
            <a:endParaRPr lang="ru-RU" sz="3000" b="1" dirty="0">
              <a:effectLst/>
              <a:latin typeface="Times New Roman" panose="02020603050405020304" pitchFamily="18" charset="0"/>
              <a:ea typeface="Times New Roman" panose="02020603050405020304" pitchFamily="18" charset="0"/>
            </a:endParaRPr>
          </a:p>
          <a:p>
            <a:pPr marL="457200" indent="450215" algn="just"/>
            <a:r>
              <a:rPr lang="uk-UA" sz="3000" b="1" dirty="0">
                <a:effectLst/>
                <a:latin typeface="Times New Roman" panose="02020603050405020304" pitchFamily="18" charset="0"/>
                <a:ea typeface="Times New Roman" panose="02020603050405020304" pitchFamily="18" charset="0"/>
              </a:rPr>
              <a:t>– усунення протирічь між вимогами законодавства щодо визнання прав громад чи громадян, які є носіями різних етнокультурних </a:t>
            </a:r>
            <a:r>
              <a:rPr lang="uk-UA" sz="3000" b="1" dirty="0" err="1">
                <a:effectLst/>
                <a:latin typeface="Times New Roman" panose="02020603050405020304" pitchFamily="18" charset="0"/>
                <a:ea typeface="Times New Roman" panose="02020603050405020304" pitchFamily="18" charset="0"/>
              </a:rPr>
              <a:t>ідентичностей</a:t>
            </a:r>
            <a:r>
              <a:rPr lang="uk-UA" sz="3000" b="1" dirty="0">
                <a:effectLst/>
                <a:latin typeface="Times New Roman" panose="02020603050405020304" pitchFamily="18" charset="0"/>
                <a:ea typeface="Times New Roman" panose="02020603050405020304" pitchFamily="18" charset="0"/>
              </a:rPr>
              <a:t> та способами задоволення їхніх потреб і інтересів; </a:t>
            </a:r>
            <a:endParaRPr lang="ru-RU" sz="3000" b="1" dirty="0">
              <a:effectLst/>
              <a:latin typeface="Times New Roman" panose="02020603050405020304" pitchFamily="18" charset="0"/>
              <a:ea typeface="Times New Roman" panose="02020603050405020304" pitchFamily="18" charset="0"/>
            </a:endParaRPr>
          </a:p>
          <a:p>
            <a:pPr marL="457200" indent="450215" algn="just"/>
            <a:r>
              <a:rPr lang="uk-UA" sz="3000" b="1" dirty="0">
                <a:effectLst/>
                <a:latin typeface="Times New Roman" panose="02020603050405020304" pitchFamily="18" charset="0"/>
                <a:ea typeface="Times New Roman" panose="02020603050405020304" pitchFamily="18" charset="0"/>
              </a:rPr>
              <a:t>– мінімізації відмінностей між інституційними та нормативними характеристиками способів врегулювання можливих конфліктів і управління ними; </a:t>
            </a:r>
            <a:endParaRPr lang="ru-RU" sz="3000" b="1" dirty="0">
              <a:effectLst/>
              <a:latin typeface="Times New Roman" panose="02020603050405020304" pitchFamily="18" charset="0"/>
              <a:ea typeface="Times New Roman" panose="02020603050405020304" pitchFamily="18" charset="0"/>
            </a:endParaRPr>
          </a:p>
          <a:p>
            <a:pPr marL="457200" indent="450215" algn="just"/>
            <a:r>
              <a:rPr lang="uk-UA" sz="3000" b="1" dirty="0">
                <a:effectLst/>
                <a:latin typeface="Times New Roman" panose="02020603050405020304" pitchFamily="18" charset="0"/>
                <a:ea typeface="Times New Roman" panose="02020603050405020304" pitchFamily="18" charset="0"/>
              </a:rPr>
              <a:t>– залагодження протирічь між принципами рівності індивідів і груп на базі ідей мультикультуралізму.</a:t>
            </a:r>
            <a:endParaRPr lang="ru-RU" sz="30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337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lnSpcReduction="10000"/>
          </a:bodyPr>
          <a:lstStyle/>
          <a:p>
            <a:pPr marL="0" indent="0" algn="just">
              <a:buNone/>
            </a:pPr>
            <a:r>
              <a:rPr lang="uk-UA" sz="3800" b="1" dirty="0">
                <a:latin typeface="Times New Roman" panose="02020603050405020304" pitchFamily="18" charset="0"/>
                <a:cs typeface="Times New Roman" panose="02020603050405020304" pitchFamily="18" charset="0"/>
              </a:rPr>
              <a:t>Як підкреслив президент, </a:t>
            </a:r>
            <a:r>
              <a:rPr lang="uk-UA" sz="3800" b="1" i="1" dirty="0">
                <a:highlight>
                  <a:srgbClr val="FFFF00"/>
                </a:highlight>
                <a:latin typeface="Times New Roman" panose="02020603050405020304" pitchFamily="18" charset="0"/>
                <a:cs typeface="Times New Roman" panose="02020603050405020304" pitchFamily="18" charset="0"/>
              </a:rPr>
              <a:t>Франція не буде змінювати свій спосіб життя, не стане переглядати концепцію рівності чоловіків і жінок і не змириться з тим, що хтось може заборонити дівчаткам ходити в школу</a:t>
            </a:r>
            <a:r>
              <a:rPr lang="uk-UA" sz="3800" b="1" dirty="0">
                <a:latin typeface="Times New Roman" panose="02020603050405020304" pitchFamily="18" charset="0"/>
                <a:cs typeface="Times New Roman" panose="02020603050405020304" pitchFamily="18" charset="0"/>
              </a:rPr>
              <a:t>. Крім того, </a:t>
            </a:r>
            <a:r>
              <a:rPr lang="uk-UA" sz="3800" b="1" dirty="0">
                <a:highlight>
                  <a:srgbClr val="00FF00"/>
                </a:highlight>
                <a:latin typeface="Times New Roman" panose="02020603050405020304" pitchFamily="18" charset="0"/>
                <a:cs typeface="Times New Roman" panose="02020603050405020304" pitchFamily="18" charset="0"/>
              </a:rPr>
              <a:t>французи, на погляд президента, не хочуть, щоб люди молилися на вулиці у всіх на виду</a:t>
            </a:r>
            <a:r>
              <a:rPr lang="uk-UA" sz="3800" b="1" dirty="0">
                <a:latin typeface="Times New Roman" panose="02020603050405020304" pitchFamily="18" charset="0"/>
                <a:cs typeface="Times New Roman" panose="02020603050405020304" pitchFamily="18" charset="0"/>
              </a:rPr>
              <a:t>.</a:t>
            </a:r>
          </a:p>
          <a:p>
            <a:pPr marL="0" indent="0" algn="just">
              <a:buNone/>
            </a:pPr>
            <a:r>
              <a:rPr lang="uk-UA" sz="3800" b="1" dirty="0">
                <a:latin typeface="Times New Roman" panose="02020603050405020304" pitchFamily="18" charset="0"/>
                <a:cs typeface="Times New Roman" panose="02020603050405020304" pitchFamily="18" charset="0"/>
              </a:rPr>
              <a:t>Н. Саркозі відзначив, що </a:t>
            </a:r>
            <a:r>
              <a:rPr lang="uk-UA" sz="3800" b="1" i="1" dirty="0">
                <a:highlight>
                  <a:srgbClr val="00FFFF"/>
                </a:highlight>
                <a:latin typeface="Times New Roman" panose="02020603050405020304" pitchFamily="18" charset="0"/>
                <a:cs typeface="Times New Roman" panose="02020603050405020304" pitchFamily="18" charset="0"/>
              </a:rPr>
              <a:t>ще у вересні 2010 р. Сенат Франції схвалив законопроект, що забороняє жінкам носити паранджу, чадру і </a:t>
            </a:r>
            <a:r>
              <a:rPr lang="uk-UA" sz="3800" b="1" i="1" dirty="0" err="1">
                <a:highlight>
                  <a:srgbClr val="00FFFF"/>
                </a:highlight>
                <a:latin typeface="Times New Roman" panose="02020603050405020304" pitchFamily="18" charset="0"/>
                <a:cs typeface="Times New Roman" panose="02020603050405020304" pitchFamily="18" charset="0"/>
              </a:rPr>
              <a:t>нікаб</a:t>
            </a:r>
            <a:r>
              <a:rPr lang="uk-UA" sz="3800" b="1" i="1" dirty="0">
                <a:highlight>
                  <a:srgbClr val="00FFFF"/>
                </a:highlight>
                <a:latin typeface="Times New Roman" panose="02020603050405020304" pitchFamily="18" charset="0"/>
                <a:cs typeface="Times New Roman" panose="02020603050405020304" pitchFamily="18" charset="0"/>
              </a:rPr>
              <a:t> у публічних місцях</a:t>
            </a:r>
            <a:r>
              <a:rPr lang="uk-UA" sz="3800" b="1" dirty="0">
                <a:latin typeface="Times New Roman" panose="02020603050405020304" pitchFamily="18" charset="0"/>
                <a:cs typeface="Times New Roman" panose="02020603050405020304" pitchFamily="18" charset="0"/>
              </a:rPr>
              <a:t>. «</a:t>
            </a:r>
            <a:r>
              <a:rPr lang="uk-UA" sz="3800" b="1" dirty="0">
                <a:solidFill>
                  <a:srgbClr val="C00000"/>
                </a:solidFill>
                <a:latin typeface="Times New Roman" panose="02020603050405020304" pitchFamily="18" charset="0"/>
                <a:cs typeface="Times New Roman" panose="02020603050405020304" pitchFamily="18" charset="0"/>
              </a:rPr>
              <a:t>Франція є країною, де немає місця для паранджі, де немає місця для підпорядкування жінок</a:t>
            </a:r>
            <a:r>
              <a:rPr lang="uk-UA" sz="3800" b="1" dirty="0">
                <a:latin typeface="Times New Roman" panose="02020603050405020304" pitchFamily="18" charset="0"/>
                <a:cs typeface="Times New Roman" panose="02020603050405020304" pitchFamily="18" charset="0"/>
              </a:rPr>
              <a:t>», — заявляв Саркозі.</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91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969818"/>
            <a:ext cx="12191999" cy="5888180"/>
          </a:xfrm>
        </p:spPr>
        <p:txBody>
          <a:bodyPr>
            <a:noAutofit/>
          </a:bodyPr>
          <a:lstStyle/>
          <a:p>
            <a:pPr marL="0" indent="0" algn="just">
              <a:buNone/>
            </a:pPr>
            <a:r>
              <a:rPr lang="uk-UA" sz="4300" b="1" dirty="0">
                <a:latin typeface="Times New Roman" panose="02020603050405020304" pitchFamily="18" charset="0"/>
                <a:cs typeface="Times New Roman" panose="02020603050405020304" pitchFamily="18" charset="0"/>
              </a:rPr>
              <a:t>Лідер Консервативної партії прем’єр-міністр Великобританії </a:t>
            </a:r>
            <a:r>
              <a:rPr lang="uk-UA" sz="4300" b="1" dirty="0">
                <a:solidFill>
                  <a:srgbClr val="C00000"/>
                </a:solidFill>
                <a:latin typeface="Times New Roman" panose="02020603050405020304" pitchFamily="18" charset="0"/>
                <a:cs typeface="Times New Roman" panose="02020603050405020304" pitchFamily="18" charset="0"/>
              </a:rPr>
              <a:t>Девід </a:t>
            </a:r>
            <a:r>
              <a:rPr lang="uk-UA" sz="4300" b="1" dirty="0" err="1">
                <a:solidFill>
                  <a:srgbClr val="C00000"/>
                </a:solidFill>
                <a:latin typeface="Times New Roman" panose="02020603050405020304" pitchFamily="18" charset="0"/>
                <a:cs typeface="Times New Roman" panose="02020603050405020304" pitchFamily="18" charset="0"/>
              </a:rPr>
              <a:t>Кемерон</a:t>
            </a:r>
            <a:r>
              <a:rPr lang="uk-UA" sz="4300" b="1" dirty="0">
                <a:latin typeface="Times New Roman" panose="02020603050405020304" pitchFamily="18" charset="0"/>
                <a:cs typeface="Times New Roman" panose="02020603050405020304" pitchFamily="18" charset="0"/>
              </a:rPr>
              <a:t>, який перебував на цій посаді у 2010–2016 рр., у 2011 р. офіційно визнав провальною державну політику мультикультуралізму: </a:t>
            </a:r>
            <a:r>
              <a:rPr lang="uk-UA" sz="4300" b="1" dirty="0">
                <a:solidFill>
                  <a:srgbClr val="C00000"/>
                </a:solidFill>
                <a:latin typeface="Times New Roman" panose="02020603050405020304" pitchFamily="18" charset="0"/>
                <a:cs typeface="Times New Roman" panose="02020603050405020304" pitchFamily="18" charset="0"/>
              </a:rPr>
              <a:t>“…державний мультикультуралізм зазнав краху”</a:t>
            </a:r>
            <a:r>
              <a:rPr lang="uk-UA" sz="4300" b="1" dirty="0">
                <a:latin typeface="Times New Roman" panose="02020603050405020304" pitchFamily="18" charset="0"/>
                <a:cs typeface="Times New Roman" panose="02020603050405020304" pitchFamily="18" charset="0"/>
              </a:rPr>
              <a:t>, про що повідомлено </a:t>
            </a:r>
            <a:r>
              <a:rPr lang="uk-UA" sz="4300" b="1" dirty="0" err="1">
                <a:latin typeface="Times New Roman" panose="02020603050405020304" pitchFamily="18" charset="0"/>
                <a:cs typeface="Times New Roman" panose="02020603050405020304" pitchFamily="18" charset="0"/>
              </a:rPr>
              <a:t>Agence</a:t>
            </a:r>
            <a:r>
              <a:rPr lang="uk-UA" sz="4300" b="1" dirty="0">
                <a:latin typeface="Times New Roman" panose="02020603050405020304" pitchFamily="18" charset="0"/>
                <a:cs typeface="Times New Roman" panose="02020603050405020304" pitchFamily="18" charset="0"/>
              </a:rPr>
              <a:t> </a:t>
            </a:r>
            <a:r>
              <a:rPr lang="uk-UA" sz="4300" b="1" dirty="0" err="1">
                <a:latin typeface="Times New Roman" panose="02020603050405020304" pitchFamily="18" charset="0"/>
                <a:cs typeface="Times New Roman" panose="02020603050405020304" pitchFamily="18" charset="0"/>
              </a:rPr>
              <a:t>France-Presse</a:t>
            </a:r>
            <a:r>
              <a:rPr lang="uk-UA" sz="4300" b="1" dirty="0">
                <a:latin typeface="Times New Roman" panose="02020603050405020304" pitchFamily="18" charset="0"/>
                <a:cs typeface="Times New Roman" panose="02020603050405020304" pitchFamily="18" charset="0"/>
              </a:rPr>
              <a:t> з посиланням на текст його промови від </a:t>
            </a:r>
            <a:r>
              <a:rPr lang="uk-UA" sz="4300" b="1" dirty="0">
                <a:highlight>
                  <a:srgbClr val="FF0000"/>
                </a:highlight>
                <a:latin typeface="Times New Roman" panose="02020603050405020304" pitchFamily="18" charset="0"/>
                <a:cs typeface="Times New Roman" panose="02020603050405020304" pitchFamily="18" charset="0"/>
              </a:rPr>
              <a:t>5 лютого 2011 р.</a:t>
            </a:r>
            <a:r>
              <a:rPr lang="uk-UA" sz="4300" b="1" dirty="0">
                <a:latin typeface="Times New Roman" panose="02020603050405020304" pitchFamily="18" charset="0"/>
                <a:cs typeface="Times New Roman" panose="02020603050405020304" pitchFamily="18" charset="0"/>
              </a:rPr>
              <a:t> на </a:t>
            </a:r>
            <a:r>
              <a:rPr lang="uk-UA" sz="4300" b="1" i="1" dirty="0">
                <a:highlight>
                  <a:srgbClr val="FFFF00"/>
                </a:highlight>
                <a:latin typeface="Times New Roman" panose="02020603050405020304" pitchFamily="18" charset="0"/>
                <a:cs typeface="Times New Roman" panose="02020603050405020304" pitchFamily="18" charset="0"/>
              </a:rPr>
              <a:t>Мюнхенській конференції з безпеки</a:t>
            </a:r>
            <a:r>
              <a:rPr lang="uk-UA" sz="43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5134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lnSpcReduction="10000"/>
          </a:bodyPr>
          <a:lstStyle/>
          <a:p>
            <a:pPr marL="0" indent="0" algn="jus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За твердженням </a:t>
            </a:r>
            <a:r>
              <a:rPr lang="uk-UA"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Кемерона</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6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толерантність, заснована на невтручанні у справи тих, хто відкидає західні цінності, себе не виправдала</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Прем’єр-міністр наголосив, що необхідно перейти до “</a:t>
            </a:r>
            <a:r>
              <a:rPr lang="uk-UA" sz="36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м’язистого лібералізму</a:t>
            </a:r>
            <a:r>
              <a:rPr lang="uk-UA"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при якому національна ідентичність формується за рахунок демократії, рівних прав, верховенства закону і свободи слова. В якості одного із заходів глава уряду запропонував позбавити фінансової підтримки і вигнати з університетських містечок організації, впливові у мусульманському суспільстві, але які не визначилися з західними цінностями.</a:t>
            </a:r>
            <a:endParaRPr lang="ru-RU" sz="36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969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052944"/>
            <a:ext cx="12191999" cy="5805055"/>
          </a:xfrm>
        </p:spPr>
        <p:txBody>
          <a:bodyPr>
            <a:normAutofit/>
          </a:bodyPr>
          <a:lstStyle/>
          <a:p>
            <a:pPr marL="0" indent="0" algn="just">
              <a:buNone/>
            </a:pPr>
            <a:r>
              <a:rPr lang="uk-UA" sz="3800" b="1" dirty="0">
                <a:latin typeface="Times New Roman" panose="02020603050405020304" pitchFamily="18" charset="0"/>
                <a:cs typeface="Times New Roman" panose="02020603050405020304" pitchFamily="18" charset="0"/>
              </a:rPr>
              <a:t>У рамках доктрини державного мультикультуралізму, за поясненням прем’єр-міністра, </a:t>
            </a:r>
            <a:r>
              <a:rPr lang="uk-UA" sz="3800" b="1" dirty="0">
                <a:highlight>
                  <a:srgbClr val="FFFF00"/>
                </a:highlight>
                <a:latin typeface="Times New Roman" panose="02020603050405020304" pitchFamily="18" charset="0"/>
                <a:cs typeface="Times New Roman" panose="02020603050405020304" pitchFamily="18" charset="0"/>
              </a:rPr>
              <a:t>британська влада заохочувала роздільне співіснування культур</a:t>
            </a:r>
            <a:r>
              <a:rPr lang="uk-UA" sz="3800" b="1" dirty="0">
                <a:latin typeface="Times New Roman" panose="02020603050405020304" pitchFamily="18" charset="0"/>
                <a:cs typeface="Times New Roman" panose="02020603050405020304" pitchFamily="18" charset="0"/>
              </a:rPr>
              <a:t>. Це призвело до нестачі національної ідентичності, що, своєю чергою, спровокувало інтерес молодих британських мусульман до екстремістських ідей. </a:t>
            </a:r>
          </a:p>
          <a:p>
            <a:pPr marL="0" indent="0" algn="just">
              <a:buNone/>
            </a:pPr>
            <a:r>
              <a:rPr lang="uk-UA" sz="3800" b="1" dirty="0">
                <a:latin typeface="Times New Roman" panose="02020603050405020304" pitchFamily="18" charset="0"/>
                <a:cs typeface="Times New Roman" panose="02020603050405020304" pitchFamily="18" charset="0"/>
              </a:rPr>
              <a:t>«</a:t>
            </a:r>
            <a:r>
              <a:rPr lang="uk-UA" sz="3800" b="1" dirty="0">
                <a:solidFill>
                  <a:srgbClr val="C00000"/>
                </a:solidFill>
                <a:latin typeface="Times New Roman" panose="02020603050405020304" pitchFamily="18" charset="0"/>
                <a:cs typeface="Times New Roman" panose="02020603050405020304" pitchFamily="18" charset="0"/>
              </a:rPr>
              <a:t>Якщо ми хочемо подолати цю загрозу (виплеканий державою ісламський екстремізм), я думаю, потрібно перегорнути сторінку з провальними методами минулого</a:t>
            </a:r>
            <a:r>
              <a:rPr lang="uk-UA" sz="3800" b="1" dirty="0">
                <a:latin typeface="Times New Roman" panose="02020603050405020304" pitchFamily="18" charset="0"/>
                <a:cs typeface="Times New Roman" panose="02020603050405020304" pitchFamily="18" charset="0"/>
              </a:rPr>
              <a:t>», — заявив </a:t>
            </a:r>
            <a:r>
              <a:rPr lang="uk-UA" sz="3800" b="1" dirty="0" err="1">
                <a:latin typeface="Times New Roman" panose="02020603050405020304" pitchFamily="18" charset="0"/>
                <a:cs typeface="Times New Roman" panose="02020603050405020304" pitchFamily="18" charset="0"/>
              </a:rPr>
              <a:t>Кемерон</a:t>
            </a:r>
            <a:r>
              <a:rPr lang="uk-UA" sz="3800" b="1" dirty="0">
                <a:latin typeface="Times New Roman" panose="02020603050405020304" pitchFamily="18" charset="0"/>
                <a:cs typeface="Times New Roman" panose="02020603050405020304" pitchFamily="18" charset="0"/>
              </a:rPr>
              <a:t> на конференції.</a:t>
            </a:r>
          </a:p>
        </p:txBody>
      </p:sp>
    </p:spTree>
    <p:extLst>
      <p:ext uri="{BB962C8B-B14F-4D97-AF65-F5344CB8AC3E}">
        <p14:creationId xmlns:p14="http://schemas.microsoft.com/office/powerpoint/2010/main" val="309228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За словами Камерона, </a:t>
            </a:r>
            <a:r>
              <a:rPr lang="uk-UA" sz="3000" b="1" i="1" dirty="0">
                <a:latin typeface="Times New Roman" panose="02020603050405020304" pitchFamily="18" charset="0"/>
                <a:cs typeface="Times New Roman" panose="02020603050405020304" pitchFamily="18" charset="0"/>
              </a:rPr>
              <a:t>доктрина мультикультурності стимулює життя у відокремлених, відділених одна від одної етнічних общинах, тоді як для того, щоб попередити розповсюдження екстремізму, британці потребують більш визначеної і чіткої національної ідентичності</a:t>
            </a:r>
            <a:r>
              <a:rPr lang="uk-UA" sz="3000" b="1" dirty="0">
                <a:latin typeface="Times New Roman" panose="02020603050405020304" pitchFamily="18" charset="0"/>
                <a:cs typeface="Times New Roman" panose="02020603050405020304" pitchFamily="18" charset="0"/>
              </a:rPr>
              <a:t>.</a:t>
            </a:r>
          </a:p>
          <a:p>
            <a:pPr marL="0" indent="0" algn="just">
              <a:buNone/>
            </a:pPr>
            <a:r>
              <a:rPr lang="uk-UA" sz="3000" b="1" dirty="0">
                <a:latin typeface="Times New Roman" panose="02020603050405020304" pitchFamily="18" charset="0"/>
                <a:cs typeface="Times New Roman" panose="02020603050405020304" pitchFamily="18" charset="0"/>
              </a:rPr>
              <a:t> «</a:t>
            </a:r>
            <a:r>
              <a:rPr lang="uk-UA" sz="3000" b="1" dirty="0">
                <a:highlight>
                  <a:srgbClr val="FFFF00"/>
                </a:highlight>
                <a:latin typeface="Times New Roman" panose="02020603050405020304" pitchFamily="18" charset="0"/>
                <a:cs typeface="Times New Roman" panose="02020603050405020304" pitchFamily="18" charset="0"/>
              </a:rPr>
              <a:t>Нам потрібно відмовитися від пасивної толерантності останніх років на користь більш активного і сильного лібералізму</a:t>
            </a:r>
            <a:r>
              <a:rPr lang="uk-UA" sz="3000" b="1" dirty="0">
                <a:latin typeface="Times New Roman" panose="02020603050405020304" pitchFamily="18" charset="0"/>
                <a:cs typeface="Times New Roman" panose="02020603050405020304" pitchFamily="18" charset="0"/>
              </a:rPr>
              <a:t>» – заявив він у своєму першому виступі про радикалізм і витоки тероризму. </a:t>
            </a:r>
          </a:p>
          <a:p>
            <a:pPr marL="0" indent="0" algn="just">
              <a:buNone/>
            </a:pPr>
            <a:r>
              <a:rPr lang="uk-UA" sz="3000" b="1" dirty="0">
                <a:latin typeface="Times New Roman" panose="02020603050405020304" pitchFamily="18" charset="0"/>
                <a:cs typeface="Times New Roman" panose="02020603050405020304" pitchFamily="18" charset="0"/>
              </a:rPr>
              <a:t>Цим виступом Д. Камерон звернув увагу на релігійний чинник, який позначився на негативному сприйнятті ідеї європейського мультикультуралізму та запропонував проводити більш жорстку політику по відношенню до груп, які пропагують ісламський екстремізм. </a:t>
            </a:r>
          </a:p>
        </p:txBody>
      </p:sp>
    </p:spTree>
    <p:extLst>
      <p:ext uri="{BB962C8B-B14F-4D97-AF65-F5344CB8AC3E}">
        <p14:creationId xmlns:p14="http://schemas.microsoft.com/office/powerpoint/2010/main" val="2969904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40508"/>
          </a:xfrm>
        </p:spPr>
        <p:txBody>
          <a:bodyPr>
            <a:noAutofit/>
          </a:bodyPr>
          <a:lstStyle/>
          <a:p>
            <a:pPr algn="ctr"/>
            <a:r>
              <a:rPr lang="uk-UA" sz="3200" b="1" dirty="0">
                <a:highlight>
                  <a:srgbClr val="00FFFF"/>
                </a:highlight>
                <a:latin typeface="Times New Roman" panose="02020603050405020304" pitchFamily="18" charset="0"/>
                <a:cs typeface="Times New Roman" panose="02020603050405020304" pitchFamily="18" charset="0"/>
              </a:rPr>
              <a:t>3.	Криза інтеграційних процесів: </a:t>
            </a:r>
            <a:br>
              <a:rPr lang="uk-UA" sz="3200" b="1" dirty="0">
                <a:highlight>
                  <a:srgbClr val="00FFFF"/>
                </a:highlight>
                <a:latin typeface="Times New Roman" panose="02020603050405020304" pitchFamily="18" charset="0"/>
                <a:cs typeface="Times New Roman" panose="02020603050405020304" pitchFamily="18" charset="0"/>
              </a:rPr>
            </a:br>
            <a:r>
              <a:rPr lang="uk-UA" sz="3200" b="1" dirty="0">
                <a:highlight>
                  <a:srgbClr val="00FFFF"/>
                </a:highlight>
                <a:latin typeface="Times New Roman" panose="02020603050405020304" pitchFamily="18" charset="0"/>
                <a:cs typeface="Times New Roman" panose="02020603050405020304" pitchFamily="18" charset="0"/>
              </a:rPr>
              <a:t>заяви А. Меркель, Н. Саркозі, Д. Камерона</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10"/>
            <a:ext cx="12191999" cy="6017490"/>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Тож, криза мультикультуралізму в Європі полягає в тому, що </a:t>
            </a:r>
            <a:r>
              <a:rPr lang="uk-UA" sz="3600" b="1" dirty="0">
                <a:highlight>
                  <a:srgbClr val="FFFF00"/>
                </a:highlight>
                <a:latin typeface="Times New Roman" panose="02020603050405020304" pitchFamily="18" charset="0"/>
                <a:cs typeface="Times New Roman" panose="02020603050405020304" pitchFamily="18" charset="0"/>
              </a:rPr>
              <a:t>держава і суспільство постають у вигляді окремих розрізнених утворень, які живуть пліч о пліч, але не співпрацюють, не ідентифікують себе як єдину державу</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Вже тоді </a:t>
            </a:r>
            <a:r>
              <a:rPr lang="uk-UA" sz="3600" b="1" dirty="0" err="1">
                <a:latin typeface="Times New Roman" panose="02020603050405020304" pitchFamily="18" charset="0"/>
                <a:cs typeface="Times New Roman" panose="02020603050405020304" pitchFamily="18" charset="0"/>
              </a:rPr>
              <a:t>месідж</a:t>
            </a:r>
            <a:r>
              <a:rPr lang="uk-UA" sz="3600" b="1" dirty="0">
                <a:latin typeface="Times New Roman" panose="02020603050405020304" pitchFamily="18" charset="0"/>
                <a:cs typeface="Times New Roman" panose="02020603050405020304" pitchFamily="18" charset="0"/>
              </a:rPr>
              <a:t> про кризу мультикультуралізму проголошували у різних формах: «</a:t>
            </a:r>
            <a:r>
              <a:rPr lang="uk-UA" sz="3600" b="1" dirty="0">
                <a:solidFill>
                  <a:srgbClr val="C00000"/>
                </a:solidFill>
                <a:latin typeface="Times New Roman" panose="02020603050405020304" pitchFamily="18" charset="0"/>
                <a:cs typeface="Times New Roman" panose="02020603050405020304" pitchFamily="18" charset="0"/>
              </a:rPr>
              <a:t>забагато різноманіття та толерантності</a:t>
            </a:r>
            <a:r>
              <a:rPr lang="uk-UA" sz="3600" b="1" dirty="0">
                <a:latin typeface="Times New Roman" panose="02020603050405020304" pitchFamily="18" charset="0"/>
                <a:cs typeface="Times New Roman" panose="02020603050405020304" pitchFamily="18" charset="0"/>
              </a:rPr>
              <a:t>» (Р. Гріло, Великобританія, «</a:t>
            </a:r>
            <a:r>
              <a:rPr lang="uk-UA" sz="3600" b="1" dirty="0">
                <a:solidFill>
                  <a:srgbClr val="0070C0"/>
                </a:solidFill>
                <a:latin typeface="Times New Roman" panose="02020603050405020304" pitchFamily="18" charset="0"/>
                <a:cs typeface="Times New Roman" panose="02020603050405020304" pitchFamily="18" charset="0"/>
              </a:rPr>
              <a:t>дезінтеграція суспільства</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Дж</a:t>
            </a:r>
            <a:r>
              <a:rPr lang="uk-UA" sz="3600" b="1" dirty="0">
                <a:latin typeface="Times New Roman" panose="02020603050405020304" pitchFamily="18" charset="0"/>
                <a:cs typeface="Times New Roman" panose="02020603050405020304" pitchFamily="18" charset="0"/>
              </a:rPr>
              <a:t>. </a:t>
            </a:r>
            <a:r>
              <a:rPr lang="uk-UA" sz="3600" b="1" dirty="0" err="1">
                <a:latin typeface="Times New Roman" panose="02020603050405020304" pitchFamily="18" charset="0"/>
                <a:cs typeface="Times New Roman" panose="02020603050405020304" pitchFamily="18" charset="0"/>
              </a:rPr>
              <a:t>Сарторі</a:t>
            </a:r>
            <a:r>
              <a:rPr lang="uk-UA" sz="3600" b="1" dirty="0">
                <a:latin typeface="Times New Roman" panose="02020603050405020304" pitchFamily="18" charset="0"/>
                <a:cs typeface="Times New Roman" panose="02020603050405020304" pitchFamily="18" charset="0"/>
              </a:rPr>
              <a:t>, Італія), «</a:t>
            </a:r>
            <a:r>
              <a:rPr lang="uk-UA" sz="3600" b="1" dirty="0">
                <a:solidFill>
                  <a:srgbClr val="C00000"/>
                </a:solidFill>
                <a:latin typeface="Times New Roman" panose="02020603050405020304" pitchFamily="18" charset="0"/>
                <a:cs typeface="Times New Roman" panose="02020603050405020304" pitchFamily="18" charset="0"/>
              </a:rPr>
              <a:t>мультикультурна драма</a:t>
            </a:r>
            <a:r>
              <a:rPr lang="uk-UA" sz="3600" b="1" dirty="0">
                <a:latin typeface="Times New Roman" panose="02020603050405020304" pitchFamily="18" charset="0"/>
                <a:cs typeface="Times New Roman" panose="02020603050405020304" pitchFamily="18" charset="0"/>
              </a:rPr>
              <a:t>» (П. Шеффер, Голландія), </a:t>
            </a:r>
            <a:r>
              <a:rPr lang="uk-UA" sz="3600" b="1" u="sng" dirty="0">
                <a:latin typeface="Times New Roman" panose="02020603050405020304" pitchFamily="18" charset="0"/>
                <a:cs typeface="Times New Roman" panose="02020603050405020304" pitchFamily="18" charset="0"/>
              </a:rPr>
              <a:t>небезпека</a:t>
            </a:r>
            <a:r>
              <a:rPr lang="uk-UA" sz="3600" b="1" dirty="0">
                <a:latin typeface="Times New Roman" panose="02020603050405020304" pitchFamily="18" charset="0"/>
                <a:cs typeface="Times New Roman" panose="02020603050405020304" pitchFamily="18" charset="0"/>
              </a:rPr>
              <a:t> «</a:t>
            </a:r>
            <a:r>
              <a:rPr lang="uk-UA" sz="3600" b="1" dirty="0">
                <a:highlight>
                  <a:srgbClr val="FFFF00"/>
                </a:highlight>
                <a:latin typeface="Times New Roman" panose="02020603050405020304" pitchFamily="18" charset="0"/>
                <a:cs typeface="Times New Roman" panose="02020603050405020304" pitchFamily="18" charset="0"/>
              </a:rPr>
              <a:t>паралельного суспільства</a:t>
            </a:r>
            <a:r>
              <a:rPr lang="uk-UA" sz="3600" b="1" dirty="0">
                <a:latin typeface="Times New Roman" panose="02020603050405020304" pitchFamily="18" charset="0"/>
                <a:cs typeface="Times New Roman" panose="02020603050405020304" pitchFamily="18" charset="0"/>
              </a:rPr>
              <a:t>» (С. </a:t>
            </a:r>
            <a:r>
              <a:rPr lang="uk-UA" sz="3600" b="1" dirty="0" err="1">
                <a:latin typeface="Times New Roman" panose="02020603050405020304" pitchFamily="18" charset="0"/>
                <a:cs typeface="Times New Roman" panose="02020603050405020304" pitchFamily="18" charset="0"/>
              </a:rPr>
              <a:t>Вертовец</a:t>
            </a:r>
            <a:r>
              <a:rPr lang="uk-UA" sz="3600" b="1" dirty="0">
                <a:latin typeface="Times New Roman" panose="02020603050405020304" pitchFamily="18" charset="0"/>
                <a:cs typeface="Times New Roman" panose="02020603050405020304" pitchFamily="18" charset="0"/>
              </a:rPr>
              <a:t>, Великобританія).</a:t>
            </a:r>
          </a:p>
        </p:txBody>
      </p:sp>
    </p:spTree>
    <p:extLst>
      <p:ext uri="{BB962C8B-B14F-4D97-AF65-F5344CB8AC3E}">
        <p14:creationId xmlns:p14="http://schemas.microsoft.com/office/powerpoint/2010/main" val="2489596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З’являються в цей і «захисники Європи», що переходять до рішучих дій. Зокрема варто згадати сумнозвісні події 2011 р. у Норвегії, пов’язані з іменем </a:t>
            </a:r>
            <a:r>
              <a:rPr lang="uk-UA" sz="3600" b="1" dirty="0">
                <a:highlight>
                  <a:srgbClr val="FFFF00"/>
                </a:highlight>
                <a:latin typeface="Times New Roman" panose="02020603050405020304" pitchFamily="18" charset="0"/>
                <a:cs typeface="Times New Roman" panose="02020603050405020304" pitchFamily="18" charset="0"/>
              </a:rPr>
              <a:t>А. </a:t>
            </a:r>
            <a:r>
              <a:rPr lang="uk-UA" sz="3600" b="1" dirty="0" err="1">
                <a:highlight>
                  <a:srgbClr val="FFFF00"/>
                </a:highlight>
                <a:latin typeface="Times New Roman" panose="02020603050405020304" pitchFamily="18" charset="0"/>
                <a:cs typeface="Times New Roman" panose="02020603050405020304" pitchFamily="18" charset="0"/>
              </a:rPr>
              <a:t>Брейвіка</a:t>
            </a:r>
            <a:r>
              <a:rPr lang="uk-UA" sz="3600" b="1" dirty="0">
                <a:latin typeface="Times New Roman" panose="02020603050405020304" pitchFamily="18" charset="0"/>
                <a:cs typeface="Times New Roman" panose="02020603050405020304" pitchFamily="18" charset="0"/>
              </a:rPr>
              <a:t>.</a:t>
            </a:r>
          </a:p>
          <a:p>
            <a:pPr marL="0" indent="0" algn="just">
              <a:buNone/>
            </a:pPr>
            <a:r>
              <a:rPr lang="uk-UA" sz="3600" b="1" dirty="0">
                <a:latin typeface="Times New Roman" panose="02020603050405020304" pitchFamily="18" charset="0"/>
                <a:cs typeface="Times New Roman" panose="02020603050405020304" pitchFamily="18" charset="0"/>
              </a:rPr>
              <a:t>Цікаво, що північ Європи (Данія, Норвегія і Швеція) ще з 20-х рр. XX ст. розвивала концепцію </a:t>
            </a:r>
            <a:r>
              <a:rPr lang="uk-UA" sz="3600" b="1" dirty="0" err="1">
                <a:solidFill>
                  <a:srgbClr val="C00000"/>
                </a:solidFill>
                <a:latin typeface="Times New Roman" panose="02020603050405020304" pitchFamily="18" charset="0"/>
                <a:cs typeface="Times New Roman" panose="02020603050405020304" pitchFamily="18" charset="0"/>
              </a:rPr>
              <a:t>folkshjem</a:t>
            </a:r>
            <a:r>
              <a:rPr lang="uk-UA" sz="3600" b="1" dirty="0">
                <a:latin typeface="Times New Roman" panose="02020603050405020304" pitchFamily="18" charset="0"/>
                <a:cs typeface="Times New Roman" panose="02020603050405020304" pitchFamily="18" charset="0"/>
              </a:rPr>
              <a:t> – </a:t>
            </a:r>
            <a:r>
              <a:rPr lang="uk-UA" sz="3600" b="1" u="sng" dirty="0">
                <a:solidFill>
                  <a:srgbClr val="C00000"/>
                </a:solidFill>
                <a:latin typeface="Times New Roman" panose="02020603050405020304" pitchFamily="18" charset="0"/>
                <a:cs typeface="Times New Roman" panose="02020603050405020304" pitchFamily="18" charset="0"/>
              </a:rPr>
              <a:t>держави як будинку народу</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Сам термін «</a:t>
            </a:r>
            <a:r>
              <a:rPr lang="uk-UA" sz="3600" b="1" dirty="0" err="1">
                <a:latin typeface="Times New Roman" panose="02020603050405020304" pitchFamily="18" charset="0"/>
                <a:cs typeface="Times New Roman" panose="02020603050405020304" pitchFamily="18" charset="0"/>
              </a:rPr>
              <a:t>folkshjem</a:t>
            </a:r>
            <a:r>
              <a:rPr lang="uk-UA" sz="3600" b="1" dirty="0">
                <a:latin typeface="Times New Roman" panose="02020603050405020304" pitchFamily="18" charset="0"/>
                <a:cs typeface="Times New Roman" panose="02020603050405020304" pitchFamily="18" charset="0"/>
              </a:rPr>
              <a:t>» виник ще на початку XX ст., коли робітникам внаслідок заборони в Швеції на політичні зібрання приходилося самим будувати собі «народні будинки» – місця, куди вони могли прийти після важного трудового дня і спокійно обговорити соціально-політичні питання.</a:t>
            </a:r>
          </a:p>
        </p:txBody>
      </p:sp>
    </p:spTree>
    <p:extLst>
      <p:ext uri="{BB962C8B-B14F-4D97-AF65-F5344CB8AC3E}">
        <p14:creationId xmlns:p14="http://schemas.microsoft.com/office/powerpoint/2010/main" val="1263537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Однак ідея «будинку народу» як політичних концепт оформилася лише тоді, коли лідер швецьких соціал-демократів П.А. </a:t>
            </a:r>
            <a:r>
              <a:rPr lang="uk-UA" sz="3400" b="1" dirty="0" err="1">
                <a:latin typeface="Times New Roman" panose="02020603050405020304" pitchFamily="18" charset="0"/>
                <a:cs typeface="Times New Roman" panose="02020603050405020304" pitchFamily="18" charset="0"/>
              </a:rPr>
              <a:t>Хансон</a:t>
            </a:r>
            <a:r>
              <a:rPr lang="uk-UA" sz="3400" b="1" dirty="0">
                <a:latin typeface="Times New Roman" panose="02020603050405020304" pitchFamily="18" charset="0"/>
                <a:cs typeface="Times New Roman" panose="02020603050405020304" pitchFamily="18" charset="0"/>
              </a:rPr>
              <a:t> у 1928 р. висунув концепцію Швеція як «дому народу», де </a:t>
            </a:r>
            <a:r>
              <a:rPr lang="uk-UA" sz="3400" b="1" dirty="0" err="1">
                <a:latin typeface="Times New Roman" panose="02020603050405020304" pitchFamily="18" charset="0"/>
                <a:cs typeface="Times New Roman" panose="02020603050405020304" pitchFamily="18" charset="0"/>
              </a:rPr>
              <a:t>йшлася</a:t>
            </a:r>
            <a:r>
              <a:rPr lang="uk-UA" sz="3400" b="1" dirty="0">
                <a:latin typeface="Times New Roman" panose="02020603050405020304" pitchFamily="18" charset="0"/>
                <a:cs typeface="Times New Roman" panose="02020603050405020304" pitchFamily="18" charset="0"/>
              </a:rPr>
              <a:t> мова про спільність інтересів нації у створенні «спільного дому». </a:t>
            </a:r>
          </a:p>
          <a:p>
            <a:pPr marL="0" indent="0" algn="just">
              <a:buNone/>
            </a:pPr>
            <a:r>
              <a:rPr lang="uk-UA" sz="3400" b="1" dirty="0">
                <a:latin typeface="Times New Roman" panose="02020603050405020304" pitchFamily="18" charset="0"/>
                <a:cs typeface="Times New Roman" panose="02020603050405020304" pitchFamily="18" charset="0"/>
              </a:rPr>
              <a:t>У цієї концепції є ще один зміст, який визначив напрямок </a:t>
            </a:r>
            <a:r>
              <a:rPr lang="uk-UA" sz="3400" b="1" dirty="0">
                <a:highlight>
                  <a:srgbClr val="FFFF00"/>
                </a:highlight>
                <a:latin typeface="Times New Roman" panose="02020603050405020304" pitchFamily="18" charset="0"/>
                <a:cs typeface="Times New Roman" panose="02020603050405020304" pitchFamily="18" charset="0"/>
              </a:rPr>
              <a:t>розвитку соціальної демократії в скандинавських країнах</a:t>
            </a:r>
            <a:r>
              <a:rPr lang="uk-UA" sz="3400" b="1" dirty="0">
                <a:latin typeface="Times New Roman" panose="02020603050405020304" pitchFamily="18" charset="0"/>
                <a:cs typeface="Times New Roman" panose="02020603050405020304" pitchFamily="18" charset="0"/>
              </a:rPr>
              <a:t>. Держава добробуту повинна стати реальністю для всіх, в країні повинно бути добре всьому народу, а не окремим групам городян. Тому не випадково, що ці ідеї і їх успішна реалізація приваблювали та продовжують приваблювати до Скандинавських країн охочих отримати роботу чи громадянство з усього світу.</a:t>
            </a:r>
          </a:p>
        </p:txBody>
      </p:sp>
    </p:spTree>
    <p:extLst>
      <p:ext uri="{BB962C8B-B14F-4D97-AF65-F5344CB8AC3E}">
        <p14:creationId xmlns:p14="http://schemas.microsoft.com/office/powerpoint/2010/main" val="3578858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Особливою популярністю серед мігрантів з початку </a:t>
            </a:r>
            <a:r>
              <a:rPr lang="uk-UA" sz="3600" b="1" dirty="0" err="1">
                <a:latin typeface="Times New Roman" panose="02020603050405020304" pitchFamily="18" charset="0"/>
                <a:cs typeface="Times New Roman" panose="02020603050405020304" pitchFamily="18" charset="0"/>
              </a:rPr>
              <a:t>XXIст</a:t>
            </a:r>
            <a:r>
              <a:rPr lang="uk-UA" sz="3600" b="1" dirty="0">
                <a:latin typeface="Times New Roman" panose="02020603050405020304" pitchFamily="18" charset="0"/>
                <a:cs typeface="Times New Roman" panose="02020603050405020304" pitchFamily="18" charset="0"/>
              </a:rPr>
              <a:t>. користувалася Норвегія, яка зі </a:t>
            </a:r>
            <a:r>
              <a:rPr lang="uk-UA" sz="3600" b="1" dirty="0">
                <a:highlight>
                  <a:srgbClr val="00FFFF"/>
                </a:highlight>
                <a:latin typeface="Times New Roman" panose="02020603050405020304" pitchFamily="18" charset="0"/>
                <a:cs typeface="Times New Roman" panose="02020603050405020304" pitchFamily="18" charset="0"/>
              </a:rPr>
              <a:t>Індексом розвитку людського потенціалу</a:t>
            </a:r>
            <a:r>
              <a:rPr lang="uk-UA" sz="3600" b="1" dirty="0">
                <a:latin typeface="Times New Roman" panose="02020603050405020304" pitchFamily="18" charset="0"/>
                <a:cs typeface="Times New Roman" panose="02020603050405020304" pitchFamily="18" charset="0"/>
              </a:rPr>
              <a:t> (ІРЛП) 10 років ( з 2001 по 2011 рр.) займала перше місце в світі і лише двічі – в 2007 і 2008рр. – поступалася лідерством Ісландії. Незважаючи на те, що Норвегія є по праву однією з «дорогих» країн Європи, рівень життя населення в ній також лишається самим високим в Старому світі.</a:t>
            </a:r>
          </a:p>
          <a:p>
            <a:pPr marL="0" indent="0" algn="just">
              <a:buNone/>
            </a:pPr>
            <a:r>
              <a:rPr lang="uk-UA" sz="3600" b="1" dirty="0">
                <a:latin typeface="Times New Roman" panose="02020603050405020304" pitchFamily="18" charset="0"/>
                <a:cs typeface="Times New Roman" panose="02020603050405020304" pitchFamily="18" charset="0"/>
              </a:rPr>
              <a:t>Крім того, процедура отримання норвезького громадянства не дуже складна, особливо якщо у приїжджого на території держави вже проживають родичи. </a:t>
            </a:r>
          </a:p>
        </p:txBody>
      </p:sp>
    </p:spTree>
    <p:extLst>
      <p:ext uri="{BB962C8B-B14F-4D97-AF65-F5344CB8AC3E}">
        <p14:creationId xmlns:p14="http://schemas.microsoft.com/office/powerpoint/2010/main" val="2090019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Норвегія не входить до ЄС, однак в рамках існуючих програм Північного співробітництва мешканці інших Скандинавських країн (Данії, Швеції і Фінляндії) можуть вільно в’їжджати до країни, проживати в ній тривалий час і користуватися всіма благами норвезького суспільства зі своїми внутрішніми паспортами і медичними документами. Вони також мають право на отримання безоплатної освіти нарівні з громадянами Норвегії. </a:t>
            </a:r>
          </a:p>
          <a:p>
            <a:pPr marL="0" indent="0" algn="just">
              <a:buNone/>
            </a:pPr>
            <a:r>
              <a:rPr lang="uk-UA" sz="3600" b="1" dirty="0">
                <a:latin typeface="Times New Roman" panose="02020603050405020304" pitchFamily="18" charset="0"/>
                <a:cs typeface="Times New Roman" panose="02020603050405020304" pitchFamily="18" charset="0"/>
              </a:rPr>
              <a:t>Ця міра призвана сприяти успішній інтеграції приїжджаючих і одночасно підготовити кадровий резерв для країни, що гостро потребує кваліфікованої робочої сили (насамперед, лікарів і вчених).</a:t>
            </a:r>
          </a:p>
        </p:txBody>
      </p:sp>
    </p:spTree>
    <p:extLst>
      <p:ext uri="{BB962C8B-B14F-4D97-AF65-F5344CB8AC3E}">
        <p14:creationId xmlns:p14="http://schemas.microsoft.com/office/powerpoint/2010/main" val="84243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163782"/>
            <a:ext cx="12191999" cy="5694218"/>
          </a:xfrm>
        </p:spPr>
        <p:txBody>
          <a:bodyPr>
            <a:noAutofit/>
          </a:bodyPr>
          <a:lstStyle/>
          <a:p>
            <a:pPr marL="0" indent="0" algn="just">
              <a:buNone/>
            </a:pPr>
            <a:r>
              <a:rPr lang="uk-UA" sz="4100" b="1" dirty="0">
                <a:latin typeface="Times New Roman" panose="02020603050405020304" pitchFamily="18" charset="0"/>
                <a:cs typeface="Times New Roman" panose="02020603050405020304" pitchFamily="18" charset="0"/>
              </a:rPr>
              <a:t>Проблема ця полягає в тому, що утворення мігрантами своєрідних «гетто» у країнах перебування дещо розвінчує мультикультурний міф про «взаємопроникнення культур» та аж ніяк не викликає схвалення у корінного населення. </a:t>
            </a:r>
          </a:p>
          <a:p>
            <a:pPr marL="0" indent="0" algn="just">
              <a:buNone/>
            </a:pPr>
            <a:r>
              <a:rPr lang="uk-UA" sz="4100" b="1" dirty="0">
                <a:latin typeface="Times New Roman" panose="02020603050405020304" pitchFamily="18" charset="0"/>
                <a:cs typeface="Times New Roman" panose="02020603050405020304" pitchFamily="18" charset="0"/>
              </a:rPr>
              <a:t>Але найбільше невдоволення громадян викликане тим, що програми з інтеграції мігрантів фінансуються фактично за рахунок скорочення коштів на забезпечення власного населення. </a:t>
            </a:r>
          </a:p>
        </p:txBody>
      </p:sp>
    </p:spTree>
    <p:extLst>
      <p:ext uri="{BB962C8B-B14F-4D97-AF65-F5344CB8AC3E}">
        <p14:creationId xmlns:p14="http://schemas.microsoft.com/office/powerpoint/2010/main" val="2840075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0509"/>
            <a:ext cx="12191999" cy="6017491"/>
          </a:xfrm>
        </p:spPr>
        <p:txBody>
          <a:bodyPr>
            <a:normAutofit lnSpcReduction="10000"/>
          </a:bodyPr>
          <a:lstStyle/>
          <a:p>
            <a:pPr marL="0" indent="0" algn="just">
              <a:buNone/>
            </a:pPr>
            <a:r>
              <a:rPr lang="uk-UA" sz="4000" b="1" dirty="0">
                <a:latin typeface="Times New Roman" panose="02020603050405020304" pitchFamily="18" charset="0"/>
                <a:cs typeface="Times New Roman" panose="02020603050405020304" pitchFamily="18" charset="0"/>
              </a:rPr>
              <a:t>Все це безперечно робить Норвегію привабливою для трудових мігрантів, причому не тільки з європейських країн. </a:t>
            </a:r>
          </a:p>
          <a:p>
            <a:pPr marL="0" indent="0" algn="just">
              <a:buNone/>
            </a:pPr>
            <a:r>
              <a:rPr lang="uk-UA" sz="4000" b="1" dirty="0">
                <a:highlight>
                  <a:srgbClr val="00FFFF"/>
                </a:highlight>
                <a:latin typeface="Times New Roman" panose="02020603050405020304" pitchFamily="18" charset="0"/>
                <a:cs typeface="Times New Roman" panose="02020603050405020304" pitchFamily="18" charset="0"/>
              </a:rPr>
              <a:t>Однак в системі норвезького «народного будинку» – «</a:t>
            </a:r>
            <a:r>
              <a:rPr lang="uk-UA" sz="4000" b="1" dirty="0" err="1">
                <a:highlight>
                  <a:srgbClr val="00FFFF"/>
                </a:highlight>
                <a:latin typeface="Times New Roman" panose="02020603050405020304" pitchFamily="18" charset="0"/>
                <a:cs typeface="Times New Roman" panose="02020603050405020304" pitchFamily="18" charset="0"/>
              </a:rPr>
              <a:t>folkshjem</a:t>
            </a:r>
            <a:r>
              <a:rPr lang="uk-UA" sz="4000" b="1" dirty="0">
                <a:highlight>
                  <a:srgbClr val="00FFFF"/>
                </a:highlight>
                <a:latin typeface="Times New Roman" panose="02020603050405020304" pitchFamily="18" charset="0"/>
                <a:cs typeface="Times New Roman" panose="02020603050405020304" pitchFamily="18" charset="0"/>
              </a:rPr>
              <a:t>» на початку XXI ст. намітилися проблеми</a:t>
            </a:r>
            <a:r>
              <a:rPr lang="uk-UA" sz="4000" b="1" dirty="0">
                <a:latin typeface="Times New Roman" panose="02020603050405020304" pitchFamily="18" charset="0"/>
                <a:cs typeface="Times New Roman" panose="02020603050405020304" pitchFamily="18" charset="0"/>
              </a:rPr>
              <a:t>. </a:t>
            </a:r>
          </a:p>
          <a:p>
            <a:pPr marL="0" indent="0" algn="just">
              <a:buNone/>
            </a:pPr>
            <a:r>
              <a:rPr lang="uk-UA" sz="4000" b="1" dirty="0">
                <a:latin typeface="Times New Roman" panose="02020603050405020304" pitchFamily="18" charset="0"/>
                <a:cs typeface="Times New Roman" panose="02020603050405020304" pitchFamily="18" charset="0"/>
              </a:rPr>
              <a:t>За статистикою, </a:t>
            </a:r>
            <a:r>
              <a:rPr lang="uk-UA" sz="4000" b="1" dirty="0">
                <a:solidFill>
                  <a:srgbClr val="C00000"/>
                </a:solidFill>
                <a:latin typeface="Times New Roman" panose="02020603050405020304" pitchFamily="18" charset="0"/>
                <a:cs typeface="Times New Roman" panose="02020603050405020304" pitchFamily="18" charset="0"/>
              </a:rPr>
              <a:t>на 2011 р. кожний третій мешканець норвезького міста (Осло і Бергена) – мігрант чи нащадок мігрантів, що отримали громадянство по факту народження на території Королівства (право крові).</a:t>
            </a:r>
          </a:p>
        </p:txBody>
      </p:sp>
    </p:spTree>
    <p:extLst>
      <p:ext uri="{BB962C8B-B14F-4D97-AF65-F5344CB8AC3E}">
        <p14:creationId xmlns:p14="http://schemas.microsoft.com/office/powerpoint/2010/main" val="4020716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480289"/>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683491"/>
            <a:ext cx="12191999" cy="6174509"/>
          </a:xfrm>
        </p:spPr>
        <p:txBody>
          <a:bodyPr>
            <a:noAutofit/>
          </a:bodyPr>
          <a:lstStyle/>
          <a:p>
            <a:pPr marL="0" indent="0" algn="just">
              <a:buNone/>
            </a:pPr>
            <a:r>
              <a:rPr lang="uk-UA" sz="3800" b="1" dirty="0">
                <a:latin typeface="Times New Roman" panose="02020603050405020304" pitchFamily="18" charset="0"/>
                <a:cs typeface="Times New Roman" panose="02020603050405020304" pitchFamily="18" charset="0"/>
              </a:rPr>
              <a:t>На </a:t>
            </a:r>
            <a:r>
              <a:rPr lang="uk-UA" sz="3800" b="1" dirty="0">
                <a:solidFill>
                  <a:srgbClr val="C00000"/>
                </a:solidFill>
                <a:latin typeface="Times New Roman" panose="02020603050405020304" pitchFamily="18" charset="0"/>
                <a:cs typeface="Times New Roman" panose="02020603050405020304" pitchFamily="18" charset="0"/>
              </a:rPr>
              <a:t>1 січня 2011 р.</a:t>
            </a:r>
            <a:r>
              <a:rPr lang="uk-UA" sz="3800" b="1" dirty="0">
                <a:latin typeface="Times New Roman" panose="02020603050405020304" pitchFamily="18" charset="0"/>
                <a:cs typeface="Times New Roman" panose="02020603050405020304" pitchFamily="18" charset="0"/>
              </a:rPr>
              <a:t> в Норвегії проживало 4,9 млн осіб, з яких 600 тис. – це іммігранти та їх діти, що народилися вже в країні фіордів. Кожний третій з них – мігрант з мусульманських країн. В деяких районах Осло доля мешканців ненорвезького походження перевищувала 1/3.</a:t>
            </a:r>
          </a:p>
          <a:p>
            <a:pPr marL="0" indent="0" algn="just">
              <a:buNone/>
            </a:pPr>
            <a:r>
              <a:rPr lang="uk-UA" sz="3800" b="1" dirty="0">
                <a:latin typeface="Times New Roman" panose="02020603050405020304" pitchFamily="18" charset="0"/>
                <a:cs typeface="Times New Roman" panose="02020603050405020304" pitchFamily="18" charset="0"/>
              </a:rPr>
              <a:t> Згідно звіту Міністерства з питань дитинства, рівності і соціальної інтеграції Норвегія за листопад 2011 р. доля мігрантів складала приблизно 12% всього населення, серед яких 200 тис. (тобто 1/3) мігрантів проживали в країні менше 5 років.</a:t>
            </a:r>
          </a:p>
        </p:txBody>
      </p:sp>
    </p:spTree>
    <p:extLst>
      <p:ext uri="{BB962C8B-B14F-4D97-AF65-F5344CB8AC3E}">
        <p14:creationId xmlns:p14="http://schemas.microsoft.com/office/powerpoint/2010/main" val="1393215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lnSpcReduction="10000"/>
          </a:bodyPr>
          <a:lstStyle/>
          <a:p>
            <a:pPr marL="0" indent="0" algn="just">
              <a:buNone/>
            </a:pPr>
            <a:r>
              <a:rPr lang="uk-UA" sz="4000" b="1" dirty="0">
                <a:latin typeface="Times New Roman" panose="02020603050405020304" pitchFamily="18" charset="0"/>
                <a:cs typeface="Times New Roman" panose="02020603050405020304" pitchFamily="18" charset="0"/>
              </a:rPr>
              <a:t>Для невеликої, від самого початку моноетнічної країни це були дуже великі цифри. Уряд Норвегії виявився не готовим до успішної інтеграційної політики для мігрантів і членів їх сімей. Число мігрантів зростало дуже швидко, більшість з них не знала норвезької мови і навіть не намагалася її вивчити.</a:t>
            </a:r>
          </a:p>
          <a:p>
            <a:pPr marL="0" indent="0" algn="just">
              <a:buNone/>
            </a:pPr>
            <a:r>
              <a:rPr lang="uk-UA" sz="4000" b="1" dirty="0">
                <a:latin typeface="Times New Roman" panose="02020603050405020304" pitchFamily="18" charset="0"/>
                <a:cs typeface="Times New Roman" panose="02020603050405020304" pitchFamily="18" charset="0"/>
              </a:rPr>
              <a:t>Одним із перших тривожних сигналів для норвезького суспільства став інцидент із елітною спортивною школою </a:t>
            </a:r>
            <a:r>
              <a:rPr lang="uk-UA" sz="4000" b="1" dirty="0" err="1">
                <a:latin typeface="Times New Roman" panose="02020603050405020304" pitchFamily="18" charset="0"/>
                <a:cs typeface="Times New Roman" panose="02020603050405020304" pitchFamily="18" charset="0"/>
              </a:rPr>
              <a:t>Бьорке</a:t>
            </a:r>
            <a:r>
              <a:rPr lang="uk-UA" sz="4000" b="1" dirty="0">
                <a:latin typeface="Times New Roman" panose="02020603050405020304" pitchFamily="18" charset="0"/>
                <a:cs typeface="Times New Roman" panose="02020603050405020304" pitchFamily="18" charset="0"/>
              </a:rPr>
              <a:t>, в якій у 2011 р. вперше у Скандинавії було введено роздільне навчання етнічних норвежців та дітей мігрантів.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287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Через півроку, </a:t>
            </a:r>
            <a:r>
              <a:rPr lang="uk-UA" sz="4000" b="1" dirty="0">
                <a:highlight>
                  <a:srgbClr val="00FFFF"/>
                </a:highlight>
                <a:latin typeface="Times New Roman" panose="02020603050405020304" pitchFamily="18" charset="0"/>
                <a:cs typeface="Times New Roman" panose="02020603050405020304" pitchFamily="18" charset="0"/>
              </a:rPr>
              <a:t>22 липня 2011 р.</a:t>
            </a:r>
            <a:r>
              <a:rPr lang="uk-UA" sz="4000" b="1" dirty="0">
                <a:latin typeface="Times New Roman" panose="02020603050405020304" pitchFamily="18" charset="0"/>
                <a:cs typeface="Times New Roman" panose="02020603050405020304" pitchFamily="18" charset="0"/>
              </a:rPr>
              <a:t>, Норвегію вразили </a:t>
            </a:r>
            <a:r>
              <a:rPr lang="uk-UA" sz="4000" b="1" u="sng" dirty="0">
                <a:latin typeface="Times New Roman" panose="02020603050405020304" pitchFamily="18" charset="0"/>
                <a:cs typeface="Times New Roman" panose="02020603050405020304" pitchFamily="18" charset="0"/>
              </a:rPr>
              <a:t>найстрашніші з часів Другої світової війни події</a:t>
            </a:r>
            <a:r>
              <a:rPr lang="uk-UA" sz="4000" b="1" dirty="0">
                <a:latin typeface="Times New Roman" panose="02020603050405020304" pitchFamily="18" charset="0"/>
                <a:cs typeface="Times New Roman" panose="02020603050405020304" pitchFamily="18" charset="0"/>
              </a:rPr>
              <a:t>: теракт в Осло та розстріл учасників молодіжного з’їзду на острові </a:t>
            </a:r>
            <a:r>
              <a:rPr lang="uk-UA" sz="4000" b="1" dirty="0" err="1">
                <a:latin typeface="Times New Roman" panose="02020603050405020304" pitchFamily="18" charset="0"/>
                <a:cs typeface="Times New Roman" panose="02020603050405020304" pitchFamily="18" charset="0"/>
              </a:rPr>
              <a:t>Утейя</a:t>
            </a:r>
            <a:r>
              <a:rPr lang="uk-UA" sz="4000" b="1" dirty="0">
                <a:latin typeface="Times New Roman" panose="02020603050405020304" pitchFamily="18" charset="0"/>
                <a:cs typeface="Times New Roman" panose="02020603050405020304" pitchFamily="18" charset="0"/>
              </a:rPr>
              <a:t>. </a:t>
            </a:r>
          </a:p>
          <a:p>
            <a:pPr marL="0" indent="0" algn="just">
              <a:buNone/>
            </a:pPr>
            <a:r>
              <a:rPr lang="uk-UA" sz="4000" b="1" dirty="0">
                <a:latin typeface="Times New Roman" panose="02020603050405020304" pitchFamily="18" charset="0"/>
                <a:cs typeface="Times New Roman" panose="02020603050405020304" pitchFamily="18" charset="0"/>
              </a:rPr>
              <a:t>Спочатку норвежець </a:t>
            </a:r>
            <a:r>
              <a:rPr lang="uk-UA" sz="4000" b="1" dirty="0">
                <a:solidFill>
                  <a:srgbClr val="C00000"/>
                </a:solidFill>
                <a:latin typeface="Times New Roman" panose="02020603050405020304" pitchFamily="18" charset="0"/>
                <a:cs typeface="Times New Roman" panose="02020603050405020304" pitchFamily="18" charset="0"/>
              </a:rPr>
              <a:t>Андреас </a:t>
            </a:r>
            <a:r>
              <a:rPr lang="uk-UA" sz="4000" b="1" dirty="0" err="1">
                <a:solidFill>
                  <a:srgbClr val="C00000"/>
                </a:solidFill>
                <a:latin typeface="Times New Roman" panose="02020603050405020304" pitchFamily="18" charset="0"/>
                <a:cs typeface="Times New Roman" panose="02020603050405020304" pitchFamily="18" charset="0"/>
              </a:rPr>
              <a:t>Берінг</a:t>
            </a:r>
            <a:r>
              <a:rPr lang="uk-UA" sz="4000" b="1" dirty="0">
                <a:solidFill>
                  <a:srgbClr val="C00000"/>
                </a:solidFill>
                <a:latin typeface="Times New Roman" panose="02020603050405020304" pitchFamily="18" charset="0"/>
                <a:cs typeface="Times New Roman" panose="02020603050405020304" pitchFamily="18" charset="0"/>
              </a:rPr>
              <a:t> </a:t>
            </a:r>
            <a:r>
              <a:rPr lang="uk-UA" sz="4000" b="1" dirty="0" err="1">
                <a:solidFill>
                  <a:srgbClr val="C00000"/>
                </a:solidFill>
                <a:latin typeface="Times New Roman" panose="02020603050405020304" pitchFamily="18" charset="0"/>
                <a:cs typeface="Times New Roman" panose="02020603050405020304" pitchFamily="18" charset="0"/>
              </a:rPr>
              <a:t>Бревік</a:t>
            </a:r>
            <a:r>
              <a:rPr lang="uk-UA" sz="4000" b="1" dirty="0">
                <a:solidFill>
                  <a:srgbClr val="C00000"/>
                </a:solidFill>
                <a:latin typeface="Times New Roman" panose="02020603050405020304" pitchFamily="18" charset="0"/>
                <a:cs typeface="Times New Roman" panose="02020603050405020304" pitchFamily="18" charset="0"/>
              </a:rPr>
              <a:t> </a:t>
            </a:r>
            <a:r>
              <a:rPr lang="uk-UA" sz="4000" b="1" dirty="0">
                <a:latin typeface="Times New Roman" panose="02020603050405020304" pitchFamily="18" charset="0"/>
                <a:cs typeface="Times New Roman" panose="02020603050405020304" pitchFamily="18" charset="0"/>
              </a:rPr>
              <a:t>підірвав начинену вибухівкою автомобіль поблизу урядового комплексу в Осло (де загинуло 8 осіб), а потім, одягнений у поліцейську форму, відправився на острів </a:t>
            </a:r>
            <a:r>
              <a:rPr lang="uk-UA" sz="4000" b="1" dirty="0" err="1">
                <a:latin typeface="Times New Roman" panose="02020603050405020304" pitchFamily="18" charset="0"/>
                <a:cs typeface="Times New Roman" panose="02020603050405020304" pitchFamily="18" charset="0"/>
              </a:rPr>
              <a:t>Утейя</a:t>
            </a:r>
            <a:r>
              <a:rPr lang="uk-UA" sz="4000" b="1" dirty="0">
                <a:latin typeface="Times New Roman" panose="02020603050405020304" pitchFamily="18" charset="0"/>
                <a:cs typeface="Times New Roman" panose="02020603050405020304" pitchFamily="18" charset="0"/>
              </a:rPr>
              <a:t>, де розстріляв 69 учасників молодіжного літнього табору Робітничої партії. </a:t>
            </a:r>
            <a:r>
              <a:rPr lang="uk-UA" sz="4000" b="1" dirty="0">
                <a:solidFill>
                  <a:srgbClr val="C00000"/>
                </a:solidFill>
                <a:latin typeface="Times New Roman" panose="02020603050405020304" pitchFamily="18" charset="0"/>
                <a:cs typeface="Times New Roman" panose="02020603050405020304" pitchFamily="18" charset="0"/>
              </a:rPr>
              <a:t>Всього жертвами теракту стали 77 осіб.</a:t>
            </a:r>
          </a:p>
        </p:txBody>
      </p:sp>
    </p:spTree>
    <p:extLst>
      <p:ext uri="{BB962C8B-B14F-4D97-AF65-F5344CB8AC3E}">
        <p14:creationId xmlns:p14="http://schemas.microsoft.com/office/powerpoint/2010/main" val="3300896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Терорист Андреас </a:t>
            </a:r>
            <a:r>
              <a:rPr lang="uk-UA" sz="4400" b="1" dirty="0" err="1">
                <a:latin typeface="Times New Roman" panose="02020603050405020304" pitchFamily="18" charset="0"/>
                <a:cs typeface="Times New Roman" panose="02020603050405020304" pitchFamily="18" charset="0"/>
              </a:rPr>
              <a:t>Берінг</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Брейвік</a:t>
            </a:r>
            <a:r>
              <a:rPr lang="uk-UA" sz="4400" b="1" dirty="0">
                <a:latin typeface="Times New Roman" panose="02020603050405020304" pitchFamily="18" charset="0"/>
                <a:cs typeface="Times New Roman" panose="02020603050405020304" pitchFamily="18" charset="0"/>
              </a:rPr>
              <a:t> на суді не лише не покаявся у скоєному, а й навіть зробив низку заяв політичного характеру. Його позиція відзначалася чіткою аргументацією і виглядала не як мова обвинуваченого, а як політична програма однієї з </a:t>
            </a:r>
            <a:r>
              <a:rPr lang="uk-UA" sz="4400" b="1" dirty="0" err="1">
                <a:latin typeface="Times New Roman" panose="02020603050405020304" pitchFamily="18" charset="0"/>
                <a:cs typeface="Times New Roman" panose="02020603050405020304" pitchFamily="18" charset="0"/>
              </a:rPr>
              <a:t>праворадикальних</a:t>
            </a:r>
            <a:r>
              <a:rPr lang="uk-UA" sz="4400" b="1" dirty="0">
                <a:latin typeface="Times New Roman" panose="02020603050405020304" pitchFamily="18" charset="0"/>
                <a:cs typeface="Times New Roman" panose="02020603050405020304" pitchFamily="18" charset="0"/>
              </a:rPr>
              <a:t> партій. </a:t>
            </a:r>
          </a:p>
          <a:p>
            <a:pPr marL="0" indent="0" algn="just">
              <a:buNone/>
            </a:pPr>
            <a:r>
              <a:rPr lang="uk-UA" sz="4400" b="1" dirty="0" err="1">
                <a:latin typeface="Times New Roman" panose="02020603050405020304" pitchFamily="18" charset="0"/>
                <a:cs typeface="Times New Roman" panose="02020603050405020304" pitchFamily="18" charset="0"/>
              </a:rPr>
              <a:t>Брейвік</a:t>
            </a:r>
            <a:r>
              <a:rPr lang="uk-UA" sz="4400" b="1" dirty="0">
                <a:latin typeface="Times New Roman" panose="02020603050405020304" pitchFamily="18" charset="0"/>
                <a:cs typeface="Times New Roman" panose="02020603050405020304" pitchFamily="18" charset="0"/>
              </a:rPr>
              <a:t> апелював передусім до почуття безпеки та інстинкту самозбереження своїх співгромадян.</a:t>
            </a:r>
          </a:p>
        </p:txBody>
      </p:sp>
    </p:spTree>
    <p:extLst>
      <p:ext uri="{BB962C8B-B14F-4D97-AF65-F5344CB8AC3E}">
        <p14:creationId xmlns:p14="http://schemas.microsoft.com/office/powerpoint/2010/main" val="1371612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Autofit/>
          </a:bodyPr>
          <a:lstStyle/>
          <a:p>
            <a:pPr marL="0" indent="0" algn="just">
              <a:buNone/>
            </a:pPr>
            <a:r>
              <a:rPr lang="uk-UA" sz="3100" b="1" dirty="0">
                <a:latin typeface="Times New Roman" panose="02020603050405020304" pitchFamily="18" charset="0"/>
                <a:cs typeface="Times New Roman" panose="02020603050405020304" pitchFamily="18" charset="0"/>
              </a:rPr>
              <a:t>Підсудний зізнався у скоєному, але відмовився визнати теракти злочином, заявивши, що намагався «врятувати Європу». Попутно він звинуватив норвезьку Партію праці в зраді і масовому «імпорті мусульман» в країну. Хотів дати сигнал про необхідність порятунку Європи від ісламського вторгнення. </a:t>
            </a:r>
          </a:p>
          <a:p>
            <a:pPr marL="0" indent="0" algn="just">
              <a:buNone/>
            </a:pPr>
            <a:r>
              <a:rPr lang="uk-UA" sz="3100" b="1" dirty="0">
                <a:latin typeface="Times New Roman" panose="02020603050405020304" pitchFamily="18" charset="0"/>
                <a:cs typeface="Times New Roman" panose="02020603050405020304" pitchFamily="18" charset="0"/>
              </a:rPr>
              <a:t>Свої дії він назвав «жорстокими», але «необхідними», за його словами, він хотів побачити реакцію «культурних комуністів» - тобто соціал-демократів, які перебувають при владі в Норвегії з 1927 року. </a:t>
            </a:r>
          </a:p>
          <a:p>
            <a:pPr marL="0" indent="0" algn="just">
              <a:buNone/>
            </a:pPr>
            <a:r>
              <a:rPr lang="uk-UA" sz="3100" b="1" dirty="0">
                <a:latin typeface="Times New Roman" panose="02020603050405020304" pitchFamily="18" charset="0"/>
                <a:cs typeface="Times New Roman" panose="02020603050405020304" pitchFamily="18" charset="0"/>
              </a:rPr>
              <a:t>У своєму маніфесті «</a:t>
            </a:r>
            <a:r>
              <a:rPr lang="uk-UA" sz="3100" b="1" dirty="0">
                <a:highlight>
                  <a:srgbClr val="00FFFF"/>
                </a:highlight>
                <a:latin typeface="Times New Roman" panose="02020603050405020304" pitchFamily="18" charset="0"/>
                <a:cs typeface="Times New Roman" panose="02020603050405020304" pitchFamily="18" charset="0"/>
              </a:rPr>
              <a:t>Декларація незалежності Європи – 2083</a:t>
            </a:r>
            <a:r>
              <a:rPr lang="uk-UA" sz="3100" b="1" dirty="0">
                <a:latin typeface="Times New Roman" panose="02020603050405020304" pitchFamily="18" charset="0"/>
                <a:cs typeface="Times New Roman" panose="02020603050405020304" pitchFamily="18" charset="0"/>
              </a:rPr>
              <a:t>» він закликав до терору і заявив, що масова імміграція мусульман до Європи призводить до її ісламізації. Він також обіцяв помститися лібералам, звинувативши їх у зраді християнства через просування ідей мультикультурного суспільства.</a:t>
            </a:r>
          </a:p>
        </p:txBody>
      </p:sp>
    </p:spTree>
    <p:extLst>
      <p:ext uri="{BB962C8B-B14F-4D97-AF65-F5344CB8AC3E}">
        <p14:creationId xmlns:p14="http://schemas.microsoft.com/office/powerpoint/2010/main" val="4003971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3000" b="1" dirty="0">
                <a:latin typeface="Times New Roman" panose="02020603050405020304" pitchFamily="18" charset="0"/>
                <a:cs typeface="Times New Roman" panose="02020603050405020304" pitchFamily="18" charset="0"/>
              </a:rPr>
              <a:t>Показовий уривок з його промови на суді, де він відзначив, що до 2006 р. і думки не мав про теракт: «</a:t>
            </a:r>
            <a:r>
              <a:rPr lang="uk-UA" sz="3000" b="1" dirty="0">
                <a:highlight>
                  <a:srgbClr val="FFFF00"/>
                </a:highlight>
                <a:latin typeface="Times New Roman" panose="02020603050405020304" pitchFamily="18" charset="0"/>
                <a:cs typeface="Times New Roman" panose="02020603050405020304" pitchFamily="18" charset="0"/>
              </a:rPr>
              <a:t>Протягом 5-10 років ми, норвежці, станемо меншістю у нашій власній столиці та багатьох інших містах. Політичні еліти нашої країни настільки нахабніли і поводяться настільки </a:t>
            </a:r>
            <a:r>
              <a:rPr lang="uk-UA" sz="3000" b="1" dirty="0" err="1">
                <a:highlight>
                  <a:srgbClr val="FFFF00"/>
                </a:highlight>
                <a:latin typeface="Times New Roman" panose="02020603050405020304" pitchFamily="18" charset="0"/>
                <a:cs typeface="Times New Roman" panose="02020603050405020304" pitchFamily="18" charset="0"/>
              </a:rPr>
              <a:t>зарозуміло</a:t>
            </a:r>
            <a:r>
              <a:rPr lang="uk-UA" sz="3000" b="1" dirty="0">
                <a:highlight>
                  <a:srgbClr val="FFFF00"/>
                </a:highlight>
                <a:latin typeface="Times New Roman" panose="02020603050405020304" pitchFamily="18" charset="0"/>
                <a:cs typeface="Times New Roman" panose="02020603050405020304" pitchFamily="18" charset="0"/>
              </a:rPr>
              <a:t>, що очікують від нас, що ми з розпростертими руками вітатимемо своє власне національне знищення. А ті, хто відмовляються приймати правила гри, нав'язані лівими, маркуються як фашисти та екстремісти. Але це остаточне божевілля. Ці політики мають проходити психіатричну експертизу, а не я. І це стосується не лише політиків, провідників мультикультуралізму в Норвегії, а й усіх європейських політиків. Усіх тих, хто підтримує мультикультуралізм. Справжнім злом є затопити наші країни азіатськими та африканськими емігрантами, знищити християнство та підмінити його ісламом – це справжнє зло, а не боротьба проти нього</a:t>
            </a:r>
            <a:r>
              <a:rPr lang="uk-UA"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2420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У своєму заключному слові, сказаному через три дні, </a:t>
            </a:r>
            <a:r>
              <a:rPr lang="uk-UA" sz="4400" b="1" dirty="0" err="1">
                <a:latin typeface="Times New Roman" panose="02020603050405020304" pitchFamily="18" charset="0"/>
                <a:cs typeface="Times New Roman" panose="02020603050405020304" pitchFamily="18" charset="0"/>
              </a:rPr>
              <a:t>Брейвік</a:t>
            </a:r>
            <a:r>
              <a:rPr lang="uk-UA" sz="4400" b="1" dirty="0">
                <a:latin typeface="Times New Roman" panose="02020603050405020304" pitchFamily="18" charset="0"/>
                <a:cs typeface="Times New Roman" panose="02020603050405020304" pitchFamily="18" charset="0"/>
              </a:rPr>
              <a:t> продовжує відстоювати свою позицію: «</a:t>
            </a:r>
            <a:r>
              <a:rPr lang="uk-UA" sz="4400" b="1" dirty="0">
                <a:highlight>
                  <a:srgbClr val="FFFF00"/>
                </a:highlight>
                <a:latin typeface="Times New Roman" panose="02020603050405020304" pitchFamily="18" charset="0"/>
                <a:cs typeface="Times New Roman" panose="02020603050405020304" pitchFamily="18" charset="0"/>
              </a:rPr>
              <a:t>Мої дії були відповіддю на дії тих, хто свідомо та несвідомо руйнує нашу країну. Відповідальні норвежці, які мають почуття обов’язку, не сидітимуть і не дивитимуться, як ми перетворюємося на меншість на власній землі. Ми боротимемося. Атаки 22 липня були превентивним ударом на захист моєї етнічної групи, і я не визнаю своєї провини</a:t>
            </a:r>
            <a:r>
              <a:rPr lang="uk-UA"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4177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Показовим є те, що сам </a:t>
            </a:r>
            <a:r>
              <a:rPr lang="uk-UA" sz="3600" b="1" dirty="0" err="1">
                <a:latin typeface="Times New Roman" panose="02020603050405020304" pitchFamily="18" charset="0"/>
                <a:cs typeface="Times New Roman" panose="02020603050405020304" pitchFamily="18" charset="0"/>
              </a:rPr>
              <a:t>Брейвік</a:t>
            </a:r>
            <a:r>
              <a:rPr lang="uk-UA" sz="3600" b="1" dirty="0">
                <a:latin typeface="Times New Roman" panose="02020603050405020304" pitchFamily="18" charset="0"/>
                <a:cs typeface="Times New Roman" panose="02020603050405020304" pitchFamily="18" charset="0"/>
              </a:rPr>
              <a:t> назвав свій теракт «</a:t>
            </a:r>
            <a:r>
              <a:rPr lang="uk-UA" sz="3600" b="1" dirty="0">
                <a:highlight>
                  <a:srgbClr val="FFFF00"/>
                </a:highlight>
                <a:latin typeface="Times New Roman" panose="02020603050405020304" pitchFamily="18" charset="0"/>
                <a:cs typeface="Times New Roman" panose="02020603050405020304" pitchFamily="18" charset="0"/>
              </a:rPr>
              <a:t>атаки 7/22</a:t>
            </a:r>
            <a:r>
              <a:rPr lang="uk-UA" sz="3600" b="1" dirty="0">
                <a:latin typeface="Times New Roman" panose="02020603050405020304" pitchFamily="18" charset="0"/>
                <a:cs typeface="Times New Roman" panose="02020603050405020304" pitchFamily="18" charset="0"/>
              </a:rPr>
              <a:t>» – за аналогією з терактом 11 вересня 2001 р. в США. Активно виступаючи проти ісламу та масової міграції, </a:t>
            </a:r>
            <a:r>
              <a:rPr lang="uk-UA" sz="3600" b="1" dirty="0" err="1">
                <a:latin typeface="Times New Roman" panose="02020603050405020304" pitchFamily="18" charset="0"/>
                <a:cs typeface="Times New Roman" panose="02020603050405020304" pitchFamily="18" charset="0"/>
              </a:rPr>
              <a:t>Брейвік</a:t>
            </a:r>
            <a:r>
              <a:rPr lang="uk-UA" sz="3600" b="1" dirty="0">
                <a:latin typeface="Times New Roman" panose="02020603050405020304" pitchFamily="18" charset="0"/>
                <a:cs typeface="Times New Roman" panose="02020603050405020304" pitchFamily="18" charset="0"/>
              </a:rPr>
              <a:t>, по суті, висловив те, про що сьогодні думають багато норвежців: </a:t>
            </a:r>
            <a:r>
              <a:rPr lang="uk-UA" sz="3600" b="1" i="1" dirty="0">
                <a:latin typeface="Times New Roman" panose="02020603050405020304" pitchFamily="18" charset="0"/>
                <a:cs typeface="Times New Roman" panose="02020603050405020304" pitchFamily="18" charset="0"/>
              </a:rPr>
              <a:t>відмова від посилення міграційної політики рівносильна відмові від незалежності та державності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latin typeface="Times New Roman" panose="02020603050405020304" pitchFamily="18" charset="0"/>
                <a:cs typeface="Times New Roman" panose="02020603050405020304" pitchFamily="18" charset="0"/>
              </a:rPr>
              <a:t>Можливо, саме тому процес над терористом не отримав достатнього висвітлення у норвезьких ЗМІ. Суд визнав </a:t>
            </a:r>
            <a:r>
              <a:rPr lang="uk-UA" sz="3600" b="1" dirty="0" err="1">
                <a:latin typeface="Times New Roman" panose="02020603050405020304" pitchFamily="18" charset="0"/>
                <a:cs typeface="Times New Roman" panose="02020603050405020304" pitchFamily="18" charset="0"/>
              </a:rPr>
              <a:t>Брейвіка</a:t>
            </a:r>
            <a:r>
              <a:rPr lang="uk-UA" sz="3600" b="1" dirty="0">
                <a:latin typeface="Times New Roman" panose="02020603050405020304" pitchFamily="18" charset="0"/>
                <a:cs typeface="Times New Roman" panose="02020603050405020304" pitchFamily="18" charset="0"/>
              </a:rPr>
              <a:t> осудним (з цим погодилися 35 експертів із 37) і засудив його до максимально можливого в країні терміну ув’язнення – 21 року.</a:t>
            </a:r>
          </a:p>
        </p:txBody>
      </p:sp>
    </p:spTree>
    <p:extLst>
      <p:ext uri="{BB962C8B-B14F-4D97-AF65-F5344CB8AC3E}">
        <p14:creationId xmlns:p14="http://schemas.microsoft.com/office/powerpoint/2010/main" val="3931021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572655"/>
            <a:ext cx="12191999" cy="6285345"/>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У норвезького терориста знайшовся єдиний прямий наслідувач - </a:t>
            </a:r>
            <a:r>
              <a:rPr lang="uk-UA" sz="4400" b="1" dirty="0" err="1">
                <a:latin typeface="Times New Roman" panose="02020603050405020304" pitchFamily="18" charset="0"/>
                <a:cs typeface="Times New Roman" panose="02020603050405020304" pitchFamily="18" charset="0"/>
              </a:rPr>
              <a:t>Брентон</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Таррант</a:t>
            </a:r>
            <a:r>
              <a:rPr lang="uk-UA" sz="4400" b="1" dirty="0">
                <a:latin typeface="Times New Roman" panose="02020603050405020304" pitchFamily="18" charset="0"/>
                <a:cs typeface="Times New Roman" panose="02020603050405020304" pitchFamily="18" charset="0"/>
              </a:rPr>
              <a:t>, який </a:t>
            </a:r>
            <a:r>
              <a:rPr lang="uk-UA" sz="4400" b="1" dirty="0">
                <a:highlight>
                  <a:srgbClr val="FFFF00"/>
                </a:highlight>
                <a:latin typeface="Times New Roman" panose="02020603050405020304" pitchFamily="18" charset="0"/>
                <a:cs typeface="Times New Roman" panose="02020603050405020304" pitchFamily="18" charset="0"/>
              </a:rPr>
              <a:t>15 березня 2019 р.</a:t>
            </a:r>
            <a:r>
              <a:rPr lang="uk-UA" sz="4400" b="1" dirty="0">
                <a:latin typeface="Times New Roman" panose="02020603050405020304" pitchFamily="18" charset="0"/>
                <a:cs typeface="Times New Roman" panose="02020603050405020304" pitchFamily="18" charset="0"/>
              </a:rPr>
              <a:t> відкрив стрілянину у двох мечетях у Новій Зеландії і заявив, що головним прикладом для нього був </a:t>
            </a:r>
            <a:r>
              <a:rPr lang="uk-UA" sz="4400" b="1" dirty="0" err="1">
                <a:latin typeface="Times New Roman" panose="02020603050405020304" pitchFamily="18" charset="0"/>
                <a:cs typeface="Times New Roman" panose="02020603050405020304" pitchFamily="18" charset="0"/>
              </a:rPr>
              <a:t>Брейвік</a:t>
            </a:r>
            <a:r>
              <a:rPr lang="uk-UA" sz="4400" b="1" dirty="0">
                <a:latin typeface="Times New Roman" panose="02020603050405020304" pitchFamily="18" charset="0"/>
                <a:cs typeface="Times New Roman" panose="02020603050405020304" pitchFamily="18" charset="0"/>
              </a:rPr>
              <a:t>. </a:t>
            </a:r>
          </a:p>
          <a:p>
            <a:pPr marL="0" indent="0" algn="just">
              <a:buNone/>
            </a:pPr>
            <a:r>
              <a:rPr lang="uk-UA" sz="4400" b="1" dirty="0">
                <a:latin typeface="Times New Roman" panose="02020603050405020304" pitchFamily="18" charset="0"/>
                <a:cs typeface="Times New Roman" panose="02020603050405020304" pitchFamily="18" charset="0"/>
              </a:rPr>
              <a:t>У американських ультраправих виник вираз «</a:t>
            </a:r>
            <a:r>
              <a:rPr lang="uk-UA" sz="4400" b="1" dirty="0" err="1">
                <a:latin typeface="Times New Roman" panose="02020603050405020304" pitchFamily="18" charset="0"/>
                <a:cs typeface="Times New Roman" panose="02020603050405020304" pitchFamily="18" charset="0"/>
              </a:rPr>
              <a:t>to</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go</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full</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Breivik</a:t>
            </a:r>
            <a:r>
              <a:rPr lang="uk-UA" sz="4400" b="1" dirty="0">
                <a:latin typeface="Times New Roman" panose="02020603050405020304" pitchFamily="18" charset="0"/>
                <a:cs typeface="Times New Roman" panose="02020603050405020304" pitchFamily="18" charset="0"/>
              </a:rPr>
              <a:t>» («Увійти в режим повного </a:t>
            </a:r>
            <a:r>
              <a:rPr lang="uk-UA" sz="4400" b="1" dirty="0" err="1">
                <a:latin typeface="Times New Roman" panose="02020603050405020304" pitchFamily="18" charset="0"/>
                <a:cs typeface="Times New Roman" panose="02020603050405020304" pitchFamily="18" charset="0"/>
              </a:rPr>
              <a:t>Брейвіка</a:t>
            </a:r>
            <a:r>
              <a:rPr lang="uk-UA" sz="4400" b="1" dirty="0">
                <a:latin typeface="Times New Roman" panose="02020603050405020304" pitchFamily="18" charset="0"/>
                <a:cs typeface="Times New Roman" panose="02020603050405020304" pitchFamily="18" charset="0"/>
              </a:rPr>
              <a:t>») – тобто відмовитися від нормального життя заради терору. </a:t>
            </a:r>
          </a:p>
        </p:txBody>
      </p:sp>
    </p:spTree>
    <p:extLst>
      <p:ext uri="{BB962C8B-B14F-4D97-AF65-F5344CB8AC3E}">
        <p14:creationId xmlns:p14="http://schemas.microsoft.com/office/powerpoint/2010/main" val="107271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75855"/>
            <a:ext cx="12191999" cy="6082145"/>
          </a:xfrm>
        </p:spPr>
        <p:txBody>
          <a:bodyPr>
            <a:noAutofit/>
          </a:bodyPr>
          <a:lstStyle/>
          <a:p>
            <a:pPr marL="0" indent="0" algn="just">
              <a:buNone/>
            </a:pPr>
            <a:r>
              <a:rPr lang="uk-UA" sz="3000" b="1" dirty="0">
                <a:latin typeface="Times New Roman" panose="02020603050405020304" pitchFamily="18" charset="0"/>
                <a:cs typeface="Times New Roman" panose="02020603050405020304" pitchFamily="18" charset="0"/>
              </a:rPr>
              <a:t>Так, економічна криза 2008 р. стала не тільки додатковим чинником імміграції, але й призвела до загострення протиріч. Багато хто стверджує, що причина кризи Євро полягає у високій державній заборгованості. </a:t>
            </a:r>
          </a:p>
          <a:p>
            <a:pPr marL="0" indent="0" algn="just">
              <a:buNone/>
            </a:pPr>
            <a:r>
              <a:rPr lang="uk-UA" sz="3000" b="1" dirty="0">
                <a:latin typeface="Times New Roman" panose="02020603050405020304" pitchFamily="18" charset="0"/>
                <a:cs typeface="Times New Roman" panose="02020603050405020304" pitchFamily="18" charset="0"/>
              </a:rPr>
              <a:t>На жаль, проблеми в найбільш постраждалих </a:t>
            </a:r>
            <a:r>
              <a:rPr lang="uk-UA" sz="3000" b="1" dirty="0">
                <a:highlight>
                  <a:srgbClr val="00FFFF"/>
                </a:highlight>
                <a:latin typeface="Times New Roman" panose="02020603050405020304" pitchFamily="18" charset="0"/>
                <a:cs typeface="Times New Roman" panose="02020603050405020304" pitchFamily="18" charset="0"/>
              </a:rPr>
              <a:t>Греції, Ірландії, Італії, Португалії і Іспанії</a:t>
            </a:r>
            <a:r>
              <a:rPr lang="uk-UA" sz="3000" b="1" dirty="0">
                <a:latin typeface="Times New Roman" panose="02020603050405020304" pitchFamily="18" charset="0"/>
                <a:cs typeface="Times New Roman" panose="02020603050405020304" pitchFamily="18" charset="0"/>
              </a:rPr>
              <a:t>, або як іноді їх називають «</a:t>
            </a:r>
            <a:r>
              <a:rPr lang="uk-UA" sz="3000" b="1" dirty="0">
                <a:highlight>
                  <a:srgbClr val="FFFF00"/>
                </a:highlight>
                <a:latin typeface="Times New Roman" panose="02020603050405020304" pitchFamily="18" charset="0"/>
                <a:cs typeface="Times New Roman" panose="02020603050405020304" pitchFamily="18" charset="0"/>
              </a:rPr>
              <a:t>країни ГІІПІ</a:t>
            </a:r>
            <a:r>
              <a:rPr lang="uk-UA" sz="3000" b="1" dirty="0">
                <a:latin typeface="Times New Roman" panose="02020603050405020304" pitchFamily="18" charset="0"/>
                <a:cs typeface="Times New Roman" panose="02020603050405020304" pitchFamily="18" charset="0"/>
              </a:rPr>
              <a:t>», а також в малих країнах, чиї валюти прив’язані до Євро, наприклад, в Латвії, занадто складні, щоб списувати їх тільки на марнотратну фінансову політику урядів. </a:t>
            </a:r>
          </a:p>
          <a:p>
            <a:pPr marL="0" indent="0" algn="just">
              <a:buNone/>
            </a:pPr>
            <a:r>
              <a:rPr lang="uk-UA" sz="3000" b="1" dirty="0">
                <a:latin typeface="Times New Roman" panose="02020603050405020304" pitchFamily="18" charset="0"/>
                <a:cs typeface="Times New Roman" panose="02020603050405020304" pitchFamily="18" charset="0"/>
              </a:rPr>
              <a:t>Хоча найочевиднішим проявом кризи Євро є державна заборгованість, що росте як на дріжджах, її корені слід шукати набагато глибше – у втраті конкурентоспроможності, якою супроводжувався перехід на євро у Греції, Ірландії, Італії, Португалії і Іспанії.</a:t>
            </a:r>
          </a:p>
        </p:txBody>
      </p:sp>
    </p:spTree>
    <p:extLst>
      <p:ext uri="{BB962C8B-B14F-4D97-AF65-F5344CB8AC3E}">
        <p14:creationId xmlns:p14="http://schemas.microsoft.com/office/powerpoint/2010/main" val="1173595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572653"/>
          </a:xfrm>
        </p:spPr>
        <p:txBody>
          <a:bodyPr>
            <a:noAutofit/>
          </a:bodyPr>
          <a:lstStyle/>
          <a:p>
            <a:pPr algn="ctr"/>
            <a:r>
              <a:rPr lang="uk-UA" sz="3200" b="1" dirty="0">
                <a:solidFill>
                  <a:srgbClr val="C00000"/>
                </a:solidFill>
                <a:highlight>
                  <a:srgbClr val="FFFF00"/>
                </a:highlight>
                <a:latin typeface="Times New Roman" panose="02020603050405020304" pitchFamily="18" charset="0"/>
                <a:cs typeface="Times New Roman" panose="02020603050405020304" pitchFamily="18" charset="0"/>
              </a:rPr>
              <a:t>4.	Криза мультикультуралізму в Норвегії</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57382"/>
            <a:ext cx="12191999" cy="6100618"/>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Міграційні проблеми стали однією з причин, через яку Норвегія відмовлялася від участі в європейській інтеграції. </a:t>
            </a:r>
          </a:p>
          <a:p>
            <a:pPr marL="0" indent="0" algn="just">
              <a:buNone/>
            </a:pPr>
            <a:r>
              <a:rPr lang="uk-UA" sz="4000" b="1" dirty="0">
                <a:latin typeface="Times New Roman" panose="02020603050405020304" pitchFamily="18" charset="0"/>
                <a:cs typeface="Times New Roman" panose="02020603050405020304" pitchFamily="18" charset="0"/>
              </a:rPr>
              <a:t>Норвежці побоювалися (причому цілком обґрунтовано), що, вступивши до ЄС, вони будуть змушені відчинити двері перед безробітними жителями держав Східної Європи і так званими «новими європейцями» – іммігрантами з інших країн, які лише недавно отримали європейське громадянство, та їхніми дітьми.</a:t>
            </a:r>
          </a:p>
        </p:txBody>
      </p:sp>
    </p:spTree>
    <p:extLst>
      <p:ext uri="{BB962C8B-B14F-4D97-AF65-F5344CB8AC3E}">
        <p14:creationId xmlns:p14="http://schemas.microsoft.com/office/powerpoint/2010/main" val="1918224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Дублінська конвенція (І Дублінський регламент) була підписана в Дубліні (Ірландія) </a:t>
            </a:r>
            <a:r>
              <a:rPr lang="uk-UA" sz="3200" b="1" dirty="0">
                <a:solidFill>
                  <a:srgbClr val="C00000"/>
                </a:solidFill>
                <a:latin typeface="Times New Roman" panose="02020603050405020304" pitchFamily="18" charset="0"/>
                <a:cs typeface="Times New Roman" panose="02020603050405020304" pitchFamily="18" charset="0"/>
              </a:rPr>
              <a:t>15 червня 1990 р.</a:t>
            </a:r>
            <a:r>
              <a:rPr lang="uk-UA" sz="3200" b="1" dirty="0">
                <a:latin typeface="Times New Roman" panose="02020603050405020304" pitchFamily="18" charset="0"/>
                <a:cs typeface="Times New Roman" panose="02020603050405020304" pitchFamily="18" charset="0"/>
              </a:rPr>
              <a:t> та набула чинності </a:t>
            </a:r>
            <a:r>
              <a:rPr lang="uk-UA" sz="3200" b="1" dirty="0">
                <a:highlight>
                  <a:srgbClr val="00FF00"/>
                </a:highlight>
                <a:latin typeface="Times New Roman" panose="02020603050405020304" pitchFamily="18" charset="0"/>
                <a:cs typeface="Times New Roman" panose="02020603050405020304" pitchFamily="18" charset="0"/>
              </a:rPr>
              <a:t>1 вересня 1990 р.</a:t>
            </a:r>
            <a:r>
              <a:rPr lang="uk-UA" sz="3200" b="1" dirty="0">
                <a:latin typeface="Times New Roman" panose="02020603050405020304" pitchFamily="18" charset="0"/>
                <a:cs typeface="Times New Roman" panose="02020603050405020304" pitchFamily="18" charset="0"/>
              </a:rPr>
              <a:t> для перших 20-ти підписантів (</a:t>
            </a:r>
            <a:r>
              <a:rPr lang="uk-UA" sz="3200" b="1" dirty="0">
                <a:highlight>
                  <a:srgbClr val="FFFF00"/>
                </a:highlight>
                <a:latin typeface="Times New Roman" panose="02020603050405020304" pitchFamily="18" charset="0"/>
                <a:cs typeface="Times New Roman" panose="02020603050405020304" pitchFamily="18" charset="0"/>
              </a:rPr>
              <a:t>Бельгія, Данія, Франція, Німеччина, Греція, Франція, Італія, Люксембург, Нідерланди, Португалія, Іспанія та Велика Британія</a:t>
            </a:r>
            <a:r>
              <a:rPr lang="uk-UA" sz="3200" b="1" dirty="0">
                <a:latin typeface="Times New Roman" panose="02020603050405020304" pitchFamily="18" charset="0"/>
                <a:cs typeface="Times New Roman" panose="02020603050405020304" pitchFamily="18" charset="0"/>
              </a:rPr>
              <a:t>), </a:t>
            </a:r>
            <a:r>
              <a:rPr lang="uk-UA" sz="3200" b="1" dirty="0">
                <a:solidFill>
                  <a:srgbClr val="C00000"/>
                </a:solidFill>
                <a:latin typeface="Times New Roman" panose="02020603050405020304" pitchFamily="18" charset="0"/>
                <a:cs typeface="Times New Roman" panose="02020603050405020304" pitchFamily="18" charset="0"/>
              </a:rPr>
              <a:t>1 жовтня 1997 р.</a:t>
            </a:r>
            <a:r>
              <a:rPr lang="uk-UA" sz="3200" b="1" dirty="0">
                <a:latin typeface="Times New Roman" panose="02020603050405020304" pitchFamily="18" charset="0"/>
                <a:cs typeface="Times New Roman" panose="02020603050405020304" pitchFamily="18" charset="0"/>
              </a:rPr>
              <a:t> для </a:t>
            </a:r>
            <a:r>
              <a:rPr lang="uk-UA" sz="3200" b="1" dirty="0">
                <a:solidFill>
                  <a:srgbClr val="C00000"/>
                </a:solidFill>
                <a:latin typeface="Times New Roman" panose="02020603050405020304" pitchFamily="18" charset="0"/>
                <a:cs typeface="Times New Roman" panose="02020603050405020304" pitchFamily="18" charset="0"/>
              </a:rPr>
              <a:t>Австрії та Швеції</a:t>
            </a:r>
            <a:r>
              <a:rPr lang="uk-UA" sz="3200" b="1" dirty="0">
                <a:latin typeface="Times New Roman" panose="02020603050405020304" pitchFamily="18" charset="0"/>
                <a:cs typeface="Times New Roman" panose="02020603050405020304" pitchFamily="18" charset="0"/>
              </a:rPr>
              <a:t> та </a:t>
            </a:r>
            <a:r>
              <a:rPr lang="uk-UA" sz="3200" b="1" dirty="0">
                <a:highlight>
                  <a:srgbClr val="00FFFF"/>
                </a:highlight>
                <a:latin typeface="Times New Roman" panose="02020603050405020304" pitchFamily="18" charset="0"/>
                <a:cs typeface="Times New Roman" panose="02020603050405020304" pitchFamily="18" charset="0"/>
              </a:rPr>
              <a:t>1 січня 1998 р.</a:t>
            </a:r>
            <a:r>
              <a:rPr lang="uk-UA" sz="3200" b="1" dirty="0">
                <a:latin typeface="Times New Roman" panose="02020603050405020304" pitchFamily="18" charset="0"/>
                <a:cs typeface="Times New Roman" panose="02020603050405020304" pitchFamily="18" charset="0"/>
              </a:rPr>
              <a:t> для </a:t>
            </a:r>
            <a:r>
              <a:rPr lang="uk-UA" sz="3200" b="1" dirty="0">
                <a:highlight>
                  <a:srgbClr val="00FFFF"/>
                </a:highlight>
                <a:latin typeface="Times New Roman" panose="02020603050405020304" pitchFamily="18" charset="0"/>
                <a:cs typeface="Times New Roman" panose="02020603050405020304" pitchFamily="18" charset="0"/>
              </a:rPr>
              <a:t>Фінляндії</a:t>
            </a:r>
            <a:r>
              <a:rPr lang="uk-UA" sz="3200" b="1" dirty="0">
                <a:latin typeface="Times New Roman" panose="02020603050405020304" pitchFamily="18" charset="0"/>
                <a:cs typeface="Times New Roman" panose="02020603050405020304" pitchFamily="18" charset="0"/>
              </a:rPr>
              <a:t>. Договір також було поширено на деякі країни за межами Союзу: </a:t>
            </a:r>
            <a:r>
              <a:rPr lang="uk-UA" sz="3200" b="1" dirty="0">
                <a:highlight>
                  <a:srgbClr val="FF00FF"/>
                </a:highlight>
                <a:latin typeface="Times New Roman" panose="02020603050405020304" pitchFamily="18" charset="0"/>
                <a:cs typeface="Times New Roman" panose="02020603050405020304" pitchFamily="18" charset="0"/>
              </a:rPr>
              <a:t>Ісландію та Норвегію</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i="1" dirty="0">
                <a:latin typeface="Times New Roman" panose="02020603050405020304" pitchFamily="18" charset="0"/>
                <a:cs typeface="Times New Roman" panose="02020603050405020304" pitchFamily="18" charset="0"/>
              </a:rPr>
              <a:t>Дублінська конвенція встановлює критерії щодо країни, компетентної розглядати заяву (наприклад, держава, з якою заявник має найбільше родинних зв’язків, або перша європейська держава, до якої він прибув) і забороняє заявнику подавати заяви про надання притулку в кількох державах Європейського Союзу.</a:t>
            </a:r>
          </a:p>
        </p:txBody>
      </p:sp>
    </p:spTree>
    <p:extLst>
      <p:ext uri="{BB962C8B-B14F-4D97-AF65-F5344CB8AC3E}">
        <p14:creationId xmlns:p14="http://schemas.microsoft.com/office/powerpoint/2010/main" val="2898124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100" b="1" dirty="0">
                <a:latin typeface="Times New Roman" panose="02020603050405020304" pitchFamily="18" charset="0"/>
                <a:cs typeface="Times New Roman" panose="02020603050405020304" pitchFamily="18" charset="0"/>
              </a:rPr>
              <a:t>У </a:t>
            </a:r>
            <a:r>
              <a:rPr lang="uk-UA" sz="3100" b="1" dirty="0">
                <a:highlight>
                  <a:srgbClr val="FF00FF"/>
                </a:highlight>
                <a:latin typeface="Times New Roman" panose="02020603050405020304" pitchFamily="18" charset="0"/>
                <a:cs typeface="Times New Roman" panose="02020603050405020304" pitchFamily="18" charset="0"/>
              </a:rPr>
              <a:t>2003 р.</a:t>
            </a:r>
            <a:r>
              <a:rPr lang="uk-UA" sz="3100" b="1" dirty="0">
                <a:latin typeface="Times New Roman" panose="02020603050405020304" pitchFamily="18" charset="0"/>
                <a:cs typeface="Times New Roman" panose="02020603050405020304" pitchFamily="18" charset="0"/>
              </a:rPr>
              <a:t> було прийнято </a:t>
            </a:r>
            <a:r>
              <a:rPr lang="uk-UA" sz="3100" b="1" dirty="0">
                <a:highlight>
                  <a:srgbClr val="FFFF00"/>
                </a:highlight>
                <a:latin typeface="Times New Roman" panose="02020603050405020304" pitchFamily="18" charset="0"/>
                <a:cs typeface="Times New Roman" panose="02020603050405020304" pitchFamily="18" charset="0"/>
              </a:rPr>
              <a:t>Дублінський регламент II</a:t>
            </a:r>
            <a:r>
              <a:rPr lang="uk-UA" sz="3100" b="1" dirty="0">
                <a:latin typeface="Times New Roman" panose="02020603050405020304" pitchFamily="18" charset="0"/>
                <a:cs typeface="Times New Roman" panose="02020603050405020304" pitchFamily="18" charset="0"/>
              </a:rPr>
              <a:t>, який де-факто замінив Дублінську конвенцію, яка визначала компетенцію у питаннях надання притулку між різними країнами та замінила відповідні положення Конвенції про імплементацію Шенгену. </a:t>
            </a:r>
          </a:p>
          <a:p>
            <a:pPr marL="0" indent="0" algn="just">
              <a:buNone/>
            </a:pPr>
            <a:r>
              <a:rPr lang="uk-UA" sz="3100" b="1" dirty="0">
                <a:latin typeface="Times New Roman" panose="02020603050405020304" pitchFamily="18" charset="0"/>
                <a:cs typeface="Times New Roman" panose="02020603050405020304" pitchFamily="18" charset="0"/>
              </a:rPr>
              <a:t>Дублінський регламент II (раніше Дублінська конвенція) — європейський регламент, який визначав державу-члена Європейського Союзу, відповідальну за розгляд запиту на надання притулку відповідно до Женевської конвенції (ст.51) в Європейському Союзі. Дублінський регламент II спрямований на «швидке визначення держави-члена, відповідальної [за заяву про надання притулку]», і передбачає передачу шукача притулку цій державі-члену. Зазвичай відповідальною державою-членом є держава, через яку шукач притулку вперше в’їхав до ЄС.</a:t>
            </a:r>
          </a:p>
        </p:txBody>
      </p:sp>
    </p:spTree>
    <p:extLst>
      <p:ext uri="{BB962C8B-B14F-4D97-AF65-F5344CB8AC3E}">
        <p14:creationId xmlns:p14="http://schemas.microsoft.com/office/powerpoint/2010/main" val="3531568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500" b="1" dirty="0">
                <a:latin typeface="Times New Roman" panose="02020603050405020304" pitchFamily="18" charset="0"/>
                <a:cs typeface="Times New Roman" panose="02020603050405020304" pitchFamily="18" charset="0"/>
              </a:rPr>
              <a:t>Цей юридичний текст Співтовариства є наріжним </a:t>
            </a:r>
            <a:r>
              <a:rPr lang="uk-UA" sz="3500" b="1" dirty="0" err="1">
                <a:latin typeface="Times New Roman" panose="02020603050405020304" pitchFamily="18" charset="0"/>
                <a:cs typeface="Times New Roman" panose="02020603050405020304" pitchFamily="18" charset="0"/>
              </a:rPr>
              <a:t>каменем</a:t>
            </a:r>
            <a:r>
              <a:rPr lang="uk-UA" sz="3500" b="1" dirty="0">
                <a:latin typeface="Times New Roman" panose="02020603050405020304" pitchFamily="18" charset="0"/>
                <a:cs typeface="Times New Roman" panose="02020603050405020304" pitchFamily="18" charset="0"/>
              </a:rPr>
              <a:t> Дублінської системи, включно з Дублінським регламентом і Регламентом </a:t>
            </a:r>
            <a:r>
              <a:rPr lang="uk-UA" sz="3500" b="1" dirty="0" err="1">
                <a:latin typeface="Times New Roman" panose="02020603050405020304" pitchFamily="18" charset="0"/>
                <a:cs typeface="Times New Roman" panose="02020603050405020304" pitchFamily="18" charset="0"/>
              </a:rPr>
              <a:t>Eurodac</a:t>
            </a:r>
            <a:r>
              <a:rPr lang="uk-UA" sz="3500" b="1" dirty="0">
                <a:latin typeface="Times New Roman" panose="02020603050405020304" pitchFamily="18" charset="0"/>
                <a:cs typeface="Times New Roman" panose="02020603050405020304" pitchFamily="18" charset="0"/>
              </a:rPr>
              <a:t>, який </a:t>
            </a:r>
            <a:r>
              <a:rPr lang="uk-UA" sz="3500" b="1" dirty="0">
                <a:highlight>
                  <a:srgbClr val="FFFF00"/>
                </a:highlight>
                <a:latin typeface="Times New Roman" panose="02020603050405020304" pitchFamily="18" charset="0"/>
                <a:cs typeface="Times New Roman" panose="02020603050405020304" pitchFamily="18" charset="0"/>
              </a:rPr>
              <a:t>створює загальноєвропейську базу даних біометричних даних (відбитків пальців) заявників, які вже зареєстровані з усіх країнах-членів, і робить можливим виявлення тих, хто вже подав заявку</a:t>
            </a:r>
            <a:r>
              <a:rPr lang="uk-UA" sz="3500" b="1" dirty="0">
                <a:latin typeface="Times New Roman" panose="02020603050405020304" pitchFamily="18" charset="0"/>
                <a:cs typeface="Times New Roman" panose="02020603050405020304" pitchFamily="18" charset="0"/>
              </a:rPr>
              <a:t>.</a:t>
            </a:r>
          </a:p>
          <a:p>
            <a:pPr marL="0" indent="0" algn="just">
              <a:buNone/>
            </a:pPr>
            <a:r>
              <a:rPr lang="uk-UA" sz="3500" b="1" dirty="0">
                <a:latin typeface="Times New Roman" panose="02020603050405020304" pitchFamily="18" charset="0"/>
                <a:cs typeface="Times New Roman" panose="02020603050405020304" pitchFamily="18" charset="0"/>
              </a:rPr>
              <a:t>Переговори про поширення їх на </a:t>
            </a:r>
            <a:r>
              <a:rPr lang="uk-UA" sz="3500" b="1" dirty="0">
                <a:solidFill>
                  <a:srgbClr val="C00000"/>
                </a:solidFill>
                <a:latin typeface="Times New Roman" panose="02020603050405020304" pitchFamily="18" charset="0"/>
                <a:cs typeface="Times New Roman" panose="02020603050405020304" pitchFamily="18" charset="0"/>
              </a:rPr>
              <a:t>Швейцарію</a:t>
            </a:r>
            <a:r>
              <a:rPr lang="uk-UA" sz="3500" b="1" dirty="0">
                <a:latin typeface="Times New Roman" panose="02020603050405020304" pitchFamily="18" charset="0"/>
                <a:cs typeface="Times New Roman" panose="02020603050405020304" pitchFamily="18" charset="0"/>
              </a:rPr>
              <a:t> були завершені </a:t>
            </a:r>
            <a:r>
              <a:rPr lang="uk-UA" sz="3500" b="1" dirty="0">
                <a:solidFill>
                  <a:srgbClr val="C00000"/>
                </a:solidFill>
                <a:latin typeface="Times New Roman" panose="02020603050405020304" pitchFamily="18" charset="0"/>
                <a:cs typeface="Times New Roman" panose="02020603050405020304" pitchFamily="18" charset="0"/>
              </a:rPr>
              <a:t>14 травня 2004 р.</a:t>
            </a:r>
            <a:r>
              <a:rPr lang="uk-UA" sz="3500" b="1" dirty="0">
                <a:latin typeface="Times New Roman" panose="02020603050405020304" pitchFamily="18" charset="0"/>
                <a:cs typeface="Times New Roman" panose="02020603050405020304" pitchFamily="18" charset="0"/>
              </a:rPr>
              <a:t>, за умови проведення обов’язкового референдуму, швейцарці прийняли це під час всенародного голосування </a:t>
            </a:r>
            <a:r>
              <a:rPr lang="uk-UA" sz="3500" b="1" dirty="0">
                <a:highlight>
                  <a:srgbClr val="FFFF00"/>
                </a:highlight>
                <a:latin typeface="Times New Roman" panose="02020603050405020304" pitchFamily="18" charset="0"/>
                <a:cs typeface="Times New Roman" panose="02020603050405020304" pitchFamily="18" charset="0"/>
              </a:rPr>
              <a:t>5 червня 2005 р.</a:t>
            </a:r>
            <a:r>
              <a:rPr lang="uk-UA" sz="3500" b="1" dirty="0">
                <a:latin typeface="Times New Roman" panose="02020603050405020304" pitchFamily="18" charset="0"/>
                <a:cs typeface="Times New Roman" panose="02020603050405020304" pitchFamily="18" charset="0"/>
              </a:rPr>
              <a:t> з 54,8% «за»; він набрав чинності </a:t>
            </a:r>
            <a:r>
              <a:rPr lang="uk-UA" sz="3500" b="1" dirty="0">
                <a:highlight>
                  <a:srgbClr val="00FFFF"/>
                </a:highlight>
                <a:latin typeface="Times New Roman" panose="02020603050405020304" pitchFamily="18" charset="0"/>
                <a:cs typeface="Times New Roman" panose="02020603050405020304" pitchFamily="18" charset="0"/>
              </a:rPr>
              <a:t>12 грудня 2008 р.</a:t>
            </a:r>
          </a:p>
        </p:txBody>
      </p:sp>
    </p:spTree>
    <p:extLst>
      <p:ext uri="{BB962C8B-B14F-4D97-AF65-F5344CB8AC3E}">
        <p14:creationId xmlns:p14="http://schemas.microsoft.com/office/powerpoint/2010/main" val="618382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3200" b="1" dirty="0">
                <a:latin typeface="Times New Roman" panose="02020603050405020304" pitchFamily="18" charset="0"/>
                <a:cs typeface="Times New Roman" panose="02020603050405020304" pitchFamily="18" charset="0"/>
              </a:rPr>
              <a:t>Після того, як </a:t>
            </a:r>
            <a:r>
              <a:rPr lang="uk-UA" sz="3200" b="1" dirty="0">
                <a:solidFill>
                  <a:srgbClr val="C00000"/>
                </a:solidFill>
                <a:latin typeface="Times New Roman" panose="02020603050405020304" pitchFamily="18" charset="0"/>
                <a:cs typeface="Times New Roman" panose="02020603050405020304" pitchFamily="18" charset="0"/>
              </a:rPr>
              <a:t>ECRE</a:t>
            </a:r>
            <a:r>
              <a:rPr lang="uk-UA" sz="3200" b="1" dirty="0">
                <a:latin typeface="Times New Roman" panose="02020603050405020304" pitchFamily="18" charset="0"/>
                <a:cs typeface="Times New Roman" panose="02020603050405020304" pitchFamily="18" charset="0"/>
              </a:rPr>
              <a:t> (</a:t>
            </a:r>
            <a:r>
              <a:rPr lang="uk-UA" sz="3200" b="1" dirty="0">
                <a:highlight>
                  <a:srgbClr val="00FFFF"/>
                </a:highlight>
                <a:latin typeface="Times New Roman" panose="02020603050405020304" pitchFamily="18" charset="0"/>
                <a:cs typeface="Times New Roman" panose="02020603050405020304" pitchFamily="18" charset="0"/>
              </a:rPr>
              <a:t>Європейська рада з питань біженців та вигнанців</a:t>
            </a:r>
            <a:r>
              <a:rPr lang="uk-UA" sz="3200" b="1" dirty="0">
                <a:latin typeface="Times New Roman" panose="02020603050405020304" pitchFamily="18" charset="0"/>
                <a:cs typeface="Times New Roman" panose="02020603050405020304" pitchFamily="18" charset="0"/>
              </a:rPr>
              <a:t>), </a:t>
            </a:r>
            <a:r>
              <a:rPr lang="uk-UA" sz="3200" b="1" dirty="0">
                <a:solidFill>
                  <a:srgbClr val="C00000"/>
                </a:solidFill>
                <a:latin typeface="Times New Roman" panose="02020603050405020304" pitchFamily="18" charset="0"/>
                <a:cs typeface="Times New Roman" panose="02020603050405020304" pitchFamily="18" charset="0"/>
              </a:rPr>
              <a:t>УВКБ</a:t>
            </a:r>
            <a:r>
              <a:rPr lang="uk-UA" sz="3200" b="1" dirty="0">
                <a:latin typeface="Times New Roman" panose="02020603050405020304" pitchFamily="18" charset="0"/>
                <a:cs typeface="Times New Roman" panose="02020603050405020304" pitchFamily="18" charset="0"/>
              </a:rPr>
              <a:t> (</a:t>
            </a:r>
            <a:r>
              <a:rPr lang="uk-UA" sz="3200" b="1" dirty="0">
                <a:highlight>
                  <a:srgbClr val="FFFF00"/>
                </a:highlight>
                <a:latin typeface="Times New Roman" panose="02020603050405020304" pitchFamily="18" charset="0"/>
                <a:cs typeface="Times New Roman" panose="02020603050405020304" pitchFamily="18" charset="0"/>
              </a:rPr>
              <a:t>Управління Верховного комісара у справах біженців</a:t>
            </a:r>
            <a:r>
              <a:rPr lang="uk-UA" sz="3200" b="1" dirty="0">
                <a:latin typeface="Times New Roman" panose="02020603050405020304" pitchFamily="18" charset="0"/>
                <a:cs typeface="Times New Roman" panose="02020603050405020304" pitchFamily="18" charset="0"/>
              </a:rPr>
              <a:t>) ООН та інші неурядові організації відкрито розкритикували систему надання притулку в Греції, включаючи відсутність захисту та догляду за дітьми без супроводу, кілька країн призупинили передачу шукачів притулку в Греції відповідно до Дублінського регламенту II. </a:t>
            </a:r>
          </a:p>
          <a:p>
            <a:pPr marL="0" indent="0" algn="just">
              <a:buNone/>
            </a:pPr>
            <a:r>
              <a:rPr lang="uk-UA" sz="3200" b="1" dirty="0">
                <a:latin typeface="Times New Roman" panose="02020603050405020304" pitchFamily="18" charset="0"/>
                <a:cs typeface="Times New Roman" panose="02020603050405020304" pitchFamily="18" charset="0"/>
              </a:rPr>
              <a:t>У </a:t>
            </a:r>
            <a:r>
              <a:rPr lang="uk-UA" sz="3200" b="1" dirty="0">
                <a:solidFill>
                  <a:srgbClr val="C00000"/>
                </a:solidFill>
                <a:latin typeface="Times New Roman" panose="02020603050405020304" pitchFamily="18" charset="0"/>
                <a:cs typeface="Times New Roman" panose="02020603050405020304" pitchFamily="18" charset="0"/>
              </a:rPr>
              <a:t>лютому 2008 р. </a:t>
            </a:r>
            <a:r>
              <a:rPr lang="uk-UA" sz="3200" b="1" dirty="0">
                <a:latin typeface="Times New Roman" panose="02020603050405020304" pitchFamily="18" charset="0"/>
                <a:cs typeface="Times New Roman" panose="02020603050405020304" pitchFamily="18" charset="0"/>
              </a:rPr>
              <a:t>Норвегія оголосила про припинення передачі будь-яких шукачів притулку до Греції відповідно до Дублінського регламенту II; у вересні він відмовився і оголосив, що трансфери до Греції будуть ґрунтуватися на індивідуальних оцінках. У </a:t>
            </a:r>
            <a:r>
              <a:rPr lang="uk-UA" sz="3200" b="1" dirty="0">
                <a:solidFill>
                  <a:srgbClr val="C00000"/>
                </a:solidFill>
                <a:latin typeface="Times New Roman" panose="02020603050405020304" pitchFamily="18" charset="0"/>
                <a:cs typeface="Times New Roman" panose="02020603050405020304" pitchFamily="18" charset="0"/>
              </a:rPr>
              <a:t>квітні 2008 р. </a:t>
            </a:r>
            <a:r>
              <a:rPr lang="uk-UA" sz="3200" b="1" dirty="0">
                <a:latin typeface="Times New Roman" panose="02020603050405020304" pitchFamily="18" charset="0"/>
                <a:cs typeface="Times New Roman" panose="02020603050405020304" pitchFamily="18" charset="0"/>
              </a:rPr>
              <a:t>Фінляндія оголосила про подібну ініціативу. Німеччина та Швеція обмежили призупинення передачі дітей без супроводу.</a:t>
            </a:r>
          </a:p>
        </p:txBody>
      </p:sp>
    </p:spTree>
    <p:extLst>
      <p:ext uri="{BB962C8B-B14F-4D97-AF65-F5344CB8AC3E}">
        <p14:creationId xmlns:p14="http://schemas.microsoft.com/office/powerpoint/2010/main" val="118296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400" b="1" dirty="0">
                <a:solidFill>
                  <a:srgbClr val="C00000"/>
                </a:solidFill>
                <a:latin typeface="Times New Roman" panose="02020603050405020304" pitchFamily="18" charset="0"/>
                <a:cs typeface="Times New Roman" panose="02020603050405020304" pitchFamily="18" charset="0"/>
              </a:rPr>
              <a:t>3 грудня 2008 р.</a:t>
            </a:r>
            <a:r>
              <a:rPr lang="uk-UA" sz="4400" b="1" dirty="0">
                <a:latin typeface="Times New Roman" panose="02020603050405020304" pitchFamily="18" charset="0"/>
                <a:cs typeface="Times New Roman" panose="02020603050405020304" pitchFamily="18" charset="0"/>
              </a:rPr>
              <a:t> Європейська комісія запропонувала </a:t>
            </a:r>
            <a:r>
              <a:rPr lang="uk-UA" sz="4400" b="1" dirty="0" err="1">
                <a:latin typeface="Times New Roman" panose="02020603050405020304" pitchFamily="18" charset="0"/>
                <a:cs typeface="Times New Roman" panose="02020603050405020304" pitchFamily="18" charset="0"/>
              </a:rPr>
              <a:t>внести</a:t>
            </a:r>
            <a:r>
              <a:rPr lang="uk-UA" sz="4400" b="1" dirty="0">
                <a:latin typeface="Times New Roman" panose="02020603050405020304" pitchFamily="18" charset="0"/>
                <a:cs typeface="Times New Roman" panose="02020603050405020304" pitchFamily="18" charset="0"/>
              </a:rPr>
              <a:t> зміни до Дублінського регламенту, таким чином створивши можливість для реформування Дублінської системи. </a:t>
            </a:r>
          </a:p>
          <a:p>
            <a:pPr marL="0" indent="0" algn="just">
              <a:buNone/>
            </a:pPr>
            <a:r>
              <a:rPr lang="uk-UA" sz="4400" b="1" dirty="0">
                <a:latin typeface="Times New Roman" panose="02020603050405020304" pitchFamily="18" charset="0"/>
                <a:cs typeface="Times New Roman" panose="02020603050405020304" pitchFamily="18" charset="0"/>
              </a:rPr>
              <a:t>Він був реформований у </a:t>
            </a:r>
            <a:r>
              <a:rPr lang="uk-UA" sz="4400" b="1" dirty="0">
                <a:solidFill>
                  <a:srgbClr val="C00000"/>
                </a:solidFill>
                <a:highlight>
                  <a:srgbClr val="FFFF00"/>
                </a:highlight>
                <a:latin typeface="Times New Roman" panose="02020603050405020304" pitchFamily="18" charset="0"/>
                <a:cs typeface="Times New Roman" panose="02020603050405020304" pitchFamily="18" charset="0"/>
              </a:rPr>
              <a:t>червні 2013 р. Дублінським регламентом III</a:t>
            </a:r>
            <a:r>
              <a:rPr lang="uk-UA" sz="4400" b="1" dirty="0">
                <a:latin typeface="Times New Roman" panose="02020603050405020304" pitchFamily="18" charset="0"/>
                <a:cs typeface="Times New Roman" panose="02020603050405020304" pitchFamily="18" charset="0"/>
              </a:rPr>
              <a:t>. Дублінський регламент III набув чинності </a:t>
            </a:r>
            <a:r>
              <a:rPr lang="uk-UA" sz="4400" b="1" dirty="0">
                <a:solidFill>
                  <a:srgbClr val="C00000"/>
                </a:solidFill>
                <a:latin typeface="Times New Roman" panose="02020603050405020304" pitchFamily="18" charset="0"/>
                <a:cs typeface="Times New Roman" panose="02020603050405020304" pitchFamily="18" charset="0"/>
              </a:rPr>
              <a:t>19 липня 2013 р. </a:t>
            </a:r>
            <a:r>
              <a:rPr lang="uk-UA" sz="4400" b="1" dirty="0">
                <a:latin typeface="Times New Roman" panose="02020603050405020304" pitchFamily="18" charset="0"/>
                <a:cs typeface="Times New Roman" panose="02020603050405020304" pitchFamily="18" charset="0"/>
              </a:rPr>
              <a:t>та застосовується з </a:t>
            </a:r>
            <a:r>
              <a:rPr lang="uk-UA" sz="4400" b="1" dirty="0">
                <a:solidFill>
                  <a:srgbClr val="C00000"/>
                </a:solidFill>
                <a:highlight>
                  <a:srgbClr val="00FFFF"/>
                </a:highlight>
                <a:latin typeface="Times New Roman" panose="02020603050405020304" pitchFamily="18" charset="0"/>
                <a:cs typeface="Times New Roman" panose="02020603050405020304" pitchFamily="18" charset="0"/>
              </a:rPr>
              <a:t>1 січня 2014 р.</a:t>
            </a:r>
          </a:p>
        </p:txBody>
      </p:sp>
    </p:spTree>
    <p:extLst>
      <p:ext uri="{BB962C8B-B14F-4D97-AF65-F5344CB8AC3E}">
        <p14:creationId xmlns:p14="http://schemas.microsoft.com/office/powerpoint/2010/main" val="1689804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Одна з головних цілей Дублінського регламенту полягає в тому, щоб </a:t>
            </a:r>
            <a:r>
              <a:rPr lang="uk-UA" sz="3200" b="1" dirty="0">
                <a:highlight>
                  <a:srgbClr val="00FFFF"/>
                </a:highlight>
                <a:latin typeface="Times New Roman" panose="02020603050405020304" pitchFamily="18" charset="0"/>
                <a:cs typeface="Times New Roman" panose="02020603050405020304" pitchFamily="18" charset="0"/>
              </a:rPr>
              <a:t>завадити заявнику подавати заяви в кількох державах-членах (покупка притулку)</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dirty="0">
                <a:latin typeface="Times New Roman" panose="02020603050405020304" pitchFamily="18" charset="0"/>
                <a:cs typeface="Times New Roman" panose="02020603050405020304" pitchFamily="18" charset="0"/>
              </a:rPr>
              <a:t>Іншою метою є </a:t>
            </a:r>
            <a:r>
              <a:rPr lang="uk-UA" sz="3200" b="1" dirty="0">
                <a:highlight>
                  <a:srgbClr val="00FFFF"/>
                </a:highlight>
                <a:latin typeface="Times New Roman" panose="02020603050405020304" pitchFamily="18" charset="0"/>
                <a:cs typeface="Times New Roman" panose="02020603050405020304" pitchFamily="18" charset="0"/>
              </a:rPr>
              <a:t>зменшення кількості шукачів притулку, які перевозяться з однієї країни-члена в іншу країну-член</a:t>
            </a:r>
            <a:r>
              <a:rPr lang="uk-UA" sz="3200" b="1" dirty="0">
                <a:latin typeface="Times New Roman" panose="02020603050405020304" pitchFamily="18" charset="0"/>
                <a:cs typeface="Times New Roman" panose="02020603050405020304" pitchFamily="18" charset="0"/>
              </a:rPr>
              <a:t>. Однак, оскільки країна, куди особа вперше прибула, відповідає за розгляд її заяви про надання притулку, це створює надмірний тиск на прикордонні райони, де держави рідше можуть запропонувати підтримку та захист шукачам притулку. </a:t>
            </a:r>
          </a:p>
          <a:p>
            <a:pPr marL="0" indent="0" algn="just">
              <a:buNone/>
            </a:pPr>
            <a:r>
              <a:rPr lang="uk-UA" sz="3200" b="1" dirty="0">
                <a:solidFill>
                  <a:srgbClr val="C00000"/>
                </a:solidFill>
                <a:latin typeface="Times New Roman" panose="02020603050405020304" pitchFamily="18" charset="0"/>
                <a:cs typeface="Times New Roman" panose="02020603050405020304" pitchFamily="18" charset="0"/>
              </a:rPr>
              <a:t>Наразі особи, передані згідно з Дублінським законодавством, не завжди можуть отримати доступ до процедури надання притулку.</a:t>
            </a:r>
          </a:p>
        </p:txBody>
      </p:sp>
    </p:spTree>
    <p:extLst>
      <p:ext uri="{BB962C8B-B14F-4D97-AF65-F5344CB8AC3E}">
        <p14:creationId xmlns:p14="http://schemas.microsoft.com/office/powerpoint/2010/main" val="3873631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За даними Європейської ради у справах біженців і вигнанців та УВКБ (Управління Верховного комісара у справах біженців) ООН, поточна система не гарантує справедливого, ефективного захисту.</a:t>
            </a:r>
          </a:p>
          <a:p>
            <a:pPr marL="0" indent="0" algn="just">
              <a:buNone/>
            </a:pPr>
            <a:r>
              <a:rPr lang="uk-UA" sz="3200" b="1" dirty="0">
                <a:latin typeface="Times New Roman" panose="02020603050405020304" pitchFamily="18" charset="0"/>
                <a:cs typeface="Times New Roman" panose="02020603050405020304" pitchFamily="18" charset="0"/>
              </a:rPr>
              <a:t> УВКБ ООН неодноразово стверджували, що нормативні акти ЄС втручаються в права та особисте благополуччя шукачів притулку, включаючи право на справедливу оцінку їхньої заяви про надання притулку та, у відповідних випадках, на ефективний захист. </a:t>
            </a:r>
          </a:p>
          <a:p>
            <a:pPr marL="0" indent="0" algn="just">
              <a:buNone/>
            </a:pPr>
            <a:r>
              <a:rPr lang="uk-UA" sz="3200" b="1" dirty="0">
                <a:latin typeface="Times New Roman" panose="02020603050405020304" pitchFamily="18" charset="0"/>
                <a:cs typeface="Times New Roman" panose="02020603050405020304" pitchFamily="18" charset="0"/>
              </a:rPr>
              <a:t>Подібним чином ця система призведе до нерівного розподілу заяв про надання притулку між державами-членами та виразить відсутність солідарності між членами Союзу.</a:t>
            </a:r>
          </a:p>
        </p:txBody>
      </p:sp>
    </p:spTree>
    <p:extLst>
      <p:ext uri="{BB962C8B-B14F-4D97-AF65-F5344CB8AC3E}">
        <p14:creationId xmlns:p14="http://schemas.microsoft.com/office/powerpoint/2010/main" val="4112812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5.	ІІІ Дублінський регламент 2013 р. </a:t>
            </a:r>
            <a:b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br>
            <a:r>
              <a:rPr lang="uk-UA" sz="3000" b="1" dirty="0">
                <a:solidFill>
                  <a:srgbClr val="FFFF00"/>
                </a:solidFill>
                <a:highlight>
                  <a:srgbClr val="0000FF"/>
                </a:highlight>
                <a:latin typeface="Times New Roman" panose="02020603050405020304" pitchFamily="18" charset="0"/>
                <a:cs typeface="Times New Roman" panose="02020603050405020304" pitchFamily="18" charset="0"/>
              </a:rPr>
              <a:t>Демографічна політика країн Європи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400" b="1" dirty="0">
                <a:latin typeface="Times New Roman" panose="02020603050405020304" pitchFamily="18" charset="0"/>
                <a:cs typeface="Times New Roman" panose="02020603050405020304" pitchFamily="18" charset="0"/>
              </a:rPr>
              <a:t>Застосування цих правил може серйозно затримати подання запитів і може призвести до того, що вони не будуть почуті.</a:t>
            </a:r>
          </a:p>
          <a:p>
            <a:pPr marL="0" indent="0" algn="just">
              <a:buNone/>
            </a:pPr>
            <a:r>
              <a:rPr lang="uk-UA" sz="3400" b="1" dirty="0">
                <a:latin typeface="Times New Roman" panose="02020603050405020304" pitchFamily="18" charset="0"/>
                <a:cs typeface="Times New Roman" panose="02020603050405020304" pitchFamily="18" charset="0"/>
              </a:rPr>
              <a:t> Серед причин, які викликають занепокоєння, – </a:t>
            </a:r>
            <a:r>
              <a:rPr lang="uk-UA" sz="3400" b="1" dirty="0">
                <a:highlight>
                  <a:srgbClr val="00FFFF"/>
                </a:highlight>
                <a:latin typeface="Times New Roman" panose="02020603050405020304" pitchFamily="18" charset="0"/>
                <a:cs typeface="Times New Roman" panose="02020603050405020304" pitchFamily="18" charset="0"/>
              </a:rPr>
              <a:t>використання затримання для примусової передачі шукачів притулку з держави, де вони подали заяву, до держави, яка вважається компетентною (передача в Дубліні), розділення сімей і відмова в ефективній можливості оскарження передачі</a:t>
            </a:r>
            <a:r>
              <a:rPr lang="uk-UA" sz="3400" b="1" dirty="0">
                <a:latin typeface="Times New Roman" panose="02020603050405020304" pitchFamily="18" charset="0"/>
                <a:cs typeface="Times New Roman" panose="02020603050405020304" pitchFamily="18" charset="0"/>
              </a:rPr>
              <a:t>. </a:t>
            </a:r>
          </a:p>
          <a:p>
            <a:pPr marL="0" indent="0" algn="just">
              <a:buNone/>
            </a:pPr>
            <a:r>
              <a:rPr lang="uk-UA" sz="3400" b="1" dirty="0">
                <a:latin typeface="Times New Roman" panose="02020603050405020304" pitchFamily="18" charset="0"/>
                <a:cs typeface="Times New Roman" panose="02020603050405020304" pitchFamily="18" charset="0"/>
              </a:rPr>
              <a:t>Дублінська система також посилює тиск на зовнішні прикордонні регіони ЄС, звідки більшість шукачів притулку в’їжджає до ЄС і де держави часто не в змозі запропонувати підтримку та захист шукачам притулку.</a:t>
            </a:r>
          </a:p>
        </p:txBody>
      </p:sp>
    </p:spTree>
    <p:extLst>
      <p:ext uri="{BB962C8B-B14F-4D97-AF65-F5344CB8AC3E}">
        <p14:creationId xmlns:p14="http://schemas.microsoft.com/office/powerpoint/2010/main" val="826692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4000" b="1" dirty="0">
                <a:latin typeface="Times New Roman" panose="02020603050405020304" pitchFamily="18" charset="0"/>
                <a:cs typeface="Times New Roman" panose="02020603050405020304" pitchFamily="18" charset="0"/>
              </a:rPr>
              <a:t>Після свого піку в 1992 р, коли держави-члени ЄС-15 отримали близько 672 тис. заяв шукачів притулку переважно з колишньої Югославії, а потім в 2001 р. – 424 тис. заяв в ЄС-27 – чисельність клопотань про отримання притулку в межах ЄС-27 до 2006 р. впала нижче 200 тис. </a:t>
            </a:r>
          </a:p>
          <a:p>
            <a:pPr marL="0" indent="0" algn="just">
              <a:buNone/>
            </a:pPr>
            <a:r>
              <a:rPr lang="uk-UA" sz="4000" b="1" dirty="0">
                <a:latin typeface="Times New Roman" panose="02020603050405020304" pitchFamily="18" charset="0"/>
                <a:cs typeface="Times New Roman" panose="02020603050405020304" pitchFamily="18" charset="0"/>
              </a:rPr>
              <a:t>Якщо аналізувати лише чисельність заяв від громадян країн, які не є членами ЄС, то </a:t>
            </a:r>
            <a:r>
              <a:rPr lang="uk-UA" sz="4000" b="1" dirty="0">
                <a:solidFill>
                  <a:srgbClr val="C00000"/>
                </a:solidFill>
                <a:highlight>
                  <a:srgbClr val="FFFF00"/>
                </a:highlight>
                <a:latin typeface="Times New Roman" panose="02020603050405020304" pitchFamily="18" charset="0"/>
                <a:cs typeface="Times New Roman" panose="02020603050405020304" pitchFamily="18" charset="0"/>
              </a:rPr>
              <a:t>спостерігалося поступове їх зростання з 2010 р. до 2015 р., сягнувши свого піку обсягом більше 1,3 млн. заяв.</a:t>
            </a:r>
          </a:p>
        </p:txBody>
      </p:sp>
    </p:spTree>
    <p:extLst>
      <p:ext uri="{BB962C8B-B14F-4D97-AF65-F5344CB8AC3E}">
        <p14:creationId xmlns:p14="http://schemas.microsoft.com/office/powerpoint/2010/main" val="314761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Фінансова криза 2008 р. відразу поклала край моделі зростання, що затвердилася в країнах ГІІПІ після переходу на євро. В умовах різкого економічного спаду і падіння податкових доходів стало очевидно, що підтримувати колишній рівень державних витрат не вдасться, а втрата конкурентоспроможності розвіяла надії добитися пожвавлення в економіці за рахунок стимулювання експорту. </a:t>
            </a:r>
          </a:p>
          <a:p>
            <a:pPr marL="0" indent="0" algn="just">
              <a:buNone/>
            </a:pPr>
            <a:r>
              <a:rPr lang="uk-UA" sz="3200" b="1" dirty="0">
                <a:latin typeface="Times New Roman" panose="02020603050405020304" pitchFamily="18" charset="0"/>
                <a:cs typeface="Times New Roman" panose="02020603050405020304" pitchFamily="18" charset="0"/>
              </a:rPr>
              <a:t>З приходом кризи, усі банки відчули різке зниження доходів у поточній діяльності і скорочення чистого доходу в 2008 р. Фінансово-економічна криза сприяла жорсткості умов надання кредиту, тому домашні господарства і компанії зазнали труднощі у пошуках фінансування.</a:t>
            </a:r>
          </a:p>
        </p:txBody>
      </p:sp>
    </p:spTree>
    <p:extLst>
      <p:ext uri="{BB962C8B-B14F-4D97-AF65-F5344CB8AC3E}">
        <p14:creationId xmlns:p14="http://schemas.microsoft.com/office/powerpoint/2010/main" val="3957767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ctr">
              <a:buNone/>
            </a:pPr>
            <a:r>
              <a:rPr lang="uk-UA" b="1" dirty="0">
                <a:solidFill>
                  <a:srgbClr val="C00000"/>
                </a:solidFill>
                <a:highlight>
                  <a:srgbClr val="FFFF00"/>
                </a:highlight>
                <a:latin typeface="Times New Roman" panose="02020603050405020304" pitchFamily="18" charset="0"/>
                <a:cs typeface="Times New Roman" panose="02020603050405020304" pitchFamily="18" charset="0"/>
              </a:rPr>
              <a:t>Динаміка подання заяв на отримання притулку в країнах ЄС-28 від громадян третіх країн, 2010 – 2016 рр., чисельність осіб</a:t>
            </a:r>
          </a:p>
        </p:txBody>
      </p:sp>
      <p:pic>
        <p:nvPicPr>
          <p:cNvPr id="2" name="Рисунок 1">
            <a:extLst>
              <a:ext uri="{FF2B5EF4-FFF2-40B4-BE49-F238E27FC236}">
                <a16:creationId xmlns:a16="http://schemas.microsoft.com/office/drawing/2014/main" id="{26BBD2D6-23BF-C0C3-13E9-12069C787D44}"/>
              </a:ext>
            </a:extLst>
          </p:cNvPr>
          <p:cNvPicPr>
            <a:picLocks noChangeAspect="1"/>
          </p:cNvPicPr>
          <p:nvPr/>
        </p:nvPicPr>
        <p:blipFill>
          <a:blip r:embed="rId2"/>
          <a:stretch>
            <a:fillRect/>
          </a:stretch>
        </p:blipFill>
        <p:spPr>
          <a:xfrm>
            <a:off x="812948" y="1662544"/>
            <a:ext cx="11046543" cy="5217053"/>
          </a:xfrm>
          <a:prstGeom prst="rect">
            <a:avLst/>
          </a:prstGeom>
        </p:spPr>
      </p:pic>
    </p:spTree>
    <p:extLst>
      <p:ext uri="{BB962C8B-B14F-4D97-AF65-F5344CB8AC3E}">
        <p14:creationId xmlns:p14="http://schemas.microsoft.com/office/powerpoint/2010/main" val="19324792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sz="3200" b="1" dirty="0">
                <a:latin typeface="Times New Roman" panose="02020603050405020304" pitchFamily="18" charset="0"/>
                <a:cs typeface="Times New Roman" panose="02020603050405020304" pitchFamily="18" charset="0"/>
              </a:rPr>
              <a:t>Хоча міжнародний захист в ЄС-28 у найбільш кризовому </a:t>
            </a:r>
            <a:r>
              <a:rPr lang="uk-UA" sz="3200" b="1" dirty="0">
                <a:highlight>
                  <a:srgbClr val="FFFF00"/>
                </a:highlight>
                <a:latin typeface="Times New Roman" panose="02020603050405020304" pitchFamily="18" charset="0"/>
                <a:cs typeface="Times New Roman" panose="02020603050405020304" pitchFamily="18" charset="0"/>
              </a:rPr>
              <a:t>2015 р.</a:t>
            </a:r>
            <a:r>
              <a:rPr lang="uk-UA" sz="3200" b="1" dirty="0">
                <a:latin typeface="Times New Roman" panose="02020603050405020304" pitchFamily="18" charset="0"/>
                <a:cs typeface="Times New Roman" panose="02020603050405020304" pitchFamily="18" charset="0"/>
              </a:rPr>
              <a:t> отримали лише 333 350 шукачів притулку, однак цей показник на 72% вищий, ніж у попередньому 2014 р. Для порівняння, протягом 2008-2015 рр. ЄС загалом задовольнив 1,1 млн. заяв на отримання притулку.</a:t>
            </a:r>
          </a:p>
          <a:p>
            <a:pPr marL="0" indent="0" algn="just">
              <a:buNone/>
            </a:pPr>
            <a:r>
              <a:rPr lang="uk-UA" sz="3200" b="1" dirty="0">
                <a:latin typeface="Times New Roman" panose="02020603050405020304" pitchFamily="18" charset="0"/>
                <a:cs typeface="Times New Roman" panose="02020603050405020304" pitchFamily="18" charset="0"/>
              </a:rPr>
              <a:t>У 2015 р. найбільше таких заяв було задоволено від громадян Сирії (50%), Еритреї (8%), Іраку (7%) та Афганістану (5%). </a:t>
            </a:r>
            <a:r>
              <a:rPr lang="uk-UA" sz="3200" b="1" dirty="0">
                <a:solidFill>
                  <a:srgbClr val="C00000"/>
                </a:solidFill>
                <a:latin typeface="Times New Roman" panose="02020603050405020304" pitchFamily="18" charset="0"/>
                <a:cs typeface="Times New Roman" panose="02020603050405020304" pitchFamily="18" charset="0"/>
              </a:rPr>
              <a:t>Найбільшу частку задоволених заяв на отримання міжнародного захисту в ЄС-28 у 2015 р. видала Німеччина (44,5%), Швеція (10%), Італія (9%), Франція (7,8%) та Велика Британія (5,3%).</a:t>
            </a:r>
            <a:r>
              <a:rPr lang="uk-UA" sz="3200" b="1" dirty="0">
                <a:latin typeface="Times New Roman" panose="02020603050405020304" pitchFamily="18" charset="0"/>
                <a:cs typeface="Times New Roman" panose="02020603050405020304" pitchFamily="18" charset="0"/>
              </a:rPr>
              <a:t> </a:t>
            </a:r>
            <a:r>
              <a:rPr lang="uk-UA" sz="3200" b="1" dirty="0">
                <a:highlight>
                  <a:srgbClr val="00FFFF"/>
                </a:highlight>
                <a:latin typeface="Times New Roman" panose="02020603050405020304" pitchFamily="18" charset="0"/>
                <a:cs typeface="Times New Roman" panose="02020603050405020304" pitchFamily="18" charset="0"/>
              </a:rPr>
              <a:t>При цьому серед усіх цих країн найбільший приріст прийняття біженців відносно попереднього року спостерігався у Німеччині (212%).</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0755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4000" b="1" dirty="0">
                <a:latin typeface="Times New Roman" panose="02020603050405020304" pitchFamily="18" charset="0"/>
                <a:cs typeface="Times New Roman" panose="02020603050405020304" pitchFamily="18" charset="0"/>
              </a:rPr>
              <a:t>Більш ніж 83% усіх шукачів притулку в ЄС становлять особи віком до 35 років: трохи більше 53% – віком від 18 до 34 років та близько 29% – особи молодше 18 років. </a:t>
            </a:r>
          </a:p>
          <a:p>
            <a:pPr marL="0" indent="0" algn="just">
              <a:buNone/>
            </a:pPr>
            <a:r>
              <a:rPr lang="uk-UA" sz="4000" b="1" dirty="0">
                <a:latin typeface="Times New Roman" panose="02020603050405020304" pitchFamily="18" charset="0"/>
                <a:cs typeface="Times New Roman" panose="02020603050405020304" pitchFamily="18" charset="0"/>
              </a:rPr>
              <a:t>Загалом, такий віковий розподіл більш-менш зберігається по усіх країнах ЄС, за винятком Польщі, де вікова категорія до 14 років ставить більше 40% шукачів притулку, а також Італії, де вікова категорія найбільш працездатного населення (від 18 до 34 років) становить більше 80%. </a:t>
            </a:r>
          </a:p>
        </p:txBody>
      </p:sp>
    </p:spTree>
    <p:extLst>
      <p:ext uri="{BB962C8B-B14F-4D97-AF65-F5344CB8AC3E}">
        <p14:creationId xmlns:p14="http://schemas.microsoft.com/office/powerpoint/2010/main" val="1551215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Щодо гендерного розподілу шукачів притулку в ЄС, то більше 70% становлять чоловіки, однак є певні коливання в залежності від вікової категорії, зокрема, серед шукачів притулку віком до 13 років гендерний розподіл майже пропорційний (55% чоловічої статі), у віковій категорії 14-17 років частка чоловіків найбільша і перевищує 80%, у віковій категорії 18-34 років вона становить майже 80%, у віковій категорії 35-64 роки – менше 70% та у найстаршій категорії – менше 50%. </a:t>
            </a:r>
          </a:p>
        </p:txBody>
      </p:sp>
    </p:spTree>
    <p:extLst>
      <p:ext uri="{BB962C8B-B14F-4D97-AF65-F5344CB8AC3E}">
        <p14:creationId xmlns:p14="http://schemas.microsoft.com/office/powerpoint/2010/main" val="1849566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Зважаючи на такі тренди потоків шукачів притулку, </a:t>
            </a:r>
            <a:r>
              <a:rPr lang="uk-UA" sz="40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питання їхньої успішної інтеграції стало пріоритетом міграційної політики ЄС</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Це зокрема відображено у численних звітах міжнародних організацій щодо індикаторів інтеграції іммігрантів (</a:t>
            </a:r>
            <a:r>
              <a:rPr lang="uk-UA" sz="40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наприклад, Індикатор інтеграції іммігрантів в ЄС, що був розроблений на конференції в Сарагосі та офіційних юридичних документах країн-членів ЄС (наприклад, План дій ЄС щодо інтеграції іммігрантів з третіх країн</a:t>
            </a:r>
            <a:r>
              <a:rPr lang="uk-UA" sz="40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4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417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Більшість економістів погоджуються з тим, що сучасну трагедію біженців Європа може перетворити на економічний позитив. Зокрема, існує термін «</a:t>
            </a:r>
            <a:r>
              <a:rPr lang="uk-UA" b="1" dirty="0">
                <a:highlight>
                  <a:srgbClr val="FFFF00"/>
                </a:highlight>
                <a:latin typeface="Times New Roman" panose="02020603050405020304" pitchFamily="18" charset="0"/>
                <a:cs typeface="Times New Roman" panose="02020603050405020304" pitchFamily="18" charset="0"/>
              </a:rPr>
              <a:t>імміграційний профіцит</a:t>
            </a:r>
            <a:r>
              <a:rPr lang="uk-UA" b="1" dirty="0">
                <a:latin typeface="Times New Roman" panose="02020603050405020304" pitchFamily="18" charset="0"/>
                <a:cs typeface="Times New Roman" panose="02020603050405020304" pitchFamily="18" charset="0"/>
              </a:rPr>
              <a:t>», який означає додатковий попит на товари і послуги, які створюють іммігранти, стимулюючи виробництво. </a:t>
            </a:r>
            <a:r>
              <a:rPr lang="uk-UA" b="1" u="sng" dirty="0">
                <a:latin typeface="Times New Roman" panose="02020603050405020304" pitchFamily="18" charset="0"/>
                <a:cs typeface="Times New Roman" panose="02020603050405020304" pitchFamily="18" charset="0"/>
              </a:rPr>
              <a:t>Інтеграція іммігрантів як трудових ресурсів означає зниження собівартості продукції і подальше зростання виробництва, тобто економічний розвиток</a:t>
            </a:r>
            <a:r>
              <a:rPr lang="uk-UA" b="1" dirty="0">
                <a:latin typeface="Times New Roman" panose="02020603050405020304" pitchFamily="18" charset="0"/>
                <a:cs typeface="Times New Roman" panose="02020603050405020304" pitchFamily="18" charset="0"/>
              </a:rPr>
              <a:t>. </a:t>
            </a:r>
          </a:p>
          <a:p>
            <a:pPr marL="0" indent="0" algn="just">
              <a:buNone/>
            </a:pPr>
            <a:r>
              <a:rPr lang="uk-UA" b="1" dirty="0">
                <a:latin typeface="Times New Roman" panose="02020603050405020304" pitchFamily="18" charset="0"/>
                <a:cs typeface="Times New Roman" panose="02020603050405020304" pitchFamily="18" charset="0"/>
              </a:rPr>
              <a:t>Зважаючи на демографічні показники біженців та кризі старіння населення Європи, що насамперед проявляється у фіскальній проблемі, </a:t>
            </a:r>
            <a:r>
              <a:rPr lang="uk-UA" b="1" i="1" dirty="0">
                <a:latin typeface="Times New Roman" panose="02020603050405020304" pitchFamily="18" charset="0"/>
                <a:cs typeface="Times New Roman" panose="02020603050405020304" pitchFamily="18" charset="0"/>
              </a:rPr>
              <a:t>залучення біженців до ринку праці країн ЄС є одним із найбільш можливих виходів із цієї кризи</a:t>
            </a:r>
            <a:r>
              <a:rPr lang="uk-UA" b="1" dirty="0">
                <a:latin typeface="Times New Roman" panose="02020603050405020304" pitchFamily="18" charset="0"/>
                <a:cs typeface="Times New Roman" panose="02020603050405020304" pitchFamily="18" charset="0"/>
              </a:rPr>
              <a:t>. Зокрема, до початку масової імміграції біженців до Німеччини прогнозувалося скорочення чисельності населення цієї країни як мінімум на одну десяту до 2060 р., а скорочення працездатного населення – на 6 млн. осіб уже протягом найближчих 15 років.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936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800" b="1" dirty="0">
                <a:latin typeface="Times New Roman" panose="02020603050405020304" pitchFamily="18" charset="0"/>
                <a:cs typeface="Times New Roman" panose="02020603050405020304" pitchFamily="18" charset="0"/>
              </a:rPr>
              <a:t>Згідно з розрахунками західних експертів, через чотири-п’ять років потенційна економічна вигода для Німеччини від прийому іммігрантів становитиме близько 11 млрд. </a:t>
            </a:r>
            <a:r>
              <a:rPr lang="uk-UA" sz="3800" b="1" dirty="0" err="1">
                <a:latin typeface="Times New Roman" panose="02020603050405020304" pitchFamily="18" charset="0"/>
                <a:cs typeface="Times New Roman" panose="02020603050405020304" pitchFamily="18" charset="0"/>
              </a:rPr>
              <a:t>дол</a:t>
            </a:r>
            <a:r>
              <a:rPr lang="uk-UA" sz="3800" b="1" dirty="0">
                <a:latin typeface="Times New Roman" panose="02020603050405020304" pitchFamily="18" charset="0"/>
                <a:cs typeface="Times New Roman" panose="02020603050405020304" pitchFamily="18" charset="0"/>
              </a:rPr>
              <a:t>. США в рік, з урахуванням усіх необхідних витрат для інтеграції біженців. </a:t>
            </a:r>
          </a:p>
          <a:p>
            <a:pPr marL="0" indent="0" algn="just">
              <a:buNone/>
            </a:pPr>
            <a:r>
              <a:rPr lang="uk-UA" sz="3800" b="1" dirty="0">
                <a:latin typeface="Times New Roman" panose="02020603050405020304" pitchFamily="18" charset="0"/>
                <a:cs typeface="Times New Roman" panose="02020603050405020304" pitchFamily="18" charset="0"/>
              </a:rPr>
              <a:t>Наукові дослідження також доводять, що імміграційний потік до Німеччини у 2015 р. потребує витрат з бюджету цієї країни у розмірі не менше 6 млрд. євро, однак уже протягом найближчих років іммігранти забезпечать додаткові 1,7% економічного зростання країни. </a:t>
            </a:r>
          </a:p>
        </p:txBody>
      </p:sp>
    </p:spTree>
    <p:extLst>
      <p:ext uri="{BB962C8B-B14F-4D97-AF65-F5344CB8AC3E}">
        <p14:creationId xmlns:p14="http://schemas.microsoft.com/office/powerpoint/2010/main" val="2061513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4400" b="1" dirty="0">
                <a:latin typeface="Times New Roman" panose="02020603050405020304" pitchFamily="18" charset="0"/>
                <a:cs typeface="Times New Roman" panose="02020603050405020304" pitchFamily="18" charset="0"/>
              </a:rPr>
              <a:t>Команда дослідників Центру Міграційної Політики Інституту Європейського університету у Флоренції (</a:t>
            </a:r>
            <a:r>
              <a:rPr lang="uk-UA" sz="4400" b="1" dirty="0" err="1">
                <a:latin typeface="Times New Roman" panose="02020603050405020304" pitchFamily="18" charset="0"/>
                <a:cs typeface="Times New Roman" panose="02020603050405020304" pitchFamily="18" charset="0"/>
              </a:rPr>
              <a:t>Migration</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Policy</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Centre</a:t>
            </a:r>
            <a:r>
              <a:rPr lang="uk-UA" sz="4400" b="1" dirty="0">
                <a:latin typeface="Times New Roman" panose="02020603050405020304" pitchFamily="18" charset="0"/>
                <a:cs typeface="Times New Roman" panose="02020603050405020304" pitchFamily="18" charset="0"/>
              </a:rPr>
              <a:t> (MPC) </a:t>
            </a:r>
            <a:r>
              <a:rPr lang="uk-UA" sz="4400" b="1" dirty="0" err="1">
                <a:latin typeface="Times New Roman" panose="02020603050405020304" pitchFamily="18" charset="0"/>
                <a:cs typeface="Times New Roman" panose="02020603050405020304" pitchFamily="18" charset="0"/>
              </a:rPr>
              <a:t>of</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the</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European</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University</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Institute</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in</a:t>
            </a:r>
            <a:r>
              <a:rPr lang="uk-UA" sz="4400" b="1" dirty="0">
                <a:latin typeface="Times New Roman" panose="02020603050405020304" pitchFamily="18" charset="0"/>
                <a:cs typeface="Times New Roman" panose="02020603050405020304" pitchFamily="18" charset="0"/>
              </a:rPr>
              <a:t> </a:t>
            </a:r>
            <a:r>
              <a:rPr lang="uk-UA" sz="4400" b="1" dirty="0" err="1">
                <a:latin typeface="Times New Roman" panose="02020603050405020304" pitchFamily="18" charset="0"/>
                <a:cs typeface="Times New Roman" panose="02020603050405020304" pitchFamily="18" charset="0"/>
              </a:rPr>
              <a:t>Florence</a:t>
            </a:r>
            <a:r>
              <a:rPr lang="uk-UA" sz="4400" b="1" dirty="0">
                <a:latin typeface="Times New Roman" panose="02020603050405020304" pitchFamily="18" charset="0"/>
                <a:cs typeface="Times New Roman" panose="02020603050405020304" pitchFamily="18" charset="0"/>
              </a:rPr>
              <a:t> (EUI)) провели аналіз підходів у змінах міграційних політик вибраних країн ЄС (</a:t>
            </a:r>
            <a:r>
              <a:rPr lang="uk-UA" sz="4400" b="1" dirty="0">
                <a:highlight>
                  <a:srgbClr val="FFFF00"/>
                </a:highlight>
                <a:latin typeface="Times New Roman" panose="02020603050405020304" pitchFamily="18" charset="0"/>
                <a:cs typeface="Times New Roman" panose="02020603050405020304" pitchFamily="18" charset="0"/>
              </a:rPr>
              <a:t>Австрія, Данія, Франція, Німеччина, Італія, Нідерланди, Іспанія, Швеція, Велика Британія</a:t>
            </a:r>
            <a:r>
              <a:rPr lang="uk-UA" sz="4400" b="1" dirty="0">
                <a:latin typeface="Times New Roman" panose="02020603050405020304" pitchFamily="18" charset="0"/>
                <a:cs typeface="Times New Roman" panose="02020603050405020304" pitchFamily="18" charset="0"/>
              </a:rPr>
              <a:t>) щодо економічної інтеграції шукачів притулку та біженців. </a:t>
            </a:r>
          </a:p>
        </p:txBody>
      </p:sp>
    </p:spTree>
    <p:extLst>
      <p:ext uri="{BB962C8B-B14F-4D97-AF65-F5344CB8AC3E}">
        <p14:creationId xmlns:p14="http://schemas.microsoft.com/office/powerpoint/2010/main" val="2956782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На основі проведеного аналізу автори виокремили 94 індикатори забезпечення успішної інтеграції біженців і шукачів притулку до ринку праці (</a:t>
            </a:r>
            <a:r>
              <a:rPr lang="uk-UA" b="1" dirty="0" err="1">
                <a:latin typeface="Times New Roman" panose="02020603050405020304" pitchFamily="18" charset="0"/>
                <a:cs typeface="Times New Roman" panose="02020603050405020304" pitchFamily="18" charset="0"/>
              </a:rPr>
              <a:t>англ</a:t>
            </a:r>
            <a:r>
              <a:rPr lang="uk-UA" b="1" dirty="0">
                <a:latin typeface="Times New Roman" panose="02020603050405020304" pitchFamily="18" charset="0"/>
                <a:cs typeface="Times New Roman" panose="02020603050405020304" pitchFamily="18" charset="0"/>
              </a:rPr>
              <a:t>. - </a:t>
            </a:r>
            <a:r>
              <a:rPr lang="uk-UA" b="1" dirty="0" err="1">
                <a:latin typeface="Times New Roman" panose="02020603050405020304" pitchFamily="18" charset="0"/>
                <a:cs typeface="Times New Roman" panose="02020603050405020304" pitchFamily="18" charset="0"/>
              </a:rPr>
              <a:t>Labour-market</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integration</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Support</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Measures</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for</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Refugees</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and</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Asylum</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Seekers</a:t>
            </a:r>
            <a:r>
              <a:rPr lang="uk-UA" b="1" dirty="0">
                <a:latin typeface="Times New Roman" panose="02020603050405020304" pitchFamily="18" charset="0"/>
                <a:cs typeface="Times New Roman" panose="02020603050405020304" pitchFamily="18" charset="0"/>
              </a:rPr>
              <a:t>) країн-реципієнтів, які можна охарактеризувати як стандартний пакет реформ ЄС, що має </a:t>
            </a:r>
            <a:r>
              <a:rPr lang="uk-UA" b="1" dirty="0">
                <a:highlight>
                  <a:srgbClr val="FFFF00"/>
                </a:highlight>
                <a:latin typeface="Times New Roman" panose="02020603050405020304" pitchFamily="18" charset="0"/>
                <a:cs typeface="Times New Roman" panose="02020603050405020304" pitchFamily="18" charset="0"/>
              </a:rPr>
              <a:t>4 основні складові</a:t>
            </a:r>
            <a:r>
              <a:rPr lang="uk-UA" b="1" dirty="0">
                <a:latin typeface="Times New Roman" panose="02020603050405020304" pitchFamily="18" charset="0"/>
                <a:cs typeface="Times New Roman" panose="02020603050405020304" pitchFamily="18" charset="0"/>
              </a:rPr>
              <a:t>: </a:t>
            </a:r>
          </a:p>
          <a:p>
            <a:pPr marL="0" indent="0" algn="just">
              <a:buNone/>
            </a:pPr>
            <a:r>
              <a:rPr lang="uk-UA" b="1" dirty="0">
                <a:highlight>
                  <a:srgbClr val="FFFF00"/>
                </a:highlight>
                <a:latin typeface="Times New Roman" panose="02020603050405020304" pitchFamily="18" charset="0"/>
                <a:cs typeface="Times New Roman" panose="02020603050405020304" pitchFamily="18" charset="0"/>
              </a:rPr>
              <a:t>1) </a:t>
            </a:r>
            <a:r>
              <a:rPr lang="uk-UA" b="1" dirty="0">
                <a:latin typeface="Times New Roman" panose="02020603050405020304" pitchFamily="18" charset="0"/>
                <a:cs typeface="Times New Roman" panose="02020603050405020304" pitchFamily="18" charset="0"/>
              </a:rPr>
              <a:t>швидка оцінка набору навичок чи кваліфікацій осіб зазначених категорій; </a:t>
            </a:r>
          </a:p>
          <a:p>
            <a:pPr marL="0" indent="0" algn="just">
              <a:buNone/>
            </a:pPr>
            <a:r>
              <a:rPr lang="uk-UA" b="1" dirty="0">
                <a:highlight>
                  <a:srgbClr val="FFFF00"/>
                </a:highlight>
                <a:latin typeface="Times New Roman" panose="02020603050405020304" pitchFamily="18" charset="0"/>
                <a:cs typeface="Times New Roman" panose="02020603050405020304" pitchFamily="18" charset="0"/>
              </a:rPr>
              <a:t>2) </a:t>
            </a:r>
            <a:r>
              <a:rPr lang="uk-UA" b="1" dirty="0">
                <a:latin typeface="Times New Roman" panose="02020603050405020304" pitchFamily="18" charset="0"/>
                <a:cs typeface="Times New Roman" panose="02020603050405020304" pitchFamily="18" charset="0"/>
              </a:rPr>
              <a:t>так звані «ознайомчі» програми переважно для швидкої соціально-культурної адаптації, які іноді передбачали також соціально-професійну підготовку чи тренінги;</a:t>
            </a:r>
          </a:p>
          <a:p>
            <a:pPr marL="0" indent="0" algn="just">
              <a:buNone/>
            </a:pPr>
            <a:r>
              <a:rPr lang="uk-UA" b="1" dirty="0">
                <a:highlight>
                  <a:srgbClr val="FFFF00"/>
                </a:highlight>
                <a:latin typeface="Times New Roman" panose="02020603050405020304" pitchFamily="18" charset="0"/>
                <a:cs typeface="Times New Roman" panose="02020603050405020304" pitchFamily="18" charset="0"/>
              </a:rPr>
              <a:t>3) </a:t>
            </a:r>
            <a:r>
              <a:rPr lang="uk-UA" b="1" dirty="0">
                <a:latin typeface="Times New Roman" panose="02020603050405020304" pitchFamily="18" charset="0"/>
                <a:cs typeface="Times New Roman" panose="02020603050405020304" pitchFamily="18" charset="0"/>
              </a:rPr>
              <a:t>курси інтенсивної </a:t>
            </a:r>
            <a:r>
              <a:rPr lang="uk-UA" b="1" dirty="0" err="1">
                <a:latin typeface="Times New Roman" panose="02020603050405020304" pitchFamily="18" charset="0"/>
                <a:cs typeface="Times New Roman" panose="02020603050405020304" pitchFamily="18" charset="0"/>
              </a:rPr>
              <a:t>мовної</a:t>
            </a:r>
            <a:r>
              <a:rPr lang="uk-UA" b="1" dirty="0">
                <a:latin typeface="Times New Roman" panose="02020603050405020304" pitchFamily="18" charset="0"/>
                <a:cs typeface="Times New Roman" panose="02020603050405020304" pitchFamily="18" charset="0"/>
              </a:rPr>
              <a:t> підготовки країни перебування;</a:t>
            </a:r>
          </a:p>
          <a:p>
            <a:pPr marL="0" indent="0" algn="just">
              <a:buNone/>
            </a:pPr>
            <a:r>
              <a:rPr lang="uk-UA" b="1" dirty="0">
                <a:highlight>
                  <a:srgbClr val="FFFF00"/>
                </a:highlight>
                <a:latin typeface="Times New Roman" panose="02020603050405020304" pitchFamily="18" charset="0"/>
                <a:cs typeface="Times New Roman" panose="02020603050405020304" pitchFamily="18" charset="0"/>
              </a:rPr>
              <a:t>4) </a:t>
            </a:r>
            <a:r>
              <a:rPr lang="uk-UA" b="1" dirty="0">
                <a:latin typeface="Times New Roman" panose="02020603050405020304" pitchFamily="18" charset="0"/>
                <a:cs typeface="Times New Roman" panose="02020603050405020304" pitchFamily="18" charset="0"/>
              </a:rPr>
              <a:t>надання загального доступу до послуг посередництва щодо пошуку роботи (кадрових та </a:t>
            </a:r>
            <a:r>
              <a:rPr lang="uk-UA" b="1" dirty="0" err="1">
                <a:latin typeface="Times New Roman" panose="02020603050405020304" pitchFamily="18" charset="0"/>
                <a:cs typeface="Times New Roman" panose="02020603050405020304" pitchFamily="18" charset="0"/>
              </a:rPr>
              <a:t>рекрутингових</a:t>
            </a:r>
            <a:r>
              <a:rPr lang="uk-UA" b="1" dirty="0">
                <a:latin typeface="Times New Roman" panose="02020603050405020304" pitchFamily="18" charset="0"/>
                <a:cs typeface="Times New Roman" panose="02020603050405020304" pitchFamily="18" charset="0"/>
              </a:rPr>
              <a:t> сервісів).</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2649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b="1" dirty="0">
                <a:latin typeface="Times New Roman" panose="02020603050405020304" pitchFamily="18" charset="0"/>
                <a:cs typeface="Times New Roman" panose="02020603050405020304" pitchFamily="18" charset="0"/>
              </a:rPr>
              <a:t>Охарактеризувати загальну тенденцію політичних підходів щодо економічної інтеграції шукачів притулку в ЄС можна наступним чином:</a:t>
            </a:r>
          </a:p>
          <a:p>
            <a:pPr marL="0" indent="0" algn="just">
              <a:buNone/>
            </a:pPr>
            <a:r>
              <a:rPr lang="uk-UA" b="1" dirty="0">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незалежно від політичної позиції стосовно новоприбулих шукачів притулку, тобто сфери, де багато країн ЄС переважно надають перевагу обмежувальним засобам регулювання, політика відносно шукачів притулку, які уже знаходяться не території країни протягом певного періоду часу, є більш лояльною та орієнтованою на якомога швидше залучення до ринку праці. </a:t>
            </a:r>
          </a:p>
          <a:p>
            <a:pPr marL="0" indent="0" algn="just">
              <a:buNone/>
            </a:pPr>
            <a:r>
              <a:rPr lang="uk-UA" b="1" dirty="0">
                <a:latin typeface="Times New Roman" panose="02020603050405020304" pitchFamily="18" charset="0"/>
                <a:cs typeface="Times New Roman" panose="02020603050405020304" pitchFamily="18" charset="0"/>
              </a:rPr>
              <a:t>Така тенденція спостерігається у більшості країн ЄС, за винятком Франції та Великої Британії. Тим не менше, незважаючи на розроблені нові підходи швидкої економічної інтеграції біженців та шукачів притулку в країнах ЄС, оцінити їхню ефективність є достатньо складно, зважаючи на відносно короткий термін введення в дію усіх програм. </a:t>
            </a:r>
          </a:p>
        </p:txBody>
      </p:sp>
    </p:spTree>
    <p:extLst>
      <p:ext uri="{BB962C8B-B14F-4D97-AF65-F5344CB8AC3E}">
        <p14:creationId xmlns:p14="http://schemas.microsoft.com/office/powerpoint/2010/main" val="22263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Autofit/>
          </a:bodyPr>
          <a:lstStyle/>
          <a:p>
            <a:pPr marL="0" indent="0" algn="just">
              <a:buNone/>
            </a:pPr>
            <a:r>
              <a:rPr lang="uk-UA" sz="3300" b="1" dirty="0">
                <a:latin typeface="Times New Roman" panose="02020603050405020304" pitchFamily="18" charset="0"/>
                <a:cs typeface="Times New Roman" panose="02020603050405020304" pitchFamily="18" charset="0"/>
              </a:rPr>
              <a:t>Це сприяло численним банкротствам і злиттям підприємств, призупиненню виробництва. Однак, один із </a:t>
            </a:r>
            <a:r>
              <a:rPr lang="uk-UA" sz="3300" b="1" dirty="0" err="1">
                <a:latin typeface="Times New Roman" panose="02020603050405020304" pitchFamily="18" charset="0"/>
                <a:cs typeface="Times New Roman" panose="02020603050405020304" pitchFamily="18" charset="0"/>
              </a:rPr>
              <a:t>найнегативніших</a:t>
            </a:r>
            <a:r>
              <a:rPr lang="uk-UA" sz="3300" b="1" dirty="0">
                <a:latin typeface="Times New Roman" panose="02020603050405020304" pitchFamily="18" charset="0"/>
                <a:cs typeface="Times New Roman" panose="02020603050405020304" pitchFamily="18" charset="0"/>
              </a:rPr>
              <a:t> наслідків кризи – </a:t>
            </a:r>
            <a:r>
              <a:rPr lang="uk-UA" sz="3300" b="1" dirty="0">
                <a:highlight>
                  <a:srgbClr val="FFFF00"/>
                </a:highlight>
                <a:latin typeface="Times New Roman" panose="02020603050405020304" pitchFamily="18" charset="0"/>
                <a:cs typeface="Times New Roman" panose="02020603050405020304" pitchFamily="18" charset="0"/>
              </a:rPr>
              <a:t>збільшення державних витрат</a:t>
            </a:r>
            <a:r>
              <a:rPr lang="uk-UA" sz="3300" b="1" dirty="0">
                <a:latin typeface="Times New Roman" panose="02020603050405020304" pitchFamily="18" charset="0"/>
                <a:cs typeface="Times New Roman" panose="02020603050405020304" pitchFamily="18" charset="0"/>
              </a:rPr>
              <a:t>. </a:t>
            </a:r>
          </a:p>
          <a:p>
            <a:pPr marL="0" indent="0" algn="just">
              <a:buNone/>
            </a:pPr>
            <a:r>
              <a:rPr lang="uk-UA" sz="3300" b="1" dirty="0">
                <a:latin typeface="Times New Roman" panose="02020603050405020304" pitchFamily="18" charset="0"/>
                <a:cs typeface="Times New Roman" panose="02020603050405020304" pitchFamily="18" charset="0"/>
              </a:rPr>
              <a:t>Одночасно, щоб уникнути масових звільнень, уряд Німеччини звернувся до програми скороченого робочого дня, зміст якої полягав у наданні державної субсидії підприємствам, готовим переводити співробітників на </a:t>
            </a:r>
            <a:r>
              <a:rPr lang="uk-UA" sz="3300" b="1" u="sng" dirty="0">
                <a:latin typeface="Times New Roman" panose="02020603050405020304" pitchFamily="18" charset="0"/>
                <a:cs typeface="Times New Roman" panose="02020603050405020304" pitchFamily="18" charset="0"/>
              </a:rPr>
              <a:t>режим скороченого робочого дня, замість того щоб звільняти їх</a:t>
            </a:r>
            <a:r>
              <a:rPr lang="uk-UA" sz="3300" b="1" dirty="0">
                <a:latin typeface="Times New Roman" panose="02020603050405020304" pitchFamily="18" charset="0"/>
                <a:cs typeface="Times New Roman" panose="02020603050405020304" pitchFamily="18" charset="0"/>
              </a:rPr>
              <a:t>.</a:t>
            </a:r>
          </a:p>
          <a:p>
            <a:pPr marL="0" indent="0" algn="just">
              <a:buNone/>
            </a:pPr>
            <a:r>
              <a:rPr lang="uk-UA" sz="3300" b="1" dirty="0">
                <a:highlight>
                  <a:srgbClr val="00FFFF"/>
                </a:highlight>
                <a:latin typeface="Times New Roman" panose="02020603050405020304" pitchFamily="18" charset="0"/>
                <a:cs typeface="Times New Roman" panose="02020603050405020304" pitchFamily="18" charset="0"/>
              </a:rPr>
              <a:t>Невдоволення місцевого населення надмірною кількістю іммігрантів та наслідками, що з цього випливають, сприяло зростанню популярності ультраправих сил, що демонстрували результати виборів у більшості європейських країн.</a:t>
            </a:r>
          </a:p>
        </p:txBody>
      </p:sp>
    </p:spTree>
    <p:extLst>
      <p:ext uri="{BB962C8B-B14F-4D97-AF65-F5344CB8AC3E}">
        <p14:creationId xmlns:p14="http://schemas.microsoft.com/office/powerpoint/2010/main" val="392054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indent="450215" algn="just">
              <a:lnSpc>
                <a:spcPct val="107000"/>
              </a:lnSpc>
              <a:spcAft>
                <a:spcPts val="800"/>
              </a:spcAft>
            </a:pPr>
            <a:r>
              <a:rPr lang="uk-UA" sz="3200" b="1" kern="100" dirty="0">
                <a:effectLst/>
                <a:latin typeface="Times New Roman" panose="02020603050405020304" pitchFamily="18" charset="0"/>
                <a:ea typeface="Calibri" panose="020F0502020204030204" pitchFamily="34" charset="0"/>
                <a:cs typeface="Times New Roman" panose="02020603050405020304" pitchFamily="18" charset="0"/>
              </a:rPr>
              <a:t>У цілому у </a:t>
            </a:r>
            <a:r>
              <a:rPr lang="uk-UA" sz="32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2015 р.</a:t>
            </a:r>
            <a:r>
              <a:rPr lang="uk-UA" sz="3200" b="1" kern="100" dirty="0">
                <a:effectLst/>
                <a:latin typeface="Times New Roman" panose="02020603050405020304" pitchFamily="18" charset="0"/>
                <a:ea typeface="Calibri" panose="020F0502020204030204" pitchFamily="34" charset="0"/>
                <a:cs typeface="Times New Roman" panose="02020603050405020304" pitchFamily="18" charset="0"/>
              </a:rPr>
              <a:t> у країни ЄС прибуло, за різними оцінками, від 1 до 1,8 млн. біженців. Для порівняння, у 2014 р. було зареєстровано лише 280 тис. мігрантів. У 2015-2016 рр. у Австрії, Угорщині, Швеції та Норвегії кількість біженців перевищило 1% населення. При цьому біженці влилися у вже існуючі діаспори, посиливши їх кількісно. </a:t>
            </a:r>
            <a:endParaRPr lang="ru-RU" sz="3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0215" algn="just"/>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Міграційний потік можна умовно поділити на дві категорії осіб – </a:t>
            </a:r>
            <a:r>
              <a:rPr lang="uk-UA" sz="3200" b="1" u="sng"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легальні та нелегальні мігранти</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 Обидві групи здійснюють переміщення до Європи з економічних або політичних причин. </a:t>
            </a:r>
            <a:r>
              <a:rPr lang="uk-UA"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Легальні мігранти</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 використовують офіційні юридичні канали і, як правило, дотримуються правил проживання у новій країні.</a:t>
            </a:r>
            <a:endParaRPr lang="ru-RU"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801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800" b="1" dirty="0">
                <a:latin typeface="Times New Roman" panose="02020603050405020304" pitchFamily="18" charset="0"/>
                <a:cs typeface="Times New Roman" panose="02020603050405020304" pitchFamily="18" charset="0"/>
              </a:rPr>
              <a:t>Інша річ, потік </a:t>
            </a:r>
            <a:r>
              <a:rPr lang="uk-UA" sz="4800" b="1" dirty="0">
                <a:solidFill>
                  <a:srgbClr val="C00000"/>
                </a:solidFill>
                <a:latin typeface="Times New Roman" panose="02020603050405020304" pitchFamily="18" charset="0"/>
                <a:cs typeface="Times New Roman" panose="02020603050405020304" pitchFamily="18" charset="0"/>
              </a:rPr>
              <a:t>нелегальних мігрантів</a:t>
            </a:r>
            <a:r>
              <a:rPr lang="uk-UA" sz="4800" b="1" dirty="0">
                <a:latin typeface="Times New Roman" panose="02020603050405020304" pitchFamily="18" charset="0"/>
                <a:cs typeface="Times New Roman" panose="02020603050405020304" pitchFamily="18" charset="0"/>
              </a:rPr>
              <a:t>. Ці люди часто не відповідають юридичним вимогам для легальної міграції. </a:t>
            </a:r>
          </a:p>
          <a:p>
            <a:pPr marL="0" indent="0" algn="just">
              <a:buNone/>
            </a:pPr>
            <a:r>
              <a:rPr lang="uk-UA" sz="4800" b="1" dirty="0">
                <a:latin typeface="Times New Roman" panose="02020603050405020304" pitchFamily="18" charset="0"/>
                <a:cs typeface="Times New Roman" panose="02020603050405020304" pitchFamily="18" charset="0"/>
              </a:rPr>
              <a:t>Частина з таких осіб у Європі – біженці, які тікають від війни або від політичних, релігійних, етнічних переслідувань. </a:t>
            </a:r>
            <a:r>
              <a:rPr lang="uk-UA" sz="4800" b="1" dirty="0">
                <a:solidFill>
                  <a:srgbClr val="C00000"/>
                </a:solidFill>
                <a:latin typeface="Times New Roman" panose="02020603050405020304" pitchFamily="18" charset="0"/>
                <a:cs typeface="Times New Roman" panose="02020603050405020304" pitchFamily="18" charset="0"/>
              </a:rPr>
              <a:t>Їх класифікують як політичних біженців</a:t>
            </a:r>
            <a:r>
              <a:rPr lang="uk-UA" sz="4800" b="1" dirty="0">
                <a:latin typeface="Times New Roman" panose="02020603050405020304" pitchFamily="18" charset="0"/>
                <a:cs typeface="Times New Roman" panose="02020603050405020304" pitchFamily="18" charset="0"/>
              </a:rPr>
              <a:t>. </a:t>
            </a:r>
            <a:r>
              <a:rPr lang="uk-UA" sz="4800" b="1" dirty="0">
                <a:highlight>
                  <a:srgbClr val="FFFF00"/>
                </a:highlight>
                <a:latin typeface="Times New Roman" panose="02020603050405020304" pitchFamily="18" charset="0"/>
                <a:cs typeface="Times New Roman" panose="02020603050405020304" pitchFamily="18" charset="0"/>
              </a:rPr>
              <a:t>Найбільше їх з Сирії та Іраку</a:t>
            </a:r>
            <a:r>
              <a:rPr lang="uk-UA"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199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200" b="1" dirty="0">
                <a:latin typeface="Times New Roman" panose="02020603050405020304" pitchFamily="18" charset="0"/>
                <a:cs typeface="Times New Roman" panose="02020603050405020304" pitchFamily="18" charset="0"/>
              </a:rPr>
              <a:t>Вони користуються особливим правовим статусом в рамках </a:t>
            </a:r>
            <a:r>
              <a:rPr lang="uk-UA" sz="3200" b="1" dirty="0">
                <a:solidFill>
                  <a:srgbClr val="C00000"/>
                </a:solidFill>
                <a:latin typeface="Times New Roman" panose="02020603050405020304" pitchFamily="18" charset="0"/>
                <a:cs typeface="Times New Roman" panose="02020603050405020304" pitchFamily="18" charset="0"/>
              </a:rPr>
              <a:t>Женевської Конвенції про статус біженців 1951 р.</a:t>
            </a:r>
            <a:r>
              <a:rPr lang="uk-UA" sz="3200" b="1" dirty="0">
                <a:latin typeface="Times New Roman" panose="02020603050405020304" pitchFamily="18" charset="0"/>
                <a:cs typeface="Times New Roman" panose="02020603050405020304" pitchFamily="18" charset="0"/>
              </a:rPr>
              <a:t> </a:t>
            </a:r>
          </a:p>
          <a:p>
            <a:pPr marL="0" indent="0" algn="just">
              <a:buNone/>
            </a:pPr>
            <a:r>
              <a:rPr lang="uk-UA" sz="3200" b="1" dirty="0">
                <a:latin typeface="Times New Roman" panose="02020603050405020304" pitchFamily="18" charset="0"/>
                <a:cs typeface="Times New Roman" panose="02020603050405020304" pitchFamily="18" charset="0"/>
              </a:rPr>
              <a:t>Інша частина нелегальних мігрантів у Європі приїжджає перш все у пошуку економічного добробуту (економічні біженці). Правові процедури щодо в’їзду на територію ЄС мігрантів регулюються ІІІ Дублінським регламентом, ухваленим у 2013 р. (застосовується з 1 січня 2014 р.). </a:t>
            </a:r>
          </a:p>
          <a:p>
            <a:pPr marL="0" indent="0" algn="just">
              <a:buNone/>
            </a:pPr>
            <a:r>
              <a:rPr lang="uk-UA" sz="3200" b="1" dirty="0">
                <a:latin typeface="Times New Roman" panose="02020603050405020304" pitchFamily="18" charset="0"/>
                <a:cs typeface="Times New Roman" panose="02020603050405020304" pitchFamily="18" charset="0"/>
              </a:rPr>
              <a:t>Цей документ поширюється на всі країни-члени співтовариства (окрім Данії), а також Норвегію й Ісландію. Згідно з регламентом, держава, в якій прохач вперше подає запит на надання притулку, несе відповідальність за прийняття або відхилення вимоги, а прохач не може вже подавати відповідні прохання в інших країнах ЄС.</a:t>
            </a:r>
          </a:p>
        </p:txBody>
      </p:sp>
    </p:spTree>
    <p:extLst>
      <p:ext uri="{BB962C8B-B14F-4D97-AF65-F5344CB8AC3E}">
        <p14:creationId xmlns:p14="http://schemas.microsoft.com/office/powerpoint/2010/main" val="7360821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468582"/>
            <a:ext cx="12191999" cy="5389418"/>
          </a:xfrm>
        </p:spPr>
        <p:txBody>
          <a:bodyPr>
            <a:normAutofit/>
          </a:bodyPr>
          <a:lstStyle/>
          <a:p>
            <a:pPr marL="0" indent="0" algn="just">
              <a:buNone/>
            </a:pPr>
            <a:r>
              <a:rPr lang="uk-UA" sz="4400" b="1" dirty="0">
                <a:latin typeface="Times New Roman" panose="02020603050405020304" pitchFamily="18" charset="0"/>
                <a:cs typeface="Times New Roman" panose="02020603050405020304" pitchFamily="18" charset="0"/>
              </a:rPr>
              <a:t>Дублінський регламент виявився не спроможним ефективно стримувати потік біженців, який хлинув у Європу з </a:t>
            </a:r>
            <a:r>
              <a:rPr lang="uk-UA" sz="4400" b="1" dirty="0">
                <a:highlight>
                  <a:srgbClr val="FFFF00"/>
                </a:highlight>
                <a:latin typeface="Times New Roman" panose="02020603050405020304" pitchFamily="18" charset="0"/>
                <a:cs typeface="Times New Roman" panose="02020603050405020304" pitchFamily="18" charset="0"/>
              </a:rPr>
              <a:t>2015 р.</a:t>
            </a:r>
          </a:p>
          <a:p>
            <a:pPr marL="0" indent="0" algn="just">
              <a:buNone/>
            </a:pPr>
            <a:r>
              <a:rPr lang="uk-UA" sz="4400" b="1" dirty="0">
                <a:latin typeface="Times New Roman" panose="02020603050405020304" pitchFamily="18" charset="0"/>
                <a:cs typeface="Times New Roman" panose="02020603050405020304" pitchFamily="18" charset="0"/>
              </a:rPr>
              <a:t> Протягом міграційної кризи країни-члени ЄС намагались переглянути ІІІ регламент, модифікувавши його під нові виклики, але процес узгодження ще не завершився.</a:t>
            </a:r>
          </a:p>
        </p:txBody>
      </p:sp>
    </p:spTree>
    <p:extLst>
      <p:ext uri="{BB962C8B-B14F-4D97-AF65-F5344CB8AC3E}">
        <p14:creationId xmlns:p14="http://schemas.microsoft.com/office/powerpoint/2010/main" val="3001687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006764"/>
            <a:ext cx="12191999" cy="5851236"/>
          </a:xfrm>
        </p:spPr>
        <p:txBody>
          <a:bodyPr>
            <a:normAutofit lnSpcReduction="10000"/>
          </a:bodyPr>
          <a:lstStyle/>
          <a:p>
            <a:pPr marL="0" indent="0" algn="just">
              <a:buNone/>
            </a:pPr>
            <a:r>
              <a:rPr lang="uk-UA" sz="3600" b="1" dirty="0">
                <a:latin typeface="Times New Roman" panose="02020603050405020304" pitchFamily="18" charset="0"/>
                <a:cs typeface="Times New Roman" panose="02020603050405020304" pitchFamily="18" charset="0"/>
              </a:rPr>
              <a:t>У публічному дискурсі в ЄС термін «</a:t>
            </a:r>
            <a:r>
              <a:rPr lang="uk-UA" sz="3600" b="1" dirty="0">
                <a:solidFill>
                  <a:srgbClr val="C00000"/>
                </a:solidFill>
                <a:latin typeface="Times New Roman" panose="02020603050405020304" pitchFamily="18" charset="0"/>
                <a:cs typeface="Times New Roman" panose="02020603050405020304" pitchFamily="18" charset="0"/>
              </a:rPr>
              <a:t>криза</a:t>
            </a:r>
            <a:r>
              <a:rPr lang="uk-UA" sz="3600" b="1" dirty="0">
                <a:latin typeface="Times New Roman" panose="02020603050405020304" pitchFamily="18" charset="0"/>
                <a:cs typeface="Times New Roman" panose="02020603050405020304" pitchFamily="18" charset="0"/>
              </a:rPr>
              <a:t>» відносно потоку біженців і мігрантів вперше почав звучати </a:t>
            </a:r>
            <a:r>
              <a:rPr lang="uk-UA" sz="3600" b="1" dirty="0">
                <a:solidFill>
                  <a:srgbClr val="C00000"/>
                </a:solidFill>
                <a:latin typeface="Times New Roman" panose="02020603050405020304" pitchFamily="18" charset="0"/>
                <a:cs typeface="Times New Roman" panose="02020603050405020304" pitchFamily="18" charset="0"/>
              </a:rPr>
              <a:t>навесні 2015 р.</a:t>
            </a:r>
            <a:r>
              <a:rPr lang="uk-UA" sz="3600" b="1" dirty="0">
                <a:latin typeface="Times New Roman" panose="02020603050405020304" pitchFamily="18" charset="0"/>
                <a:cs typeface="Times New Roman" panose="02020603050405020304" pitchFamily="18" charset="0"/>
              </a:rPr>
              <a:t>, коли в Середземному морі сталася серія морських катастроф. Лише протягом квітня 2015 р. по дорозі до Європи затонули як мінімум 5 суден із 1200 мігрантами з Африки. </a:t>
            </a:r>
          </a:p>
          <a:p>
            <a:pPr marL="0" indent="0" algn="just">
              <a:buNone/>
            </a:pPr>
            <a:r>
              <a:rPr lang="uk-UA" sz="3600" b="1" dirty="0">
                <a:latin typeface="Times New Roman" panose="02020603050405020304" pitchFamily="18" charset="0"/>
                <a:cs typeface="Times New Roman" panose="02020603050405020304" pitchFamily="18" charset="0"/>
              </a:rPr>
              <a:t>За даними Європейської комісії, протягом 2015 р., намагаючись дістатись Європи, у Середземному морі загинуло </a:t>
            </a:r>
            <a:r>
              <a:rPr lang="uk-UA" sz="3600" b="1" dirty="0">
                <a:highlight>
                  <a:srgbClr val="FFFF00"/>
                </a:highlight>
                <a:latin typeface="Times New Roman" panose="02020603050405020304" pitchFamily="18" charset="0"/>
                <a:cs typeface="Times New Roman" panose="02020603050405020304" pitchFamily="18" charset="0"/>
              </a:rPr>
              <a:t>2889</a:t>
            </a:r>
            <a:r>
              <a:rPr lang="uk-UA" sz="3600" b="1" dirty="0">
                <a:latin typeface="Times New Roman" panose="02020603050405020304" pitchFamily="18" charset="0"/>
                <a:cs typeface="Times New Roman" panose="02020603050405020304" pitchFamily="18" charset="0"/>
              </a:rPr>
              <a:t> мігрантів, на шляху із Африки до Італії. Ще понад 700 осіб загинуло у Егейському морі, прямуючи до Греції із Туреччини, а з </a:t>
            </a:r>
            <a:r>
              <a:rPr lang="uk-UA" sz="3600" b="1" dirty="0">
                <a:solidFill>
                  <a:srgbClr val="C00000"/>
                </a:solidFill>
                <a:latin typeface="Times New Roman" panose="02020603050405020304" pitchFamily="18" charset="0"/>
                <a:cs typeface="Times New Roman" panose="02020603050405020304" pitchFamily="18" charset="0"/>
              </a:rPr>
              <a:t>2000 по 2016 рр. цей показник сягнув понад 22 тис. загиблих</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7564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748145"/>
            <a:ext cx="12191999" cy="6109855"/>
          </a:xfrm>
        </p:spPr>
        <p:txBody>
          <a:bodyPr>
            <a:noAutofit/>
          </a:bodyPr>
          <a:lstStyle/>
          <a:p>
            <a:pPr marL="0" indent="0" algn="just">
              <a:buNone/>
            </a:pPr>
            <a:r>
              <a:rPr lang="uk-UA" sz="3900" b="1" dirty="0">
                <a:latin typeface="Times New Roman" panose="02020603050405020304" pitchFamily="18" charset="0"/>
                <a:cs typeface="Times New Roman" panose="02020603050405020304" pitchFamily="18" charset="0"/>
              </a:rPr>
              <a:t>До 2015 р. цей потік складали переважно економічні біженці, які не мали захищеного статусу в міжнародному праві. </a:t>
            </a:r>
            <a:r>
              <a:rPr lang="uk-UA" sz="3900" b="1" i="1" dirty="0">
                <a:latin typeface="Times New Roman" panose="02020603050405020304" pitchFamily="18" charset="0"/>
                <a:cs typeface="Times New Roman" panose="02020603050405020304" pitchFamily="18" charset="0"/>
              </a:rPr>
              <a:t>Так до цього до 40% нелегальних мігрантів у Німеччині складали вихідці з балканських країн, де на той момент вже не було серйозних конфліктів</a:t>
            </a:r>
            <a:r>
              <a:rPr lang="uk-UA" sz="3900" b="1" dirty="0">
                <a:latin typeface="Times New Roman" panose="02020603050405020304" pitchFamily="18" charset="0"/>
                <a:cs typeface="Times New Roman" panose="02020603050405020304" pitchFamily="18" charset="0"/>
              </a:rPr>
              <a:t>.</a:t>
            </a:r>
          </a:p>
          <a:p>
            <a:pPr marL="0" indent="0" algn="just">
              <a:buNone/>
            </a:pPr>
            <a:r>
              <a:rPr lang="uk-UA" sz="3900" b="1" dirty="0">
                <a:latin typeface="Times New Roman" panose="02020603050405020304" pitchFamily="18" charset="0"/>
                <a:cs typeface="Times New Roman" panose="02020603050405020304" pitchFamily="18" charset="0"/>
              </a:rPr>
              <a:t>Початок громадянської війни в Сирії у 2011 р. та серія революцій на Близькому Сході («арабська весна») різко  змінили ситуацію. </a:t>
            </a:r>
            <a:r>
              <a:rPr lang="uk-UA" sz="3900" b="1" dirty="0">
                <a:highlight>
                  <a:srgbClr val="FFFF00"/>
                </a:highlight>
                <a:latin typeface="Times New Roman" panose="02020603050405020304" pitchFamily="18" charset="0"/>
                <a:cs typeface="Times New Roman" panose="02020603050405020304" pitchFamily="18" charset="0"/>
              </a:rPr>
              <a:t>З 2015 р. почався різкий ріст чисельності біженців з регіону, до чого європейські країни були не готові</a:t>
            </a:r>
            <a:r>
              <a:rPr lang="uk-UA" sz="39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5939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На </a:t>
            </a:r>
            <a:r>
              <a:rPr lang="uk-UA" sz="4000" b="1" dirty="0">
                <a:solidFill>
                  <a:srgbClr val="C00000"/>
                </a:solidFill>
                <a:highlight>
                  <a:srgbClr val="FFFF00"/>
                </a:highlight>
                <a:latin typeface="Times New Roman" panose="02020603050405020304" pitchFamily="18" charset="0"/>
                <a:cs typeface="Times New Roman" panose="02020603050405020304" pitchFamily="18" charset="0"/>
              </a:rPr>
              <a:t>кінець 2019 р.</a:t>
            </a:r>
            <a:r>
              <a:rPr lang="uk-UA" sz="4000" b="1" dirty="0">
                <a:highlight>
                  <a:srgbClr val="FFFF00"/>
                </a:highlight>
                <a:latin typeface="Times New Roman" panose="02020603050405020304" pitchFamily="18" charset="0"/>
                <a:cs typeface="Times New Roman" panose="02020603050405020304" pitchFamily="18" charset="0"/>
              </a:rPr>
              <a:t> Європа вже вичерпала свої економічні можливості по прийому та розміщенню біженців, але їх потік продовжується</a:t>
            </a:r>
            <a:r>
              <a:rPr lang="uk-UA" sz="4000" b="1" dirty="0">
                <a:latin typeface="Times New Roman" panose="02020603050405020304" pitchFamily="18" charset="0"/>
                <a:cs typeface="Times New Roman" panose="02020603050405020304" pitchFamily="18" charset="0"/>
              </a:rPr>
              <a:t>. </a:t>
            </a:r>
          </a:p>
          <a:p>
            <a:pPr marL="0" indent="0" algn="just">
              <a:buNone/>
            </a:pPr>
            <a:r>
              <a:rPr lang="uk-UA" sz="4000" b="1" dirty="0">
                <a:latin typeface="Times New Roman" panose="02020603050405020304" pitchFamily="18" charset="0"/>
                <a:cs typeface="Times New Roman" panose="02020603050405020304" pitchFamily="18" charset="0"/>
              </a:rPr>
              <a:t>За даними </a:t>
            </a:r>
            <a:r>
              <a:rPr lang="uk-UA" sz="4000" b="1" dirty="0" err="1">
                <a:latin typeface="Times New Roman" panose="02020603050405020304" pitchFamily="18" charset="0"/>
                <a:cs typeface="Times New Roman" panose="02020603050405020304" pitchFamily="18" charset="0"/>
              </a:rPr>
              <a:t>Євростату</a:t>
            </a:r>
            <a:r>
              <a:rPr lang="uk-UA" sz="4000" b="1" dirty="0">
                <a:latin typeface="Times New Roman" panose="02020603050405020304" pitchFamily="18" charset="0"/>
                <a:cs typeface="Times New Roman" panose="02020603050405020304" pitchFamily="18" charset="0"/>
              </a:rPr>
              <a:t>, отримати притулок у ЄС виявили бажання понад 700 тис. людей, що майже у 2,5 рази більше, ніж у 2014 р. 53% з них – це сирійці, друга за чисельністю група вимушених мігрантів – афганці (18%), менш чисельні групи складають вихідці з Іраку, Лівії, Пакистану, Еритреї та інших країн. </a:t>
            </a:r>
          </a:p>
        </p:txBody>
      </p:sp>
    </p:spTree>
    <p:extLst>
      <p:ext uri="{BB962C8B-B14F-4D97-AF65-F5344CB8AC3E}">
        <p14:creationId xmlns:p14="http://schemas.microsoft.com/office/powerpoint/2010/main" val="12826120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FF00"/>
                </a:highlight>
                <a:latin typeface="Times New Roman" panose="02020603050405020304" pitchFamily="18" charset="0"/>
                <a:cs typeface="Times New Roman" panose="02020603050405020304" pitchFamily="18" charset="0"/>
              </a:rPr>
              <a:t>2016 р.</a:t>
            </a:r>
            <a:r>
              <a:rPr lang="uk-UA" sz="3600" b="1" dirty="0">
                <a:latin typeface="Times New Roman" panose="02020603050405020304" pitchFamily="18" charset="0"/>
                <a:cs typeface="Times New Roman" panose="02020603050405020304" pitchFamily="18" charset="0"/>
              </a:rPr>
              <a:t> у країнах ЄС лише офіційно було зареєстровано приблизно 900 тис. біженців. Певна частина мігрантів також перетнула кордони нелегально. З них 335 тис. складали сирійці, до 178 тис. – афганці, 121 тис. – іракці.</a:t>
            </a:r>
          </a:p>
          <a:p>
            <a:pPr marL="0" indent="0" algn="just">
              <a:buNone/>
            </a:pPr>
            <a:r>
              <a:rPr lang="uk-UA" sz="3600" b="1" dirty="0">
                <a:latin typeface="Times New Roman" panose="02020603050405020304" pitchFamily="18" charset="0"/>
                <a:cs typeface="Times New Roman" panose="02020603050405020304" pitchFamily="18" charset="0"/>
              </a:rPr>
              <a:t>У </a:t>
            </a:r>
            <a:r>
              <a:rPr lang="uk-UA" sz="3600" b="1" dirty="0">
                <a:highlight>
                  <a:srgbClr val="FFFF00"/>
                </a:highlight>
                <a:latin typeface="Times New Roman" panose="02020603050405020304" pitchFamily="18" charset="0"/>
                <a:cs typeface="Times New Roman" panose="02020603050405020304" pitchFamily="18" charset="0"/>
              </a:rPr>
              <a:t>2017 р.</a:t>
            </a:r>
            <a:r>
              <a:rPr lang="uk-UA" sz="3600" b="1" dirty="0">
                <a:latin typeface="Times New Roman" panose="02020603050405020304" pitchFamily="18" charset="0"/>
                <a:cs typeface="Times New Roman" panose="02020603050405020304" pitchFamily="18" charset="0"/>
              </a:rPr>
              <a:t> потік мігрантів до ЄС дещо зменшився. Заяви на «в’їзд» та отримання притулку у ЄС подали майже 650 тис. осіб. Найпривабливішими країнами виявились Німеччина (122, 8 тис.), Італія (83, 1 тис.), Франція (50,8 тис.), Греція (27, 1 тис.) і Велика Британія (18,8 тис.). Як у попередні кризові роки, громадяни Сирії, Афганістану та Іраку склали понад 2/3 мігрантів.</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5867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У </a:t>
            </a:r>
            <a:r>
              <a:rPr lang="uk-UA" sz="4000" b="1" dirty="0">
                <a:solidFill>
                  <a:srgbClr val="C00000"/>
                </a:solidFill>
                <a:latin typeface="Times New Roman" panose="02020603050405020304" pitchFamily="18" charset="0"/>
                <a:cs typeface="Times New Roman" panose="02020603050405020304" pitchFamily="18" charset="0"/>
              </a:rPr>
              <a:t>2018-2019 рр.</a:t>
            </a:r>
            <a:r>
              <a:rPr lang="uk-UA" sz="4000" b="1" dirty="0">
                <a:latin typeface="Times New Roman" panose="02020603050405020304" pitchFamily="18" charset="0"/>
                <a:cs typeface="Times New Roman" panose="02020603050405020304" pitchFamily="18" charset="0"/>
              </a:rPr>
              <a:t> </a:t>
            </a:r>
            <a:r>
              <a:rPr lang="uk-UA" sz="4000" b="1" dirty="0">
                <a:highlight>
                  <a:srgbClr val="FFFF00"/>
                </a:highlight>
                <a:latin typeface="Times New Roman" panose="02020603050405020304" pitchFamily="18" charset="0"/>
                <a:cs typeface="Times New Roman" panose="02020603050405020304" pitchFamily="18" charset="0"/>
              </a:rPr>
              <a:t>потік змушених мігрантів до Європи почав спадати, але залишив чимало невирішених проблем</a:t>
            </a:r>
            <a:r>
              <a:rPr lang="uk-UA" sz="4000" b="1" dirty="0">
                <a:latin typeface="Times New Roman" panose="02020603050405020304" pitchFamily="18" charset="0"/>
                <a:cs typeface="Times New Roman" panose="02020603050405020304" pitchFamily="18" charset="0"/>
              </a:rPr>
              <a:t>. </a:t>
            </a:r>
          </a:p>
          <a:p>
            <a:pPr marL="0" indent="0" algn="just">
              <a:buNone/>
            </a:pPr>
            <a:r>
              <a:rPr lang="uk-UA" sz="4000" b="1" dirty="0">
                <a:latin typeface="Times New Roman" panose="02020603050405020304" pitchFamily="18" charset="0"/>
                <a:cs typeface="Times New Roman" panose="02020603050405020304" pitchFamily="18" charset="0"/>
              </a:rPr>
              <a:t>У </a:t>
            </a:r>
            <a:r>
              <a:rPr lang="uk-UA" sz="4000" b="1" dirty="0">
                <a:highlight>
                  <a:srgbClr val="FFFF00"/>
                </a:highlight>
                <a:latin typeface="Times New Roman" panose="02020603050405020304" pitchFamily="18" charset="0"/>
                <a:cs typeface="Times New Roman" panose="02020603050405020304" pitchFamily="18" charset="0"/>
              </a:rPr>
              <a:t>2018 р.</a:t>
            </a:r>
            <a:r>
              <a:rPr lang="uk-UA" sz="4000" b="1" dirty="0">
                <a:latin typeface="Times New Roman" panose="02020603050405020304" pitchFamily="18" charset="0"/>
                <a:cs typeface="Times New Roman" panose="02020603050405020304" pitchFamily="18" charset="0"/>
              </a:rPr>
              <a:t> до ЄС в’їхали до 600 тис. біженці та мігрантів. За прогнозами Федерального відомства ФРН у справах міграції та біженців, у німецькому уряді очікують, що до кінця </a:t>
            </a:r>
            <a:r>
              <a:rPr lang="uk-UA" sz="4000" b="1" dirty="0">
                <a:highlight>
                  <a:srgbClr val="FFFF00"/>
                </a:highlight>
                <a:latin typeface="Times New Roman" panose="02020603050405020304" pitchFamily="18" charset="0"/>
                <a:cs typeface="Times New Roman" panose="02020603050405020304" pitchFamily="18" charset="0"/>
              </a:rPr>
              <a:t>2019 р.</a:t>
            </a:r>
            <a:r>
              <a:rPr lang="uk-UA" sz="4000" b="1" dirty="0">
                <a:latin typeface="Times New Roman" panose="02020603050405020304" pitchFamily="18" charset="0"/>
                <a:cs typeface="Times New Roman" panose="02020603050405020304" pitchFamily="18" charset="0"/>
              </a:rPr>
              <a:t> заяв на отримання притулку у країні </a:t>
            </a:r>
            <a:r>
              <a:rPr lang="uk-UA" sz="4000" b="1" dirty="0" err="1">
                <a:latin typeface="Times New Roman" panose="02020603050405020304" pitchFamily="18" charset="0"/>
                <a:cs typeface="Times New Roman" panose="02020603050405020304" pitchFamily="18" charset="0"/>
              </a:rPr>
              <a:t>подадуть</a:t>
            </a:r>
            <a:r>
              <a:rPr lang="uk-UA" sz="4000" b="1" dirty="0">
                <a:latin typeface="Times New Roman" panose="02020603050405020304" pitchFamily="18" charset="0"/>
                <a:cs typeface="Times New Roman" panose="02020603050405020304" pitchFamily="18" charset="0"/>
              </a:rPr>
              <a:t> приблизно 145 тис. осіб, що значно менше, ніж у три попередні роки.</a:t>
            </a:r>
          </a:p>
        </p:txBody>
      </p:sp>
    </p:spTree>
    <p:extLst>
      <p:ext uri="{BB962C8B-B14F-4D97-AF65-F5344CB8AC3E}">
        <p14:creationId xmlns:p14="http://schemas.microsoft.com/office/powerpoint/2010/main" val="12328266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lnSpcReduction="10000"/>
          </a:bodyPr>
          <a:lstStyle/>
          <a:p>
            <a:pPr marL="0" indent="0" algn="just">
              <a:buNone/>
            </a:pPr>
            <a:r>
              <a:rPr lang="uk-UA" sz="3300" b="1" u="sng" dirty="0">
                <a:solidFill>
                  <a:srgbClr val="C00000"/>
                </a:solidFill>
                <a:latin typeface="Times New Roman" panose="02020603050405020304" pitchFamily="18" charset="0"/>
                <a:cs typeface="Times New Roman" panose="02020603050405020304" pitchFamily="18" charset="0"/>
              </a:rPr>
              <a:t>Серед основних причин, які викликали масштабний та інтенсивний рух мігрантів у Європу, можна виділити наступні</a:t>
            </a:r>
            <a:r>
              <a:rPr lang="uk-UA" sz="3300" b="1" u="sng" dirty="0">
                <a:latin typeface="Times New Roman" panose="02020603050405020304" pitchFamily="18" charset="0"/>
                <a:cs typeface="Times New Roman" panose="02020603050405020304" pitchFamily="18" charset="0"/>
              </a:rPr>
              <a:t>: </a:t>
            </a:r>
          </a:p>
          <a:p>
            <a:pPr marL="0" indent="0" algn="just">
              <a:buNone/>
            </a:pPr>
            <a:r>
              <a:rPr lang="uk-UA" sz="3300" b="1" dirty="0">
                <a:latin typeface="Times New Roman" panose="02020603050405020304" pitchFamily="18" charset="0"/>
                <a:cs typeface="Times New Roman" panose="02020603050405020304" pitchFamily="18" charset="0"/>
              </a:rPr>
              <a:t>• війни і збройні конфлікти, які дестабілізують ситуацію в регіонах свого проживання: перманентна нестабільність в Іраку, громадянська  війна в Сирії, військово-політична нестабільність в Афганістані, війна у Лівії, боротьба з терористами з ІДІЛ, конфлікти в Ємені та Пакистані, релігійні конфлікти в Нігерії та Судані, напружені відносини Сербії та Косово; </a:t>
            </a:r>
          </a:p>
          <a:p>
            <a:pPr marL="0" indent="0" algn="just">
              <a:buNone/>
            </a:pPr>
            <a:r>
              <a:rPr lang="uk-UA" sz="3300" b="1" dirty="0">
                <a:latin typeface="Times New Roman" panose="02020603050405020304" pitchFamily="18" charset="0"/>
                <a:cs typeface="Times New Roman" panose="02020603050405020304" pitchFamily="18" charset="0"/>
              </a:rPr>
              <a:t>• демографічний вибух в країнах Африки і Близького Сходу, що перевищив можливості економіки цих країн забезпечувати трудову зайнятість, зростаюча соціальна нерівність, відсутність соціальних перспектив;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3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1"/>
            <a:ext cx="12192000" cy="849744"/>
          </a:xfrm>
        </p:spPr>
        <p:txBody>
          <a:bodyPr>
            <a:normAutofit fontScale="90000"/>
          </a:bodyPr>
          <a:lstStyle/>
          <a:p>
            <a:pPr algn="ctr"/>
            <a:r>
              <a:rPr lang="en-US"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a:t>
            </a:r>
            <a:r>
              <a:rPr lang="uk-UA" sz="32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Втома» європейського населення від ідей мультикультуралізму в умовах економічної кризи 2008 р.</a:t>
            </a:r>
            <a:endParaRPr lang="ru-RU" sz="3200" dirty="0">
              <a:highlight>
                <a:srgbClr val="00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49746"/>
            <a:ext cx="12191999" cy="6008254"/>
          </a:xfrm>
        </p:spPr>
        <p:txBody>
          <a:bodyPr>
            <a:normAutofit/>
          </a:bodyPr>
          <a:lstStyle/>
          <a:p>
            <a:pPr marL="0" indent="0" algn="just">
              <a:buNone/>
            </a:pPr>
            <a:r>
              <a:rPr lang="uk-UA" sz="3100" b="1" dirty="0">
                <a:latin typeface="Times New Roman" panose="02020603050405020304" pitchFamily="18" charset="0"/>
                <a:cs typeface="Times New Roman" panose="02020603050405020304" pitchFamily="18" charset="0"/>
              </a:rPr>
              <a:t>Об’єктивний фактор, який зумовлює небажання молодих емігрантів активно </a:t>
            </a:r>
            <a:r>
              <a:rPr lang="uk-UA" sz="3100" b="1" dirty="0" err="1">
                <a:latin typeface="Times New Roman" panose="02020603050405020304" pitchFamily="18" charset="0"/>
                <a:cs typeface="Times New Roman" panose="02020603050405020304" pitchFamily="18" charset="0"/>
              </a:rPr>
              <a:t>професійно</a:t>
            </a:r>
            <a:r>
              <a:rPr lang="uk-UA" sz="3100" b="1" dirty="0">
                <a:latin typeface="Times New Roman" panose="02020603050405020304" pitchFamily="18" charset="0"/>
                <a:cs typeface="Times New Roman" panose="02020603050405020304" pitchFamily="18" charset="0"/>
              </a:rPr>
              <a:t> соціалізуватися, - це </a:t>
            </a:r>
            <a:r>
              <a:rPr lang="uk-UA" sz="3100" b="1" dirty="0">
                <a:highlight>
                  <a:srgbClr val="00FFFF"/>
                </a:highlight>
                <a:latin typeface="Times New Roman" panose="02020603050405020304" pitchFamily="18" charset="0"/>
                <a:cs typeface="Times New Roman" panose="02020603050405020304" pitchFamily="18" charset="0"/>
              </a:rPr>
              <a:t>виконання державою соціальної функції</a:t>
            </a:r>
            <a:r>
              <a:rPr lang="uk-UA" sz="3100" b="1" dirty="0">
                <a:latin typeface="Times New Roman" panose="02020603050405020304" pitchFamily="18" charset="0"/>
                <a:cs typeface="Times New Roman" panose="02020603050405020304" pitchFamily="18" charset="0"/>
              </a:rPr>
              <a:t>, яка існує в Німеччині, Франції та інших країнах. </a:t>
            </a:r>
          </a:p>
          <a:p>
            <a:pPr marL="0" indent="0" algn="just">
              <a:buNone/>
            </a:pPr>
            <a:r>
              <a:rPr lang="uk-UA" sz="3100" b="1" dirty="0">
                <a:latin typeface="Times New Roman" panose="02020603050405020304" pitchFamily="18" charset="0"/>
                <a:cs typeface="Times New Roman" panose="02020603050405020304" pitchFamily="18" charset="0"/>
              </a:rPr>
              <a:t>Наприклад, Німеччина на соціальні потреби витрачає щорічно 26,7% ВВП країни. Це більше ніж у США (15,9%) й у середньому по країнах ЄС (20,5%). Механізм соціальної допомоги, який повинен був підтримувати та заохочувати емігрантів до активних соціальних дій, перетворив цю систему на притулок ледарства та утриманства. Особливо це відчутно в молодіжному колі. </a:t>
            </a:r>
          </a:p>
          <a:p>
            <a:pPr marL="0" indent="0" algn="just">
              <a:buNone/>
            </a:pPr>
            <a:r>
              <a:rPr lang="uk-UA" sz="3100" b="1" dirty="0">
                <a:latin typeface="Times New Roman" panose="02020603050405020304" pitchFamily="18" charset="0"/>
                <a:cs typeface="Times New Roman" panose="02020603050405020304" pitchFamily="18" charset="0"/>
              </a:rPr>
              <a:t>Наприклад, як свідчить статистика, у 2006 р. 47% молодих людей турецької громади Німеччини жили за рахунок соціальних виплат і зовсім не переймалися своїм працевлаштуванням. </a:t>
            </a:r>
          </a:p>
        </p:txBody>
      </p:sp>
    </p:spTree>
    <p:extLst>
      <p:ext uri="{BB962C8B-B14F-4D97-AF65-F5344CB8AC3E}">
        <p14:creationId xmlns:p14="http://schemas.microsoft.com/office/powerpoint/2010/main" val="15351354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marL="0" indent="0" algn="just">
              <a:buNone/>
            </a:pPr>
            <a:r>
              <a:rPr lang="ru-RU" dirty="0">
                <a:latin typeface="Times New Roman" panose="02020603050405020304" pitchFamily="18" charset="0"/>
                <a:cs typeface="Times New Roman" panose="02020603050405020304" pitchFamily="18" charset="0"/>
              </a:rPr>
              <a:t>• </a:t>
            </a:r>
            <a:r>
              <a:rPr lang="uk-UA" sz="3600" b="1" dirty="0">
                <a:latin typeface="Times New Roman" panose="02020603050405020304" pitchFamily="18" charset="0"/>
                <a:cs typeface="Times New Roman" panose="02020603050405020304" pitchFamily="18" charset="0"/>
              </a:rPr>
              <a:t>погіршення фінансування таборів для біженців у Туреччині, Лівані та Йорданії та, як наслідок, скорочення раціону харчування біженців, введення плати за використання води та електрики; </a:t>
            </a:r>
          </a:p>
          <a:p>
            <a:pPr marL="0" indent="0" algn="just">
              <a:buNone/>
            </a:pPr>
            <a:r>
              <a:rPr lang="uk-UA" sz="3600" b="1" dirty="0">
                <a:latin typeface="Times New Roman" panose="02020603050405020304" pitchFamily="18" charset="0"/>
                <a:cs typeface="Times New Roman" panose="02020603050405020304" pitchFamily="18" charset="0"/>
              </a:rPr>
              <a:t>• загострення сирійської кризи у 2018-2019 рр.; </a:t>
            </a:r>
          </a:p>
          <a:p>
            <a:pPr marL="0" indent="0" algn="just">
              <a:buNone/>
            </a:pPr>
            <a:r>
              <a:rPr lang="uk-UA" sz="3600" b="1" dirty="0">
                <a:latin typeface="Times New Roman" panose="02020603050405020304" pitchFamily="18" charset="0"/>
                <a:cs typeface="Times New Roman" panose="02020603050405020304" pitchFamily="18" charset="0"/>
              </a:rPr>
              <a:t>• наявність у багатьох країнах ЄС високих соціальних гарантій та родичів з діаспори; </a:t>
            </a:r>
          </a:p>
          <a:p>
            <a:pPr marL="0" indent="0" algn="just">
              <a:buNone/>
            </a:pPr>
            <a:r>
              <a:rPr lang="uk-UA" sz="3600" b="1" dirty="0">
                <a:latin typeface="Times New Roman" panose="02020603050405020304" pitchFamily="18" charset="0"/>
                <a:cs typeface="Times New Roman" panose="02020603050405020304" pitchFamily="18" charset="0"/>
              </a:rPr>
              <a:t>• відкриття біженцями більш безпечного маршруту у Середземномор’ї: замість старого маршруту «Лівія – море – Італія», все більше мігрантів їдуть в Європу через Грецію та Північну Македонію, що значно безпечніше.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5308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lstStyle/>
          <a:p>
            <a:pPr indent="450215" algn="just">
              <a:lnSpc>
                <a:spcPct val="107000"/>
              </a:lnSpc>
              <a:spcAft>
                <a:spcPts val="800"/>
              </a:spcAft>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Міграційна криза загострила демографічні, соціально-економічні та політичні проблеми всередині ЄС:</a:t>
            </a:r>
            <a:endParaRPr lang="ru-RU"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uk-UA" sz="2800" b="1" dirty="0">
                <a:effectLst/>
                <a:latin typeface="Times New Roman" panose="02020603050405020304" pitchFamily="18" charset="0"/>
                <a:ea typeface="Times New Roman" panose="02020603050405020304" pitchFamily="18" charset="0"/>
              </a:rPr>
              <a:t>По-перше, у 2015-2016 рр. окремі країни зіткнулися з необхідністю одноразової інтеграції величезного числа </a:t>
            </a:r>
            <a:r>
              <a:rPr lang="uk-UA" sz="2800" b="1" dirty="0" err="1">
                <a:effectLst/>
                <a:latin typeface="Times New Roman" panose="02020603050405020304" pitchFamily="18" charset="0"/>
                <a:ea typeface="Times New Roman" panose="02020603050405020304" pitchFamily="18" charset="0"/>
              </a:rPr>
              <a:t>іншокультурних</a:t>
            </a:r>
            <a:r>
              <a:rPr lang="uk-UA" sz="2800" b="1" dirty="0">
                <a:effectLst/>
                <a:latin typeface="Times New Roman" panose="02020603050405020304" pitchFamily="18" charset="0"/>
                <a:ea typeface="Times New Roman" panose="02020603050405020304" pitchFamily="18" charset="0"/>
              </a:rPr>
              <a:t> осіб. Так, наприклад, тільки в ФРН приїхали не менше 600 тис. осіб, які додалися до 12 млн. мігрантів, які проживали там раніше.</a:t>
            </a:r>
            <a:endParaRPr lang="ru-RU" sz="28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2800" b="1" dirty="0">
                <a:effectLst/>
                <a:latin typeface="Times New Roman" panose="02020603050405020304" pitchFamily="18" charset="0"/>
                <a:ea typeface="Times New Roman" panose="02020603050405020304" pitchFamily="18" charset="0"/>
              </a:rPr>
              <a:t>По-друге, особливістю нової міграційної кризи стало те, що величезна кількість біженців прибули до Європи за короткий період (3 роки), що сильно ускладнює процес їх інтеграції.</a:t>
            </a:r>
            <a:endParaRPr lang="ru-RU" sz="2800" b="1"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uk-UA" sz="2800" b="1" dirty="0">
                <a:effectLst/>
                <a:latin typeface="Times New Roman" panose="02020603050405020304" pitchFamily="18" charset="0"/>
                <a:ea typeface="Times New Roman" panose="02020603050405020304" pitchFamily="18" charset="0"/>
              </a:rPr>
              <a:t>По-третє, всередині ЄС сформувався явний дисбаланс, відповідно до якого країни Центрально-Східної Європи (Польща, Угорщина, Чехія), Прибалтики, а також Іспанія фактично не беруть участі в подоланні міграційної кризи, що посилює політичні протиріччя у ЄС.</a:t>
            </a:r>
            <a:endParaRPr lang="ru-RU" sz="2800" b="1" dirty="0">
              <a:effectLst/>
              <a:latin typeface="Times New Roman" panose="02020603050405020304" pitchFamily="18" charset="0"/>
              <a:ea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566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Поряд з чисельністю приїжджих, важливим фактором є їх правовий статус. Європейська практика щодо біженців є доволі ліберальною у питаннях отримання виду на проживання. </a:t>
            </a:r>
          </a:p>
          <a:p>
            <a:pPr marL="0" indent="0" algn="just">
              <a:buNone/>
            </a:pPr>
            <a:r>
              <a:rPr lang="uk-UA" sz="4000" b="1" dirty="0">
                <a:latin typeface="Times New Roman" panose="02020603050405020304" pitchFamily="18" charset="0"/>
                <a:cs typeface="Times New Roman" panose="02020603050405020304" pitchFamily="18" charset="0"/>
              </a:rPr>
              <a:t>Більш того, у багатьох країнах ЄС активно діють соціальні програми з возз’єднання сімей, які в умовах міграційної кризи дозволяють натуралізуватись цілим сім’ям. У багатьох мігрантів з арабських країн та Близького Сходу кількість членів сімей часто перевищує 7 осіб. </a:t>
            </a:r>
          </a:p>
        </p:txBody>
      </p:sp>
    </p:spTree>
    <p:extLst>
      <p:ext uri="{BB962C8B-B14F-4D97-AF65-F5344CB8AC3E}">
        <p14:creationId xmlns:p14="http://schemas.microsoft.com/office/powerpoint/2010/main" val="1024746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fontScale="92500"/>
          </a:bodyPr>
          <a:lstStyle/>
          <a:p>
            <a:pPr marL="0" indent="0" algn="just">
              <a:buNone/>
            </a:pPr>
            <a:r>
              <a:rPr lang="uk-UA" sz="3600" b="1" dirty="0">
                <a:highlight>
                  <a:srgbClr val="FFFF00"/>
                </a:highlight>
                <a:latin typeface="Times New Roman" panose="02020603050405020304" pitchFamily="18" charset="0"/>
                <a:cs typeface="Times New Roman" panose="02020603050405020304" pitchFamily="18" charset="0"/>
              </a:rPr>
              <a:t>Регулювання міграційної кризи, викликаної загостренням економічних і політичних негараздів у ряді країн Близького Сходу, Північної Африки та Азії, сьогодні стало одним із ключових завдань національних урядів та ЄС в цілому на міжнародній арені</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solidFill>
                  <a:srgbClr val="C00000"/>
                </a:solidFill>
                <a:latin typeface="Times New Roman" panose="02020603050405020304" pitchFamily="18" charset="0"/>
                <a:cs typeface="Times New Roman" panose="02020603050405020304" pitchFamily="18" charset="0"/>
              </a:rPr>
              <a:t>Міграційна політика Європейського Союзу</a:t>
            </a:r>
            <a:r>
              <a:rPr lang="uk-UA" sz="3600" b="1" dirty="0">
                <a:latin typeface="Times New Roman" panose="02020603050405020304" pitchFamily="18" charset="0"/>
                <a:cs typeface="Times New Roman" panose="02020603050405020304" pitchFamily="18" charset="0"/>
              </a:rPr>
              <a:t> – </a:t>
            </a:r>
            <a:r>
              <a:rPr lang="uk-UA" sz="3600" b="1" dirty="0">
                <a:highlight>
                  <a:srgbClr val="00FFFF"/>
                </a:highlight>
                <a:latin typeface="Times New Roman" panose="02020603050405020304" pitchFamily="18" charset="0"/>
                <a:cs typeface="Times New Roman" panose="02020603050405020304" pitchFamily="18" charset="0"/>
              </a:rPr>
              <a:t>це сукупність принципів і методів, які використовуються країнами-членами ЄС для врегулювання міграційних процесів</a:t>
            </a:r>
            <a:r>
              <a:rPr lang="uk-UA" sz="3600" b="1" dirty="0">
                <a:latin typeface="Times New Roman" panose="02020603050405020304" pitchFamily="18" charset="0"/>
                <a:cs typeface="Times New Roman" panose="02020603050405020304" pitchFamily="18" charset="0"/>
              </a:rPr>
              <a:t>. </a:t>
            </a:r>
          </a:p>
          <a:p>
            <a:pPr marL="0" indent="0" algn="just">
              <a:buNone/>
            </a:pPr>
            <a:r>
              <a:rPr lang="uk-UA" sz="3600" b="1" dirty="0">
                <a:highlight>
                  <a:srgbClr val="00FF00"/>
                </a:highlight>
                <a:latin typeface="Times New Roman" panose="02020603050405020304" pitchFamily="18" charset="0"/>
                <a:cs typeface="Times New Roman" panose="02020603050405020304" pitchFamily="18" charset="0"/>
              </a:rPr>
              <a:t>У вересні 2015 р. країнами ЄС була створена спеціальна програма з розподілу квот 120 тис. біженців, щоб полегшити ситуацію з прийомом біженців в таких країнах, як </a:t>
            </a:r>
            <a:r>
              <a:rPr lang="uk-UA" sz="3600" b="1" u="sng" dirty="0">
                <a:highlight>
                  <a:srgbClr val="00FF00"/>
                </a:highlight>
                <a:latin typeface="Times New Roman" panose="02020603050405020304" pitchFamily="18" charset="0"/>
                <a:cs typeface="Times New Roman" panose="02020603050405020304" pitchFamily="18" charset="0"/>
              </a:rPr>
              <a:t>Італія, Угорщина і Греція</a:t>
            </a:r>
            <a:r>
              <a:rPr lang="uk-UA" sz="3600" b="1"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4595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900" b="1" dirty="0">
                <a:latin typeface="Times New Roman" panose="02020603050405020304" pitchFamily="18" charset="0"/>
                <a:cs typeface="Times New Roman" panose="02020603050405020304" pitchFamily="18" charset="0"/>
              </a:rPr>
              <a:t>Питання розподілу біженців </a:t>
            </a:r>
            <a:r>
              <a:rPr lang="uk-UA" sz="3900" b="1" dirty="0" err="1">
                <a:latin typeface="Times New Roman" panose="02020603050405020304" pitchFamily="18" charset="0"/>
                <a:cs typeface="Times New Roman" panose="02020603050405020304" pitchFamily="18" charset="0"/>
              </a:rPr>
              <a:t>ускладнювалося</a:t>
            </a:r>
            <a:r>
              <a:rPr lang="uk-UA" sz="3900" b="1" dirty="0">
                <a:latin typeface="Times New Roman" panose="02020603050405020304" pitchFamily="18" charset="0"/>
                <a:cs typeface="Times New Roman" panose="02020603050405020304" pitchFamily="18" charset="0"/>
              </a:rPr>
              <a:t> рядом суперечностей між самими європейськими країнами, які розділилися на два табори: тих, хто готовий приймати біженців, і тих, хто виступав проти розміщення на своїй території вимушених мігрантів. </a:t>
            </a:r>
          </a:p>
          <a:p>
            <a:pPr marL="0" indent="0" algn="just">
              <a:buNone/>
            </a:pPr>
            <a:r>
              <a:rPr lang="uk-UA" sz="3900" b="1" dirty="0">
                <a:latin typeface="Times New Roman" panose="02020603050405020304" pitchFamily="18" charset="0"/>
                <a:cs typeface="Times New Roman" panose="02020603050405020304" pitchFamily="18" charset="0"/>
              </a:rPr>
              <a:t>Угорщина виступала категорично проти надання притулку біженцям. </a:t>
            </a:r>
            <a:r>
              <a:rPr lang="uk-UA" sz="3900" b="1" dirty="0">
                <a:highlight>
                  <a:srgbClr val="FFFF00"/>
                </a:highlight>
                <a:latin typeface="Times New Roman" panose="02020603050405020304" pitchFamily="18" charset="0"/>
                <a:cs typeface="Times New Roman" panose="02020603050405020304" pitchFamily="18" charset="0"/>
              </a:rPr>
              <a:t>Результатом позиції угорської влади стало зведення на сербсько-угорському кордоні бетонної огорожі з колючим дротом, щоб мінімізувати проникнення нелегальних мігрантів з Балкан.</a:t>
            </a:r>
          </a:p>
        </p:txBody>
      </p:sp>
    </p:spTree>
    <p:extLst>
      <p:ext uri="{BB962C8B-B14F-4D97-AF65-F5344CB8AC3E}">
        <p14:creationId xmlns:p14="http://schemas.microsoft.com/office/powerpoint/2010/main" val="2656913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1200727"/>
            <a:ext cx="12191999" cy="5657273"/>
          </a:xfrm>
        </p:spPr>
        <p:txBody>
          <a:bodyPr>
            <a:normAutofit/>
          </a:bodyPr>
          <a:lstStyle/>
          <a:p>
            <a:pPr marL="0" indent="0" algn="just">
              <a:buNone/>
            </a:pPr>
            <a:r>
              <a:rPr lang="uk-UA" sz="4000" b="1" dirty="0">
                <a:latin typeface="Times New Roman" panose="02020603050405020304" pitchFamily="18" charset="0"/>
                <a:cs typeface="Times New Roman" panose="02020603050405020304" pitchFamily="18" charset="0"/>
              </a:rPr>
              <a:t>В основному </a:t>
            </a:r>
            <a:r>
              <a:rPr lang="uk-UA" sz="4000" b="1" dirty="0">
                <a:highlight>
                  <a:srgbClr val="FFFF00"/>
                </a:highlight>
                <a:latin typeface="Times New Roman" panose="02020603050405020304" pitchFamily="18" charset="0"/>
                <a:cs typeface="Times New Roman" panose="02020603050405020304" pitchFamily="18" charset="0"/>
              </a:rPr>
              <a:t>проти надання політичного притулку виступили східноєвропейські країни</a:t>
            </a:r>
            <a:r>
              <a:rPr lang="uk-UA" sz="4000" b="1" dirty="0">
                <a:latin typeface="Times New Roman" panose="02020603050405020304" pitchFamily="18" charset="0"/>
                <a:cs typeface="Times New Roman" panose="02020603050405020304" pitchFamily="18" charset="0"/>
              </a:rPr>
              <a:t>, які не хочуть приймати на своїй території біженців і покладають відповідальність за міграційну кризу на країни Західної Європи, зокрема їх зовнішню політику у Сирії. </a:t>
            </a:r>
          </a:p>
          <a:p>
            <a:pPr marL="0" indent="0" algn="just">
              <a:buNone/>
            </a:pPr>
            <a:r>
              <a:rPr lang="uk-UA" sz="4000" b="1" dirty="0">
                <a:latin typeface="Times New Roman" panose="02020603050405020304" pitchFamily="18" charset="0"/>
                <a:cs typeface="Times New Roman" panose="02020603050405020304" pitchFamily="18" charset="0"/>
              </a:rPr>
              <a:t>Перш за все східних європейців лякають проблеми соціального і культурного характеру, пов’язані із потоками мігрантів. </a:t>
            </a:r>
          </a:p>
        </p:txBody>
      </p:sp>
    </p:spTree>
    <p:extLst>
      <p:ext uri="{BB962C8B-B14F-4D97-AF65-F5344CB8AC3E}">
        <p14:creationId xmlns:p14="http://schemas.microsoft.com/office/powerpoint/2010/main" val="26432518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988291"/>
            <a:ext cx="12191999" cy="5869709"/>
          </a:xfrm>
        </p:spPr>
        <p:txBody>
          <a:bodyPr>
            <a:normAutofit/>
          </a:bodyPr>
          <a:lstStyle/>
          <a:p>
            <a:pPr marL="0" indent="0" algn="just">
              <a:buNone/>
            </a:pPr>
            <a:r>
              <a:rPr lang="uk-UA" sz="3300" b="1" dirty="0">
                <a:latin typeface="Times New Roman" panose="02020603050405020304" pitchFamily="18" charset="0"/>
                <a:cs typeface="Times New Roman" panose="02020603050405020304" pitchFamily="18" charset="0"/>
              </a:rPr>
              <a:t>Слідом за Угорщиною, </a:t>
            </a:r>
            <a:r>
              <a:rPr lang="uk-UA" sz="3300" b="1" dirty="0">
                <a:highlight>
                  <a:srgbClr val="FFFF00"/>
                </a:highlight>
                <a:latin typeface="Times New Roman" panose="02020603050405020304" pitchFamily="18" charset="0"/>
                <a:cs typeface="Times New Roman" panose="02020603050405020304" pitchFamily="18" charset="0"/>
              </a:rPr>
              <a:t>Чехія та Польща</a:t>
            </a:r>
            <a:r>
              <a:rPr lang="uk-UA" sz="3300" b="1" dirty="0">
                <a:latin typeface="Times New Roman" panose="02020603050405020304" pitchFamily="18" charset="0"/>
                <a:cs typeface="Times New Roman" panose="02020603050405020304" pitchFamily="18" charset="0"/>
              </a:rPr>
              <a:t> зайняли негативну позицію, заявивши про своє бажання залишатися культурно однорідними суспільствами. Ці країни виступили за розподіл біженців між членами ЄС на добровільній основі і не підтримали запровадження квот при розподілі. </a:t>
            </a:r>
          </a:p>
          <a:p>
            <a:pPr marL="0" indent="0" algn="just">
              <a:buNone/>
            </a:pPr>
            <a:r>
              <a:rPr lang="uk-UA" sz="3300" b="1" dirty="0">
                <a:latin typeface="Times New Roman" panose="02020603050405020304" pitchFamily="18" charset="0"/>
                <a:cs typeface="Times New Roman" panose="02020603050405020304" pitchFamily="18" charset="0"/>
              </a:rPr>
              <a:t>Самі біженці також не прагнули залишатися в країнах Центрально-Східної Європи, а розглядали їх переважно як транзитні території. Їх кінцевою метою була Західна Європа, насамперед ФРН. </a:t>
            </a:r>
            <a:r>
              <a:rPr lang="uk-UA" sz="3300" b="1" dirty="0">
                <a:highlight>
                  <a:srgbClr val="00FFFF"/>
                </a:highlight>
                <a:latin typeface="Times New Roman" panose="02020603050405020304" pitchFamily="18" charset="0"/>
                <a:cs typeface="Times New Roman" panose="02020603050405020304" pitchFamily="18" charset="0"/>
              </a:rPr>
              <a:t>У результаті рішення щодо квот було прийнято за принципом більшості, що посилило реакцію східноєвропейських країн у питанні врегулювання виниклої міграційної кризи. Вони стали саботувати його</a:t>
            </a:r>
            <a:r>
              <a:rPr lang="uk-UA" sz="33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220161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Autofit/>
          </a:bodyPr>
          <a:lstStyle/>
          <a:p>
            <a:pPr marL="0" indent="0" algn="just">
              <a:buNone/>
            </a:pPr>
            <a:r>
              <a:rPr lang="uk-UA" sz="3400" b="1" dirty="0">
                <a:latin typeface="Times New Roman" panose="02020603050405020304" pitchFamily="18" charset="0"/>
                <a:cs typeface="Times New Roman" panose="02020603050405020304" pitchFamily="18" charset="0"/>
              </a:rPr>
              <a:t>Ситуацію з прийняттям і розподілом біженців у ЄС загострив теракт, що стався </a:t>
            </a:r>
            <a:r>
              <a:rPr lang="uk-UA" sz="3400" b="1" dirty="0">
                <a:solidFill>
                  <a:srgbClr val="C00000"/>
                </a:solidFill>
                <a:latin typeface="Times New Roman" panose="02020603050405020304" pitchFamily="18" charset="0"/>
                <a:cs typeface="Times New Roman" panose="02020603050405020304" pitchFamily="18" charset="0"/>
              </a:rPr>
              <a:t>13 листопада 2015 р. у Франції</a:t>
            </a:r>
            <a:r>
              <a:rPr lang="uk-UA" sz="3400" b="1" dirty="0">
                <a:latin typeface="Times New Roman" panose="02020603050405020304" pitchFamily="18" charset="0"/>
                <a:cs typeface="Times New Roman" panose="02020603050405020304" pitchFamily="18" charset="0"/>
              </a:rPr>
              <a:t>. Ісламські терористи використали </a:t>
            </a:r>
            <a:r>
              <a:rPr lang="uk-UA" sz="3400" b="1" dirty="0" err="1">
                <a:latin typeface="Times New Roman" panose="02020603050405020304" pitchFamily="18" charset="0"/>
                <a:cs typeface="Times New Roman" panose="02020603050405020304" pitchFamily="18" charset="0"/>
              </a:rPr>
              <a:t>антизахідні</a:t>
            </a:r>
            <a:r>
              <a:rPr lang="uk-UA" sz="3400" b="1" dirty="0">
                <a:latin typeface="Times New Roman" panose="02020603050405020304" pitchFamily="18" charset="0"/>
                <a:cs typeface="Times New Roman" panose="02020603050405020304" pitchFamily="18" charset="0"/>
              </a:rPr>
              <a:t> та </a:t>
            </a:r>
            <a:r>
              <a:rPr lang="uk-UA" sz="3400" b="1" dirty="0" err="1">
                <a:latin typeface="Times New Roman" panose="02020603050405020304" pitchFamily="18" charset="0"/>
                <a:cs typeface="Times New Roman" panose="02020603050405020304" pitchFamily="18" charset="0"/>
              </a:rPr>
              <a:t>антиєвропейські</a:t>
            </a:r>
            <a:r>
              <a:rPr lang="uk-UA" sz="3400" b="1" dirty="0">
                <a:latin typeface="Times New Roman" panose="02020603050405020304" pitchFamily="18" charset="0"/>
                <a:cs typeface="Times New Roman" panose="02020603050405020304" pitchFamily="18" charset="0"/>
              </a:rPr>
              <a:t> гасла у нападах, що негативно відобразилось на ставленні до мігрантів. </a:t>
            </a:r>
          </a:p>
          <a:p>
            <a:pPr marL="0" indent="0" algn="just">
              <a:buNone/>
            </a:pPr>
            <a:r>
              <a:rPr lang="uk-UA" sz="3400" b="1" dirty="0">
                <a:latin typeface="Times New Roman" panose="02020603050405020304" pitchFamily="18" charset="0"/>
                <a:cs typeface="Times New Roman" panose="02020603050405020304" pitchFamily="18" charset="0"/>
              </a:rPr>
              <a:t>Зіштовхнувшись з прямою загрозою ісламського фундаменталізму, уряди багатьох країн ЄС у питанні міграційної кризи зайняли ще більш жорстку позицію. Так </a:t>
            </a:r>
            <a:r>
              <a:rPr lang="uk-UA" sz="3400" b="1" dirty="0">
                <a:highlight>
                  <a:srgbClr val="00FFFF"/>
                </a:highlight>
                <a:latin typeface="Times New Roman" panose="02020603050405020304" pitchFamily="18" charset="0"/>
                <a:cs typeface="Times New Roman" panose="02020603050405020304" pitchFamily="18" charset="0"/>
              </a:rPr>
              <a:t>президент Латвії Р. </a:t>
            </a:r>
            <a:r>
              <a:rPr lang="uk-UA" sz="3400" b="1" dirty="0" err="1">
                <a:highlight>
                  <a:srgbClr val="00FFFF"/>
                </a:highlight>
                <a:latin typeface="Times New Roman" panose="02020603050405020304" pitchFamily="18" charset="0"/>
                <a:cs typeface="Times New Roman" panose="02020603050405020304" pitchFamily="18" charset="0"/>
              </a:rPr>
              <a:t>Вейонис</a:t>
            </a:r>
            <a:r>
              <a:rPr lang="uk-UA" sz="3400" b="1" dirty="0">
                <a:latin typeface="Times New Roman" panose="02020603050405020304" pitchFamily="18" charset="0"/>
                <a:cs typeface="Times New Roman" panose="02020603050405020304" pitchFamily="18" charset="0"/>
              </a:rPr>
              <a:t> заявив, що </a:t>
            </a:r>
            <a:r>
              <a:rPr lang="uk-UA" sz="3400" b="1" u="sng" dirty="0">
                <a:latin typeface="Times New Roman" panose="02020603050405020304" pitchFamily="18" charset="0"/>
                <a:cs typeface="Times New Roman" panose="02020603050405020304" pitchFamily="18" charset="0"/>
              </a:rPr>
              <a:t>його держава не може взяти на себе додаткові зобов’язання з розміщення біженців, а польська влада пригрозили, що зобов’язання за квотами розселення біженців виконувати не збирається</a:t>
            </a:r>
            <a:r>
              <a:rPr lang="uk-UA" sz="3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6133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На противагу їм, німецький канцлер А. Меркель продовжувала наполягати, що механізм розподілу біженців (квоти) повинен стати постійним і обов’язковим для всіх членів ЄС. </a:t>
            </a:r>
          </a:p>
          <a:p>
            <a:pPr marL="0" indent="0" algn="just">
              <a:buNone/>
            </a:pPr>
            <a:r>
              <a:rPr lang="uk-UA" sz="3600" b="1" dirty="0">
                <a:latin typeface="Times New Roman" panose="02020603050405020304" pitchFamily="18" charset="0"/>
                <a:cs typeface="Times New Roman" panose="02020603050405020304" pitchFamily="18" charset="0"/>
              </a:rPr>
              <a:t>Після тривалих переговорів </a:t>
            </a:r>
            <a:r>
              <a:rPr lang="uk-UA" sz="3600" b="1" dirty="0">
                <a:solidFill>
                  <a:srgbClr val="C00000"/>
                </a:solidFill>
                <a:latin typeface="Times New Roman" panose="02020603050405020304" pitchFamily="18" charset="0"/>
                <a:cs typeface="Times New Roman" panose="02020603050405020304" pitchFamily="18" charset="0"/>
              </a:rPr>
              <a:t>24 вересня 2015 р.</a:t>
            </a:r>
            <a:r>
              <a:rPr lang="uk-UA" sz="3600" b="1" dirty="0">
                <a:latin typeface="Times New Roman" panose="02020603050405020304" pitchFamily="18" charset="0"/>
                <a:cs typeface="Times New Roman" panose="02020603050405020304" pitchFamily="18" charset="0"/>
              </a:rPr>
              <a:t> відбувся </a:t>
            </a:r>
            <a:r>
              <a:rPr lang="uk-UA" sz="3600" b="1" dirty="0">
                <a:highlight>
                  <a:srgbClr val="00FFFF"/>
                </a:highlight>
                <a:latin typeface="Times New Roman" panose="02020603050405020304" pitchFamily="18" charset="0"/>
                <a:cs typeface="Times New Roman" panose="02020603050405020304" pitchFamily="18" charset="0"/>
              </a:rPr>
              <a:t>екстрений саміт ЄС з питань міграційної кризи</a:t>
            </a:r>
            <a:r>
              <a:rPr lang="uk-UA" sz="3600" b="1" dirty="0">
                <a:latin typeface="Times New Roman" panose="02020603050405020304" pitchFamily="18" charset="0"/>
                <a:cs typeface="Times New Roman" panose="02020603050405020304" pitchFamily="18" charset="0"/>
              </a:rPr>
              <a:t>. 28 країн-членів ухвалили рішення збільшити фінансову допомогу </a:t>
            </a:r>
            <a:r>
              <a:rPr lang="uk-UA" sz="3600" b="1" u="sng" dirty="0">
                <a:latin typeface="Times New Roman" panose="02020603050405020304" pitchFamily="18" charset="0"/>
                <a:cs typeface="Times New Roman" panose="02020603050405020304" pitchFamily="18" charset="0"/>
              </a:rPr>
              <a:t>Туреччини, Лівану та Йорданії</a:t>
            </a:r>
            <a:r>
              <a:rPr lang="uk-UA" sz="3600" b="1" dirty="0">
                <a:latin typeface="Times New Roman" panose="02020603050405020304" pitchFamily="18" charset="0"/>
                <a:cs typeface="Times New Roman" panose="02020603050405020304" pitchFamily="18" charset="0"/>
              </a:rPr>
              <a:t>, відкрити на кордонах центри з прийому біженців. Також учасники підтвердили готовність розселення біженців за квотами, однак спільного рішення у цьому питанні так і не узгодили.</a:t>
            </a:r>
          </a:p>
        </p:txBody>
      </p:sp>
    </p:spTree>
    <p:extLst>
      <p:ext uri="{BB962C8B-B14F-4D97-AF65-F5344CB8AC3E}">
        <p14:creationId xmlns:p14="http://schemas.microsoft.com/office/powerpoint/2010/main" val="14322249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4999714-509C-85F8-2446-A31BF5A74C01}"/>
              </a:ext>
            </a:extLst>
          </p:cNvPr>
          <p:cNvSpPr>
            <a:spLocks noGrp="1"/>
          </p:cNvSpPr>
          <p:nvPr>
            <p:ph type="title"/>
          </p:nvPr>
        </p:nvSpPr>
        <p:spPr>
          <a:xfrm>
            <a:off x="0" y="2"/>
            <a:ext cx="12192000" cy="831271"/>
          </a:xfrm>
        </p:spPr>
        <p:txBody>
          <a:bodyPr>
            <a:noAutofit/>
          </a:bodyPr>
          <a:lstStyle/>
          <a:p>
            <a:pPr algn="ctr"/>
            <a:r>
              <a:rPr lang="uk-UA" sz="2800" b="1" dirty="0">
                <a:solidFill>
                  <a:srgbClr val="FFFF00"/>
                </a:solidFill>
                <a:highlight>
                  <a:srgbClr val="008080"/>
                </a:highlight>
                <a:latin typeface="Times New Roman" panose="02020603050405020304" pitchFamily="18" charset="0"/>
                <a:cs typeface="Times New Roman" panose="02020603050405020304" pitchFamily="18" charset="0"/>
              </a:rPr>
              <a:t>6.	Масова міграція біженців із районів військових дій на Арабському Сході у 2015-2019 рр. Зростання злочинності і тероризму в Європі </a:t>
            </a:r>
          </a:p>
        </p:txBody>
      </p:sp>
      <p:sp>
        <p:nvSpPr>
          <p:cNvPr id="5" name="Объект 4">
            <a:extLst>
              <a:ext uri="{FF2B5EF4-FFF2-40B4-BE49-F238E27FC236}">
                <a16:creationId xmlns:a16="http://schemas.microsoft.com/office/drawing/2014/main" id="{C60711DF-9800-5A30-B404-7C408859C2C9}"/>
              </a:ext>
            </a:extLst>
          </p:cNvPr>
          <p:cNvSpPr>
            <a:spLocks noGrp="1"/>
          </p:cNvSpPr>
          <p:nvPr>
            <p:ph idx="1"/>
          </p:nvPr>
        </p:nvSpPr>
        <p:spPr>
          <a:xfrm>
            <a:off x="-1" y="831273"/>
            <a:ext cx="12191999" cy="6026727"/>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На саміті ЄС </a:t>
            </a:r>
            <a:r>
              <a:rPr lang="uk-UA" sz="3600" b="1" dirty="0">
                <a:solidFill>
                  <a:srgbClr val="C00000"/>
                </a:solidFill>
                <a:latin typeface="Times New Roman" panose="02020603050405020304" pitchFamily="18" charset="0"/>
                <a:cs typeface="Times New Roman" panose="02020603050405020304" pitchFamily="18" charset="0"/>
              </a:rPr>
              <a:t>15-16 жовтня 2015 р.</a:t>
            </a:r>
            <a:r>
              <a:rPr lang="uk-UA" sz="3600" b="1" dirty="0">
                <a:latin typeface="Times New Roman" panose="02020603050405020304" pitchFamily="18" charset="0"/>
                <a:cs typeface="Times New Roman" panose="02020603050405020304" pitchFamily="18" charset="0"/>
              </a:rPr>
              <a:t> попередні рішення були деталізовані. Центри на кордонах ЄС мали приймати, реєструвати та сортувати біженців. Дозвіл на притулок мало видаватись лише політичним мігрантам, яким на батьківщині загрожує небезпека, а економічні мігранти підлягали депортації додому. У межах європейських консультацій був розроблений список «небезпечних» і «безпечних» країн. </a:t>
            </a:r>
          </a:p>
          <a:p>
            <a:pPr marL="0" indent="0" algn="just">
              <a:buNone/>
            </a:pPr>
            <a:r>
              <a:rPr lang="uk-UA" sz="3600" b="1" dirty="0">
                <a:latin typeface="Times New Roman" panose="02020603050405020304" pitchFamily="18" charset="0"/>
                <a:cs typeface="Times New Roman" panose="02020603050405020304" pitchFamily="18" charset="0"/>
              </a:rPr>
              <a:t>Також учасники підтвердили необхідність посилення співпраці з країнами, через які проходить потік біженців – </a:t>
            </a:r>
            <a:r>
              <a:rPr lang="uk-UA" sz="3600" b="1" u="sng" dirty="0">
                <a:latin typeface="Times New Roman" panose="02020603050405020304" pitchFamily="18" charset="0"/>
                <a:cs typeface="Times New Roman" panose="02020603050405020304" pitchFamily="18" charset="0"/>
              </a:rPr>
              <a:t>Туреччиною, Лівією та Йорданією</a:t>
            </a:r>
            <a:r>
              <a:rPr lang="uk-UA"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91009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22013</Words>
  <Application>Microsoft Office PowerPoint</Application>
  <PresentationFormat>Широкоэкранный</PresentationFormat>
  <Paragraphs>662</Paragraphs>
  <Slides>198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198</vt:i4>
      </vt:variant>
    </vt:vector>
  </HeadingPairs>
  <TitlesOfParts>
    <vt:vector size="205" baseType="lpstr">
      <vt:lpstr>Arial</vt:lpstr>
      <vt:lpstr>Calibri</vt:lpstr>
      <vt:lpstr>Calibri Light</vt:lpstr>
      <vt:lpstr>Symbol</vt:lpstr>
      <vt:lpstr>Times New Roman</vt:lpstr>
      <vt:lpstr>Wingdings</vt:lpstr>
      <vt:lpstr>Тема Office</vt:lpstr>
      <vt:lpstr>Лекція 3. Криза мультикультуризму 2010-2020-х рр.</vt:lpstr>
      <vt:lpstr>1. Втома» європейського населення від ідей мультикультуралізму в умовах економічної кризи 2008 р.  Посилення «євроскептицизму» серед країн ЄС. </vt:lpstr>
      <vt:lpstr>1. Втома» європейського населення від ідей мультикультуралізму в умовах економічної кризи 2008 р. </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Втома» європейського населення від ідей мультикультуралізму в умовах економічної кризи 2008 р.</vt:lpstr>
      <vt:lpstr>1. Посилення «євроскептицизму» серед країн ЄС</vt:lpstr>
      <vt:lpstr>1. Посилення «євроскептицизму» серед країн ЄС</vt:lpstr>
      <vt:lpstr>1. Посилення «євроскептицизму» серед країн ЄС</vt:lpstr>
      <vt:lpstr>1. Посилення «євроскептицизму» серед країн ЄС</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2. Бестселери «Лють та гордість» Оріани Фаллачі;  Т. Саррацин «Німеччина самоліквідується» </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3. Криза інтеграційних процесів:  заяви А. Меркель, Н. Саркозі, Д. Камерона</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4. Криза мультикультуралізму в Норвегії</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5. ІІІ Дублінський регламент 2013 р.  Демографічна політика країн Європи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6. Масова міграція біженців із районів військових дій на Арабському Сході у 2015-2019 рр. Зростання злочинності і тероризму в Європі </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7. Причини кризи мультикультуралізму</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lpstr>8. Внутрішня міграція і управління міграцією на глобальному рівні 2001-2018 рр.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Криза мультикультуризму 2010-2020-х рр.</dc:title>
  <dc:creator>admin</dc:creator>
  <cp:lastModifiedBy>admin</cp:lastModifiedBy>
  <cp:revision>30</cp:revision>
  <dcterms:created xsi:type="dcterms:W3CDTF">2023-09-30T15:41:15Z</dcterms:created>
  <dcterms:modified xsi:type="dcterms:W3CDTF">2023-10-03T11:16:04Z</dcterms:modified>
</cp:coreProperties>
</file>