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6" r:id="rId26"/>
    <p:sldId id="297" r:id="rId27"/>
    <p:sldId id="295" r:id="rId28"/>
    <p:sldId id="290" r:id="rId29"/>
    <p:sldId id="291" r:id="rId30"/>
    <p:sldId id="292" r:id="rId31"/>
    <p:sldId id="293" r:id="rId32"/>
    <p:sldId id="294" r:id="rId33"/>
    <p:sldId id="258" r:id="rId34"/>
    <p:sldId id="259" r:id="rId35"/>
    <p:sldId id="260" r:id="rId36"/>
    <p:sldId id="261" r:id="rId37"/>
    <p:sldId id="263" r:id="rId38"/>
    <p:sldId id="264" r:id="rId39"/>
    <p:sldId id="265" r:id="rId40"/>
    <p:sldId id="266" r:id="rId41"/>
    <p:sldId id="26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03B6-DDF6-47D5-A2A6-5F927AC06EE9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B845FB4-6B4A-4DB5-9C16-8A8951194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7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03B6-DDF6-47D5-A2A6-5F927AC06EE9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FB4-6B4A-4DB5-9C16-8A8951194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23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03B6-DDF6-47D5-A2A6-5F927AC06EE9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FB4-6B4A-4DB5-9C16-8A8951194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17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03B6-DDF6-47D5-A2A6-5F927AC06EE9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FB4-6B4A-4DB5-9C16-8A8951194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204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FC403B6-DDF6-47D5-A2A6-5F927AC06EE9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B845FB4-6B4A-4DB5-9C16-8A8951194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897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03B6-DDF6-47D5-A2A6-5F927AC06EE9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FB4-6B4A-4DB5-9C16-8A8951194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9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03B6-DDF6-47D5-A2A6-5F927AC06EE9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FB4-6B4A-4DB5-9C16-8A8951194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338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03B6-DDF6-47D5-A2A6-5F927AC06EE9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FB4-6B4A-4DB5-9C16-8A8951194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412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03B6-DDF6-47D5-A2A6-5F927AC06EE9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FB4-6B4A-4DB5-9C16-8A8951194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032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03B6-DDF6-47D5-A2A6-5F927AC06EE9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FB4-6B4A-4DB5-9C16-8A8951194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91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03B6-DDF6-47D5-A2A6-5F927AC06EE9}" type="datetimeFigureOut">
              <a:rPr lang="uk-UA" smtClean="0"/>
              <a:t>17.10.2024</a:t>
            </a:fld>
            <a:endParaRPr lang="uk-U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FB4-6B4A-4DB5-9C16-8A8951194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3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FC403B6-DDF6-47D5-A2A6-5F927AC06EE9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B845FB4-6B4A-4DB5-9C16-8A895119462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12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BAF93-5EC1-4D24-B3CD-50FB8C96E1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kern="100" dirty="0">
                <a:effectLst/>
                <a:latin typeface="Times New Roman" panose="02020603050405020304" pitchFamily="18" charset="0"/>
                <a:ea typeface="Droid Sans Fallback"/>
              </a:rPr>
              <a:t>Правила та норми спілкування з представниками різних національних груп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85190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FD6CB2-9D1D-4D06-888F-554A6A60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Зустрічаючи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знайомих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кілька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разів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на день,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необхідно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використовувати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різні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форми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вітання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.</a:t>
            </a:r>
          </a:p>
          <a:p>
            <a:r>
              <a:rPr lang="ru-RU" dirty="0" err="1">
                <a:solidFill>
                  <a:srgbClr val="343434"/>
                </a:solidFill>
                <a:latin typeface="montserrat" panose="00000500000000000000" pitchFamily="2" charset="-52"/>
              </a:rPr>
              <a:t>Ч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оловіки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,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підлеглі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,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молодші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за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віком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мають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чекати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, коли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їм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подадуть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руку для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привітання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. У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разі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помилки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,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можна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потиснути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руку,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якщо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спілкування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є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бажаним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307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1ED7FA-1766-417A-B003-0B4525CB6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Потиск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руки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практикується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переважно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у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чоловіків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(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серед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жінок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— за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взаємною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згодою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).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Це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одна з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універсальних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форм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ділового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вітання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,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адже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при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цьому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партнери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не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тільки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вітаються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, а й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вступають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у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фізичний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контакт,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відчуваючи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настрій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один одного.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260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8D89DF-DD92-4F4B-B8D2-DD5D7EE16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830"/>
            <a:ext cx="5795513" cy="4926133"/>
          </a:xfrm>
        </p:spPr>
        <p:txBody>
          <a:bodyPr/>
          <a:lstStyle/>
          <a:p>
            <a:r>
              <a:rPr lang="uk-UA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Існують деякі особливості потиску руки: простягнута рука долонею донизу — свідчення наміру домінувати в подальшому, долонею догори — готовність до пасивного спілкування. Між друзями, як правило, практикується рівносильний потиск рук — долоні спрямовані чітко в бік.</a:t>
            </a:r>
            <a:endParaRPr lang="uk-UA" dirty="0"/>
          </a:p>
        </p:txBody>
      </p:sp>
      <p:pic>
        <p:nvPicPr>
          <p:cNvPr id="1026" name="Picture 2" descr="313 100+ стокових фото, фото роялті-фрі та зображень на тему рукостискання  - iStock">
            <a:extLst>
              <a:ext uri="{FF2B5EF4-FFF2-40B4-BE49-F238E27FC236}">
                <a16:creationId xmlns:a16="http://schemas.microsoft.com/office/drawing/2014/main" id="{4D119EF2-58D0-437B-B823-22777A17D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64" y="1250830"/>
            <a:ext cx="4700436" cy="223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укостискання бізнес картинки, стокові Рукостискання бізнес фотографії,  зображення | Скачати з Depositphotos">
            <a:extLst>
              <a:ext uri="{FF2B5EF4-FFF2-40B4-BE49-F238E27FC236}">
                <a16:creationId xmlns:a16="http://schemas.microsoft.com/office/drawing/2014/main" id="{CEB89E31-816C-4083-AD55-E940C552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90" y="3774237"/>
            <a:ext cx="4700436" cy="24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0CAC5D-8918-4A53-8100-D96EE03D7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7313"/>
            <a:ext cx="5709249" cy="5029650"/>
          </a:xfrm>
        </p:spPr>
        <p:txBody>
          <a:bodyPr/>
          <a:lstStyle/>
          <a:p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Існує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так званий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потиск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"рукавичка", коли рука партнера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охоплюється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обома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руками з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обох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боків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.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Це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свідчить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про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особливу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прихильність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і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симпатію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.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Зауважимо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,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що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завжди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треба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уникати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холодного і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послабленого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потиску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.</a:t>
            </a:r>
            <a:endParaRPr lang="uk-UA" dirty="0"/>
          </a:p>
        </p:txBody>
      </p:sp>
      <p:pic>
        <p:nvPicPr>
          <p:cNvPr id="2050" name="Picture 2" descr="Рукостискання небезпечніше за поцілунок - вчені - КОЛОМИЯ СЬОГОДНІ">
            <a:extLst>
              <a:ext uri="{FF2B5EF4-FFF2-40B4-BE49-F238E27FC236}">
                <a16:creationId xmlns:a16="http://schemas.microsoft.com/office/drawing/2014/main" id="{A936FD79-832F-44BD-BDEF-31D46033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49" y="1147313"/>
            <a:ext cx="4453261" cy="296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5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2F4EF7-CD35-4DD3-B8D1-45DD5D143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940"/>
            <a:ext cx="5459083" cy="5021023"/>
          </a:xfrm>
        </p:spPr>
        <p:txBody>
          <a:bodyPr/>
          <a:lstStyle/>
          <a:p>
            <a:r>
              <a:rPr lang="uk-UA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Цілування руки виражає особливе шанування, повагу, вдячність і здійснюється лише щодо заміжніх жінок та близьких родичів і виключно у приміщеннях. Цілують, як правило, тільки сторону пальців. У Німеччині та Австрії така форма вітання поширена недосить, у Польщі, навпаки.</a:t>
            </a:r>
            <a:endParaRPr lang="uk-UA" dirty="0"/>
          </a:p>
        </p:txBody>
      </p:sp>
      <p:pic>
        <p:nvPicPr>
          <p:cNvPr id="3074" name="Picture 2" descr="Про що насправді свідчать поцілунки чоловіка в вашу руку. Hyser.com.ua">
            <a:extLst>
              <a:ext uri="{FF2B5EF4-FFF2-40B4-BE49-F238E27FC236}">
                <a16:creationId xmlns:a16="http://schemas.microsoft.com/office/drawing/2014/main" id="{B40DDF4F-CD79-4FA4-B121-15FB7F86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83" y="2281418"/>
            <a:ext cx="4090291" cy="27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1C6D0-52C2-4606-920B-6D3759B5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ВІЗИТНА КАРТКА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5778C03-1458-4390-98CE-F3A3DB8B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uk-UA" b="0" i="0" dirty="0">
                <a:effectLst/>
                <a:latin typeface="montserrat" panose="00000500000000000000" pitchFamily="2" charset="-52"/>
              </a:rPr>
              <a:t>Візитна картка допомагає уникнути непорозумінь при знайомстві і є ефективним засобом не тільки представлення партнерів, а й ділового спілкування взагалі.</a:t>
            </a:r>
          </a:p>
          <a:p>
            <a:pPr algn="l" fontAlgn="base"/>
            <a:r>
              <a:rPr lang="uk-UA" b="0" i="0" dirty="0">
                <a:effectLst/>
                <a:latin typeface="montserrat" panose="00000500000000000000" pitchFamily="2" charset="-52"/>
              </a:rPr>
              <a:t>Візитна картка для бізнесу (ділова візитна картка) оформлюється згідно зі встановленими вимогами: лише білий папір, певні розміри, чіткий чорний шрифт; угорі по центру — назва фірми, у правому кутку — робочий номер телефону. На вітчизняній візитній картці текст нерідко дублюється англійською мовою.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8290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BAD8AF-8F5C-4C7E-8F84-4A88EE3DC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fontAlgn="base">
              <a:buNone/>
            </a:pPr>
            <a:r>
              <a:rPr lang="uk-UA" b="0" i="0" dirty="0">
                <a:effectLst/>
                <a:latin typeface="montserrat" panose="00000500000000000000" pitchFamily="2" charset="-52"/>
              </a:rPr>
              <a:t>Візитні картки використовують у таких типових випадках: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інформація під час знайомства;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інформація про себе для налагодження контактів;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підтримання ділових контактів з партнерами, поздоровлення;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висловлювання подяки, співчуття та супроводження квітів і подарунків.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770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E65075-5163-4660-9C6C-C772AA5E6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uk-UA" b="0" i="0" dirty="0">
                <a:effectLst/>
                <a:latin typeface="montserrat" panose="00000500000000000000" pitchFamily="2" charset="-52"/>
              </a:rPr>
              <a:t>Залежно від призначення розрізняють такі типи візиток, на яких роблять також написи від руки: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P.R. — </a:t>
            </a: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висловлювання подяки;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P.F. — </a:t>
            </a: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поздоровлення зі святом;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P.F.C. — </a:t>
            </a: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задоволення знайомством;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P.F.N.A. — </a:t>
            </a: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поздоровлення з Новим роком;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Р.Р.С. — прощання при від'їзді назавжди;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Р.С. — висловлювання співчуття;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P.P. — </a:t>
            </a: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заочне представлення.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2008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A68E9F1-42E5-4A63-8A53-7B211D3E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936"/>
            <a:ext cx="10515600" cy="5806027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uk-UA" b="0" i="0" dirty="0">
                <a:effectLst/>
                <a:latin typeface="montserrat" panose="00000500000000000000" pitchFamily="2" charset="-52"/>
              </a:rPr>
              <a:t>Існують основні правила користування візитними картками, яких треба дотримуватись для забезпечення взаєморозуміння в діловому спілкуванні: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Направлення візитної картки рівнозначно візиту.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Ввічливіше залишати візитну картку особисто.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Відповіді на візитну картку даються протягом доби також карткою.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Порядок (послідовність) вручення візитної картки такий самий, як і при представленні.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У резиденції чоловіка нежонатий чоловік залишає візитки для чоловіка та його дружини.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3107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CBA657-1CC0-4FEE-BA88-CC67294E3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У приміщенні жонатого чоловіка жінки своїх карток не залишають.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Після знайомства з жінкою чоловік має протягом тижня направити свою картку її чоловікові.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Жінки обмінюються картками за тими самими правилами, що й чоловіки.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Після ділового обіду чи вечері запрошені направляють картки господарям протягом тижня.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Високопоставлена особа (іноземна), яка перебуває в країні проїздом, має залишати свої візитні картки протягом доби. Такий самий термін для відповідей.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35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AFA0A-2D7D-4EF4-8969-E6CD87ECE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варто враховувати?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0B8588-FD65-4273-9158-827F89B3D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Категорію зустрічі (офіційна, неформальна тощо)</a:t>
            </a:r>
          </a:p>
          <a:p>
            <a:r>
              <a:rPr lang="uk-UA" dirty="0"/>
              <a:t>«Своя», «чужа» чи нейтральна територія</a:t>
            </a:r>
          </a:p>
          <a:p>
            <a:r>
              <a:rPr lang="uk-UA" dirty="0"/>
              <a:t>Ваш статус (партнер, журналіст, інвестор)</a:t>
            </a:r>
          </a:p>
          <a:p>
            <a:r>
              <a:rPr lang="uk-UA" dirty="0"/>
              <a:t>Менталітет</a:t>
            </a:r>
          </a:p>
          <a:p>
            <a:r>
              <a:rPr lang="uk-UA" dirty="0"/>
              <a:t>Актуальні умови </a:t>
            </a:r>
          </a:p>
        </p:txBody>
      </p:sp>
    </p:spTree>
    <p:extLst>
      <p:ext uri="{BB962C8B-B14F-4D97-AF65-F5344CB8AC3E}">
        <p14:creationId xmlns:p14="http://schemas.microsoft.com/office/powerpoint/2010/main" val="1737245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25EFE-279E-4316-A8DC-3B2050B9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Практична робота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CD26B6-6623-4B06-9272-E93DF2350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Створіть власну візитну картку</a:t>
            </a:r>
          </a:p>
          <a:p>
            <a:r>
              <a:rPr lang="uk-UA" dirty="0"/>
              <a:t>Зімітуйте момент обміну картками</a:t>
            </a:r>
          </a:p>
        </p:txBody>
      </p:sp>
    </p:spTree>
    <p:extLst>
      <p:ext uri="{BB962C8B-B14F-4D97-AF65-F5344CB8AC3E}">
        <p14:creationId xmlns:p14="http://schemas.microsoft.com/office/powerpoint/2010/main" val="331265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3AEBD6-FA78-4487-90A4-A6F750CD2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37981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43434"/>
                </a:solidFill>
                <a:latin typeface="montserrat" panose="00000500000000000000" pitchFamily="2" charset="-52"/>
              </a:rPr>
              <a:t>Д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о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ділової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атрибутики, як правило, належать: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ділові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подарунки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,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діловий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одяг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, сумочка (для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жінок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)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або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аташе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-кейс</a:t>
            </a:r>
          </a:p>
          <a:p>
            <a:endParaRPr lang="ru-RU" dirty="0">
              <a:solidFill>
                <a:srgbClr val="343434"/>
              </a:solidFill>
              <a:latin typeface="montserrat" panose="00000500000000000000" pitchFamily="2" charset="-52"/>
            </a:endParaRPr>
          </a:p>
          <a:p>
            <a:r>
              <a:rPr lang="uk-UA" dirty="0">
                <a:solidFill>
                  <a:srgbClr val="343434"/>
                </a:solidFill>
                <a:latin typeface="montserrat" panose="00000500000000000000" pitchFamily="2" charset="-52"/>
              </a:rPr>
              <a:t>Вручання ручок в академічній спільноті (</a:t>
            </a:r>
            <a:r>
              <a:rPr lang="en-GB" dirty="0">
                <a:solidFill>
                  <a:srgbClr val="343434"/>
                </a:solidFill>
                <a:latin typeface="montserrat" panose="00000500000000000000" pitchFamily="2" charset="-52"/>
              </a:rPr>
              <a:t>https://www.youtube.com/watch?v=ZMU_iF4pQyM&amp;ab_channel=%D0%9C%D0%BE%D0%BC%D0%B5%D0%BD%D1%82%D1%8B%D0%B8%D0%B7%D0%A4%D0%B8%D0%BB%D1%8C%D0%BC%D0%BE%D0%B2</a:t>
            </a:r>
            <a:r>
              <a:rPr lang="uk-UA" dirty="0">
                <a:solidFill>
                  <a:srgbClr val="343434"/>
                </a:solidFill>
                <a:latin typeface="montserrat" panose="00000500000000000000" pitchFamily="2" charset="-52"/>
              </a:rPr>
              <a:t>)</a:t>
            </a:r>
            <a:endParaRPr lang="uk-UA" dirty="0"/>
          </a:p>
        </p:txBody>
      </p:sp>
      <p:pic>
        <p:nvPicPr>
          <p:cNvPr id="4098" name="Picture 2" descr="Атташе кейс с электрошокером для безопасной транспортировки ценностей.">
            <a:extLst>
              <a:ext uri="{FF2B5EF4-FFF2-40B4-BE49-F238E27FC236}">
                <a16:creationId xmlns:a16="http://schemas.microsoft.com/office/drawing/2014/main" id="{EA392841-AD07-4195-BAA8-63639EC12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90505"/>
            <a:ext cx="3982439" cy="298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ожаный портфель атташе кейс Samsonite (ID#176189114), цена: 7998 ₴, купить  на Prom.ua">
            <a:extLst>
              <a:ext uri="{FF2B5EF4-FFF2-40B4-BE49-F238E27FC236}">
                <a16:creationId xmlns:a16="http://schemas.microsoft.com/office/drawing/2014/main" id="{A45BF7F6-D5EF-4765-90A1-BC85DB8F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911" y="3530630"/>
            <a:ext cx="3111709" cy="311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63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E10FC-475B-4ED8-9205-EB925735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ДІЛОВІ ПЕРЕГОВОРИ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0BDA81-954C-4A62-A71E-5B5B10A5E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При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орієнтації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на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кінцевий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результат стиль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поведінки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партнера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базується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"на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положенні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"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або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"на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інтересі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".</a:t>
            </a:r>
          </a:p>
          <a:p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Якщо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переговори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ґрунтуються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"на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положенні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", то вони, як правило,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обмежуються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укладанням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однієї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вигідної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ділової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домовленості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за один раз.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4149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764812-4920-4996-9FB9-29B410A7A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1653"/>
            <a:ext cx="10515600" cy="5245310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ru-RU" b="0" i="0" dirty="0">
                <a:effectLst/>
                <a:latin typeface="montserrat" panose="00000500000000000000" pitchFamily="2" charset="-52"/>
              </a:rPr>
              <a:t> Коли переговори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ґрунтуються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"на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положенні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", то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передбачається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ряд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типових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правил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взаємодії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чим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більше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домагається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одна сторона,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тим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більше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має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поступитися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інша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обидві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сторони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переслідують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власні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цілі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домагаючись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переваги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основний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натиск робиться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висуванні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вимоги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її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просуванні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захисті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будь-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які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поступки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мають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компенсуватись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іншими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перевагами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вимоги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обґрунтовуються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об'єктивними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даними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допускається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широкий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діапазон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тактичних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засобів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впливу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на партнера, у тому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числі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психологічного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944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BEA70B-B5B3-4416-9A13-E92C373A9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257"/>
            <a:ext cx="10515600" cy="5374706"/>
          </a:xfrm>
        </p:spPr>
        <p:txBody>
          <a:bodyPr>
            <a:normAutofit/>
          </a:bodyPr>
          <a:lstStyle/>
          <a:p>
            <a:pPr algn="l" fontAlgn="base"/>
            <a:r>
              <a:rPr lang="uk-UA" dirty="0"/>
              <a:t>Переговори </a:t>
            </a:r>
            <a:r>
              <a:rPr lang="uk-UA" b="0" i="0" dirty="0">
                <a:effectLst/>
                <a:latin typeface="montserrat" panose="00000500000000000000" pitchFamily="2" charset="-52"/>
              </a:rPr>
              <a:t>"на інтересі". Тут передбачається можливість укладення тривалого взаємовигідного договору. При цьому переговори відбуваються з дотриманням типових правил взаємодії: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обидві сторони націлені на співробітництво, відкритість в обміні інформацією;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партнери поважають і допомагають один одному;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сторони взаємодіють на основі об'єктивних норм чесності, довіри, комунікабельності;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контракт допускає можливість уточнення та змін;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договори мають довгостроковий характер.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4197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9E12A9-83FC-45F8-937C-7793E5051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fontAlgn="base">
              <a:buNone/>
            </a:pPr>
            <a:r>
              <a:rPr lang="uk-UA" b="0" i="0" dirty="0">
                <a:effectLst/>
                <a:latin typeface="montserrat" panose="00000500000000000000" pitchFamily="2" charset="-52"/>
              </a:rPr>
              <a:t> При стилі комунікативної поведінки під час переговорів, що базується </a:t>
            </a:r>
            <a:r>
              <a:rPr lang="uk-UA" b="0" i="0" dirty="0">
                <a:effectLst/>
                <a:highlight>
                  <a:srgbClr val="FFFF00"/>
                </a:highlight>
                <a:latin typeface="montserrat" panose="00000500000000000000" pitchFamily="2" charset="-52"/>
              </a:rPr>
              <a:t>"на змісті", </a:t>
            </a:r>
            <a:r>
              <a:rPr lang="uk-UA" b="0" i="0" dirty="0">
                <a:effectLst/>
                <a:latin typeface="montserrat" panose="00000500000000000000" pitchFamily="2" charset="-52"/>
              </a:rPr>
              <a:t>віддається перевага не словам, інформації, ідеям, а саме змісту спілкування. При цьому передбачається ряд типових правил взаємодії: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зрозуміло й чітко висловлюватися, трактуючи доводи дослівно;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проблеми розв'язувати логічним шляхом, орієнтуючись на об'єктивність рішень;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використовувати для аргументації документи, схеми, письмові угоди, що чітко визначають терміни;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орієнтуватися на</a:t>
            </a:r>
            <a:r>
              <a:rPr lang="uk-UA" b="0" i="0" dirty="0">
                <a:solidFill>
                  <a:srgbClr val="FF0000"/>
                </a:solidFill>
                <a:effectLst/>
                <a:latin typeface="montserrat" panose="00000500000000000000" pitchFamily="2" charset="-52"/>
              </a:rPr>
              <a:t> раціональне </a:t>
            </a: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сприйняття світу і розв'язання проблем.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9350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32AE77-7FD4-4ADA-B6B0-6A714A66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fontAlgn="base"/>
            <a:r>
              <a:rPr lang="uk-UA" b="0" i="0" dirty="0">
                <a:effectLst/>
                <a:latin typeface="montserrat" panose="00000500000000000000" pitchFamily="2" charset="-52"/>
              </a:rPr>
              <a:t>Стиль комунікативної поведінки під час переговорів, що ґрунтуються </a:t>
            </a:r>
            <a:r>
              <a:rPr lang="uk-UA" b="0" i="0" dirty="0">
                <a:effectLst/>
                <a:highlight>
                  <a:srgbClr val="FFFF00"/>
                </a:highlight>
                <a:latin typeface="montserrat" panose="00000500000000000000" pitchFamily="2" charset="-52"/>
              </a:rPr>
              <a:t>"на контексті", </a:t>
            </a:r>
            <a:r>
              <a:rPr lang="uk-UA" b="0" i="0" dirty="0">
                <a:effectLst/>
                <a:latin typeface="montserrat" panose="00000500000000000000" pitchFamily="2" charset="-52"/>
              </a:rPr>
              <a:t>передбачає пріоритети взаємозв'язку, місця, часу, установки та почуттів партнера. Головне, щоб чітко і точно "читати" партнера та візуально діагностувати його поведінку.</a:t>
            </a:r>
          </a:p>
          <a:p>
            <a:pPr marL="0" indent="0" algn="l" fontAlgn="base">
              <a:buNone/>
            </a:pPr>
            <a:r>
              <a:rPr lang="uk-UA" b="0" i="0" dirty="0">
                <a:effectLst/>
                <a:latin typeface="montserrat" panose="00000500000000000000" pitchFamily="2" charset="-52"/>
              </a:rPr>
              <a:t>При цьому передбачається ряд типових правил взаємодії: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партнери вивчають один одного, діагностуючи поведінку;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опорою слугують образність внутрішнього сприймання, емоційна оцінка спілкування;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мовою спілкування можуть бути натяки, репліки неоднозначного змісту, завуальовані посилання;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сторони орієнтуються на</a:t>
            </a:r>
            <a:r>
              <a:rPr lang="uk-UA" b="0" i="0" dirty="0">
                <a:solidFill>
                  <a:srgbClr val="FF0000"/>
                </a:solidFill>
                <a:effectLst/>
                <a:latin typeface="montserrat" panose="00000500000000000000" pitchFamily="2" charset="-52"/>
              </a:rPr>
              <a:t> Інтуїтивне </a:t>
            </a: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сприйняття світу та прийняття рішення.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5599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953C72-D37C-4D03-A600-824E6E280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base">
              <a:buNone/>
            </a:pPr>
            <a:r>
              <a:rPr lang="uk-UA" b="0" i="0" dirty="0">
                <a:effectLst/>
                <a:latin typeface="montserrat" panose="00000500000000000000" pitchFamily="2" charset="-52"/>
              </a:rPr>
              <a:t> Розглянуті стилі поведінки під час переговорів утворюють </a:t>
            </a:r>
            <a:r>
              <a:rPr lang="uk-UA" b="1" i="0" dirty="0">
                <a:effectLst/>
                <a:latin typeface="montserrat" panose="00000500000000000000" pitchFamily="2" charset="-52"/>
              </a:rPr>
              <a:t>чотири стилі поведінки</a:t>
            </a:r>
            <a:r>
              <a:rPr lang="uk-UA" b="0" i="0" dirty="0">
                <a:effectLst/>
                <a:latin typeface="montserrat" panose="00000500000000000000" pitchFamily="2" charset="-52"/>
              </a:rPr>
              <a:t>, інтегровані на культурологічній основі.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 контексті та інтересі (притаманний культурі України та Японії).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 змісті та положенні (типовий для культури США, Німеччини, Швейцарії).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 контексті та положенні (притаманний переважно культурі Мексики, Іспанії, Єгипту,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Філліпін</a:t>
            </a: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).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 змісті та інтересі (притаманний культурі Швеції та Ісландії).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1962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95B526-6DD3-4215-8599-15E392C3A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2642"/>
            <a:ext cx="6692660" cy="5314321"/>
          </a:xfrm>
        </p:spPr>
        <p:txBody>
          <a:bodyPr/>
          <a:lstStyle/>
          <a:p>
            <a:pPr marL="0" indent="0" algn="l" fontAlgn="base">
              <a:buNone/>
            </a:pPr>
            <a:r>
              <a:rPr lang="uk-UA" b="0" i="0" dirty="0">
                <a:effectLst/>
                <a:latin typeface="montserrat" panose="00000500000000000000" pitchFamily="2" charset="-52"/>
              </a:rPr>
              <a:t>Ряд типових правил взаємодії: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партнери вивчають один одного, діагностуючи поведінку;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опорою слугують образність внутрішнього сприймання, емоційна оцінка спілкування;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мовою спілкування можуть бути натяки, репліки неоднозначного змісту, завуальовані посилання;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сторони орієнтуються на інтуїтивне сприйняття світу та прийняття рішення.</a:t>
            </a:r>
          </a:p>
          <a:p>
            <a:endParaRPr lang="uk-UA" dirty="0"/>
          </a:p>
        </p:txBody>
      </p:sp>
      <p:pic>
        <p:nvPicPr>
          <p:cNvPr id="5122" name="Picture 2" descr="Політика. Право. Життя.: Складові ділових взаємовідносин">
            <a:extLst>
              <a:ext uri="{FF2B5EF4-FFF2-40B4-BE49-F238E27FC236}">
                <a16:creationId xmlns:a16="http://schemas.microsoft.com/office/drawing/2014/main" id="{F37710F5-B5D9-46BB-968F-F2064E0E7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04" y="862642"/>
            <a:ext cx="4576896" cy="158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4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«Негативне тяжіння». Чи бути мирним переговорам України і ...">
            <a:extLst>
              <a:ext uri="{FF2B5EF4-FFF2-40B4-BE49-F238E27FC236}">
                <a16:creationId xmlns:a16="http://schemas.microsoft.com/office/drawing/2014/main" id="{0B7A0E2B-0120-4056-BE2E-7B03B20BF2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78" y="1431985"/>
            <a:ext cx="8727098" cy="47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9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B92C3-662F-492F-8353-96C7B5E6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Золоте правило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DFEB98-B5D8-4FB7-BC72-4D643A7EE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 етиці так називають біблійну заповідь: "У всьому, як хочете, щоб інші поступали з вами, поступайте і ви з ними". Як бачимо, у Правилі закладено одне з перших в історії людства формулювань морального принципу рівності. </a:t>
            </a:r>
          </a:p>
          <a:p>
            <a:pPr algn="just"/>
            <a:r>
              <a:rPr lang="uk-UA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Згідно з цим принципом моральні вимоги </a:t>
            </a:r>
            <a:r>
              <a:rPr lang="uk-UA" b="1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однаковою мірою </a:t>
            </a:r>
            <a:r>
              <a:rPr lang="uk-UA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мають поширюватися на </a:t>
            </a:r>
            <a:r>
              <a:rPr lang="uk-UA" b="1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всіх</a:t>
            </a:r>
            <a:r>
              <a:rPr lang="uk-UA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людей незалежно від їхнього суспільного становища та умов життя. </a:t>
            </a:r>
          </a:p>
          <a:p>
            <a:pPr algn="just"/>
            <a:r>
              <a:rPr lang="uk-UA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 особистісному плані цей принцип передбачає, що при оцінюванні поведінки інших людей особа має виходити з тих самих вимог, які вона висуває до себе.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9772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осія усно погодилась на всі пропозиції України на переговорах ...">
            <a:extLst>
              <a:ext uri="{FF2B5EF4-FFF2-40B4-BE49-F238E27FC236}">
                <a16:creationId xmlns:a16="http://schemas.microsoft.com/office/drawing/2014/main" id="{EFBAA66F-8C82-412D-96C7-E564FB8248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91" y="1858169"/>
            <a:ext cx="7144109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88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зеленський, меркель, макрон, путін">
            <a:extLst>
              <a:ext uri="{FF2B5EF4-FFF2-40B4-BE49-F238E27FC236}">
                <a16:creationId xmlns:a16="http://schemas.microsoft.com/office/drawing/2014/main" id="{D9E04B6D-8558-4539-BC4D-B7FAD4DAED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50A183-7F2B-477C-92E4-02C0F0F91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537" y="1295102"/>
            <a:ext cx="8790316" cy="45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7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AB91-ADEC-49A0-A2FC-F84E3222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Перегляньте та проаналізуйте відео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19F5A0-9980-49BF-9F0B-6BE4CD89C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https://www.youtube.com/watch?v=O-SWE3n10H0&amp;ab_channel=%D0%91%D0%B5%D0%B7%D0%BA%D0%BE%D1%88%D1%82%D0%BE%D0%B2%D0%BD%D1%96%D0%BA%D1%83%D1%80%D1%81%D0%B8%D1%83%D0%BA%D1%80%D0%B0%D1%97%D0%BD%D1%81%D1%8C%D0%BA%D0%BE%D1%97%D0%BC%D0%BE%D0%B2%D0%B8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9913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B12A3-35C9-47AB-BF51-4E0CE5D5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kern="100" dirty="0">
                <a:effectLst/>
                <a:latin typeface="Liberation Serif"/>
                <a:ea typeface="Droid Sans Fallback"/>
                <a:cs typeface="FreeSans"/>
              </a:rPr>
              <a:t>Етикетні принципи спілкування з представниками національних груп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860322E-0E18-4F63-B658-16AD50A0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682814"/>
            <a:ext cx="10058400" cy="3489385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В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останні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роки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світі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має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місце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інтенсифікація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переговорів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(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Droid Sans"/>
              </a:rPr>
              <a:t>negotiations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)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тлі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відомого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“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розмивання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”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національних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кордонів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Відбувається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взаємне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проникнення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національних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стилів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в практику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переговорів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результаті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поступово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світі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формується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особлива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субкультура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учасників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перемовин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своїми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правилами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поведінки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яка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може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значно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відрізнятися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від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прийнятих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національних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норм. </a:t>
            </a:r>
          </a:p>
          <a:p>
            <a:pPr algn="just"/>
            <a:endParaRPr lang="uk-UA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93902B5-8E20-41C5-9EE2-02DF2358A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79" y="4219934"/>
            <a:ext cx="2899011" cy="245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64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1FFE8-20AD-4A6F-8373-616046C4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Китай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A470DA-18DE-4418-B465-408FB12C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446592"/>
            <a:ext cx="10058400" cy="4050792"/>
          </a:xfrm>
        </p:spPr>
        <p:txBody>
          <a:bodyPr>
            <a:norm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  <a:t>Слід пам’ятати, що специфіка переговорів з китайськими делегаціями вирізняється такими особливостями:</a:t>
            </a:r>
          </a:p>
          <a:p>
            <a:pPr algn="just"/>
            <a:r>
              <a:rPr lang="uk-UA" b="0" i="1" dirty="0">
                <a:solidFill>
                  <a:srgbClr val="333333"/>
                </a:solidFill>
                <a:effectLst/>
                <a:latin typeface="Droid Sans"/>
              </a:rPr>
              <a:t>перше</a:t>
            </a:r>
            <a: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  <a:t> — гостинністю;</a:t>
            </a:r>
            <a:b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</a:br>
            <a:r>
              <a:rPr lang="uk-UA" b="0" i="1" dirty="0">
                <a:solidFill>
                  <a:srgbClr val="333333"/>
                </a:solidFill>
                <a:effectLst/>
                <a:latin typeface="Droid Sans"/>
              </a:rPr>
              <a:t>друге</a:t>
            </a:r>
            <a: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  <a:t> — прагненням схилити партнера до принципів, вигідних китайській стороні;</a:t>
            </a:r>
            <a:b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</a:br>
            <a:r>
              <a:rPr lang="uk-UA" b="0" i="1" dirty="0">
                <a:solidFill>
                  <a:srgbClr val="333333"/>
                </a:solidFill>
                <a:effectLst/>
                <a:latin typeface="Droid Sans"/>
              </a:rPr>
              <a:t>третє</a:t>
            </a:r>
            <a: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  <a:t> — терпінням, відсутністю всіляких емоцій, підкресленою увагою до всіх учасників переговорів, не тільки до керівників;</a:t>
            </a:r>
            <a:b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</a:br>
            <a:r>
              <a:rPr lang="uk-UA" b="0" i="1" dirty="0">
                <a:solidFill>
                  <a:srgbClr val="333333"/>
                </a:solidFill>
                <a:effectLst/>
                <a:latin typeface="Droid Sans"/>
              </a:rPr>
              <a:t>четверте</a:t>
            </a:r>
            <a: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  <a:t> — перевагою в проведенні переговорів на своїй території;</a:t>
            </a:r>
            <a:b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</a:br>
            <a:r>
              <a:rPr lang="uk-UA" b="0" i="1" dirty="0">
                <a:solidFill>
                  <a:srgbClr val="333333"/>
                </a:solidFill>
                <a:effectLst/>
                <a:latin typeface="Droid Sans"/>
              </a:rPr>
              <a:t>п’яте</a:t>
            </a:r>
            <a: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  <a:t> — використанням тактики непрямого тиску, тобто через якусь іншу сторону перемовин.</a:t>
            </a:r>
          </a:p>
          <a:p>
            <a:endParaRPr lang="uk-UA" dirty="0"/>
          </a:p>
        </p:txBody>
      </p:sp>
      <p:pic>
        <p:nvPicPr>
          <p:cNvPr id="2050" name="Picture 2" descr="Прапор Китаю (ID#1125045276), ціна: 480 ₴, купити на Prom.ua">
            <a:extLst>
              <a:ext uri="{FF2B5EF4-FFF2-40B4-BE49-F238E27FC236}">
                <a16:creationId xmlns:a16="http://schemas.microsoft.com/office/drawing/2014/main" id="{02CDF17C-C832-4908-862F-700BD3DD4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53" y="360616"/>
            <a:ext cx="2302258" cy="173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69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2B106F-94AB-43C7-A9E8-C7CE9576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271"/>
            <a:ext cx="10515600" cy="4520691"/>
          </a:xfrm>
        </p:spPr>
        <p:txBody>
          <a:bodyPr>
            <a:norm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  <a:t> Китайці ведуть переговори, чітко розмежовуючи окремі етапи: </a:t>
            </a:r>
            <a:r>
              <a:rPr lang="uk-UA" b="1" i="0" dirty="0">
                <a:solidFill>
                  <a:srgbClr val="333333"/>
                </a:solidFill>
                <a:effectLst/>
                <a:latin typeface="Droid Sans"/>
              </a:rPr>
              <a:t>початкове уточнення </a:t>
            </a:r>
            <a: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  <a:t>позицій, їх </a:t>
            </a:r>
            <a:r>
              <a:rPr lang="uk-UA" b="1" i="0" dirty="0">
                <a:solidFill>
                  <a:srgbClr val="333333"/>
                </a:solidFill>
                <a:effectLst/>
                <a:latin typeface="Droid Sans"/>
              </a:rPr>
              <a:t>обговорення і заключний етап </a:t>
            </a:r>
            <a: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  <a:t>переговорів. На початковому етапі значна увага приділяється зовнішньому вигляду партнерів, манері їх поводження, відносин усередині делегації. На цій основі китайці намагаються визначити статус кожного з учасників переговорів. 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  <a:t>Надалі вони орієнтуються переважно на людей з більш високим статусом, як офіційним, так і неофіційним. Крім того, в делегації партнера вони виділяють людей, які висловлюють симпатії китайській стороні. Саме через них китайці згодом намагаються вплинути на позицію протилежної сторони. На переговорах з китайською стороною не варто очікувати, що партнер першим “відкриє свої карти”, тобто першим висловить свою точку зору, зробить пропозиції.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9201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C898E0-555D-4BEB-8FA4-6EB93C9C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27" y="508268"/>
            <a:ext cx="10058400" cy="4050792"/>
          </a:xfrm>
        </p:spPr>
        <p:txBody>
          <a:bodyPr/>
          <a:lstStyle/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Якщо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переговори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проводяться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території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китайської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сторони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(до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речі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вони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люблять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),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китайці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можуть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посилатися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на те,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згідно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їхніми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традиціями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“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гість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говорить першим”.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Спроби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ж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отримати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інформацію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від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китайської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сторони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часто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виявляються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безрезультатними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: вона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зводиться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в основному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загальних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положень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Китайці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роблять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поступки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зазвичай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під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кінець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переговорів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після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того, як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оцінять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можливості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партнера по переговорах.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Причому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тоді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коли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здається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переговори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зайшли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глухий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кут, вони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раптом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вносять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нові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пропозиції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передбачають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поступки. </a:t>
            </a:r>
            <a:endParaRPr lang="uk-UA" dirty="0"/>
          </a:p>
        </p:txBody>
      </p:sp>
      <p:pic>
        <p:nvPicPr>
          <p:cNvPr id="3074" name="Picture 2" descr="Переговори Сі Цзіньпіна і Байдена не змінили позицію Китаю щодо ...">
            <a:extLst>
              <a:ext uri="{FF2B5EF4-FFF2-40B4-BE49-F238E27FC236}">
                <a16:creationId xmlns:a16="http://schemas.microsoft.com/office/drawing/2014/main" id="{7C8390F2-19B5-4657-B4AE-264816143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04" y="2718399"/>
            <a:ext cx="381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5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91B255-E2E8-4E74-A8D1-972E05DD3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результаті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– переговори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поновлюються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Однак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помилки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допущені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партнером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ході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перемовин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уміло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використовуються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Остаточні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рішення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зазвичай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приймаються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китайськими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учасниками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не за столом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переговорів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вдома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Схвалення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досягнутих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домовленостей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з боку “центру” практично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обов’язкове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 При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цьому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виключено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вони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намагатимуться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внести поправки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певні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застереження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</a:t>
            </a:r>
            <a:endParaRPr lang="uk-UA" dirty="0"/>
          </a:p>
        </p:txBody>
      </p:sp>
      <p:pic>
        <p:nvPicPr>
          <p:cNvPr id="4098" name="Picture 2" descr="Дружні» Україна з Китаєм погодились, що переговори з Росією щодо ...">
            <a:extLst>
              <a:ext uri="{FF2B5EF4-FFF2-40B4-BE49-F238E27FC236}">
                <a16:creationId xmlns:a16="http://schemas.microsoft.com/office/drawing/2014/main" id="{E1DC97F7-6B8D-4BD3-8706-DE6914CD7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36" y="3762375"/>
            <a:ext cx="5100638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88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698C63-C2C0-4A6F-BD24-8A2064FAA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Китаї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великого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значення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надають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налагодженню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неформальних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відносин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із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зарубіжними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партнерами. Вас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можуть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запитати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про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вік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сімейний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стан,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дітей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—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ображайтеся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щирий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інтерес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до вас. Вас радо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запросять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гості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або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обід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в ресторан.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Китайці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віддають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пріоритет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взаємодовірі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довготривалих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стосунках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Свої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духовні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цінності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принципи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вони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ставлять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вище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грошей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миттєвої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вигоди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5024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93D83-6898-46FA-B229-5D93DE56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Японія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CA9E0C-5E8E-4EE6-B468-70AE30851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486" y="2738629"/>
            <a:ext cx="10058400" cy="4050792"/>
          </a:xfrm>
        </p:spPr>
        <p:txBody>
          <a:bodyPr>
            <a:norm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  <a:t>Для японців характерна дисциплінованість, почуття обов’язку, стійкий самоконтроль. Японці акуратні у всьому і ввічливі. Однією зі своїх головних якостей вони вважають прихильність традиціям і відданість авторитету. </a:t>
            </a:r>
          </a:p>
          <a:p>
            <a: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  <a:t>Японці вірні групі, нації, державі. Вони судять про людей відповідно за приналежністю до певної групи. 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  <a:t>Створити діловий контакт з японцями за допомогою листування або телефонної розмови дуже непросто — вони воліють спілкуватися лише особисто і більшість веде свої справи японською мовою, тому буде необхідний перекладач. Представники Японії вельми обачні і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Droid Sans"/>
              </a:rPr>
              <a:t>рідко</a:t>
            </a:r>
            <a:r>
              <a:rPr lang="uk-UA" b="0" i="0" dirty="0">
                <a:solidFill>
                  <a:srgbClr val="333333"/>
                </a:solidFill>
                <a:effectLst/>
                <a:latin typeface="Droid Sans"/>
              </a:rPr>
              <a:t> вступають у ділові стосунки, якщо не знають партнера. </a:t>
            </a:r>
            <a:endParaRPr lang="uk-UA" dirty="0"/>
          </a:p>
        </p:txBody>
      </p:sp>
      <p:pic>
        <p:nvPicPr>
          <p:cNvPr id="3076" name="Picture 4" descr="Прапор Японії купити в Україні ⚡ PlanetaTUT.com.ua">
            <a:extLst>
              <a:ext uri="{FF2B5EF4-FFF2-40B4-BE49-F238E27FC236}">
                <a16:creationId xmlns:a16="http://schemas.microsoft.com/office/drawing/2014/main" id="{7F1E6286-A0A5-423F-A779-CA7A81165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43" y="192927"/>
            <a:ext cx="2042752" cy="204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81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3A47C-18C9-4780-87E2-12CBC34FD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уточненому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вигляді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Золоте правило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відбито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в "Моральному (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етичному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)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законі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" І. Канта,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згідно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з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яким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людина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має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діяти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тільки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відповідно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до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такої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максими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(правила),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керуючись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якою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вона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водночас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може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побажати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,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щоб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це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правило стало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загальним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моральним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законом.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1921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8829DC-4CB1-421A-A769-2754BBA34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347"/>
            <a:ext cx="10515600" cy="4822616"/>
          </a:xfrm>
        </p:spPr>
        <p:txBody>
          <a:bodyPr>
            <a:normAutofit/>
          </a:bodyPr>
          <a:lstStyle/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Якщо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японці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зустрічаються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яскраво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вираженою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поступкою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вони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відповідають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тим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же. Поступки з боку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партнерів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по переговорах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піднімають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їх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в очах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японців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 Вони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розглядають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як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прояв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поваги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до себе. Практично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завжди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означає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партнер,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який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пішов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на поступки в одному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питанні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може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розраховувати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зустрічну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поступку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іншому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Тиск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у переговорах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японцями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неприйнятним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 </a:t>
            </a:r>
          </a:p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Слід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з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повагою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ставитися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індивідуальності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партнера,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тобто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заздалегідь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знати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його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потреби, стан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фірми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Фахівці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відзначають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практичну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марність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застосування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погроз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проти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японської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сторони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Однак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самі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японці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на переговорах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більш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слабким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партнером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можуть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вдаватися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і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погроз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</a:t>
            </a:r>
            <a:endParaRPr lang="uk-UA" dirty="0"/>
          </a:p>
        </p:txBody>
      </p:sp>
      <p:pic>
        <p:nvPicPr>
          <p:cNvPr id="2050" name="Picture 2" descr="Україна з Японією розпочали переговори про погодження на ...">
            <a:extLst>
              <a:ext uri="{FF2B5EF4-FFF2-40B4-BE49-F238E27FC236}">
                <a16:creationId xmlns:a16="http://schemas.microsoft.com/office/drawing/2014/main" id="{A8C555EE-2089-4658-A656-DF9015AD8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59" y="4188125"/>
            <a:ext cx="3604826" cy="23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23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39CF156-3C2B-4EAA-8612-7D384475C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583" y="974095"/>
            <a:ext cx="10058400" cy="4050792"/>
          </a:xfrm>
        </p:spPr>
        <p:txBody>
          <a:bodyPr/>
          <a:lstStyle/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Японці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дуже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болісно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ставляться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запізнень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якими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б причинами вони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були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викликані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Японці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дуже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серйозно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ставляться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переговорів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вважають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чим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більше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часу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витрачено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на них,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тим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краще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оскільки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сторони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краще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пізнали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одне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одного, обговорили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якомога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більше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деталей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майбутніх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угод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Під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час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офіційних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переговорів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японська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сторона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прагне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уникати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зіткнень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позицій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 Для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неї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характерні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особливі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зрушення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позиції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або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значні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зміни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тактиці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ведення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Droid Sans"/>
              </a:rPr>
              <a:t>переговорів</a:t>
            </a:r>
            <a:r>
              <a:rPr lang="ru-RU" b="0" i="0" dirty="0">
                <a:solidFill>
                  <a:srgbClr val="333333"/>
                </a:solidFill>
                <a:effectLst/>
                <a:latin typeface="Droid Sans"/>
              </a:rPr>
              <a:t>.</a:t>
            </a:r>
            <a:endParaRPr lang="uk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7B4415-C9E6-40E7-8548-3630FA707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472" y="3190067"/>
            <a:ext cx="4585749" cy="304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5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09948-02B8-4CE5-AAA7-8CBBA1724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ЗНАЙОМСТВО з ІНОЗЕМЦЯМИ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56B5A9-673C-4054-833B-7CCB9ED73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uk-UA" b="0" i="0" dirty="0">
                <a:effectLst/>
                <a:latin typeface="montserrat" panose="00000500000000000000" pitchFamily="2" charset="-52"/>
              </a:rPr>
              <a:t>Загальним для всіх є правило обов'язково дивитись в очі при знайомстві та посміхатись. Адже залежно від рівня емоційності посмішки людина, яка знайомиться, робить висновки про почуття партнера, що виникають у нього під час знайомства, а отже, у неї складається враження про ставлення до себе — від зневаги до щирої радості.</a:t>
            </a:r>
          </a:p>
          <a:p>
            <a:pPr algn="just" fontAlgn="base"/>
            <a:r>
              <a:rPr lang="uk-UA" b="0" i="0" dirty="0">
                <a:effectLst/>
                <a:latin typeface="montserrat" panose="00000500000000000000" pitchFamily="2" charset="-52"/>
              </a:rPr>
              <a:t>Представляючи членів делегації (або групи, яка приїхала на запрошення фірми), треба називати або ім'я, або ім'я та прізвище. Прийнято офіційне звертання, наприклад: "пані Лінда Джексон" або "пане </a:t>
            </a:r>
            <a:r>
              <a:rPr lang="uk-UA" b="0" i="0" dirty="0" err="1">
                <a:effectLst/>
                <a:latin typeface="montserrat" panose="00000500000000000000" pitchFamily="2" charset="-52"/>
              </a:rPr>
              <a:t>Дасон</a:t>
            </a:r>
            <a:r>
              <a:rPr lang="uk-UA" b="0" i="0" dirty="0">
                <a:effectLst/>
                <a:latin typeface="montserrat" panose="00000500000000000000" pitchFamily="2" charset="-52"/>
              </a:rPr>
              <a:t> Фішер". Іноді можна вживати таку форму: "мадам", "месьє", "містер", "місіс" (для заміжньої жінки) та "міс" (для незаміжньої).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298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1B8FD4-2C05-49CF-ADB7-961794D8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54347"/>
            <a:ext cx="10058400" cy="4817853"/>
          </a:xfrm>
        </p:spPr>
        <p:txBody>
          <a:bodyPr>
            <a:normAutofit/>
          </a:bodyPr>
          <a:lstStyle/>
          <a:p>
            <a:pPr algn="just" fontAlgn="base"/>
            <a:r>
              <a:rPr lang="ru-RU" b="0" i="0" dirty="0" err="1">
                <a:effectLst/>
                <a:latin typeface="montserrat" panose="00000500000000000000" pitchFamily="2" charset="-52"/>
              </a:rPr>
              <a:t>Якщо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прізвище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названо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чітко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,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немає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потреби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називати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себе. При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цьому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той, кому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представляють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,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відповідає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"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Дуже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приємно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". За ним же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залишається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привілей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першим подати руку для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вітання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. Той, кого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представляють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, руки не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простягає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.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Він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обмежується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словами типу "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Начуваний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про Вас", "Давно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мріяв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познайомитись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з Вами", "Я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також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займаюсь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бізнесом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".</a:t>
            </a:r>
          </a:p>
          <a:p>
            <a:pPr algn="l" fontAlgn="base"/>
            <a:r>
              <a:rPr lang="ru-RU" b="0" i="0" dirty="0">
                <a:effectLst/>
                <a:latin typeface="montserrat" panose="00000500000000000000" pitchFamily="2" charset="-52"/>
              </a:rPr>
              <a:t>Коли до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зустрічі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приєднується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хтось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новий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, голосно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називають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його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ім'я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та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прізвище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,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далі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кожний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із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присутніх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сам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простягає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йому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руку і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представляється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. Коли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представляють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чоловіка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,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він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обов'язково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встає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.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Жінка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робить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це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тільки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тоді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, коли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її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знайомлять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з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людиною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старшого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віку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або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вищого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статусу (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дівчата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до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вісімнадцяти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років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мають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завжди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вставати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при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знайомстві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з людьми старшого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віку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80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4012EC-92F3-478E-8AC3-F1DD63E14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За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суворими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правилами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етикету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знайомство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завжди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має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відбуватися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виключно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з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допомогою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третьої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особи, яка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знає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тих,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хто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знайомиться</a:t>
            </a:r>
            <a:r>
              <a:rPr lang="ru-RU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. </a:t>
            </a:r>
          </a:p>
          <a:p>
            <a:r>
              <a:rPr lang="uk-UA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При офіційному знайомстві гостей (як і нових співробітників) представляють директорові. (Виняток становлять почесні гості — мер, президент.) При представленні обов'язково треба називати ім'я, прізвище, посаду та фірму, де працює людина.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71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BE1EF-B450-4097-BAF1-89063E09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ВІТАННЯ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0D8EA-B335-4A93-94FF-086464361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Першими вітаються: молодший — зі старшим за віком; гість — з хазяїном; той, хто зайшов, — з присутніми; той, хто проходить, — з тим, хто стоїть; чоловік — із жінкою. У сумнівних ситуаціях (люди одного віку, статі, становища) першим вітається більш ввічливий. </a:t>
            </a:r>
          </a:p>
          <a:p>
            <a:pPr algn="just"/>
            <a:r>
              <a:rPr lang="uk-UA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Коли людині, у товаристві якої перебувають, довіряють, як правило, вітаються з тими людьми, з якими привіталась вона.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20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F8EF04-3963-4D03-B810-9105AAA40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Дослідники у сфері етикету стверджують, що в діловому спілкуванні викристалізувались такі невербальні форми вітання: </a:t>
            </a:r>
          </a:p>
          <a:p>
            <a:pPr algn="just"/>
            <a:r>
              <a:rPr lang="uk-UA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уклін, </a:t>
            </a:r>
          </a:p>
          <a:p>
            <a:r>
              <a:rPr lang="uk-UA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погляд, </a:t>
            </a:r>
          </a:p>
          <a:p>
            <a:r>
              <a:rPr lang="uk-UA" dirty="0">
                <a:solidFill>
                  <a:srgbClr val="343434"/>
                </a:solidFill>
                <a:latin typeface="montserrat" panose="00000500000000000000" pitchFamily="2" charset="-52"/>
              </a:rPr>
              <a:t>п</a:t>
            </a:r>
            <a:r>
              <a:rPr lang="uk-UA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отиск, цілування руки. </a:t>
            </a:r>
          </a:p>
          <a:p>
            <a:pPr marL="0" indent="0">
              <a:buNone/>
            </a:pPr>
            <a:r>
              <a:rPr lang="uk-UA" b="0" i="0" dirty="0">
                <a:solidFill>
                  <a:srgbClr val="343434"/>
                </a:solidFill>
                <a:effectLst/>
                <a:latin typeface="montserrat" panose="00000500000000000000" pitchFamily="2" charset="-52"/>
              </a:rPr>
              <a:t>Як правило, при зустрічі зі знайомим на вулиці чоловік за три кроки до нього має трохи підняти капелюха та вклонитись. Якщо руки зайняті, це може бути уклін і посмішка-вибачення.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4154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Червоно-оранжева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228</TotalTime>
  <Words>2651</Words>
  <Application>Microsoft Office PowerPoint</Application>
  <PresentationFormat>Широкий екран</PresentationFormat>
  <Paragraphs>122</Paragraphs>
  <Slides>41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41</vt:i4>
      </vt:variant>
    </vt:vector>
  </HeadingPairs>
  <TitlesOfParts>
    <vt:vector size="51" baseType="lpstr">
      <vt:lpstr>Arial</vt:lpstr>
      <vt:lpstr>Cambria</vt:lpstr>
      <vt:lpstr>Droid Sans</vt:lpstr>
      <vt:lpstr>Liberation Serif</vt:lpstr>
      <vt:lpstr>montserrat</vt:lpstr>
      <vt:lpstr>Rockwell</vt:lpstr>
      <vt:lpstr>Rockwell Condensed</vt:lpstr>
      <vt:lpstr>Times New Roman</vt:lpstr>
      <vt:lpstr>Wingdings</vt:lpstr>
      <vt:lpstr>Дерево</vt:lpstr>
      <vt:lpstr>Правила та норми спілкування з представниками різних національних груп</vt:lpstr>
      <vt:lpstr>Що варто враховувати?</vt:lpstr>
      <vt:lpstr>Золоте правило</vt:lpstr>
      <vt:lpstr>Презентація PowerPoint</vt:lpstr>
      <vt:lpstr>ЗНАЙОМСТВО з ІНОЗЕМЦЯМИ</vt:lpstr>
      <vt:lpstr>Презентація PowerPoint</vt:lpstr>
      <vt:lpstr>Презентація PowerPoint</vt:lpstr>
      <vt:lpstr>ВІТАННЯ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ВІЗИТНА КАРТКА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Практична робота</vt:lpstr>
      <vt:lpstr>Презентація PowerPoint</vt:lpstr>
      <vt:lpstr>ДІЛОВІ ПЕРЕГОВОРИ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Перегляньте та проаналізуйте відео</vt:lpstr>
      <vt:lpstr>Етикетні принципи спілкування з представниками національних груп</vt:lpstr>
      <vt:lpstr>Китай</vt:lpstr>
      <vt:lpstr>Презентація PowerPoint</vt:lpstr>
      <vt:lpstr>Презентація PowerPoint</vt:lpstr>
      <vt:lpstr>Презентація PowerPoint</vt:lpstr>
      <vt:lpstr>Презентація PowerPoint</vt:lpstr>
      <vt:lpstr>Японія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та норми спілкування з представниками різних національних груп</dc:title>
  <dc:creator>Роговая Татьяна</dc:creator>
  <cp:lastModifiedBy>Роговая Татьяна</cp:lastModifiedBy>
  <cp:revision>33</cp:revision>
  <dcterms:created xsi:type="dcterms:W3CDTF">2024-10-10T07:58:06Z</dcterms:created>
  <dcterms:modified xsi:type="dcterms:W3CDTF">2024-10-17T09:28:22Z</dcterms:modified>
</cp:coreProperties>
</file>