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461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256" r:id="rId17"/>
    <p:sldId id="283" r:id="rId18"/>
    <p:sldId id="477" r:id="rId19"/>
    <p:sldId id="476" r:id="rId20"/>
    <p:sldId id="478" r:id="rId21"/>
    <p:sldId id="479" r:id="rId22"/>
    <p:sldId id="480" r:id="rId23"/>
    <p:sldId id="482" r:id="rId24"/>
    <p:sldId id="483" r:id="rId25"/>
    <p:sldId id="484" r:id="rId26"/>
    <p:sldId id="524" r:id="rId27"/>
    <p:sldId id="525" r:id="rId28"/>
    <p:sldId id="526" r:id="rId29"/>
    <p:sldId id="527" r:id="rId30"/>
    <p:sldId id="528" r:id="rId31"/>
    <p:sldId id="529" r:id="rId32"/>
    <p:sldId id="530" r:id="rId33"/>
    <p:sldId id="531" r:id="rId34"/>
    <p:sldId id="532" r:id="rId35"/>
    <p:sldId id="533" r:id="rId36"/>
    <p:sldId id="534" r:id="rId37"/>
    <p:sldId id="535" r:id="rId38"/>
    <p:sldId id="485" r:id="rId39"/>
    <p:sldId id="486" r:id="rId40"/>
    <p:sldId id="487" r:id="rId41"/>
    <p:sldId id="488" r:id="rId42"/>
    <p:sldId id="489" r:id="rId43"/>
    <p:sldId id="490" r:id="rId44"/>
    <p:sldId id="491" r:id="rId45"/>
    <p:sldId id="492" r:id="rId46"/>
    <p:sldId id="493" r:id="rId47"/>
    <p:sldId id="494" r:id="rId48"/>
    <p:sldId id="495" r:id="rId49"/>
    <p:sldId id="496" r:id="rId50"/>
    <p:sldId id="497" r:id="rId51"/>
    <p:sldId id="498" r:id="rId52"/>
    <p:sldId id="499" r:id="rId53"/>
    <p:sldId id="500" r:id="rId54"/>
    <p:sldId id="501" r:id="rId55"/>
    <p:sldId id="502" r:id="rId56"/>
    <p:sldId id="503" r:id="rId57"/>
    <p:sldId id="504" r:id="rId58"/>
    <p:sldId id="505" r:id="rId59"/>
    <p:sldId id="506" r:id="rId60"/>
    <p:sldId id="507" r:id="rId61"/>
    <p:sldId id="508" r:id="rId62"/>
    <p:sldId id="509" r:id="rId63"/>
    <p:sldId id="510" r:id="rId64"/>
    <p:sldId id="550" r:id="rId65"/>
    <p:sldId id="511" r:id="rId66"/>
    <p:sldId id="512" r:id="rId67"/>
    <p:sldId id="513" r:id="rId68"/>
    <p:sldId id="514" r:id="rId69"/>
    <p:sldId id="515" r:id="rId70"/>
    <p:sldId id="516" r:id="rId71"/>
    <p:sldId id="517" r:id="rId72"/>
    <p:sldId id="518" r:id="rId73"/>
    <p:sldId id="519" r:id="rId74"/>
    <p:sldId id="520" r:id="rId75"/>
    <p:sldId id="521" r:id="rId76"/>
    <p:sldId id="522" r:id="rId77"/>
    <p:sldId id="523" r:id="rId78"/>
    <p:sldId id="536" r:id="rId79"/>
    <p:sldId id="542" r:id="rId80"/>
    <p:sldId id="543" r:id="rId81"/>
    <p:sldId id="544" r:id="rId82"/>
    <p:sldId id="545" r:id="rId83"/>
    <p:sldId id="538" r:id="rId84"/>
    <p:sldId id="539" r:id="rId85"/>
    <p:sldId id="540" r:id="rId86"/>
    <p:sldId id="546" r:id="rId87"/>
    <p:sldId id="541" r:id="rId88"/>
    <p:sldId id="547" r:id="rId89"/>
    <p:sldId id="548" r:id="rId90"/>
    <p:sldId id="549" r:id="rId9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80" d="100"/>
          <a:sy n="80" d="100"/>
        </p:scale>
        <p:origin x="1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C85C-B106-4246-A8E0-89DD92003F24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20F8E-1F85-481C-99A9-A43B6ADC1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20F8E-1F85-481C-99A9-A43B6ADC1A10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20F8E-1F85-481C-99A9-A43B6ADC1A10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АДПО як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дисципліна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Формування системи сучасних науково-теоретичних і практичних знань про організацію та здійснення правоохоронними органами покладених на них завдань щодо правової охорони і захисту національної безпеки, прав і свобод, законних інтересів громадян, попередження й припинення правопорушень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2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Основні функції та завдання ПО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До основних функцій ПО належать:</a:t>
            </a:r>
          </a:p>
          <a:p>
            <a:pPr>
              <a:buFontTx/>
              <a:buChar char="-"/>
            </a:pPr>
            <a:r>
              <a:rPr lang="uk-UA" dirty="0" smtClean="0"/>
              <a:t>Адміністративна</a:t>
            </a:r>
          </a:p>
          <a:p>
            <a:pPr>
              <a:buFontTx/>
              <a:buChar char="-"/>
            </a:pPr>
            <a:r>
              <a:rPr lang="uk-UA" dirty="0" smtClean="0"/>
              <a:t>Превентивна</a:t>
            </a:r>
          </a:p>
          <a:p>
            <a:pPr>
              <a:buFontTx/>
              <a:buChar char="-"/>
            </a:pPr>
            <a:r>
              <a:rPr lang="uk-UA" dirty="0" smtClean="0"/>
              <a:t>Оперативно-розшукова</a:t>
            </a:r>
          </a:p>
          <a:p>
            <a:pPr>
              <a:buFontTx/>
              <a:buChar char="-"/>
            </a:pPr>
            <a:r>
              <a:rPr lang="uk-UA" dirty="0" smtClean="0"/>
              <a:t>Виконавча </a:t>
            </a:r>
          </a:p>
          <a:p>
            <a:pPr>
              <a:buFontTx/>
              <a:buChar char="-"/>
            </a:pPr>
            <a:r>
              <a:rPr lang="uk-UA" dirty="0" smtClean="0"/>
              <a:t>Охоронна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1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Основні функції та завдання ПО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До основних завдань ПО належать:</a:t>
            </a:r>
          </a:p>
          <a:p>
            <a:pPr>
              <a:buFontTx/>
              <a:buChar char="-"/>
            </a:pPr>
            <a:r>
              <a:rPr lang="uk-UA" dirty="0" smtClean="0"/>
              <a:t>Забезпечення охорони; протидія злочинності; підтримка безпеки…</a:t>
            </a:r>
          </a:p>
          <a:p>
            <a:pPr>
              <a:buFontTx/>
              <a:buChar char="-"/>
            </a:pPr>
            <a:r>
              <a:rPr lang="uk-UA" dirty="0" smtClean="0"/>
              <a:t>Захист життя, прав, свобод і законних інтересів..</a:t>
            </a:r>
          </a:p>
          <a:p>
            <a:pPr>
              <a:buFontTx/>
              <a:buChar char="-"/>
            </a:pPr>
            <a:r>
              <a:rPr lang="uk-UA" dirty="0" smtClean="0"/>
              <a:t>Забезпечення державної безпеки..</a:t>
            </a:r>
          </a:p>
          <a:p>
            <a:pPr>
              <a:buFontTx/>
              <a:buChar char="-"/>
            </a:pPr>
            <a:r>
              <a:rPr lang="uk-UA" dirty="0" smtClean="0"/>
              <a:t>Виявлення передумов, причин, обставин..</a:t>
            </a:r>
          </a:p>
          <a:p>
            <a:pPr>
              <a:buFontTx/>
              <a:buChar char="-"/>
            </a:pPr>
            <a:r>
              <a:rPr lang="uk-UA" dirty="0" smtClean="0"/>
              <a:t>Створення сприятливих умов..</a:t>
            </a:r>
          </a:p>
          <a:p>
            <a:pPr>
              <a:buFontTx/>
              <a:buChar char="-"/>
            </a:pPr>
            <a:r>
              <a:rPr lang="uk-UA" dirty="0" smtClean="0"/>
              <a:t>Протидія правопорушенням..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6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Сутність АДПО</a:t>
            </a:r>
            <a:br>
              <a:rPr lang="uk-UA" dirty="0" smtClean="0"/>
            </a:br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1. Поняття та нормативна основа адміністративної діяльності правоохоронних органів.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2. Напрямки та види адміністративної діяльності ПО.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3. Форми АДПО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АДПО – врегульована нормами адміністративного права  специфічна, </a:t>
            </a:r>
            <a:r>
              <a:rPr lang="uk-UA" dirty="0" err="1" smtClean="0"/>
              <a:t>виконавчо</a:t>
            </a:r>
            <a:r>
              <a:rPr lang="uk-UA" dirty="0" smtClean="0"/>
              <a:t>-розпорядча, підзаконна, державно-владна діяльність щодо організаційного забезпечення виконання правоохоронними органами функцій і завдань, покладених на них чинним законодавством, здійснення захисту національної безпеки, охорони прав і свобод громадян, попередження та припинення правопорушень.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8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За змістом:</a:t>
            </a:r>
          </a:p>
          <a:p>
            <a:pPr marL="0" indent="0">
              <a:buNone/>
            </a:pPr>
            <a:r>
              <a:rPr lang="uk-UA" dirty="0" smtClean="0"/>
              <a:t>А) організаційно-управлінська</a:t>
            </a:r>
          </a:p>
          <a:p>
            <a:pPr marL="0" indent="0">
              <a:buNone/>
            </a:pPr>
            <a:r>
              <a:rPr lang="uk-UA" dirty="0" smtClean="0"/>
              <a:t>Б) Юрисдикційна</a:t>
            </a:r>
          </a:p>
          <a:p>
            <a:pPr marL="0" indent="0">
              <a:buNone/>
            </a:pP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 напрямками впливу:</a:t>
            </a:r>
          </a:p>
          <a:p>
            <a:pPr marL="0" indent="0">
              <a:buNone/>
            </a:pPr>
            <a:r>
              <a:rPr lang="uk-UA" dirty="0" smtClean="0"/>
              <a:t>А) Внутрішня</a:t>
            </a:r>
          </a:p>
          <a:p>
            <a:pPr marL="0" indent="0">
              <a:buNone/>
            </a:pPr>
            <a:r>
              <a:rPr lang="uk-UA" dirty="0" smtClean="0"/>
              <a:t>Б) Зовнішня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3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Видання актів управління;</a:t>
            </a:r>
          </a:p>
          <a:p>
            <a:pPr>
              <a:buFontTx/>
              <a:buChar char="-"/>
            </a:pPr>
            <a:r>
              <a:rPr lang="uk-UA" dirty="0" smtClean="0"/>
              <a:t>Укладання адміністративних договорів</a:t>
            </a:r>
          </a:p>
          <a:p>
            <a:pPr>
              <a:buFontTx/>
              <a:buChar char="-"/>
            </a:pPr>
            <a:r>
              <a:rPr lang="uk-UA" dirty="0" smtClean="0"/>
              <a:t>Проведення організаційних заходів</a:t>
            </a:r>
          </a:p>
          <a:p>
            <a:pPr>
              <a:buFontTx/>
              <a:buChar char="-"/>
            </a:pPr>
            <a:r>
              <a:rPr lang="uk-UA" dirty="0" smtClean="0"/>
              <a:t>Здійснення матеріально-технічних операцій</a:t>
            </a:r>
          </a:p>
          <a:p>
            <a:pPr>
              <a:buFontTx/>
              <a:buChar char="-"/>
            </a:pPr>
            <a:r>
              <a:rPr lang="uk-UA" dirty="0" smtClean="0"/>
              <a:t>Здійснення інших юридично-значущих дій (складання протоколів, застосування табельної зброї, спеціальних засобів тощо)</a:t>
            </a:r>
          </a:p>
          <a:p>
            <a:pPr>
              <a:buFontTx/>
              <a:buChar char="-"/>
            </a:pPr>
            <a:r>
              <a:rPr lang="uk-UA" dirty="0" smtClean="0"/>
              <a:t>Здійснення інформаційно-аналітичної діяльності</a:t>
            </a:r>
          </a:p>
          <a:p>
            <a:pPr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6541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3284984"/>
            <a:ext cx="5398368" cy="103554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</a:t>
            </a:r>
            <a:r>
              <a:rPr lang="ru-RU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ПРАВООХОРОННИХ ОРГАНІВ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548680"/>
            <a:ext cx="8229600" cy="1143000"/>
          </a:xfrm>
        </p:spPr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методів адміністративної діяльності правоохоронних органів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Адміністративно-запобіжні заходи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порядок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адміністративного припинення. Підстави та порядок їх застосування.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накладення адміністративних стягнень правоохоронними органами.</a:t>
            </a:r>
          </a:p>
          <a:p>
            <a:pPr marL="514350" indent="-514350" algn="just">
              <a:buAutoNum type="arabicPeriod"/>
            </a:pPr>
            <a:endParaRPr lang="uk-UA" dirty="0" smtClean="0"/>
          </a:p>
          <a:p>
            <a:pPr marL="514350" indent="-514350" algn="just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1281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методів адміністративної діяльності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адміністративної діяльності правоохоронних органів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урегульовані нормами адміністративного права засоби, прийоми і способи, за допомогою яких правоохоронні органи в межах своєї компетенції реалізують завдання і функції правоохоронної діяльності та забезпечують досягнення мети їх функціонування.</a:t>
            </a:r>
          </a:p>
          <a:p>
            <a:pPr marL="0" indent="0" algn="just">
              <a:buNone/>
            </a:pP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 методи: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  (ПРІОРИТЕТ!)</a:t>
            </a:r>
          </a:p>
          <a:p>
            <a:pPr marL="514350" indent="-514350" algn="just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</a:t>
            </a:r>
          </a:p>
          <a:p>
            <a:pPr marL="0" indent="0" algn="just">
              <a:buNone/>
            </a:pP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Спеціальні методи.</a:t>
            </a:r>
          </a:p>
          <a:p>
            <a:pPr marL="514350" indent="-514350" algn="just">
              <a:buAutoNum type="arabicPeriod"/>
            </a:pPr>
            <a:endParaRPr lang="uk-UA" dirty="0" smtClean="0"/>
          </a:p>
          <a:p>
            <a:pPr marL="514350" indent="-514350" algn="just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6847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методів адміністративної діяльності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переконання: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заходів, спрямованих на вирішення конкретних завдань (облік, контроль, прийняття необхідних документів..)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Агітаційно-роз’яснювальна робота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Критика антигромадських проявів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заходів заохочення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 населення про стан забезпечення публічної безпеки і порядку і боротьби зі злочинністю.</a:t>
            </a:r>
          </a:p>
          <a:p>
            <a:pPr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269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здобувачами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порядку </a:t>
            </a:r>
            <a:r>
              <a:rPr lang="ru-RU" dirty="0" err="1"/>
              <a:t>реалізації</a:t>
            </a:r>
            <a:r>
              <a:rPr lang="ru-RU" dirty="0"/>
              <a:t> та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адміністративної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скоєння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правового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нормативними</a:t>
            </a:r>
            <a:r>
              <a:rPr lang="ru-RU" dirty="0"/>
              <a:t> </a:t>
            </a:r>
            <a:r>
              <a:rPr lang="ru-RU" dirty="0" err="1"/>
              <a:t>матеріалами</a:t>
            </a:r>
            <a:r>
              <a:rPr lang="ru-RU" dirty="0"/>
              <a:t>; 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та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другого (</a:t>
            </a:r>
            <a:r>
              <a:rPr lang="ru-RU" dirty="0" err="1"/>
              <a:t>магістерського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спеціальності</a:t>
            </a:r>
            <a:r>
              <a:rPr lang="ru-RU" dirty="0"/>
              <a:t> 262 </a:t>
            </a:r>
            <a:r>
              <a:rPr lang="ru-RU" dirty="0" err="1"/>
              <a:t>Правоохоронна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4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види методів адміністративної діяльності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заходи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476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властивості адміністративного примусу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і підстави застосування;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 суб’єктний склад правовідносин;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суб’єктів правоохоронної діяльності;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Характерне особливе призначення адміністративного примусу правоохоронній діяльності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пов’язаності зі службовою підпорядкованістю;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Рівнозначність відповідному виду юридичної відповідальності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 адміністративного примусу;</a:t>
            </a:r>
          </a:p>
          <a:p>
            <a:pPr algn="just">
              <a:buFontTx/>
              <a:buChar char="-"/>
            </a:pP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Різноваріативність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заходів адміністративного примусу;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Державно-владний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512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 властивості адміністративного примусу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 примус в діяльності правоохоронних органів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застосування уповноваженими суб’єктами правоохоронної діяльності до осіб, які не перебувають в їх підпорядкуванні, незалежно від волі та бажання останніх, передбачених адміністративно-правовими нормами заходів впливу морального, майнового, особистісного та іншого характеру з метою спонукання громадян або посадових осіб до припинення протиправних дій, притягнення порушників до відповідальності , забезпечення публічної безпеки в особливих умовах (стихійні лиха, загроза поширення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тощо), виховання шанобливого ставлення до вимог законів і правил співжиття.</a:t>
            </a:r>
          </a:p>
        </p:txBody>
      </p:sp>
    </p:spTree>
    <p:extLst>
      <p:ext uri="{BB962C8B-B14F-4D97-AF65-F5344CB8AC3E}">
        <p14:creationId xmlns:p14="http://schemas.microsoft.com/office/powerpoint/2010/main" val="5753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і умови для застосування адміністративно-запобіжних заходів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 профілактичних обліків;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 перевірка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Поліцейське піклування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причин та умов, що сприяють вчиненню правопорушень дітьми;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адміністративного нагляду і контролю</a:t>
            </a:r>
          </a:p>
          <a:p>
            <a:pPr algn="just">
              <a:buFontTx/>
              <a:buChar char="-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Адміністративно-запобіжні заходи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застосовуються правоохоронними органами , становлять комплекс заходів впливу морального, фізичного, організаційного та іншого характеру , які дозволяють виявляти і не допускати правопорушення, забезпечувати правопорядок і безпеку у різних сферах життєдіяльності суспільства і держави.</a:t>
            </a:r>
          </a:p>
          <a:p>
            <a:pPr algn="just">
              <a:buFontTx/>
              <a:buChar char="-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Адміністративно-запобіжні заходи: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 документів;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особи;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 перевірка;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 дотримання обмежень, установлених законом стосовно осіб, які перебувають під адміністративним наглядом, та інших категорій осіб.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 залишити місце і обмежити доступ до визначеної території;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Поліцейське піклування;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технічних засобів, що мають функцію кіно-, фотозйомки, відеозапису, засобів фото- і кінозйомки, відеозапису;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технічних та спеціальних засобів, службових собак при проведенні митного контролю;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засобів забезпечення ідентифікації…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входити на військові об’єкти та ділянки, що охороняються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інші.</a:t>
            </a:r>
          </a:p>
        </p:txBody>
      </p:sp>
    </p:spTree>
    <p:extLst>
      <p:ext uri="{BB962C8B-B14F-4D97-AF65-F5344CB8AC3E}">
        <p14:creationId xmlns:p14="http://schemas.microsoft.com/office/powerpoint/2010/main" val="410531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ст.32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засвідчують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особу,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потерпілими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приналежності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Опитування</a:t>
            </a:r>
            <a:r>
              <a:rPr lang="ru-RU" dirty="0" smtClean="0"/>
              <a:t> особи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ЗУ </a:t>
            </a:r>
            <a:r>
              <a:rPr lang="ru-RU" dirty="0"/>
              <a:t>«Про Нац. </a:t>
            </a:r>
            <a:r>
              <a:rPr lang="ru-RU" dirty="0" err="1"/>
              <a:t>поліцію</a:t>
            </a:r>
            <a:r>
              <a:rPr lang="ru-RU" dirty="0"/>
              <a:t>» </a:t>
            </a:r>
            <a:r>
              <a:rPr lang="ru-RU" dirty="0" err="1"/>
              <a:t>встановлює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опитати</a:t>
            </a:r>
            <a:r>
              <a:rPr lang="ru-RU" dirty="0"/>
              <a:t> особу,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, </a:t>
            </a:r>
            <a:r>
              <a:rPr lang="ru-RU" dirty="0" err="1"/>
              <a:t>необхідною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поліцейських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поліцейський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запросити</a:t>
            </a:r>
            <a:r>
              <a:rPr lang="ru-RU" dirty="0"/>
              <a:t> особу до </a:t>
            </a:r>
            <a:r>
              <a:rPr lang="ru-RU" dirty="0" err="1"/>
              <a:t>поліцейського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. І для того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зловживати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 (не </a:t>
            </a:r>
            <a:r>
              <a:rPr lang="ru-RU" dirty="0" err="1"/>
              <a:t>підміняти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затримання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запрошення</a:t>
            </a:r>
            <a:r>
              <a:rPr lang="ru-RU" dirty="0"/>
              <a:t> для </a:t>
            </a:r>
            <a:r>
              <a:rPr lang="ru-RU" dirty="0" err="1"/>
              <a:t>опитування</a:t>
            </a:r>
            <a:r>
              <a:rPr lang="ru-RU" dirty="0"/>
              <a:t>), ч. 2 ст. 33 </a:t>
            </a:r>
            <a:r>
              <a:rPr lang="ru-RU" dirty="0" err="1"/>
              <a:t>визначає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особою </a:t>
            </a:r>
            <a:r>
              <a:rPr lang="ru-RU" dirty="0" err="1"/>
              <a:t>інформації</a:t>
            </a:r>
            <a:r>
              <a:rPr lang="ru-RU" dirty="0"/>
              <a:t> є </a:t>
            </a:r>
            <a:r>
              <a:rPr lang="ru-RU" dirty="0" err="1"/>
              <a:t>добровільним</a:t>
            </a:r>
            <a:r>
              <a:rPr lang="ru-RU" dirty="0"/>
              <a:t>.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5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вбрання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рукою,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приладом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оглядом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яка становить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здоров’ю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Поліцейський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зупиняти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транспортні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засоби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разі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водій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порушив Правила </a:t>
            </a:r>
            <a:r>
              <a:rPr lang="ru-RU" dirty="0" err="1"/>
              <a:t>дорожнього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очевидні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>
                <a:solidFill>
                  <a:srgbClr val="FF0000"/>
                </a:solidFill>
              </a:rPr>
              <a:t>технічну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несправність</a:t>
            </a:r>
            <a:r>
              <a:rPr lang="ru-RU" dirty="0">
                <a:solidFill>
                  <a:srgbClr val="FF0000"/>
                </a:solidFill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</a:rPr>
              <a:t>засоб</a:t>
            </a:r>
            <a:r>
              <a:rPr lang="ru-RU" dirty="0" err="1"/>
              <a:t>у</a:t>
            </a:r>
            <a:r>
              <a:rPr lang="ru-RU" dirty="0" smtClean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причетність</a:t>
            </a:r>
            <a:r>
              <a:rPr lang="ru-RU" dirty="0"/>
              <a:t> </a:t>
            </a:r>
            <a:r>
              <a:rPr lang="ru-RU" dirty="0" err="1"/>
              <a:t>водія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пасажирів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дорожньо-транспортної</a:t>
            </a:r>
            <a:r>
              <a:rPr lang="ru-RU" dirty="0"/>
              <a:t> </a:t>
            </a:r>
            <a:r>
              <a:rPr lang="ru-RU" dirty="0" err="1"/>
              <a:t>пригоди</a:t>
            </a:r>
            <a:r>
              <a:rPr lang="ru-RU" dirty="0"/>
              <a:t>,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адміністративного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транспортний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засіб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вантаж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можуть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об’єктом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знаряддям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учинення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дорожньо-транспортної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пригоди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кримінального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правопорушення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7345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Загальна характеристика</a:t>
            </a:r>
            <a:r>
              <a:rPr lang="en-US" dirty="0"/>
              <a:t> </a:t>
            </a:r>
            <a:r>
              <a:rPr lang="uk-UA" dirty="0" smtClean="0"/>
              <a:t>системи правоохоронних органів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3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розшуку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пасажирів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дорожньо-транспортної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могли бути;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залучити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водія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дорожньо-транспортних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транспортному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транспортному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4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залишити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</a:t>
            </a:r>
            <a:r>
              <a:rPr lang="ru-RU" dirty="0" err="1"/>
              <a:t>обмеження</a:t>
            </a:r>
            <a:r>
              <a:rPr lang="ru-RU" dirty="0"/>
              <a:t> доступу на </a:t>
            </a:r>
            <a:r>
              <a:rPr lang="ru-RU" dirty="0" err="1"/>
              <a:t>визначену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законна </a:t>
            </a:r>
            <a:r>
              <a:rPr lang="ru-RU" dirty="0" err="1">
                <a:solidFill>
                  <a:srgbClr val="FF0000"/>
                </a:solidFill>
              </a:rPr>
              <a:t>вимога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необхідна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виконання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покладених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поліцейського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обов’язків</a:t>
            </a:r>
            <a:r>
              <a:rPr lang="ru-RU" dirty="0"/>
              <a:t>, яку </a:t>
            </a:r>
            <a:r>
              <a:rPr lang="ru-RU" dirty="0" err="1"/>
              <a:t>законодавець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</a:t>
            </a:r>
            <a:r>
              <a:rPr lang="ru-RU" dirty="0" err="1"/>
              <a:t>закріпити</a:t>
            </a:r>
            <a:r>
              <a:rPr lang="ru-RU" dirty="0"/>
              <a:t> в </a:t>
            </a:r>
            <a:r>
              <a:rPr lang="ru-RU" dirty="0" err="1"/>
              <a:t>нормі</a:t>
            </a:r>
            <a:r>
              <a:rPr lang="ru-RU" dirty="0"/>
              <a:t> Закону.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Яка </a:t>
            </a:r>
            <a:r>
              <a:rPr lang="ru-RU" dirty="0" err="1">
                <a:solidFill>
                  <a:srgbClr val="FF0000"/>
                </a:solidFill>
              </a:rPr>
              <a:t>підстава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здійснення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даного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поліцейського</a:t>
            </a:r>
            <a:r>
              <a:rPr lang="ru-RU" dirty="0">
                <a:solidFill>
                  <a:srgbClr val="FF0000"/>
                </a:solidFill>
              </a:rPr>
              <a:t> заходу? 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ru-RU" dirty="0" err="1" smtClean="0"/>
              <a:t>Поліцейський</a:t>
            </a:r>
            <a:r>
              <a:rPr lang="ru-RU" dirty="0" smtClean="0"/>
              <a:t> </a:t>
            </a:r>
            <a:r>
              <a:rPr lang="ru-RU" dirty="0" err="1"/>
              <a:t>уповноважений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 (</a:t>
            </a:r>
            <a:r>
              <a:rPr lang="ru-RU" dirty="0" err="1"/>
              <a:t>осіб</a:t>
            </a:r>
            <a:r>
              <a:rPr lang="ru-RU" dirty="0"/>
              <a:t>) </a:t>
            </a:r>
            <a:r>
              <a:rPr lang="ru-RU" dirty="0" err="1"/>
              <a:t>залишити</a:t>
            </a:r>
            <a:r>
              <a:rPr lang="ru-RU" dirty="0"/>
              <a:t> </a:t>
            </a:r>
            <a:r>
              <a:rPr lang="ru-RU" dirty="0" err="1"/>
              <a:t>визначене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строк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особам доступ до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для </a:t>
            </a:r>
            <a:r>
              <a:rPr lang="ru-RU" dirty="0" err="1">
                <a:solidFill>
                  <a:srgbClr val="FF0000"/>
                </a:solidFill>
              </a:rPr>
              <a:t>забезпечення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публічної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безпеки</a:t>
            </a:r>
            <a:r>
              <a:rPr lang="ru-RU" dirty="0">
                <a:solidFill>
                  <a:srgbClr val="FF0000"/>
                </a:solidFill>
              </a:rPr>
              <a:t> і порядку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>
                <a:solidFill>
                  <a:srgbClr val="FF0000"/>
                </a:solidFill>
              </a:rPr>
              <a:t>Охорони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здоров’я</a:t>
            </a:r>
            <a:r>
              <a:rPr lang="ru-RU" dirty="0">
                <a:solidFill>
                  <a:srgbClr val="FF0000"/>
                </a:solidFill>
              </a:rPr>
              <a:t> людей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3</a:t>
            </a:r>
            <a:r>
              <a:rPr lang="ru-RU" dirty="0"/>
              <a:t>. Для </a:t>
            </a:r>
            <a:r>
              <a:rPr lang="ru-RU" dirty="0" err="1">
                <a:solidFill>
                  <a:srgbClr val="FF0000"/>
                </a:solidFill>
              </a:rPr>
              <a:t>збереження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фіксації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слідів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правопорушення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22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–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за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річчю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з метою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чужої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69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вмотивованого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рятуванням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та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цінного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майна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переслідуванням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підозрюваних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Стаття</a:t>
            </a:r>
            <a:r>
              <a:rPr lang="ru-RU" dirty="0"/>
              <a:t> 41. </a:t>
            </a:r>
            <a:r>
              <a:rPr lang="ru-RU" dirty="0" err="1"/>
              <a:t>Поліцейське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Поліцейське</a:t>
            </a:r>
            <a:r>
              <a:rPr lang="ru-RU" dirty="0" smtClean="0"/>
              <a:t> </a:t>
            </a:r>
            <a:r>
              <a:rPr lang="ru-RU" dirty="0" err="1"/>
              <a:t>піклування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неповнолітньої</a:t>
            </a:r>
            <a:r>
              <a:rPr lang="ru-RU" dirty="0" smtClean="0"/>
              <a:t> </a:t>
            </a:r>
            <a:r>
              <a:rPr lang="ru-RU" dirty="0"/>
              <a:t>особи </a:t>
            </a:r>
            <a:r>
              <a:rPr lang="ru-RU" dirty="0" err="1"/>
              <a:t>віком</a:t>
            </a:r>
            <a:r>
              <a:rPr lang="ru-RU" dirty="0"/>
              <a:t> до 16 </a:t>
            </a:r>
            <a:r>
              <a:rPr lang="ru-RU" dirty="0" err="1"/>
              <a:t>років</a:t>
            </a:r>
            <a:r>
              <a:rPr lang="ru-RU" dirty="0"/>
              <a:t>, яка </a:t>
            </a:r>
            <a:r>
              <a:rPr lang="ru-RU" dirty="0" err="1"/>
              <a:t>залишилася</a:t>
            </a:r>
            <a:r>
              <a:rPr lang="ru-RU" dirty="0"/>
              <a:t> без догляду;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особи, яка </a:t>
            </a:r>
            <a:r>
              <a:rPr lang="ru-RU" dirty="0" err="1"/>
              <a:t>підозрюється</a:t>
            </a:r>
            <a:r>
              <a:rPr lang="ru-RU" dirty="0"/>
              <a:t> у </a:t>
            </a:r>
            <a:r>
              <a:rPr lang="ru-RU" dirty="0" err="1"/>
              <a:t>втечі</a:t>
            </a:r>
            <a:r>
              <a:rPr lang="ru-RU" dirty="0"/>
              <a:t> з </a:t>
            </a:r>
            <a:r>
              <a:rPr lang="ru-RU" dirty="0" err="1"/>
              <a:t>психіатричного</a:t>
            </a:r>
            <a:r>
              <a:rPr lang="ru-RU" dirty="0"/>
              <a:t> закладу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спеціалізованого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закладу, де вона </a:t>
            </a:r>
            <a:r>
              <a:rPr lang="ru-RU" dirty="0" err="1"/>
              <a:t>утримувалася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вираженого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і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оточуючим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особи, яка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публічному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 і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сп’яніння</a:t>
            </a:r>
            <a:r>
              <a:rPr lang="ru-RU" dirty="0"/>
              <a:t> </a:t>
            </a:r>
            <a:r>
              <a:rPr lang="ru-RU" dirty="0" err="1"/>
              <a:t>втратила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пересуватися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реальну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оточуючим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30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усиновителям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опікунам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піклувальникам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органам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пунктах 2,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закладу;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1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dirty="0"/>
              <a:t>ОСОБЛИВОСТІ ЗАСТОСУВАННЯ </a:t>
            </a:r>
            <a:r>
              <a:rPr lang="ru-RU" sz="3600" dirty="0" smtClean="0"/>
              <a:t>ПОЛІЦЕЙСЬКИМИ </a:t>
            </a:r>
            <a:r>
              <a:rPr lang="ru-RU" sz="3600" dirty="0"/>
              <a:t>ЗАХОДІВ ПРИМУСУ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Фізичним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є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будь-</a:t>
            </a:r>
            <a:r>
              <a:rPr lang="ru-RU" dirty="0" err="1">
                <a:solidFill>
                  <a:srgbClr val="FF0000"/>
                </a:solidFill>
              </a:rPr>
              <a:t>якої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фізичної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сили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спеціальних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прийомів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боротьби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з метою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правопорушників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/>
              <a:t>засоби</a:t>
            </a:r>
            <a:r>
              <a:rPr lang="ru-RU" dirty="0"/>
              <a:t> як </a:t>
            </a:r>
            <a:r>
              <a:rPr lang="ru-RU" dirty="0" err="1"/>
              <a:t>поліцейські</a:t>
            </a:r>
            <a:r>
              <a:rPr lang="ru-RU" dirty="0"/>
              <a:t> заходи примусу - </a:t>
            </a:r>
            <a:r>
              <a:rPr lang="ru-RU" dirty="0" err="1">
                <a:solidFill>
                  <a:srgbClr val="FF0000"/>
                </a:solidFill>
              </a:rPr>
              <a:t>це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сукупність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пристроїв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приладів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предметів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спеціально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виготовлених</a:t>
            </a:r>
            <a:r>
              <a:rPr lang="ru-RU" dirty="0">
                <a:solidFill>
                  <a:srgbClr val="FF0000"/>
                </a:solidFill>
              </a:rPr>
              <a:t>, конструктивно </a:t>
            </a:r>
            <a:r>
              <a:rPr lang="ru-RU" dirty="0" err="1">
                <a:solidFill>
                  <a:srgbClr val="FF0000"/>
                </a:solidFill>
              </a:rPr>
              <a:t>призначених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технічно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придатних</a:t>
            </a:r>
            <a:r>
              <a:rPr lang="ru-RU" dirty="0">
                <a:solidFill>
                  <a:srgbClr val="FF0000"/>
                </a:solidFill>
              </a:rPr>
              <a:t> для </a:t>
            </a:r>
            <a:r>
              <a:rPr lang="ru-RU" dirty="0" err="1">
                <a:solidFill>
                  <a:srgbClr val="FF0000"/>
                </a:solidFill>
              </a:rPr>
              <a:t>захисту</a:t>
            </a:r>
            <a:r>
              <a:rPr lang="ru-RU" dirty="0">
                <a:solidFill>
                  <a:srgbClr val="FF0000"/>
                </a:solidFill>
              </a:rPr>
              <a:t> людей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ураження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різними</a:t>
            </a:r>
            <a:r>
              <a:rPr lang="ru-RU" dirty="0">
                <a:solidFill>
                  <a:srgbClr val="FF0000"/>
                </a:solidFill>
              </a:rPr>
              <a:t> предметами </a:t>
            </a:r>
            <a:r>
              <a:rPr lang="ru-RU" dirty="0"/>
              <a:t>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), </a:t>
            </a:r>
            <a:r>
              <a:rPr lang="ru-RU" dirty="0" err="1"/>
              <a:t>тимчасового</a:t>
            </a:r>
            <a:r>
              <a:rPr lang="ru-RU" dirty="0"/>
              <a:t> (</a:t>
            </a:r>
            <a:r>
              <a:rPr lang="ru-RU" dirty="0" err="1"/>
              <a:t>відворотного</a:t>
            </a:r>
            <a:r>
              <a:rPr lang="ru-RU" dirty="0"/>
              <a:t>) </a:t>
            </a:r>
            <a:r>
              <a:rPr lang="ru-RU" dirty="0" err="1">
                <a:solidFill>
                  <a:srgbClr val="FF0000"/>
                </a:solidFill>
              </a:rPr>
              <a:t>ураження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правопорушника</a:t>
            </a:r>
            <a:r>
              <a:rPr lang="ru-RU" dirty="0"/>
              <a:t>, супротивника), </a:t>
            </a:r>
            <a:r>
              <a:rPr lang="ru-RU" dirty="0" err="1">
                <a:solidFill>
                  <a:srgbClr val="FF0000"/>
                </a:solidFill>
              </a:rPr>
              <a:t>пригнічення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обмеження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волі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) ш</a:t>
            </a:r>
            <a:r>
              <a:rPr lang="ru-RU" dirty="0">
                <a:solidFill>
                  <a:srgbClr val="FF0000"/>
                </a:solidFill>
              </a:rPr>
              <a:t>ляхом </a:t>
            </a:r>
            <a:r>
              <a:rPr lang="ru-RU" dirty="0" err="1">
                <a:solidFill>
                  <a:srgbClr val="FF0000"/>
                </a:solidFill>
              </a:rPr>
              <a:t>здійснення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впливу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неї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предмети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оточують</a:t>
            </a:r>
            <a:r>
              <a:rPr lang="ru-RU" dirty="0"/>
              <a:t>, з </a:t>
            </a:r>
            <a:r>
              <a:rPr lang="ru-RU" dirty="0" err="1"/>
              <a:t>чітким</a:t>
            </a:r>
            <a:r>
              <a:rPr lang="ru-RU" dirty="0"/>
              <a:t> </a:t>
            </a:r>
            <a:r>
              <a:rPr lang="ru-RU" dirty="0" err="1"/>
              <a:t>регулюванням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і правил </a:t>
            </a:r>
            <a:r>
              <a:rPr lang="ru-RU" dirty="0" err="1"/>
              <a:t>застосування</a:t>
            </a:r>
            <a:r>
              <a:rPr lang="ru-RU" dirty="0"/>
              <a:t> таких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7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поліцейські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кийки;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електрошокові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контактно-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кайданки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сльозогінної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дратівної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транспорту;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фарбувальні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собаки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світлозвукової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мікрохвильового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малогабаритні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відстрілу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патронів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снарядами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несмертельної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споряджені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димоутворюючими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препаратами; 13)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водомети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бронемашини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адміністративного припинення-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 законом засоби впливу, спрямовані на примусове переривання (припинення) діянь, які мають ознаки адміністративного правопорушення, а в окремих випадках – і кримінально-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, недопущення шкідливих наслідків протиправної поведінки, забезпечення провадження у справі про адміністративне правопорушення і притягнення винного до адміністративної, а у виняткових випадках – до кримінальної відповідальності . </a:t>
            </a:r>
          </a:p>
        </p:txBody>
      </p:sp>
    </p:spTree>
    <p:extLst>
      <p:ext uri="{BB962C8B-B14F-4D97-AF65-F5344CB8AC3E}">
        <p14:creationId xmlns:p14="http://schemas.microsoft.com/office/powerpoint/2010/main" val="693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адміністративного припинення:</a:t>
            </a:r>
          </a:p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роникнення до житла або іншого володіння особи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 пересування особи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 огляд та огляд речей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 речей і документів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 вилучення посвідчення водія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 затримання транспортного засобу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Відсторонення осіб від керування транспортних засобів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Привід осіб, які ухиляються від явки за викликом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Зупинення і припинення діяльності об’єктів дозвільної системи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 видворення іноземців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фізичного впливу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спеціальних засобів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вогнепальної зброї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 </a:t>
            </a:r>
            <a:r>
              <a:rPr lang="uk-UA" dirty="0" smtClean="0"/>
              <a:t>Визначення правоохоронних органів у законодавстві України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Правовий статус правоохоронних органів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Основні функції та завдання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7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мети застосування заходи адміністративного припинення поділяють на:</a:t>
            </a:r>
          </a:p>
          <a:p>
            <a:pPr marL="0" indent="0" algn="just">
              <a:buNone/>
            </a:pP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</a:t>
            </a:r>
          </a:p>
          <a:p>
            <a:pPr algn="just">
              <a:buFontTx/>
              <a:buChar char="-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2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80928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забезпечення провадження у справах про адміністративні правопорушення.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7638"/>
            <a:ext cx="8265319" cy="36933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правильного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 по справах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1739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" y="945357"/>
            <a:ext cx="7886700" cy="994172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69" y="1985964"/>
            <a:ext cx="8265319" cy="36933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дата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посада,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час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Протокол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орган.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43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" y="945357"/>
            <a:ext cx="7886700" cy="994172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69" y="1985964"/>
            <a:ext cx="8265319" cy="3693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28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правопорядку у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Силах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воєнізованої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авіації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уповноваженою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особою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оглядуваним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8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провадитись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правопорядку у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Силах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воєнізованої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авіації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природоохоронних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інспекторами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лісоохорони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рибоохорони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додержанням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у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тваринного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додержанням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рибоохорони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sz="2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 </a:t>
            </a: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8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8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5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077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" y="945357"/>
            <a:ext cx="7886700" cy="994172"/>
          </a:xfrm>
        </p:spPr>
        <p:txBody>
          <a:bodyPr>
            <a:normAutofit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69" y="1985964"/>
            <a:ext cx="8265319" cy="3693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вилучаються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234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244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262 і 264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результатів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володільцеві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оплатному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орден, медаль,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володільцеві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надсилаються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самогон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міцні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03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69" y="1985964"/>
            <a:ext cx="8265319" cy="36933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маломірними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судноводії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маломірними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суднами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речей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заінтересованою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суду.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611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адміністративного припинення спеціального призначення</a:t>
            </a:r>
          </a:p>
          <a:p>
            <a:pPr algn="just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фізичного впливу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засоби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Вогнепальна зброя</a:t>
            </a:r>
          </a:p>
          <a:p>
            <a:pPr marL="514350" indent="-514350" algn="just">
              <a:buAutoNum type="arabicPeriod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заходів адміністративного примусу правоохоронних органів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0367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Особливості накладення адміністративних стягнень</a:t>
            </a:r>
          </a:p>
        </p:txBody>
      </p:sp>
    </p:spTree>
    <p:extLst>
      <p:ext uri="{BB962C8B-B14F-4D97-AF65-F5344CB8AC3E}">
        <p14:creationId xmlns:p14="http://schemas.microsoft.com/office/powerpoint/2010/main" val="196410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1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 </a:t>
            </a:r>
            <a:r>
              <a:rPr lang="uk-UA" dirty="0" smtClean="0"/>
              <a:t>Визначення правоохоронних органів у законодавстві України</a:t>
            </a:r>
          </a:p>
          <a:p>
            <a:pPr marL="0" indent="0">
              <a:buNone/>
            </a:pPr>
            <a:r>
              <a:rPr lang="uk-UA" dirty="0" smtClean="0"/>
              <a:t>                     </a:t>
            </a:r>
            <a:r>
              <a:rPr lang="uk-U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термін?</a:t>
            </a:r>
          </a:p>
        </p:txBody>
      </p:sp>
    </p:spTree>
    <p:extLst>
      <p:ext uri="{BB962C8B-B14F-4D97-AF65-F5344CB8AC3E}">
        <p14:creationId xmlns:p14="http://schemas.microsoft.com/office/powerpoint/2010/main" val="4145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680" y="1131094"/>
            <a:ext cx="6884670" cy="9941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72690"/>
            <a:ext cx="8263830" cy="301728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проступок і повинна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понести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морального,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6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1131094"/>
            <a:ext cx="6191250" cy="9941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Адміністративні стягнення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385060" y="1954530"/>
            <a:ext cx="434340" cy="75438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accent6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6134100" y="1954530"/>
            <a:ext cx="434340" cy="75438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17320" y="2948702"/>
            <a:ext cx="219456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53990" y="2922746"/>
            <a:ext cx="219456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8100" y="374618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Система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і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правовими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наслідками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диференційовано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вчиненого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проступку та особи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співвіднесені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 і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наростання</a:t>
            </a:r>
            <a:r>
              <a:rPr lang="ru-RU" sz="135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значимості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легкого (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до самого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суворого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арешту</a:t>
            </a:r>
            <a:r>
              <a:rPr lang="ru-RU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0" y="1131094"/>
            <a:ext cx="6808470" cy="994172"/>
          </a:xfrm>
        </p:spPr>
        <p:txBody>
          <a:bodyPr/>
          <a:lstStyle/>
          <a:p>
            <a:r>
              <a:rPr lang="uk-UA" dirty="0" smtClean="0"/>
              <a:t>Зверніть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0680" y="2125267"/>
            <a:ext cx="6884670" cy="336470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КУпАП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чіткі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вказівки</a:t>
            </a:r>
            <a:r>
              <a:rPr lang="ru-RU" b="1" i="1" dirty="0">
                <a:solidFill>
                  <a:srgbClr val="FF0000"/>
                </a:solidFill>
              </a:rPr>
              <a:t> на вид </a:t>
            </a:r>
            <a:r>
              <a:rPr lang="ru-RU" b="1" i="1" dirty="0" err="1">
                <a:solidFill>
                  <a:srgbClr val="FF0000"/>
                </a:solidFill>
              </a:rPr>
              <a:t>стягнення</a:t>
            </a:r>
            <a:r>
              <a:rPr lang="ru-RU" dirty="0"/>
              <a:t>, яке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застосуванню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за </a:t>
            </a:r>
            <a:r>
              <a:rPr lang="ru-RU" b="1" i="1" dirty="0" err="1">
                <a:solidFill>
                  <a:srgbClr val="FF0000"/>
                </a:solidFill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передбаченого</a:t>
            </a:r>
            <a:r>
              <a:rPr lang="ru-RU" b="1" i="1" dirty="0">
                <a:solidFill>
                  <a:srgbClr val="FF0000"/>
                </a:solidFill>
              </a:rPr>
              <a:t> нею проступку</a:t>
            </a:r>
            <a:r>
              <a:rPr lang="ru-RU" dirty="0"/>
              <a:t>, </a:t>
            </a:r>
            <a:r>
              <a:rPr lang="ru-RU" dirty="0" err="1"/>
              <a:t>остільки</a:t>
            </a:r>
            <a:r>
              <a:rPr lang="ru-RU" dirty="0"/>
              <a:t>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справу про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те </a:t>
            </a:r>
            <a:r>
              <a:rPr lang="ru-RU" dirty="0" err="1"/>
              <a:t>адміністративне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з </a:t>
            </a:r>
            <a:r>
              <a:rPr lang="ru-RU" dirty="0" err="1"/>
              <a:t>перерахованих</a:t>
            </a:r>
            <a:r>
              <a:rPr lang="ru-RU" dirty="0"/>
              <a:t> у ст.24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взагалі</a:t>
            </a:r>
            <a:r>
              <a:rPr lang="ru-RU" b="1" i="1" dirty="0">
                <a:solidFill>
                  <a:srgbClr val="FF0000"/>
                </a:solidFill>
              </a:rPr>
              <a:t> не </a:t>
            </a:r>
            <a:r>
              <a:rPr lang="ru-RU" b="1" i="1" dirty="0" err="1">
                <a:solidFill>
                  <a:srgbClr val="FF0000"/>
                </a:solidFill>
              </a:rPr>
              <a:t>можуть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застосовуватися</a:t>
            </a:r>
            <a:r>
              <a:rPr lang="ru-RU" b="1" i="1" dirty="0">
                <a:solidFill>
                  <a:srgbClr val="FF0000"/>
                </a:solidFill>
              </a:rPr>
              <a:t> до </a:t>
            </a:r>
            <a:r>
              <a:rPr lang="ru-RU" b="1" i="1" dirty="0" err="1">
                <a:solidFill>
                  <a:srgbClr val="FF0000"/>
                </a:solidFill>
              </a:rPr>
              <a:t>зазначених</a:t>
            </a:r>
            <a:r>
              <a:rPr lang="ru-RU" b="1" i="1" dirty="0">
                <a:solidFill>
                  <a:srgbClr val="FF0000"/>
                </a:solidFill>
              </a:rPr>
              <a:t>, точно </a:t>
            </a:r>
            <a:r>
              <a:rPr lang="ru-RU" b="1" i="1" dirty="0" err="1">
                <a:solidFill>
                  <a:srgbClr val="FF0000"/>
                </a:solidFill>
              </a:rPr>
              <a:t>визначеним</a:t>
            </a:r>
            <a:r>
              <a:rPr lang="ru-RU" b="1" i="1" dirty="0">
                <a:solidFill>
                  <a:srgbClr val="FF0000"/>
                </a:solidFill>
              </a:rPr>
              <a:t> у </a:t>
            </a:r>
            <a:r>
              <a:rPr lang="ru-RU" b="1" i="1" dirty="0" err="1">
                <a:solidFill>
                  <a:srgbClr val="FF0000"/>
                </a:solidFill>
              </a:rPr>
              <a:t>законі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категоріям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громадян</a:t>
            </a:r>
            <a:r>
              <a:rPr lang="ru-RU" b="1" i="1" dirty="0">
                <a:solidFill>
                  <a:srgbClr val="FF0000"/>
                </a:solidFill>
              </a:rPr>
              <a:t> і </a:t>
            </a:r>
            <a:r>
              <a:rPr lang="ru-RU" b="1" i="1" dirty="0" err="1">
                <a:solidFill>
                  <a:srgbClr val="FF0000"/>
                </a:solidFill>
              </a:rPr>
              <a:t>посадових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осіб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dirty="0"/>
              <a:t>(див., </a:t>
            </a:r>
            <a:r>
              <a:rPr lang="ru-RU" dirty="0" err="1"/>
              <a:t>зокрема</a:t>
            </a:r>
            <a:r>
              <a:rPr lang="ru-RU" dirty="0"/>
              <a:t>, ст.ст.15, 30, 32).</a:t>
            </a:r>
          </a:p>
        </p:txBody>
      </p:sp>
    </p:spTree>
    <p:extLst>
      <p:ext uri="{BB962C8B-B14F-4D97-AF65-F5344CB8AC3E}">
        <p14:creationId xmlns:p14="http://schemas.microsoft.com/office/powerpoint/2010/main" val="36872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106" y="980728"/>
            <a:ext cx="8839894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76872"/>
            <a:ext cx="8407846" cy="3723878"/>
          </a:xfrm>
        </p:spPr>
        <p:txBody>
          <a:bodyPr>
            <a:normAutofit fontScale="62500" lnSpcReduction="20000"/>
          </a:bodyPr>
          <a:lstStyle/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штраф;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оплатне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предмета,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об'єктом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грошей,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одержаних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наданого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громадянинові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(права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полювання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обіймати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175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175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видворення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іноземців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громадянства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грубо </a:t>
            </a:r>
            <a:r>
              <a:rPr lang="ru-RU" sz="217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порушують</a:t>
            </a:r>
            <a:r>
              <a:rPr lang="ru-RU" sz="2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9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820" y="628174"/>
            <a:ext cx="6884670" cy="994172"/>
          </a:xfrm>
        </p:spPr>
        <p:txBody>
          <a:bodyPr/>
          <a:lstStyle/>
          <a:p>
            <a:r>
              <a:rPr lang="uk-UA" dirty="0" smtClean="0"/>
              <a:t>Класифікація: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489829" y="1352550"/>
          <a:ext cx="6632972" cy="4472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6486">
                  <a:extLst>
                    <a:ext uri="{9D8B030D-6E8A-4147-A177-3AD203B41FA5}">
                      <a16:colId xmlns:a16="http://schemas.microsoft.com/office/drawing/2014/main" val="2449663456"/>
                    </a:ext>
                  </a:extLst>
                </a:gridCol>
                <a:gridCol w="3316486">
                  <a:extLst>
                    <a:ext uri="{9D8B030D-6E8A-4147-A177-3AD203B41FA5}">
                      <a16:colId xmlns:a16="http://schemas.microsoft.com/office/drawing/2014/main" val="336524610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73616251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порядком </a:t>
                      </a:r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застосування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застосовуватись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як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додаткові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став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знаряддям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вчинення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безпосереднім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об’єктом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застосовуватися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адміністративних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стягнень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3494573"/>
                  </a:ext>
                </a:extLst>
              </a:tr>
              <a:tr h="2125980"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характером </a:t>
                      </a:r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впливу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особу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особу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правопорушника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майнові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спрямовані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майновий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стан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правопорушника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(штраф,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особисто-майнові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права).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9628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9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795814"/>
            <a:ext cx="6884670" cy="994172"/>
          </a:xfrm>
        </p:spPr>
        <p:txBody>
          <a:bodyPr/>
          <a:lstStyle/>
          <a:p>
            <a:r>
              <a:rPr lang="uk-UA" dirty="0" smtClean="0"/>
              <a:t>Класифікація: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489829" y="1543050"/>
          <a:ext cx="6632972" cy="355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6486">
                  <a:extLst>
                    <a:ext uri="{9D8B030D-6E8A-4147-A177-3AD203B41FA5}">
                      <a16:colId xmlns:a16="http://schemas.microsoft.com/office/drawing/2014/main" val="2449663456"/>
                    </a:ext>
                  </a:extLst>
                </a:gridCol>
                <a:gridCol w="3316486">
                  <a:extLst>
                    <a:ext uri="{9D8B030D-6E8A-4147-A177-3AD203B41FA5}">
                      <a16:colId xmlns:a16="http://schemas.microsoft.com/office/drawing/2014/main" val="33652461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73616251"/>
                  </a:ext>
                </a:extLst>
              </a:tr>
              <a:tr h="3154680">
                <a:tc>
                  <a:txBody>
                    <a:bodyPr/>
                    <a:lstStyle/>
                    <a:p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Залежно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суб’єкта</a:t>
                      </a: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застосування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судами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оплатне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вилучення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предмета,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спеціального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права,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органами та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посадовими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особами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штраф,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видворення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України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Стягнення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бути: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разовими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одномоментними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конфіскація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попередження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штраф);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тривалими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розтягнутими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адміністративний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арешт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позбавлення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виправні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громадські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3494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7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1660" y="1131094"/>
            <a:ext cx="6663690" cy="99417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348880"/>
            <a:ext cx="6659880" cy="344400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вчинили проступок і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неприпустимість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зачіпає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72920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3080" y="2061210"/>
            <a:ext cx="6697980" cy="326112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по­передження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поруш­нику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усу­нення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ї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су­воріших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держав­ним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4252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140" y="1131094"/>
            <a:ext cx="6633210" cy="994172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 (ст. 27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0" y="2183131"/>
            <a:ext cx="6629400" cy="330684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*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ви­падках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адміністративно-юрисдикційній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 є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домінуючим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видом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611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140" y="1131094"/>
            <a:ext cx="4347210" cy="994172"/>
          </a:xfrm>
        </p:spPr>
        <p:txBody>
          <a:bodyPr/>
          <a:lstStyle/>
          <a:p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0" y="2226469"/>
            <a:ext cx="6808470" cy="369046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матеріально­го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штраф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примусом;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до 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3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ознаки відрізняють правоохоронні органи від інших державних органів?</a:t>
            </a:r>
          </a:p>
        </p:txBody>
      </p:sp>
    </p:spTree>
    <p:extLst>
      <p:ext uri="{BB962C8B-B14F-4D97-AF65-F5344CB8AC3E}">
        <p14:creationId xmlns:p14="http://schemas.microsoft.com/office/powerpoint/2010/main" val="42133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3980" y="1131094"/>
            <a:ext cx="715137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Оплатне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28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220" y="2226469"/>
            <a:ext cx="6755130" cy="32635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рі­шенням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вирученої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майна,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5648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40" y="1131094"/>
            <a:ext cx="644271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29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26468"/>
            <a:ext cx="7903790" cy="42988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знаряддям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компенсаційний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на­лежить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до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провадиться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вироком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конфіскуються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220" y="1131094"/>
            <a:ext cx="713613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 (ст. 30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26468"/>
            <a:ext cx="8119814" cy="437088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правосуб’єктності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проступки.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право, орган державного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судом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уповноваже­ними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2441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680" y="1131094"/>
            <a:ext cx="725424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30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0680" y="2226469"/>
            <a:ext cx="6884670" cy="3263504"/>
          </a:xfrm>
        </p:spPr>
        <p:txBody>
          <a:bodyPr>
            <a:normAutofit fontScale="62500" lnSpcReduction="20000"/>
          </a:bodyPr>
          <a:lstStyle/>
          <a:p>
            <a:pPr marL="0" indent="335756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безоплатних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35756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судовому порядку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день.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25424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560" y="2276872"/>
            <a:ext cx="7739880" cy="374441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виконанні особою,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оплачуваних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трьохсот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восьми годин,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годин на день.</a:t>
            </a:r>
          </a:p>
          <a:p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інвалідністю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жінкам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жінкам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старше 55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чоловікам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старше 60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3560" y="1131094"/>
            <a:ext cx="6701790" cy="994172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31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0" y="2226469"/>
            <a:ext cx="6915150" cy="32635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винного і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відрахуванням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20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йо­го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Відра­хування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суміс­ництвом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гонорарів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договорами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пенсій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одноразового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1562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170" y="1232297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(ст. 32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320" y="2226469"/>
            <a:ext cx="6717030" cy="326350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суворим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прямо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п'ятнадцяти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781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7860" y="1131094"/>
            <a:ext cx="658749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r>
              <a:rPr lang="ru-RU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8780" y="2226469"/>
            <a:ext cx="6846570" cy="32635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строк до десяти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Арешт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гауптвахті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військовослужбовців-жінок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153" y="764704"/>
            <a:ext cx="8191822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903790" cy="447073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факт. З моменту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повинна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законодавцем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восьми статей.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33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34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пом’якшують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35 —"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36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37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38 — "Строки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39 — "Строк,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40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шкоду"; 40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1602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31094"/>
            <a:ext cx="8407846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36912"/>
            <a:ext cx="8496944" cy="38164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розкаяння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винного;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сильного душевного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тяжких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одного року.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(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пом'якшуючими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0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Правоохоронні органи в Україні – </a:t>
            </a:r>
            <a:r>
              <a:rPr lang="uk-UA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спеціально утворених державою уповноважених державних органів (посадових осіб), </a:t>
            </a:r>
            <a:r>
              <a:rPr lang="uk-UA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основною функцією 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 є охорона правопорядку, захист національної безпеки шляхом здійснення юридично-владної діяльності, застосування на підставі, у межах і спорів, передбачений законодавством, правових засобів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-розпорядчого та юрисдикційного (примусового)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30383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28640"/>
            <a:ext cx="7759774" cy="45148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яке 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сп'яніння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обтяжуючою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07102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140968"/>
            <a:ext cx="6991350" cy="3263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органом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числа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основного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будь-яке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5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31094"/>
            <a:ext cx="8407846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92896"/>
            <a:ext cx="7037070" cy="326350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*Строк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арешту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- роками,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днями.</a:t>
            </a:r>
          </a:p>
        </p:txBody>
      </p:sp>
    </p:spTree>
    <p:extLst>
      <p:ext uri="{BB962C8B-B14F-4D97-AF65-F5344CB8AC3E}">
        <p14:creationId xmlns:p14="http://schemas.microsoft.com/office/powerpoint/2010/main" val="45577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1131094"/>
            <a:ext cx="695325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7075170" cy="32635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два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два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три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три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шостій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7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460" y="1313974"/>
            <a:ext cx="659511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3501008"/>
            <a:ext cx="6526530" cy="25981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*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вчинила нового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86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1131094"/>
            <a:ext cx="706755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особи, яка вчинила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800" y="3212976"/>
            <a:ext cx="7067550" cy="294108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яка вчинила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"Про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3339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1131094"/>
            <a:ext cx="659511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708920"/>
            <a:ext cx="7067550" cy="3263504"/>
          </a:xfrm>
        </p:spPr>
        <p:txBody>
          <a:bodyPr>
            <a:normAutofit fontScale="47500" lnSpcReduction="20000"/>
          </a:bodyPr>
          <a:lstStyle/>
          <a:p>
            <a:pPr marL="0" indent="335756"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селищної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винним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сума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неоподатковуваних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районного, районного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міськрайонного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суду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35756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шкоду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шістнадцяти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сума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неоподатковуваного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суддя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неповнолітнього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працею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35756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заподіяної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судочинства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5440" y="2226469"/>
            <a:ext cx="6899910" cy="32635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суддею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постанови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сплачується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на яку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накладено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стягнення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8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ПРОВАДЖЕННЯ, ЩО ЗДІЙСНЮЄТЬСЯ ПРАВООХОРОННИМИ ОРГАНАМИ</a:t>
            </a:r>
          </a:p>
          <a:p>
            <a:pPr marL="0" indent="0">
              <a:buNone/>
            </a:pP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</a:p>
          <a:p>
            <a:pPr marL="457200" indent="-457200">
              <a:buAutoNum type="arabicPeriod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</a:t>
            </a:r>
          </a:p>
          <a:p>
            <a:pPr marL="457200" indent="-457200">
              <a:buAutoNum type="arabicPeriod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зверненнями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органах.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</a:t>
            </a:r>
          </a:p>
          <a:p>
            <a:pPr marL="457200" indent="-457200">
              <a:buAutoNum type="arabicPeriod"/>
            </a:pP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справ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поліції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прикордонної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інспекція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дорожнього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ВСП 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Силах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Митні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93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Правовий статус правоохоронних органів</a:t>
            </a:r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Поділ на групи:</a:t>
            </a:r>
          </a:p>
          <a:p>
            <a:pPr marL="0" indent="0">
              <a:buNone/>
            </a:pPr>
            <a:r>
              <a:rPr lang="uk-UA" dirty="0" smtClean="0"/>
              <a:t>-органи охорони правопорядку;</a:t>
            </a:r>
            <a:br>
              <a:rPr lang="uk-UA" dirty="0" smtClean="0"/>
            </a:br>
            <a:r>
              <a:rPr lang="uk-UA" dirty="0" smtClean="0"/>
              <a:t>- контрольні (юрисдикційні) орган виконавчої влади;</a:t>
            </a:r>
          </a:p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dirty="0"/>
              <a:t>о</a:t>
            </a:r>
            <a:r>
              <a:rPr lang="uk-UA" dirty="0" smtClean="0"/>
              <a:t>ргани охорони Конституції та державного контролю</a:t>
            </a:r>
          </a:p>
        </p:txBody>
      </p:sp>
    </p:spTree>
    <p:extLst>
      <p:ext uri="{BB962C8B-B14F-4D97-AF65-F5344CB8AC3E}">
        <p14:creationId xmlns:p14="http://schemas.microsoft.com/office/powerpoint/2010/main" val="1560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–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взаємообумовлених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всебучне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точній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винесеної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і умов,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AutoNum type="arabicPeriod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:</a:t>
            </a:r>
          </a:p>
          <a:p>
            <a:pPr marL="0" indent="0">
              <a:buNone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всебучне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точній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винесеної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постанови</a:t>
            </a: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і умов,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вчиненню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адміністративних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правопорушенням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дусі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про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підвідомчі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 :</a:t>
            </a:r>
          </a:p>
          <a:p>
            <a:pPr marL="0" indent="0">
              <a:buNone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об’єктивної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істини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Презумпція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невинуватості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законом</a:t>
            </a: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Гласність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Оперативність</a:t>
            </a:r>
            <a:endParaRPr lang="ru-RU" sz="2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5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1" y="90872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провадження у справах про адміністративні правопорушення :</a:t>
            </a:r>
          </a:p>
          <a:p>
            <a:pPr marL="0" indent="0">
              <a:buNone/>
            </a:pP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справи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вчинення, обставини та відомості, протокол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містить?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 справи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 матеріалів, ухвалення постанови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суб’єкти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 постанови і перегляд справи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факультативна! Ухвалення рішення про скасування, зміну або залишення без змін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куди? ким? 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постанови про накладення адміністративного стягнення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 ж після ухвалення або після розгляду скарги!)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коли?</a:t>
            </a:r>
          </a:p>
          <a:p>
            <a:pPr>
              <a:buFontTx/>
              <a:buChar char="-"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98110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 ЗА ЗВЕРНЕННЯМИ ГРОМАДЯН ДО ПРАВООХОРОННИХ ОРГАНІВ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95736"/>
            <a:ext cx="8291264" cy="3705275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правове регулювання (</a:t>
            </a:r>
            <a:r>
              <a:rPr lang="uk-UA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Конституція України, Рішення Конституційного Суду України № 9-зп від 25.12.19797, ЗУ «Про звернення громадян» </a:t>
            </a:r>
            <a:r>
              <a:rPr lang="uk-UA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uk-UA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види звернень і вимоги щодо звернень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пропозиція, заява, скарга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не розглядаються?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права громадянина, який подав звернення та обов’язки правоохоронних органів щодо розгляду звернень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-порядок і строки розгляду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первинні, повторні, дублетні, неодноразові, масові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рішення (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задоволено, відмовлено, роз’яснено, направлено за належністю, не підлягає розгляду, повернуто авторові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-відповідальність за порушення законодавства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0628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ДИСЦИПЛІНАРНЕ ПРОВАДЖЕННЯ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Службове розслідування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Дисциплінарна відповідальність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22218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ДИСЦИПЛІНАРНЕ ПРОВАДЖЕННЯ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ДП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з метою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службової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стягнень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199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НЕЮРИСДИКЦІЙНА ДІЯЛЬНІСТЬ ПРАВООХОРОННИХ ОРГАНІВ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996952"/>
            <a:ext cx="8229600" cy="4525963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Дозвільна діяльність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Контрольно-наглядова діяльність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995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Дозвільна діяльність</a:t>
            </a:r>
          </a:p>
          <a:p>
            <a:pPr marL="0" indent="0">
              <a:buNone/>
            </a:pP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Дозвільна система?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адміністративно-правових відносин щодо здійснення правоохоронними органами дозвільної діяльності.</a:t>
            </a:r>
          </a:p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Ознаки?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– сфера захисту національної безпеки, забезпечення публічної безпеки, безпеки окремих громадян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правоохоронними органами у межах компетенції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Цілеспрямована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Організаційно-розпорядча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Підзаконна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Державно-владна діяльність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 у формі процедур щодо видачі спеціальних документів – дозвільних документів</a:t>
            </a:r>
          </a:p>
          <a:p>
            <a:pPr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заявний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</a:t>
            </a:r>
          </a:p>
        </p:txBody>
      </p:sp>
    </p:spTree>
    <p:extLst>
      <p:ext uri="{BB962C8B-B14F-4D97-AF65-F5344CB8AC3E}">
        <p14:creationId xmlns:p14="http://schemas.microsoft.com/office/powerpoint/2010/main" val="321133257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626469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Дозвільна діяльність</a:t>
            </a:r>
          </a:p>
          <a:p>
            <a:pPr marL="0" indent="0">
              <a:buNone/>
            </a:pP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 поліції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внутрішніх прав України</a:t>
            </a:r>
          </a:p>
          <a:p>
            <a:pPr>
              <a:buFontTx/>
              <a:buChar char="-"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Митних органів</a:t>
            </a:r>
          </a:p>
          <a:p>
            <a:pPr marL="0" indent="0">
              <a:buNone/>
            </a:pP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918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Поділ на групи:</a:t>
            </a:r>
          </a:p>
          <a:p>
            <a:pPr marL="0" indent="0">
              <a:buNone/>
            </a:pPr>
            <a:r>
              <a:rPr lang="uk-UA" dirty="0" smtClean="0"/>
              <a:t>-органи охорони правопорядку;</a:t>
            </a:r>
            <a:br>
              <a:rPr lang="uk-UA" dirty="0" smtClean="0"/>
            </a:br>
            <a:r>
              <a:rPr lang="uk-UA" dirty="0" smtClean="0"/>
              <a:t>- контрольні (юрисдикційні) орган виконавчої влади;</a:t>
            </a:r>
          </a:p>
          <a:p>
            <a:pPr>
              <a:buFontTx/>
              <a:buChar char="-"/>
            </a:pPr>
            <a:r>
              <a:rPr lang="uk-UA" dirty="0" smtClean="0"/>
              <a:t>органи охорони Конституції</a:t>
            </a:r>
          </a:p>
          <a:p>
            <a:pPr>
              <a:buFontTx/>
              <a:buChar char="-"/>
            </a:pPr>
            <a:r>
              <a:rPr lang="uk-UA" dirty="0" smtClean="0"/>
              <a:t>аналітичні органи</a:t>
            </a:r>
          </a:p>
        </p:txBody>
      </p:sp>
    </p:spTree>
    <p:extLst>
      <p:ext uri="{BB962C8B-B14F-4D97-AF65-F5344CB8AC3E}">
        <p14:creationId xmlns:p14="http://schemas.microsoft.com/office/powerpoint/2010/main" val="336098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6264696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Контрольно-наглядова діяльність</a:t>
            </a:r>
          </a:p>
          <a:p>
            <a:pPr marL="0" indent="0">
              <a:buNone/>
            </a:pPr>
            <a:r>
              <a:rPr lang="uk-UA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– Нагляд?</a:t>
            </a:r>
            <a:endParaRPr lang="uk-UA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Контрольно-наглядова діяльність Національної поліції (дотримання ПДР, правил дозвільної системи, вимог режиму радіаційної безпеки у спеціально визначеній зоні радіоактивного забруднення тощо), МВС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Служби безпеки України (Департаментом охорони державної таємниці та ліцензування СБУ, регіональними органами СБУ)</a:t>
            </a:r>
          </a:p>
          <a:p>
            <a:pPr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Контрольно-наглядова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ВСП у Збройних Силах України (нагляд за дорожнім рухом)</a:t>
            </a:r>
          </a:p>
          <a:p>
            <a:pPr>
              <a:buFontTx/>
              <a:buChar char="-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Митний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котроль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66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5229</Words>
  <Application>Microsoft Office PowerPoint</Application>
  <PresentationFormat>Экран (4:3)</PresentationFormat>
  <Paragraphs>434</Paragraphs>
  <Slides>90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90</vt:i4>
      </vt:variant>
    </vt:vector>
  </HeadingPairs>
  <TitlesOfParts>
    <vt:vector size="95" baseType="lpstr">
      <vt:lpstr>Arial</vt:lpstr>
      <vt:lpstr>Calibri</vt:lpstr>
      <vt:lpstr>Times New Roman</vt:lpstr>
      <vt:lpstr>Wingdings</vt:lpstr>
      <vt:lpstr>Тема Office</vt:lpstr>
      <vt:lpstr>АДПО як навчальна дисципліна</vt:lpstr>
      <vt:lpstr>Завдання:</vt:lpstr>
      <vt:lpstr>Загальна характеристика системи правоохоронних органів </vt:lpstr>
      <vt:lpstr>План:</vt:lpstr>
      <vt:lpstr>План:</vt:lpstr>
      <vt:lpstr>Презентация PowerPoint</vt:lpstr>
      <vt:lpstr>Презентация PowerPoint</vt:lpstr>
      <vt:lpstr>План:</vt:lpstr>
      <vt:lpstr>Презентация PowerPoint</vt:lpstr>
      <vt:lpstr>План:</vt:lpstr>
      <vt:lpstr>План:</vt:lpstr>
      <vt:lpstr>Сутність АДПО План:</vt:lpstr>
      <vt:lpstr>Поняття</vt:lpstr>
      <vt:lpstr>Види</vt:lpstr>
      <vt:lpstr>Форми</vt:lpstr>
      <vt:lpstr>МЕТОДИ АДМІНІСТРАТИВНОЇ ДІЯЛЬНОСТІ ПРАВООХОРОННИХ ОРГАНІВ</vt:lpstr>
      <vt:lpstr>План:</vt:lpstr>
      <vt:lpstr>Поняття та види методів адміністративної діяльності правоохоронних органів </vt:lpstr>
      <vt:lpstr>Поняття та види методів адміністративної діяльності правоохоронних органів </vt:lpstr>
      <vt:lpstr>Поняття та види методів адміністративної діяльності правоохоронних органів </vt:lpstr>
      <vt:lpstr>Юридичні властивості адміністративного примусу </vt:lpstr>
      <vt:lpstr>Юридичні властивості адміністративного примусу 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ЗАСТОСУВАННЯ ПОЛІЦЕЙСЬКИМИ ЗАХОДІВ ПРИМУСУ</vt:lpstr>
      <vt:lpstr>Презентация PowerPoint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Презентация PowerPoint</vt:lpstr>
      <vt:lpstr>Адміністративне затримання</vt:lpstr>
      <vt:lpstr>Особистий огляд і огляд речей</vt:lpstr>
      <vt:lpstr>Вилучення речей і документів</vt:lpstr>
      <vt:lpstr>Презентация PowerPoint</vt:lpstr>
      <vt:lpstr>Види заходів адміністративного примусу правоохоронних органів </vt:lpstr>
      <vt:lpstr>Види заходів адміністративного примусу правоохоронних органів </vt:lpstr>
      <vt:lpstr>Види адміністративних стягнень</vt:lpstr>
      <vt:lpstr> Поняття адміністративних стягнень</vt:lpstr>
      <vt:lpstr>Адміністративні стягнення </vt:lpstr>
      <vt:lpstr>Зверніть увагу!</vt:lpstr>
      <vt:lpstr>Стаття 24 КУпАП встановлює такі види адміністративних стягнень:</vt:lpstr>
      <vt:lpstr>Класифікація:</vt:lpstr>
      <vt:lpstr>Класифікація:</vt:lpstr>
      <vt:lpstr>Попередження (ст. 26 КУпАП)</vt:lpstr>
      <vt:lpstr>Презентация PowerPoint</vt:lpstr>
      <vt:lpstr>Штраф (ст. 27 КУпАП)</vt:lpstr>
      <vt:lpstr>Штраф</vt:lpstr>
      <vt:lpstr>Оплатне вилучення (ст. 28 КУпАП)</vt:lpstr>
      <vt:lpstr>Конфіскація (ст. 29 КУпАП)</vt:lpstr>
      <vt:lpstr>Позбавлення спеціальних прав (ст. 30 КУпАП).</vt:lpstr>
      <vt:lpstr>Громадські роботи (ст. 301 КУпАП)</vt:lpstr>
      <vt:lpstr>Суспільно корисні роботи (ст. 311 КУпАП)</vt:lpstr>
      <vt:lpstr>Виправні роботи (ст. 31 КУпАП) </vt:lpstr>
      <vt:lpstr>Адміністративний арешт (ст. 32 КУпАП)</vt:lpstr>
      <vt:lpstr>Стаття 32-1. Арешт з утриманням на гауптвахті</vt:lpstr>
      <vt:lpstr> Загальні правила накладення адміністративних стягнень.</vt:lpstr>
      <vt:lpstr>Обставини, що пом'якшують відповідальність за адміністративне правопорушення</vt:lpstr>
      <vt:lpstr>Обставини, що обтяжують відповідальність за адміністративне правопорушення</vt:lpstr>
      <vt:lpstr>Накладення адміністративних стягнень при вчиненні кількох адміністративних правопорушень</vt:lpstr>
      <vt:lpstr>Обчислення строків адміністративного стягнення</vt:lpstr>
      <vt:lpstr>Строки накладення адміністративного стягнення</vt:lpstr>
      <vt:lpstr>Строк, після закінчення якого особа вважається такою, що не була піддана адміністративному стягненню</vt:lpstr>
      <vt:lpstr>Направлення на проходження програми для особи, яка вчинила домашнє насильство чи насильство за ознакою статі</vt:lpstr>
      <vt:lpstr>Покладення обов'язку відшкодувати заподіяну шкоду</vt:lpstr>
      <vt:lpstr>Судовий збір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ПРОВАДЖЕННЯ ЗА ЗВЕРНЕННЯМИ ГРОМАДЯН ДО ПРАВООХОРОННИХ ОРГАНІВ </vt:lpstr>
      <vt:lpstr>ДИСЦИПЛІНАРНЕ ПРОВАДЖЕННЯ </vt:lpstr>
      <vt:lpstr>ДИСЦИПЛІНАРНЕ ПРОВАДЖЕННЯ </vt:lpstr>
      <vt:lpstr>АДМІНІСТРАТИВНА НЕЮРИСДИКЦІЙНА ДІЯЛЬНІСТЬ ПРАВООХОРОННИХ ОРГАНІВ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ПРОБЛЕМНІ ПИТАННЯ ЗАСТОСУВАННЯ ФОРМ ТА МЕТОДІВ АДМІНІСТРАТИВНОЇ ДІЯЛЬНОСТІ НАЦІОНАЛЬНОЇ ПОЛІЦІЇ, А ТАКОЖ ПОЛІЦЕЙСЬКИХ ЗАХОДІВ </dc:title>
  <dc:creator>DashkO_o</dc:creator>
  <cp:lastModifiedBy>User</cp:lastModifiedBy>
  <cp:revision>103</cp:revision>
  <dcterms:created xsi:type="dcterms:W3CDTF">2021-10-19T16:12:05Z</dcterms:created>
  <dcterms:modified xsi:type="dcterms:W3CDTF">2024-11-29T04:49:45Z</dcterms:modified>
</cp:coreProperties>
</file>