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0" r:id="rId5"/>
    <p:sldMasterId id="2147483723" r:id="rId6"/>
    <p:sldMasterId id="2147483735" r:id="rId7"/>
    <p:sldMasterId id="2147483747" r:id="rId8"/>
    <p:sldMasterId id="2147483760" r:id="rId9"/>
    <p:sldMasterId id="2147483773" r:id="rId10"/>
    <p:sldMasterId id="2147483797" r:id="rId11"/>
    <p:sldMasterId id="2147483809" r:id="rId12"/>
    <p:sldMasterId id="2147483821" r:id="rId13"/>
    <p:sldMasterId id="2147483888" r:id="rId14"/>
    <p:sldMasterId id="2147483906" r:id="rId15"/>
    <p:sldMasterId id="2147483918" r:id="rId16"/>
  </p:sldMasterIdLst>
  <p:notesMasterIdLst>
    <p:notesMasterId r:id="rId67"/>
  </p:notesMasterIdLst>
  <p:sldIdLst>
    <p:sldId id="258" r:id="rId17"/>
    <p:sldId id="350" r:id="rId18"/>
    <p:sldId id="343" r:id="rId19"/>
    <p:sldId id="344" r:id="rId20"/>
    <p:sldId id="328" r:id="rId21"/>
    <p:sldId id="319" r:id="rId22"/>
    <p:sldId id="330" r:id="rId23"/>
    <p:sldId id="335" r:id="rId24"/>
    <p:sldId id="295" r:id="rId25"/>
    <p:sldId id="296" r:id="rId26"/>
    <p:sldId id="299" r:id="rId27"/>
    <p:sldId id="297" r:id="rId28"/>
    <p:sldId id="300" r:id="rId29"/>
    <p:sldId id="314" r:id="rId30"/>
    <p:sldId id="288" r:id="rId31"/>
    <p:sldId id="298" r:id="rId32"/>
    <p:sldId id="269" r:id="rId33"/>
    <p:sldId id="348" r:id="rId34"/>
    <p:sldId id="337" r:id="rId35"/>
    <p:sldId id="331" r:id="rId36"/>
    <p:sldId id="310" r:id="rId37"/>
    <p:sldId id="345" r:id="rId38"/>
    <p:sldId id="340" r:id="rId39"/>
    <p:sldId id="351" r:id="rId40"/>
    <p:sldId id="364" r:id="rId41"/>
    <p:sldId id="312" r:id="rId42"/>
    <p:sldId id="365" r:id="rId43"/>
    <p:sldId id="316" r:id="rId44"/>
    <p:sldId id="317" r:id="rId45"/>
    <p:sldId id="311" r:id="rId46"/>
    <p:sldId id="313" r:id="rId47"/>
    <p:sldId id="318" r:id="rId48"/>
    <p:sldId id="352" r:id="rId49"/>
    <p:sldId id="356" r:id="rId50"/>
    <p:sldId id="353" r:id="rId51"/>
    <p:sldId id="354" r:id="rId52"/>
    <p:sldId id="355" r:id="rId53"/>
    <p:sldId id="332" r:id="rId54"/>
    <p:sldId id="320" r:id="rId55"/>
    <p:sldId id="362" r:id="rId56"/>
    <p:sldId id="357" r:id="rId57"/>
    <p:sldId id="358" r:id="rId58"/>
    <p:sldId id="359" r:id="rId59"/>
    <p:sldId id="360" r:id="rId60"/>
    <p:sldId id="361" r:id="rId61"/>
    <p:sldId id="341" r:id="rId62"/>
    <p:sldId id="349" r:id="rId63"/>
    <p:sldId id="346" r:id="rId64"/>
    <p:sldId id="338" r:id="rId65"/>
    <p:sldId id="363" r:id="rId6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9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F4182-D7EE-4A9D-9EF8-1607A4752871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6FC04-9646-406E-B4A9-0A5D9F99C4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02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4C127-EB20-EF9A-1261-34B244B76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A314B9-A7FD-E575-6BA5-B4D699CC6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BF595A-F8D7-6AEA-BAFB-66728AEE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080A2A-EA7B-896C-40AB-750B43CE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ACF3F3-4466-B727-C9F6-E6BA75C7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71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DA2E6-57D0-9361-3123-0240A25F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BB0CC9-93EB-45F7-10EC-5733D7B1E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565CFC-26F0-48A8-1F2F-9121788C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EF51A8-8439-2B82-1972-AB21ED30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43BB5-92CD-07C9-2D72-B5361C1E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2482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615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641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480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8641584-5064-4618-8B92-9E3D117DB5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12499"/>
      </p:ext>
    </p:extLst>
  </p:cSld>
  <p:clrMapOvr>
    <a:masterClrMapping/>
  </p:clrMapOvr>
  <p:transition advClick="0" advTm="30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0A91-2DDF-47AF-818A-925DCFF0D5D1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6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0518-7FA8-4663-ABB8-E1F838A4699A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948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88CE-E545-4B5F-9A05-B90B6005E878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075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1F3D-B93C-4419-AB2B-D50234E40C8E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791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63B8-6A24-4CDD-9915-AFA831A4E5ED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0BB48E9-0D42-12FD-ECA5-54AF8A89D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2B7EF0C-6162-4A11-19DF-817F71BA6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CEA11B-457C-4DC7-8E7E-C7E69C8D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179120-C00C-D320-299F-9492A16A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C2BCA7-59DA-E6ED-9E43-49B0D0D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87131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8E6-5703-44EC-9AEA-BCF187AB7113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</p:spTree>
    <p:extLst>
      <p:ext uri="{BB962C8B-B14F-4D97-AF65-F5344CB8AC3E}">
        <p14:creationId xmlns:p14="http://schemas.microsoft.com/office/powerpoint/2010/main" val="19208861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9095-5655-4FD4-9811-83740BD4EAA2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14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696C-61DC-445D-A1CE-07FE9E04A89E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281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E7B6CCD9-1F66-4EA2-A9FA-828E44F5E128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151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0675-EE95-4EE1-9F33-D55CA31D066B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52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2611-D42F-4069-8B7B-10F37AE90972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516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412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24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91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6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EF38-E9DB-46AA-8950-5B998AD2E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A7DF7F-6FB9-4855-BC41-9E783756E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8DAE4-DC09-4BF3-91C9-23E498143E88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5273972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43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11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989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0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054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363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415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17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52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0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A153E-6E5E-46AC-88E8-0384019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BEB18-9AFD-4180-B2DC-F2939340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B29D-A6B4-4ABA-8EA5-3D69B839ADC1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6180751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165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30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2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752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31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761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90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943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461A8-F99E-614A-65FA-0D6993A7B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0C9960-EE24-4A5F-B4BA-17A0B4EF67D3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35931-447C-8E2D-4D15-87694E2C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87C0B-F5A1-1BCF-F39C-D9DB58F3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B1B83DD-BE11-4F58-B977-D16FE60D6C6F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21119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144B8-3E8D-582A-6038-5A41C29F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655247-DEAA-4005-BF9C-6FFF6EEBED1C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FBDCCF-8916-E002-66C9-6542A872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DEDF7-94EC-FAA8-814C-B50A3CF0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BB6EA48-D18D-4154-8D4F-48254B107619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52393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EE627-654B-429A-961B-A69069F3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8B36A9-8F44-4FAA-909A-9C216DBC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3F05A-1901-4DAD-BD42-A103EBCF66B4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046788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C85B1B-E696-2E1E-9E68-ADE9F5DF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27A0E5-7355-4A0F-A692-B6F112445C42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0DFA6-AA48-0A18-697D-A3FC0B2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4BA88-BD4D-9EB9-33B4-AC4D621B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39E52E5-B14A-4E99-8717-7D2600058A4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346480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5A8EC8-10CD-C2DB-E7B7-5C81766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F7AC1C-8847-4056-BD94-CD3132256EEE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8FAE89-3FEF-6C2D-1D83-EA962C24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E9ADB0-4C91-2529-39A2-EDC42519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0AE1997-B69E-42DA-B0A0-521BD854E1C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326192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5884A61-27EE-DF7F-83F9-5CC51DFF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91FD8E-DD68-41C0-8107-D856232BB800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38AEAD-8C28-A785-C0CC-0643D37C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8720DB-448F-01C6-D686-9A09D7B2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EAC575D-078D-4023-A7DB-69E99E8A5CAB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73170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E8CD2D-97A8-A3D6-EA2D-F5386F71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5047838-3E75-44A2-B7AD-310EE46E9DD2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C1C431-F069-69EE-88A4-6D7AB77C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E4F899-3BC9-F9B6-9302-6ABA7761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48BD80F-8301-4393-AA37-F484E8FA04E2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404807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FD41A-B7F9-FB24-A4C6-19C435FC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181767-1986-4FB9-AF1F-BF4054BA0FCD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D3F9DA-E3F7-4C38-9AFA-727AC5CB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119486-1F36-A309-257F-91178282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3D250A9-263D-4CBD-BB8A-688B2565D87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79665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C00069-A52F-8843-E946-BF2225CB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3B1C47F-3F28-4F1B-8314-77628BD95E4A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E44ED3-AF60-A9E6-5402-8F18F9E0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E2EF90-2619-B0C5-6524-06AFD2E0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736AB60-298E-490A-A3A6-B0265B63A37E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487280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2D478-30E7-7ACD-63AF-BF6614EC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F92224-1E02-4697-A99C-AC375572C542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214981-FC1E-A08F-CA38-49FF9D3C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38466-D224-4775-C969-7ABC0D19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385CD2C-0438-41E0-BD9A-D3B2B739509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895991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64D71-3221-7D54-2370-7E8F8DD5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E0987D-467A-4BDF-9CFA-75954BB9E5AE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18D67-436A-E3AF-5EF0-9BB6156A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A6A81E-17B0-E36F-81AA-92561CBE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53983D9-EA21-4FE3-A9FC-52AADAFB96E1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816699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1A6F8-5CFF-56CD-1FC7-3022400D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58DDEE-D88A-4424-BFDE-614959690F04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07F8E-F84A-B6AE-3FD2-F58B6A06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6E6F5-0065-B2E9-FFED-3872473E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4E8938F-7A08-4613-A52D-B5ED61CBBCD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909193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5AC93-47BF-974C-B41A-96EB2292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3617-71B7-E30C-6618-C5E9A9EA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287E14-82B0-FECB-66ED-6B2C2B34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B5498F3-5DA3-4A08-AD83-7CCFFA7AF0AF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84886966"/>
      </p:ext>
    </p:extLst>
  </p:cSld>
  <p:clrMapOvr>
    <a:masterClrMapping/>
  </p:clrMapOvr>
  <p:transition advClick="0" advTm="3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5082A-4D2E-41A7-9C86-BE35EF68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A279B-65BF-4DD2-9F46-4E7102F51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D40518-61B4-4DBC-BE58-75928C5B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43233-EEE4-4217-BDCB-B54152B5B6B3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8590550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>
            <a:extLst>
              <a:ext uri="{FF2B5EF4-FFF2-40B4-BE49-F238E27FC236}">
                <a16:creationId xmlns:a16="http://schemas.microsoft.com/office/drawing/2014/main" id="{1DC325DF-1611-4AD0-9F86-4D99503B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5CA54E-5C79-BEC6-7A0B-E9076EE2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984" y="4314825"/>
            <a:ext cx="2910416" cy="37465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0D9EAB6-FB64-4D8D-AC46-DEB59697B23B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DFE1FA-C617-2173-01C6-6123D2AD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324351"/>
            <a:ext cx="64008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F0DCFE-8805-4FFD-7CB9-CBB2C46D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1430339"/>
            <a:ext cx="2743200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3E78C4DA-F53B-465B-AAA0-E032782A5A48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8657201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CA056-7B50-D20A-2B66-F56BD3E4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A201DE-7113-4141-AD4A-D86655871F14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99BF7-7898-93B1-ED1B-6605DE0B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D0DB7-6636-65AE-FB64-9D174B39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26FBE4C9-AAA4-4DA9-97A9-605762E8A34B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559103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>
            <a:extLst>
              <a:ext uri="{FF2B5EF4-FFF2-40B4-BE49-F238E27FC236}">
                <a16:creationId xmlns:a16="http://schemas.microsoft.com/office/drawing/2014/main" id="{5E691A26-29E2-BC8B-4B3E-E8DD7711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4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A58C6F-6FCE-E617-9C91-ECADB2F0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F76A53-82FD-4319-86A5-03D6FE146F73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A72339-6CEC-EF28-3B5E-F09AC774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81000"/>
            <a:ext cx="6991351" cy="363538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EA985E-E458-9391-B609-2B86AD5F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3C998ECE-9068-46F7-8DBB-57ABA0232C28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2177018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1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335FF-6A29-42E4-6999-D5C5C590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E101A6-C60B-4984-A3B2-356A8DEC31C0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C8F93-FA79-E4C4-DAFE-4867540C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A658B-213D-0B0D-1F68-2F27BE8C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9C688AFC-CE84-44EF-9391-BF1125FC19CE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9234207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3132668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89F90-64CB-05D6-EAB1-2A2F053F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42CF40-FBE1-4324-AF48-8C2A1D7AC69A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A9FB7-8C7E-D9D5-0EA3-AE8679B6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3D2C3-ACC6-CF96-12D7-FFA8951D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1D2D2A24-6338-4C54-A856-2C856BDE96BD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4211497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7D59A-7E31-1AC1-44FF-752E0414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0FB2BA-1BC9-4325-9552-405A28D2D2C6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55931-6B0F-D384-F114-44988F40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2449E-ED56-FFC9-216E-894E4A54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8842D5DF-E81B-4362-B89D-13A775C39799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953825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2DA924-F271-4F60-F374-17A55E6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B584D7-6CFD-4661-9944-785729BDEE28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798FA-9C43-ADE1-0F38-7B250394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FDBF9-2C06-C83F-5C27-196E36ED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DB04873B-3196-440A-A27C-0168DD12242B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99869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1"/>
            <a:ext cx="6510619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27C41-10E5-F09B-51E8-65ECDA23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61AFA0-260B-41F7-A3E3-83ABC361CB24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E5109-FDB0-D065-B462-330CB22A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8E882-1FB7-8AD3-A104-B97FCD28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590CA034-2E3C-4D4D-BE43-96B101BE4E85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5802741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513A8-70AD-DA8F-9E7E-E7CA8B0C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F18A5A-8EF6-4714-826C-80012D6FC3A7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0D4F1-3486-F9AC-6B60-9E51071C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EFC2-F3B5-C618-58B6-D133A846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E7D77EEA-D9F7-4C59-972D-F00361501F5E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681719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6" y="4697362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2CB4E-7CC4-7380-368C-31598974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12B770C-5A6D-4B59-ADFA-8FB30388A126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22B07-D412-21A8-4775-471B2821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99601-CD65-397E-5FD9-0D7F9A30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992B29E8-EBD4-467E-A3F3-7479D891327F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790336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A2D3C-FC83-45B3-8550-6388CA2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D90F71-26D1-4E59-9AB8-D4B92083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7EC61D-3073-45BB-970E-8ACECF40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652066-7F3E-4FEF-AB7E-E2EBBC9F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47932C-D3D9-4D6B-824D-9FFB0078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A6FD9-8BA2-4CAB-AFF1-04B0A86BBE60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9957561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C43DC0E3-B9FF-AD59-DA42-DE74FE894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CD323-62AF-2191-8F81-5B647CEA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C828A3-458C-4EC2-8319-64B766A11A45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93CBD-35B2-5D1B-8BC6-05826412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C3FC6-40B0-A258-323F-1541832D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74CB2B4D-8D88-4BDA-B65D-811409F5DA7C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4282767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C0-HD-BTM.png">
            <a:extLst>
              <a:ext uri="{FF2B5EF4-FFF2-40B4-BE49-F238E27FC236}">
                <a16:creationId xmlns:a16="http://schemas.microsoft.com/office/drawing/2014/main" id="{FF4E39B4-D527-E683-BF01-32C77D40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8D97EE-6ECE-7342-F156-BF73424FBC9A}"/>
              </a:ext>
            </a:extLst>
          </p:cNvPr>
          <p:cNvSpPr txBox="1"/>
          <p:nvPr/>
        </p:nvSpPr>
        <p:spPr>
          <a:xfrm>
            <a:off x="476251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Century Gothic"/>
                <a:cs typeface="+mn-cs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953C4-AC45-CBE0-07BA-44B5535FD505}"/>
              </a:ext>
            </a:extLst>
          </p:cNvPr>
          <p:cNvSpPr txBox="1"/>
          <p:nvPr/>
        </p:nvSpPr>
        <p:spPr>
          <a:xfrm>
            <a:off x="10983384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Century Gothic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F7303C5-FCA7-F79F-0E7F-1DC476137D7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AB1763-57B6-417C-9DE7-EFCCBF728B85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7A9E7F5-CE39-F292-CEC4-FC230299BB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D8CB9CC-7070-1768-5890-437C9E51FE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9C4E5372-5BDE-4C10-8A2F-0A1F912C0705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1797437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0-HD-BTM.png">
            <a:extLst>
              <a:ext uri="{FF2B5EF4-FFF2-40B4-BE49-F238E27FC236}">
                <a16:creationId xmlns:a16="http://schemas.microsoft.com/office/drawing/2014/main" id="{111C73ED-D309-E890-7F72-887198AC8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36E81-03DF-8659-9309-B161342A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79414"/>
            <a:ext cx="2910417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063155-C647-4837-ADB9-33354DD45F11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242E8-3880-B3EE-0FFF-DCB81CF3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F50C9-A1C5-0AF3-175E-E8E4EFFE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67A1A18F-8182-4C99-B6AB-B7250C532F86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068629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2001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4704AD9-21E0-8C65-0349-EFEA720E32B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D2FAB6-90F4-4BEF-B401-793BC2294508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672EFD1-18CC-F5FE-5880-56B15FC1A11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357B65B-1AB8-C7B0-425D-28DD88DAD1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14C6946B-1739-43CF-A518-6D58056BA183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964284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6"/>
            <a:ext cx="3451583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5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3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056AEB5-0B6E-EEE9-41E9-E512EE78D95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B71837-7A9D-49DD-BAAF-DE3885D9607F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98E6200-A010-EB71-D8DF-C3EB8A42537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BF27B1-C2E3-BA1D-8D17-E2E8DD0A433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2E2BD757-C48A-4583-AE49-F8747C5E6A95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801407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1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FBCBA-CDD7-EA22-716D-0491682A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6F6608-16B0-4A59-97C9-C7A9EB73239C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F362B-CC51-52C9-9F54-DE74663D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541B-B998-6B5F-7824-D2FA3AE0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260807C9-D94D-4404-98A0-DDC11B65A1CA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681163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614B416D-AF35-1723-1FD1-08E43F71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8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21BEDA-FD03-E1E9-D001-704653FF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79414"/>
            <a:ext cx="2910417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1532A9-C814-4C48-87E5-9E363207E957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DF8B55-A0B4-BC93-73C3-79EA59DC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351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06A55A-6C93-D721-53DE-D050170A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83C4CF6A-D65D-44B8-88C7-D8B0931AE2ED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7652462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359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95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9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06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A2DBB-05EF-48FA-A161-834B349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A956D-E47F-4E0C-AF30-5CD4385895E6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4521903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199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2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10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30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99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93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987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356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8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422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0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54680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4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8BB51-9CCC-40A2-ABAD-8D9F56BC12E4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369677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2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6835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56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03881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06156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39239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77537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293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66679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8465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800" y="274640"/>
            <a:ext cx="2971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4" y="274640"/>
            <a:ext cx="8712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70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EEB67-D009-45C9-BB39-F6CDD576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35EC1-8C10-4B22-882C-9D7CB1A6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D84E98-F513-474B-931B-F03E6843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CA01C-AFDF-4FAC-93AA-B3BE8CB84CF3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1637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314DD-9EE1-252F-DD3D-33473ACF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DB2190-522C-3E38-C544-F5D1D906C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C95370-6AEE-9FEF-9EBD-FA947F9F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7EA26C-8EF3-D240-B31F-1138E645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1A817A-5F2E-4503-0299-287BF39E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0721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6DCB9-067B-42C7-A79A-22D967E4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0E8C6F-DA30-4BFE-BF3E-022F516C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10C0F-8E3B-4917-BF01-A28A410F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B78CC-F1F1-498C-861B-6383E6AEB3ED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70051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27B90-1F9E-49C6-9255-E2CBD42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94414-B965-401C-895F-50675201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B739D-D2DD-4D2B-A654-BC6913B0A222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9915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AEA3C5-5873-4429-89CD-EF8988F9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AA04DD-519E-4C3B-8AA1-25DD8F6D4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C95AA-AE58-448D-9A9E-CC9A8EA60610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1581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82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66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4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97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3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99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7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0CCD6-F1A1-4DD1-DAA6-07A9A8B3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39BE83-4119-E5A3-A586-A453BF452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203910-8128-B9E2-1FDB-077F520C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AA6E1B-8D44-AA02-CE9E-0FE249AD8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F951363-09FD-DBC4-F9D5-49B32AA3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3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42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6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51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8641584-5064-4618-8B92-9E3D117DB5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15386"/>
      </p:ext>
    </p:extLst>
  </p:cSld>
  <p:clrMapOvr>
    <a:masterClrMapping/>
  </p:clrMapOvr>
  <p:transition advClick="0" advTm="3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25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1936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830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1737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86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AFFD9-3641-B66E-8710-E0993EBF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6C9FAC-6596-44BD-9205-4FF8F00EF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919B56-F2A7-FC82-285A-EC953868C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64A084-8A54-62BB-2B18-927C20A5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47CE01-F861-4B49-92C7-6D5C20BC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A15DFA6-F417-7E98-5F09-8813890B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095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2845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57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2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39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81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14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8641584-5064-4618-8B92-9E3D117DB5A1}" type="slidenum">
              <a:rPr lang="ru-RU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9091"/>
      </p:ext>
    </p:extLst>
  </p:cSld>
  <p:clrMapOvr>
    <a:masterClrMapping/>
  </p:clrMapOvr>
  <p:transition advClick="0" advTm="3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464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9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3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92AC8-9F2B-4592-6274-A6D6436C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8E3818-38AC-F78F-A999-D88B0C1D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2FACDF-D1B7-A963-C446-0FF255748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5BCF56-8361-A7D4-945E-B90063CBB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EF2E29A-52F9-CAE1-3465-FEC18BB7F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E5038B-A6BB-6735-9784-338132C0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89CC87D-7A82-01F5-9FDA-D51CF822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5AB71C4-82A1-FC9B-14E4-31EE0674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0989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57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99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00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76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18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663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20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6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8641584-5064-4618-8B92-9E3D117DB5A1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54432"/>
      </p:ext>
    </p:extLst>
  </p:cSld>
  <p:clrMapOvr>
    <a:masterClrMapping/>
  </p:clrMapOvr>
  <p:transition advClick="0" advTm="30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8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796B9-FECF-E9E0-E4FE-96EE88CC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0FC29BF-A789-4ED6-42A3-9CFD915C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18BC847-AA5A-A9D2-3787-5E00E6CD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33613B6-734C-F4D8-65AA-578D02AE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4480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22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53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79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71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84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26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1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86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B22413A-8D2D-9101-66BE-6536C97B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D223EF3-C178-5277-49C7-DBA6A055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18D1596-F5DE-601C-67D7-85F3FC8A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143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2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4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7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4/3/2024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7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1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24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2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x-none" dirty="0">
                <a:solidFill>
                  <a:prstClr val="black"/>
                </a:solidFill>
              </a:rPr>
              <a:pPr/>
              <a:t>03.04.2024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6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1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1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0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02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81520-0BB6-C51D-1DA3-38EEC52C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34E897F-AE8D-DD1C-7EA3-A151854F3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6AC5D6-450A-DAAF-C0AD-3665E6A65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8DEC94-7D8D-7663-E554-BF984CAD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F5C9D5-A454-D0B4-60EA-36A608DA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DD539A8-1AE1-F601-9CE2-7AFE3FAB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6702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7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3B14-314D-434F-A6F2-8D4E0B59DA74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40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C4C0-5A53-47F7-930E-B86690195BB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96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1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5088-96CD-4816-8778-25107B79119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21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9D23C-CF55-49E6-896E-1B6D29026C1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52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8A52F-0FEA-4F67-A908-5CA77964F19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54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A8A7-0162-4951-897D-A8BB4D77E61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747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68C6-CF78-4E78-A5FA-800ECFA2C29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3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BC76-A2A0-41B6-AA35-BAD8FA0A026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9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001E-392D-4EE3-8F14-EE813E70F88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9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BE31C-6DC1-615A-F01F-4EBEE9CA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D74D3A-3820-1C1F-E7F8-E94B1A5BB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3FCE56-1EC7-17E3-E484-D462E126F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539E88-D94D-D503-502B-BB8B7BE9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BCFC424-EFA6-A3A0-C1B4-4DF662EF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C68AD1-D620-9931-4A64-906BE7D8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8775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E5D8-ED55-437F-8BF6-DAC7C4185023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86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2561-26F3-42BD-8475-1B1A9B36841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73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2276F00C-807E-4AD3-8C1B-B17F32714DEB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8641584-5064-4618-8B92-9E3D117DB5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4984"/>
      </p:ext>
    </p:extLst>
  </p:cSld>
  <p:clrMapOvr>
    <a:masterClrMapping/>
  </p:clrMapOvr>
  <p:transition advClick="0" advTm="3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796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493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875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96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5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823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1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318EDF-E525-0E61-A8FE-151E0852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1ED9EF-D427-255C-8F60-ACDA911B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6BA6E4-CED8-772A-0118-5FAFFA7AD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0F03F-47FD-4B88-A5D3-A38762A13117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BF492A-F987-0C13-42EC-B0F4CDC7C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D3388F-83A2-683B-D0BD-EE1376ECD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09D6-2238-41B0-AE25-EBD68216F71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322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58632F0-04AA-40D8-A74C-86472BE7CE11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ru-RU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28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1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A3503-BCAA-4D3E-9E06-4A1B35CD926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FC5C6-783C-4E19-8991-843CC297EA6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6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1632080B-298B-2E8D-05FB-752D3292F7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A5651AE0-6EFA-EF10-2145-3D7B1B58CD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B8DED-86F9-4898-34FB-6C2014ED9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F41037-7CF9-4121-9901-093963D0F58B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CF574-B54D-C12B-AD2A-2DC0CF653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361C2-C375-B917-6B1D-01A72EC05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8DD9F2A-0440-42EC-9686-41E324EECD6C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2863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0-HD-TOP.png">
            <a:extLst>
              <a:ext uri="{FF2B5EF4-FFF2-40B4-BE49-F238E27FC236}">
                <a16:creationId xmlns:a16="http://schemas.microsoft.com/office/drawing/2014/main" id="{7205FF89-7AC4-39D5-1D92-509053B2C7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C4337-8027-9BD6-DD07-1A558E14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172" name="Text Placeholder 2">
            <a:extLst>
              <a:ext uri="{FF2B5EF4-FFF2-40B4-BE49-F238E27FC236}">
                <a16:creationId xmlns:a16="http://schemas.microsoft.com/office/drawing/2014/main" id="{48843085-8AAF-00CB-1914-459E1A86C8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2193926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1BEEA-FB3B-A5E3-FAB6-C65711D7C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5784" y="6356351"/>
            <a:ext cx="2910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21E48DD9-3C57-473F-9DF3-A87F28E1A5D0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44E03-F5EA-CF13-FD89-CE7D6679E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356351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0A1C-5DB9-721B-DD34-34B2ADC49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0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6A5862C6-5673-4185-AB5B-CB03A668F088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904562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8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8" y="63568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6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E5A7-282A-4DF8-984D-35840F8953F9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7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359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uk-UA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CD33E0B-104F-47C9-94B3-36E9DEC0C23F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75662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0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3E100C1-D070-482E-8203-90E418EABEE0}" type="datetimeFigureOut">
              <a:rPr lang="ru-RU" smtClean="0">
                <a:solidFill>
                  <a:srgbClr val="E7DEC9"/>
                </a:solidFill>
              </a:rPr>
              <a:pPr/>
              <a:t>03.04.2024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7DE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A5D26A8-5848-41BF-B758-7D91255DBD9F}" type="slidenum">
              <a:rPr lang="ru-RU" smtClean="0">
                <a:solidFill>
                  <a:srgbClr val="E7DEC9"/>
                </a:solidFill>
              </a:rPr>
              <a:pPr/>
              <a:t>‹№›</a:t>
            </a:fld>
            <a:endParaRPr lang="ru-RU">
              <a:solidFill>
                <a:srgbClr val="E7DE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5813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00C1-D070-482E-8203-90E418EABEE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26A8-5848-41BF-B758-7D91255DBD9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03.04.2024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‹№›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34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4/3/2024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‹№›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6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CCE05-0AC4-4FA5-8D8A-25D77F1C851E}" type="datetime1">
              <a:rPr lang="uk-UA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6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Торкут Н.М., д.філол.н.,проф. "Інтермедіальний Шекспір"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6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00C1-D070-482E-8203-90E418EABEE0}" type="datetimeFigureOut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03.04.2024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26A8-5848-41BF-B758-7D91255DBD9F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6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3D15-9259-CDC8-9214-EC9490C0B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433127"/>
            <a:ext cx="12009863" cy="1655762"/>
          </a:xfrm>
        </p:spPr>
        <p:txBody>
          <a:bodyPr>
            <a:normAutofit fontScale="90000"/>
          </a:bodyPr>
          <a:lstStyle/>
          <a:p>
            <a:pPr marL="228600" indent="-228600">
              <a:spcBef>
                <a:spcPts val="1000"/>
              </a:spcBef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як засновник літературного дискурсу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5717B4-D082-3186-4C85-10E10199D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43" y="3414551"/>
            <a:ext cx="4932909" cy="3282627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62EF066-F324-1A70-438D-DE90598F3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0449" y="557755"/>
            <a:ext cx="9898566" cy="1655762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3</a:t>
            </a:r>
          </a:p>
        </p:txBody>
      </p:sp>
    </p:spTree>
    <p:extLst>
      <p:ext uri="{BB962C8B-B14F-4D97-AF65-F5344CB8AC3E}">
        <p14:creationId xmlns:p14="http://schemas.microsoft.com/office/powerpoint/2010/main" val="2304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0598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Артюр Рембо. «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 (1870)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599" y="1745698"/>
            <a:ext cx="7330634" cy="490974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Бліда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Офеліє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! Тобі, мов сніг, сліпучій,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Поринуть довелось у плин — без вороття!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— Тому, що вітровій норвезький, знявшись з кручі,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Терпкою вольністю тебе манив, дитя;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Тому, що в подуві, що хвилив кожний волос,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Тобі, замріяній, приніс він дивний спів;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Тому, що вчула ти Природи владний голос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 скаргах дерева, в зітханнях вечорів;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Тому, що рев морів, хрипкий і люті повний —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Як на твої чуття, був надто грізний він;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Тому, що лицар твій, безумний та безмовний,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Одного ранку сів коло твоїх колін!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9213448" y="2928395"/>
            <a:ext cx="1967696" cy="3197772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188" y="1745698"/>
            <a:ext cx="3091489" cy="47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94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Леся Українка (1900)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7774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Хотіла б я уплисти за водою,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немов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уквітчана, безумна.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 мною вслід плили б мої пісні,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хвилюючи, як та вода лагідна,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все далі,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І вода помалу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мене б у легкі хвилі загортала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І колихала б, наче люба мрія,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так тихо,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тихо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89762" y="2106593"/>
            <a:ext cx="2222340" cy="3325094"/>
          </a:xfrm>
        </p:spPr>
        <p:txBody>
          <a:bodyPr>
            <a:normAutofit lnSpcReduction="10000"/>
          </a:bodyPr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58" y="1714051"/>
            <a:ext cx="4420532" cy="442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Артюр Рембо. «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 (1870)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77792" y="1805651"/>
            <a:ext cx="6088284" cy="43205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По чорних хвилях вод, де сплять вечірні зорі,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Бліда </a:t>
            </a:r>
            <a:r>
              <a:rPr lang="uk-UA" sz="2600" b="1" kern="0" spc="-100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, мов лілія, пливе,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Поволі так пливе в своїй фаті прозорій...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 – Мисливський крик збудив безмежжя лісове.</a:t>
            </a:r>
          </a:p>
          <a:p>
            <a:endParaRPr lang="uk-UA" sz="2600" b="1" kern="0" spc="-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Вже тисячу років, безумна, серед ночі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Вона, мов білий квіт, рікою </a:t>
            </a:r>
            <a:r>
              <a:rPr lang="uk-UA" sz="2600" b="1" kern="0" spc="-100" dirty="0" err="1">
                <a:latin typeface="Times New Roman" pitchFamily="18" charset="0"/>
                <a:cs typeface="Times New Roman" pitchFamily="18" charset="0"/>
              </a:rPr>
              <a:t>проплива</a:t>
            </a: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Вже тисячу років </a:t>
            </a:r>
            <a:r>
              <a:rPr lang="uk-UA" sz="2600" b="1" kern="0" spc="-100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 шепоче</a:t>
            </a:r>
          </a:p>
          <a:p>
            <a:pPr marL="0" indent="0">
              <a:buNone/>
            </a:pPr>
            <a:r>
              <a:rPr lang="uk-UA" sz="2600" b="1" kern="0" spc="-100" dirty="0">
                <a:latin typeface="Times New Roman" pitchFamily="18" charset="0"/>
                <a:cs typeface="Times New Roman" pitchFamily="18" charset="0"/>
              </a:rPr>
              <a:t>Нічному леготу свої сумні слова.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528122" y="1851950"/>
            <a:ext cx="5497974" cy="42742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Цілує перса їй набіглий бриз, неначе</a:t>
            </a: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Сплітаючи вінок з великої фати;</a:t>
            </a: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Над нею жалібно верба плакуча плаче,</a:t>
            </a: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Схилились над чолом шумкі очерети.</a:t>
            </a:r>
          </a:p>
          <a:p>
            <a:pPr marL="0" indent="0">
              <a:buNone/>
            </a:pPr>
            <a:endParaRPr lang="uk-UA" sz="2600" b="1" spc="-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Зім'яті лілії ронитимуть зітхання;</a:t>
            </a: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З вільшини сонної, пристанища птахів,</a:t>
            </a:r>
          </a:p>
          <a:p>
            <a:pPr marL="0" indent="0">
              <a:buNone/>
            </a:pP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Долине інколи </a:t>
            </a:r>
            <a:r>
              <a:rPr lang="uk-UA" sz="2600" b="1" spc="-100" dirty="0" err="1">
                <a:latin typeface="Times New Roman" pitchFamily="18" charset="0"/>
                <a:cs typeface="Times New Roman" pitchFamily="18" charset="0"/>
              </a:rPr>
              <a:t>кралате</a:t>
            </a: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 тріпотання:</a:t>
            </a:r>
          </a:p>
          <a:p>
            <a:pPr marL="0" indent="0">
              <a:buNone/>
            </a:pPr>
            <a:r>
              <a:rPr lang="uk-UA" sz="2600" b="1" kern="0" spc="-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600" b="1" spc="-100" dirty="0">
                <a:latin typeface="Times New Roman" pitchFamily="18" charset="0"/>
                <a:cs typeface="Times New Roman" pitchFamily="18" charset="0"/>
              </a:rPr>
              <a:t> А з золотих зірок озветься дивний спів.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171697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41976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 ( 2019,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Реж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Клер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Маккарті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 однойменним романом Лізи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Клейн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75" y="2225220"/>
            <a:ext cx="10406418" cy="43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38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фелия (1)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397" y="0"/>
            <a:ext cx="11226343" cy="6308202"/>
          </a:xfrm>
        </p:spPr>
      </p:pic>
    </p:spTree>
    <p:extLst>
      <p:ext uri="{BB962C8B-B14F-4D97-AF65-F5344CB8AC3E}">
        <p14:creationId xmlns:p14="http://schemas.microsoft.com/office/powerpoint/2010/main" val="4345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Супутники Урана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89772" y="1268761"/>
            <a:ext cx="3591500" cy="452596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Оберон</a:t>
            </a:r>
          </a:p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Титанія</a:t>
            </a:r>
          </a:p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Міранда</a:t>
            </a:r>
          </a:p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Аріель</a:t>
            </a:r>
          </a:p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Корделія</a:t>
            </a:r>
          </a:p>
          <a:p>
            <a: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Офелія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9" y="0"/>
            <a:ext cx="67455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12738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280px-Francis_Bacon,_Viscount_St_Alban_from_NPG_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2285985" cy="2849317"/>
          </a:xfrm>
        </p:spPr>
      </p:pic>
      <p:pic>
        <p:nvPicPr>
          <p:cNvPr id="10" name="Рисунок 9" descr="elder-de-ve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84" y="-1"/>
            <a:ext cx="2297038" cy="3151535"/>
          </a:xfrm>
          <a:prstGeom prst="rect">
            <a:avLst/>
          </a:prstGeom>
        </p:spPr>
      </p:pic>
      <p:pic>
        <p:nvPicPr>
          <p:cNvPr id="11" name="Рисунок 10" descr="Elizabeth_I_Rainbow_Portra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0"/>
            <a:ext cx="2357454" cy="3000372"/>
          </a:xfrm>
          <a:prstGeom prst="rect">
            <a:avLst/>
          </a:prstGeom>
        </p:spPr>
      </p:pic>
      <p:pic>
        <p:nvPicPr>
          <p:cNvPr id="12" name="Рисунок 11" descr="marlow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357430"/>
            <a:ext cx="2357422" cy="2928934"/>
          </a:xfrm>
          <a:prstGeom prst="rect">
            <a:avLst/>
          </a:prstGeom>
        </p:spPr>
      </p:pic>
      <p:pic>
        <p:nvPicPr>
          <p:cNvPr id="13" name="Рисунок 12" descr="red_s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984" y="2357430"/>
            <a:ext cx="2286016" cy="2928958"/>
          </a:xfrm>
          <a:prstGeom prst="rect">
            <a:avLst/>
          </a:prstGeom>
        </p:spPr>
      </p:pic>
      <p:pic>
        <p:nvPicPr>
          <p:cNvPr id="14" name="Рисунок 13" descr="6thEarlOfDerb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2016" y="1"/>
            <a:ext cx="2285984" cy="3328522"/>
          </a:xfrm>
          <a:prstGeom prst="rect">
            <a:avLst/>
          </a:prstGeom>
        </p:spPr>
      </p:pic>
      <p:pic>
        <p:nvPicPr>
          <p:cNvPr id="16" name="Рисунок 15" descr="Edward-de-Vere-15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2357430"/>
            <a:ext cx="2428860" cy="3066746"/>
          </a:xfrm>
          <a:prstGeom prst="rect">
            <a:avLst/>
          </a:prstGeom>
        </p:spPr>
      </p:pic>
      <p:pic>
        <p:nvPicPr>
          <p:cNvPr id="17" name="Рисунок 16" descr="Sir_Walter_Ralegh_by_'H'_monogrammis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1" y="4357694"/>
            <a:ext cx="2434953" cy="2857496"/>
          </a:xfrm>
          <a:prstGeom prst="rect">
            <a:avLst/>
          </a:prstGeom>
        </p:spPr>
      </p:pic>
      <p:pic>
        <p:nvPicPr>
          <p:cNvPr id="18" name="Рисунок 17" descr="1453876430_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985" y="4357694"/>
            <a:ext cx="2389207" cy="2857496"/>
          </a:xfrm>
          <a:prstGeom prst="rect">
            <a:avLst/>
          </a:prstGeom>
        </p:spPr>
      </p:pic>
      <p:pic>
        <p:nvPicPr>
          <p:cNvPr id="21" name="Рисунок 20" descr="3762858003_512277d44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24563" y="2357431"/>
            <a:ext cx="2357453" cy="3252601"/>
          </a:xfrm>
          <a:prstGeom prst="rect">
            <a:avLst/>
          </a:prstGeom>
        </p:spPr>
      </p:pic>
      <p:pic>
        <p:nvPicPr>
          <p:cNvPr id="22" name="Рисунок 21" descr="1002138_PH0360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24562" y="4357694"/>
            <a:ext cx="2331208" cy="250030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667108" y="1714489"/>
            <a:ext cx="5000660" cy="37702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39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hiller" pitchFamily="82" charset="0"/>
                <a:cs typeface="Arial" pitchFamily="34" charset="0"/>
              </a:rPr>
              <a:t>57</a:t>
            </a:r>
            <a:endParaRPr lang="ru-RU" sz="239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24" name="Рисунок 23" descr="200px-Steven_van_Herwijck_Henry_Carey_1st_Baron_Hunsd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10578" y="4357695"/>
            <a:ext cx="2357422" cy="32443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rs-Shakespear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3270504" cy="5401056"/>
          </a:xfrm>
          <a:prstGeom prst="rect">
            <a:avLst/>
          </a:prstGeom>
        </p:spPr>
      </p:pic>
      <p:pic>
        <p:nvPicPr>
          <p:cNvPr id="5" name="Рисунок 4" descr="3864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2500" y="0"/>
            <a:ext cx="3365500" cy="5080000"/>
          </a:xfrm>
          <a:prstGeom prst="rect">
            <a:avLst/>
          </a:prstGeom>
        </p:spPr>
      </p:pic>
      <p:pic>
        <p:nvPicPr>
          <p:cNvPr id="6" name="Рисунок 5" descr="41H5j-3YbmL._SX331_BO1,204,203,200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2927" y="2105026"/>
            <a:ext cx="3171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0F021-35F9-698C-688B-F11E8C25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Художньо-біографічна шекспіріана </a:t>
            </a: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концепцією Вікторії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Марінеско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09525C-45CE-A21D-B745-1C2CD8D6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 біографія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uk-UA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Життєпис, здійснений з опорою на документи і свідчення сучасників, соціокультурні та історичні відомості, що піддаються художній інтерпретації.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Пітер </a:t>
            </a:r>
            <a:r>
              <a:rPr kumimoji="0" lang="uk-U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Хонан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Шекспір.Життя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(1998); 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Пітер </a:t>
            </a:r>
            <a:r>
              <a:rPr kumimoji="0" lang="uk-U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Акройд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«Шекспір. Біографія» (2004); 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Джон </a:t>
            </a:r>
            <a:r>
              <a:rPr kumimoji="0" lang="uk-U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Шапіро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«1599: Один рік із життя Шекспіра», 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Стівен </a:t>
            </a:r>
            <a:r>
              <a:rPr kumimoji="0" lang="uk-U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Грінблатт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«Вілл у світі: як Шекспір став Шекспіром» (2005).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Біографічна белетристика</a:t>
            </a:r>
            <a:r>
              <a:rPr lang="uk-UA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Фікційна шекспіріана – різножанрові твори, орієнтовані  на створення художнього образу Барда, історія життя якого формує фабульний каркас.</a:t>
            </a:r>
          </a:p>
          <a:p>
            <a:pPr lvl="0"/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Роберт Най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«Місіс Шекспір» (1993), «Небіжчик пан Шекспір»(1998); 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Ентоні 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Берджес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«На сонце не схожі» (1964);</a:t>
            </a:r>
          </a:p>
          <a:p>
            <a:pPr lvl="0"/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Джесс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Вінфілд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«Мене звати Вілл» (2008);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Грейс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Тіффані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«У мого батька була дочка» (2003).</a:t>
            </a:r>
            <a:r>
              <a:rPr lang="uk-UA" sz="1800" dirty="0">
                <a:latin typeface="Times New Roman"/>
                <a:ea typeface="Calibri"/>
              </a:rPr>
              <a:t> </a:t>
            </a:r>
          </a:p>
          <a:p>
            <a:pPr lvl="0"/>
            <a:r>
              <a:rPr lang="uk-UA" sz="1800" b="1" i="1" dirty="0">
                <a:latin typeface="Times New Roman"/>
                <a:ea typeface="Calibri"/>
              </a:rPr>
              <a:t>Концептуально-</a:t>
            </a:r>
            <a:r>
              <a:rPr lang="uk-UA" sz="1800" b="1" i="1" dirty="0" err="1">
                <a:latin typeface="Times New Roman"/>
                <a:ea typeface="Calibri"/>
              </a:rPr>
              <a:t>алюзивна</a:t>
            </a:r>
            <a:r>
              <a:rPr lang="uk-UA" sz="1800" b="1" i="1" dirty="0">
                <a:latin typeface="Times New Roman"/>
                <a:ea typeface="Calibri"/>
              </a:rPr>
              <a:t> проза</a:t>
            </a:r>
            <a:r>
              <a:rPr lang="uk-UA" sz="1800" dirty="0">
                <a:latin typeface="Times New Roman"/>
                <a:ea typeface="Calibri"/>
              </a:rPr>
              <a:t>=Т</a:t>
            </a:r>
            <a:r>
              <a:rPr lang="uk-UA" sz="1800" dirty="0">
                <a:effectLst/>
                <a:latin typeface="Times New Roman"/>
                <a:ea typeface="Calibri"/>
              </a:rPr>
              <a:t>вори, де біографічне начало редуковане до окремого епізоду, при цьому метою автора є не створення життєпису, а використання авторитету чи репутації Шекспіра для розв’язання власної творчої задачі.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  <a:p>
            <a:pPr lvl="0"/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А.Азімов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 «Безсмертний Бард»(1957),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Дж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. Л. 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Каррел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«Таємниця Шекспіра» (2007)  та «Прокляття Шекспіра» (2010);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Дж</a:t>
            </a:r>
            <a:r>
              <a:rPr lang="uk-UA" sz="1800" i="1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r>
              <a:rPr lang="uk-UA" sz="1800" i="1" dirty="0" err="1">
                <a:solidFill>
                  <a:prstClr val="black"/>
                </a:solidFill>
                <a:latin typeface="Times New Roman"/>
                <a:ea typeface="Calibri"/>
              </a:rPr>
              <a:t>Ффорде</a:t>
            </a:r>
            <a:r>
              <a:rPr lang="uk-UA" sz="1800" dirty="0">
                <a:solidFill>
                  <a:prstClr val="black"/>
                </a:solidFill>
                <a:latin typeface="Times New Roman"/>
                <a:ea typeface="Calibri"/>
              </a:rPr>
              <a:t> «В державі завелась гнилизна» (2004).</a:t>
            </a:r>
            <a:endParaRPr lang="uk-UA" sz="1800" dirty="0">
              <a:solidFill>
                <a:prstClr val="black"/>
              </a:solidFill>
            </a:endParaRPr>
          </a:p>
          <a:p>
            <a:endParaRPr lang="uk-UA" sz="1600" dirty="0">
              <a:effectLst/>
              <a:latin typeface="Times New Roman"/>
              <a:ea typeface="Calibri"/>
            </a:endParaRPr>
          </a:p>
          <a:p>
            <a:pPr lvl="0"/>
            <a:endParaRPr lang="uk-UA" sz="16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8871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стрітарті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4102" y="2103120"/>
            <a:ext cx="2939143" cy="393192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35" y="2014194"/>
            <a:ext cx="3764308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58" y="2461932"/>
            <a:ext cx="4876842" cy="34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7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5F8A-955F-EBAE-3E60-2F9CC15C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87"/>
            <a:ext cx="10515600" cy="804230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35F4D2-3575-175D-0048-4C1D3F668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9" y="1277957"/>
            <a:ext cx="11215170" cy="1972019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дискурсивності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(концепція Мішеля Фуко)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 як засновник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дискурсивності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(концепція Юрія Черняка)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присутності Шекспіра в сучасному світі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(концепція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Бальца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Енглера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та її розвиток)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2A3470C-AD5E-1A25-5747-8184041B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429000"/>
            <a:ext cx="2725166" cy="333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587F10-7449-06F5-A7A7-839B24F3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81" y="3429000"/>
            <a:ext cx="3220828" cy="325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Мої документи\Для ноутбука\TORKUT N.M\ЗНУ\Курси\Інтермедіальний Шекспір\1.jpg">
            <a:extLst>
              <a:ext uri="{FF2B5EF4-FFF2-40B4-BE49-F238E27FC236}">
                <a16:creationId xmlns:a16="http://schemas.microsoft.com/office/drawing/2014/main" id="{A5DF52C9-519B-9858-D150-A71DDB7C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510" y="3352433"/>
            <a:ext cx="2820317" cy="33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2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9832bc5a5c6f6798882cedfbfa55a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5000636" cy="5000636"/>
          </a:xfrm>
          <a:prstGeom prst="rect">
            <a:avLst/>
          </a:prstGeom>
        </p:spPr>
      </p:pic>
      <p:pic>
        <p:nvPicPr>
          <p:cNvPr id="9" name="Рисунок 8" descr="25021486_318850715272288_779561065723933491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372" y="2362072"/>
            <a:ext cx="5000628" cy="44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5776"/>
            <a:ext cx="10972800" cy="1046079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 в рекламі</a:t>
            </a:r>
          </a:p>
        </p:txBody>
      </p:sp>
      <p:pic>
        <p:nvPicPr>
          <p:cNvPr id="4" name="videoplayback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4665" y="1417638"/>
            <a:ext cx="7032781" cy="52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F95F3-1DDA-E1FA-078C-7DAD045E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236"/>
            <a:ext cx="10972800" cy="936434"/>
          </a:xfrm>
        </p:spPr>
        <p:txBody>
          <a:bodyPr/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Шекспір як засновник </a:t>
            </a:r>
            <a:r>
              <a:rPr kumimoji="0" lang="uk-U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дискурсивності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9C3D07-85D0-513F-7112-537971573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88" y="1586429"/>
            <a:ext cx="11754998" cy="4996934"/>
          </a:xfrm>
        </p:spPr>
        <p:txBody>
          <a:bodyPr/>
          <a:lstStyle/>
          <a:p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 виступає своєрідним інтелектуальним натхненником, чия постать і художня спадщина стимулюють подальше невпинне розгортання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мисленнєвої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стихії.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Масштабність постаті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В.Шекспіра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потужність впливу, який продовжує здійснювати його слово на розвиток світової культури, дає підстави говорити про існування такого соціокультурного рецептивного феномену, як шекспірівський дискурс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707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7814"/>
            <a:ext cx="8928992" cy="113982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Форми присутності Шекспіра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у сучасному світі (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Бальц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Енглер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16808" y="1417639"/>
            <a:ext cx="5112568" cy="4853132"/>
          </a:xfrm>
        </p:spPr>
        <p:txBody>
          <a:bodyPr>
            <a:noAutofit/>
          </a:bodyPr>
          <a:lstStyle/>
          <a:p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Театр.</a:t>
            </a:r>
          </a:p>
          <a:p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Тексти  та їх обговорення.</a:t>
            </a:r>
          </a:p>
          <a:p>
            <a:r>
              <a:rPr lang="uk-UA" sz="3400" b="1" dirty="0" err="1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 (цитати, згадування).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96200" y="2708921"/>
            <a:ext cx="2016224" cy="266429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680" y="2022256"/>
            <a:ext cx="3168352" cy="424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369421"/>
      </p:ext>
    </p:extLst>
  </p:cSld>
  <p:clrMapOvr>
    <a:masterClrMapping/>
  </p:clrMapOvr>
  <p:transition advClick="0" advTm="3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F95F3-1DDA-E1FA-078C-7DAD045E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236"/>
            <a:ext cx="10972800" cy="936434"/>
          </a:xfrm>
        </p:spPr>
        <p:txBody>
          <a:bodyPr/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Форми присутності Шекспіра </a:t>
            </a:r>
            <a:br>
              <a:rPr lang="uk-UA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у сучасному світі ( розвиток концепції)</a:t>
            </a:r>
            <a:endParaRPr lang="uk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9C3D07-85D0-513F-7112-537971573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88" y="1244907"/>
            <a:ext cx="11754998" cy="5338456"/>
          </a:xfrm>
        </p:spPr>
        <p:txBody>
          <a:bodyPr/>
          <a:lstStyle/>
          <a:p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проекції (живопис, музика, кіно, реклама).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Шекспірівські «місця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памяті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 (меморіальні локуси)</a:t>
            </a:r>
          </a:p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Шекспірівські 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ятники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200" b="1" dirty="0" err="1">
                <a:latin typeface="Times New Roman" pitchFamily="18" charset="0"/>
                <a:cs typeface="Times New Roman" pitchFamily="18" charset="0"/>
              </a:rPr>
              <a:t>нумизматика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та ін.</a:t>
            </a:r>
          </a:p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Шекспірівські  святкування, театральні фестивалі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Шекспірівські інституції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184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E4783-7E2E-BD0D-E120-51CD3DE5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15566"/>
            <a:ext cx="8856984" cy="77779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Міжмовні переклади Шекспіра у Франції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6F36A5-5F11-9367-432F-CA1F8623A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124745"/>
            <a:ext cx="8568952" cy="2876550"/>
          </a:xfrm>
        </p:spPr>
        <p:txBody>
          <a:bodyPr>
            <a:normAutofit lnSpcReduction="1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Вольтер переклади-адаптації «Смерть Цезаря»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«Гамлет» 1730–1735</a:t>
            </a:r>
          </a:p>
          <a:p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П’єр Антуан де ла </a:t>
            </a:r>
            <a:r>
              <a:rPr lang="uk-UA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переказ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26-ти п’єс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Шекспіра (1745-1748), 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Жана Франсуа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Дюсі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(1775) 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пєс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«Гамлета» та «Ромео і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Джульєтти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uk-UA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П’єр </a:t>
            </a:r>
            <a:r>
              <a:rPr lang="uk-UA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Летурнер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у 1776-1782 роках надрукував 20 томів власних перекладів творів англійського драматурга.</a:t>
            </a:r>
          </a:p>
          <a:p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FEF20F-0DFB-D2AB-E603-6DB609B1C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61" y="4001294"/>
            <a:ext cx="4445223" cy="30079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BD4227-3905-63DA-244D-4F3E346BB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9" y="4300852"/>
            <a:ext cx="3613227" cy="24088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27EC78-D502-3C72-3606-5784BB839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324" y="4300853"/>
            <a:ext cx="2341583" cy="23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5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60BA9-639A-B0BA-1FB4-F660E7BC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6" y="188641"/>
            <a:ext cx="78867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Міжмовні переклади Шекспіра в Німеччині та їх резонанс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DCEB50F-B224-C4AE-8DC3-1707687BA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628801"/>
            <a:ext cx="8424936" cy="45481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Ранній розвиток перекладацької шекспіріани (К.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Брок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Х.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Віланд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Г. Лессінг, А.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Шлегель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  Л. Тік, 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ст.)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Шекспірізація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літературі – наслідування Шекспіра (Й. В. Гете, Л. Тік, Ф. Шиллер, Я. Ленц)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Ототожнення німецького духу з Гамлетом            (Й.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В.Гете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Й.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Гердер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Ф. Ніцше, А.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Шопенгауер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Інституалізація німецької шекспіріани                              (В. </a:t>
            </a:r>
            <a:r>
              <a:rPr lang="uk-UA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Ехельгаузер</a:t>
            </a:r>
            <a:r>
              <a:rPr lang="uk-UA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«Шекспірівське товариство», 1864 р.; бібліотека; збірник, 1865)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3184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19691"/>
            <a:ext cx="4536504" cy="301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04" y="194501"/>
            <a:ext cx="2956065" cy="295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0" y="3467794"/>
            <a:ext cx="2921049" cy="320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22" y="3454822"/>
            <a:ext cx="2883307" cy="316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59" y="3427875"/>
            <a:ext cx="2543172" cy="316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504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Перші українські перекладачі Шекспіра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4376" y="1772817"/>
            <a:ext cx="8728521" cy="4525963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Антиколоніальна спрямованість перших перекладів (М. Старицький, Ю. Федькович,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П.Куліш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) та дискурсу (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П.Куліш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І.Франко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24" y="3589492"/>
            <a:ext cx="2143894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Ð ÐµÐ·ÑÐ»ÑÑÐ°Ñ Ð¿Ð¾ÑÑÐºÑ Ð·Ð¾Ð±ÑÐ°Ð¶ÐµÐ½Ñ Ð·Ð° Ð·Ð°Ð¿Ð¸ÑÐ¾Ð¼ &quot;ÑÐµÐ´ÑÐºÐ¾Ð²Ð¸Ñ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08" y="3589492"/>
            <a:ext cx="2283585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35" y="3605034"/>
            <a:ext cx="2143894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20" y="3650135"/>
            <a:ext cx="1820655" cy="271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66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44" y="149052"/>
            <a:ext cx="2152508" cy="306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20" y="166069"/>
            <a:ext cx="1990984" cy="29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59" y="3486372"/>
            <a:ext cx="2023804" cy="284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8F146B-60E7-BA58-45CE-976BF2171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528348"/>
            <a:ext cx="2247308" cy="2806340"/>
          </a:xfrm>
          <a:prstGeom prst="rect">
            <a:avLst/>
          </a:prstGeom>
        </p:spPr>
      </p:pic>
      <p:pic>
        <p:nvPicPr>
          <p:cNvPr id="1026" name="Picture 2" descr="Костецький Ігор — Енциклопедія Сучасної України">
            <a:extLst>
              <a:ext uri="{FF2B5EF4-FFF2-40B4-BE49-F238E27FC236}">
                <a16:creationId xmlns:a16="http://schemas.microsoft.com/office/drawing/2014/main" id="{FBC78DA1-11C2-9E0B-495A-EE7CE4AC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29" y="205423"/>
            <a:ext cx="2216584" cy="276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удницький Михайло - Тернопільська обласна бібліотека для молоді">
            <a:extLst>
              <a:ext uri="{FF2B5EF4-FFF2-40B4-BE49-F238E27FC236}">
                <a16:creationId xmlns:a16="http://schemas.microsoft.com/office/drawing/2014/main" id="{16CBD5C7-CD66-5C27-28BF-0681B595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73" y="204137"/>
            <a:ext cx="2049289" cy="28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07063-3035-A354-28ED-A0C1C6342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012" y="3528349"/>
            <a:ext cx="2140928" cy="2858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D9125-E3EA-BD0D-6810-0B83DAC10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718" y="3529106"/>
            <a:ext cx="2023804" cy="28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2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DE57-3C78-9180-FFCD-59CE3A3C9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2B6FC-11C6-2634-87A9-E6AA3376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571"/>
            <a:ext cx="10515600" cy="1315845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дискурсивності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(термін Мішеля Фуко)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FDEABF-5D37-8EBA-DFBE-48A1DB7E4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490" y="1630496"/>
            <a:ext cx="6267842" cy="5037933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Мислитель, що створив гіпотетичну можливість появи таких нових ідей, образів і навіть смислових концептів, які: 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гносеологічно укорінені в його власній творчості, 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наділені певною самобутністю, </a:t>
            </a: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</a:rPr>
              <a:t>являють собою крок у розвитку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</a:rPr>
              <a:t>     </a:t>
            </a:r>
            <a:r>
              <a:rPr lang="uk-UA" dirty="0" err="1">
                <a:effectLst/>
                <a:latin typeface="Times New Roman"/>
                <a:ea typeface="Calibri"/>
              </a:rPr>
              <a:t>інтелектуально</a:t>
            </a:r>
            <a:r>
              <a:rPr lang="uk-UA" dirty="0">
                <a:effectLst/>
                <a:latin typeface="Times New Roman"/>
                <a:ea typeface="Calibri"/>
              </a:rPr>
              <a:t>-духовної традиції.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>
                <a:latin typeface="Times New Roman"/>
              </a:rPr>
              <a:t>Засновникидискурсивності</a:t>
            </a:r>
            <a:r>
              <a:rPr lang="uk-UA" dirty="0">
                <a:latin typeface="Times New Roman"/>
              </a:rPr>
              <a:t>: Карл Маркс, </a:t>
            </a:r>
            <a:r>
              <a:rPr lang="uk-UA" dirty="0" err="1">
                <a:latin typeface="Times New Roman"/>
              </a:rPr>
              <a:t>Зігмунд</a:t>
            </a:r>
            <a:r>
              <a:rPr lang="uk-UA" dirty="0">
                <a:latin typeface="Times New Roman"/>
              </a:rPr>
              <a:t> </a:t>
            </a:r>
            <a:r>
              <a:rPr lang="uk-UA" dirty="0" err="1">
                <a:latin typeface="Times New Roman"/>
              </a:rPr>
              <a:t>Фройд</a:t>
            </a:r>
            <a:endParaRPr lang="uk-UA" dirty="0"/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3F7E2FE2-4972-A69B-4B13-94873C624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1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1A787-C761-0D5E-8B3D-F27F6E9D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16633"/>
            <a:ext cx="8568952" cy="1008112"/>
          </a:xfrm>
        </p:spPr>
        <p:txBody>
          <a:bodyPr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Зібрання творів Шекспіра українською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AD8F784-6CBF-FBC2-403E-D5567D22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6" y="1340769"/>
            <a:ext cx="8191816" cy="1944217"/>
          </a:xfrm>
        </p:spPr>
        <p:txBody>
          <a:bodyPr>
            <a:normAutofit/>
          </a:bodyPr>
          <a:lstStyle/>
          <a:p>
            <a:r>
              <a:rPr lang="uk-U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Вибрані твори», </a:t>
            </a:r>
            <a:r>
              <a:rPr lang="hu-H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томи (1950-52)</a:t>
            </a:r>
          </a:p>
          <a:p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«Твори», </a:t>
            </a:r>
            <a:r>
              <a:rPr lang="hu-H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томи (1964), </a:t>
            </a:r>
          </a:p>
          <a:p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«Твори», І-</a:t>
            </a:r>
            <a:r>
              <a:rPr lang="hu-H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uk-UA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томи (1983-86).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4942F7-AE9D-823D-55A9-EE297721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30" y="3797901"/>
            <a:ext cx="3000558" cy="2247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5C34B-A50A-5024-A33C-1F3158A75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3677202"/>
            <a:ext cx="2644477" cy="2488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1F78FC-D08B-C3F1-47AF-2E2787C4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770" y="3872977"/>
            <a:ext cx="3013161" cy="22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46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2591A-814E-683F-67CC-78BFFE14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920" y="365126"/>
            <a:ext cx="4663436" cy="2559818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Юрій Андрухович</a:t>
            </a:r>
            <a:b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«Гамлет»(2008)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«Ромео і Джульєтта»(2016)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«Король Лір»(2021)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10B8E8B2-99A9-28E7-D51E-6A9925F03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5353" y="258434"/>
            <a:ext cx="3011016" cy="3024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0BCE07-1127-03AD-01DD-9BBFC7B8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89" y="3243257"/>
            <a:ext cx="2350061" cy="3572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59429-7106-A9EB-A8A9-41D82C3DC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370" y="3256709"/>
            <a:ext cx="2299261" cy="3397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BE26F-2347-E83A-F75D-1033B85B8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278" y="3150339"/>
            <a:ext cx="2212235" cy="33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9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4A230-6228-DDE8-7077-1622DE8B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6" y="269717"/>
            <a:ext cx="7886700" cy="78301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Переклади повного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сонетарію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українською мовою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BF457B-9493-8B10-DC96-DCE2D976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6" y="1412777"/>
            <a:ext cx="7886700" cy="1785083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Костецький, Д. Паламарчук, Д. Павличко,</a:t>
            </a:r>
          </a:p>
          <a:p>
            <a:pPr marL="0" indent="0">
              <a:buNone/>
            </a:pP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Тарнавський, І. </a:t>
            </a:r>
            <a:r>
              <a:rPr lang="uk-UA" sz="3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Селезинка</a:t>
            </a: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Пилипенко, Н. </a:t>
            </a:r>
            <a:r>
              <a:rPr lang="uk-UA" sz="3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Бутук</a:t>
            </a: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uk-UA" sz="3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Лящук</a:t>
            </a: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І. </a:t>
            </a:r>
            <a:r>
              <a:rPr lang="uk-UA" sz="3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Редчиць</a:t>
            </a: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 </a:t>
            </a:r>
            <a:r>
              <a:rPr lang="uk-UA" sz="3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Виженко</a:t>
            </a:r>
            <a:r>
              <a:rPr lang="uk-UA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6A2F3-28D5-3422-B1AD-ABFA8E53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592" y="3214172"/>
            <a:ext cx="5067136" cy="3236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EDA4F2-A901-57B0-0A52-5528B59A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9" y="3269275"/>
            <a:ext cx="2307041" cy="3466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14AF7-662F-F7C2-9857-AC257B34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45" y="4440158"/>
            <a:ext cx="3048000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2F876-CC3F-57B3-9102-73B59B27B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504" y="3214172"/>
            <a:ext cx="37814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79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E685-D80F-57A3-34B4-9D0BEC9B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73" y="409730"/>
            <a:ext cx="10515600" cy="1325563"/>
          </a:xfrm>
        </p:spPr>
        <p:txBody>
          <a:bodyPr>
            <a:normAutofit/>
          </a:bodyPr>
          <a:lstStyle/>
          <a:p>
            <a:r>
              <a:rPr lang="uk-UA" sz="4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атеріальні сліди присутності 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медіуми пам’яті про Шекспіра</a:t>
            </a:r>
            <a:endParaRPr lang="uk-UA" sz="40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45743F-329A-18B4-354D-C3FB49AB0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меморіальні локуси</a:t>
            </a:r>
            <a:r>
              <a:rPr lang="uk-UA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Джона Шекспіра на </a:t>
            </a:r>
            <a:r>
              <a:rPr lang="uk-UA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Генлі-стріт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котедж </a:t>
            </a:r>
            <a:r>
              <a:rPr lang="uk-UA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Енн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Гетвей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Нью-</a:t>
            </a:r>
            <a:r>
              <a:rPr lang="uk-UA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плейс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Церква Святої Трійці, 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граматична школа та ін.), </a:t>
            </a:r>
          </a:p>
          <a:p>
            <a:pPr marL="0" indent="0">
              <a:buNone/>
            </a:pPr>
            <a:r>
              <a:rPr lang="uk-UA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артефакти,</a:t>
            </a:r>
            <a:r>
              <a:rPr lang="uk-UA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пов’язані з життям, посмертною славою і творами геніального драматурга. </a:t>
            </a:r>
          </a:p>
          <a:p>
            <a:pPr marL="0" indent="0">
              <a:buNone/>
            </a:pPr>
            <a:endParaRPr lang="uk-UA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Атрибутивні ознаки цих медіумів </a:t>
            </a:r>
            <a:r>
              <a:rPr lang="uk-UA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памяті</a:t>
            </a:r>
            <a:r>
              <a:rPr lang="uk-UA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матеріальність,</a:t>
            </a:r>
          </a:p>
          <a:p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статика, </a:t>
            </a:r>
          </a:p>
          <a:p>
            <a:pPr marL="0" indent="0">
              <a:buNone/>
            </a:pPr>
            <a:r>
              <a:rPr lang="uk-UA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к</a:t>
            </a: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онтрольованість.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693161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8C2AF7-B14E-28BE-D29C-67DC1483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878"/>
            <a:ext cx="10515600" cy="5006085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Пам’ятне місце – це те, що залишається від того, що більше не існує. Аби продовжувати й зберігати своє значення, історія має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оповідатися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тож оповідь заміняє втрачене середовище. Пам’ятні місця – це розкидані фрагменти втрачених і зруйнованих життєвих зав’язків. Адже з руйнацією місця його історія не припиняється; воно зберігає в собі матеріальні рештки, які стають елементами розповідей, а разом з тим вихідними точками нових культурних спогадів» [А. 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Ассман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« Простори спогаду»].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4048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C1353C-504B-72A6-9885-F865386E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4" y="217146"/>
            <a:ext cx="3711751" cy="27918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EA7BA-C0F1-8D13-AE6B-F452C359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80" y="217146"/>
            <a:ext cx="3844951" cy="2892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39262-4A74-4BF8-560C-A8FECE889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" y="3397102"/>
            <a:ext cx="3972174" cy="2987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D843B-10E6-AA01-5BCB-EDCA68F76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677" y="3397101"/>
            <a:ext cx="3972174" cy="2987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9C38F4-B885-68FC-40D1-F88DA3339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031" y="251861"/>
            <a:ext cx="3752644" cy="2822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50D442-B470-159C-028B-2DC281D8C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029" y="3479662"/>
            <a:ext cx="3752645" cy="28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F306A4-8A26-5240-FF19-687A0307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641" y="186069"/>
            <a:ext cx="2825398" cy="37479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3D69D3-8433-0D94-CBD9-6272F1B4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71" y="685998"/>
            <a:ext cx="3887358" cy="29239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D1237A-3C5C-10BC-DFDF-F4EDBC094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04" y="106723"/>
            <a:ext cx="3077580" cy="40825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36A95-C426-D81C-4E06-4AE144920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4" y="3912384"/>
            <a:ext cx="3774272" cy="2838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1B25E-06A3-2D18-F331-5F6F137E4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696" y="3934046"/>
            <a:ext cx="3548098" cy="26687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A088EB-830F-5A34-2C17-77C114569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036" y="4025631"/>
            <a:ext cx="3473150" cy="261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8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4D0AF0-DF92-82AB-D8A7-7F2008C4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27" y="4529468"/>
            <a:ext cx="2940257" cy="22115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009A7-C0DB-5AF3-C3C8-3587993C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175" y="506800"/>
            <a:ext cx="3637650" cy="2736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E7536-161C-9B01-C2F3-7CC1E8DA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427" y="259337"/>
            <a:ext cx="2549745" cy="3382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CED30-BE56-1765-239F-62920C314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115" y="3641652"/>
            <a:ext cx="3913769" cy="2943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E1EE9-FE4D-A358-236E-405B9BE8C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28" y="267569"/>
            <a:ext cx="3001345" cy="39813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9B1E72-3EC4-1866-0D67-7F0BEF4AE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947" y="3989609"/>
            <a:ext cx="3468704" cy="26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3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4CD946-41C5-C809-4640-5F9AD6CD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71" y="156107"/>
            <a:ext cx="4381602" cy="32957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BAC22-572E-BED8-2EA0-4BA28CFF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856" y="3562290"/>
            <a:ext cx="4132521" cy="31083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A04D3B-4367-BE12-E40C-32E786604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23" y="3593536"/>
            <a:ext cx="4132520" cy="3108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1E218-64AB-D140-5829-834E027F8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128" y="133292"/>
            <a:ext cx="4701978" cy="331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39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>
            <a:extLst>
              <a:ext uri="{FF2B5EF4-FFF2-40B4-BE49-F238E27FC236}">
                <a16:creationId xmlns:a16="http://schemas.microsoft.com/office/drawing/2014/main" id="{356ED34E-53EB-38A0-C434-16F73C0D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7664067" cy="1107441"/>
          </a:xfrm>
        </p:spPr>
        <p:txBody>
          <a:bodyPr/>
          <a:lstStyle/>
          <a:p>
            <a:pPr eaLnBrk="1" hangingPunct="1"/>
            <a:r>
              <a:rPr lang="uk-UA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ятники</a:t>
            </a:r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Шекспіру</a:t>
            </a:r>
          </a:p>
        </p:txBody>
      </p:sp>
      <p:sp>
        <p:nvSpPr>
          <p:cNvPr id="160771" name="Объект 2">
            <a:extLst>
              <a:ext uri="{FF2B5EF4-FFF2-40B4-BE49-F238E27FC236}">
                <a16:creationId xmlns:a16="http://schemas.microsoft.com/office/drawing/2014/main" id="{32CFAA72-ACB9-7B36-AA11-4D130D824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5940426"/>
            <a:ext cx="8291512" cy="728663"/>
          </a:xfrm>
        </p:spPr>
        <p:txBody>
          <a:bodyPr/>
          <a:lstStyle/>
          <a:p>
            <a:pPr eaLnBrk="1" hangingPunct="1"/>
            <a:endParaRPr lang="uk-UA" altLang="uk-UA"/>
          </a:p>
        </p:txBody>
      </p:sp>
      <p:pic>
        <p:nvPicPr>
          <p:cNvPr id="160772" name="Рисунок 3">
            <a:extLst>
              <a:ext uri="{FF2B5EF4-FFF2-40B4-BE49-F238E27FC236}">
                <a16:creationId xmlns:a16="http://schemas.microsoft.com/office/drawing/2014/main" id="{B14B8606-0BBE-BD22-183F-ACA63724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r="23627"/>
          <a:stretch>
            <a:fillRect/>
          </a:stretch>
        </p:blipFill>
        <p:spPr bwMode="auto">
          <a:xfrm>
            <a:off x="86184" y="1518444"/>
            <a:ext cx="3713201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020251D8-21FA-7740-139B-2EBF816A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 bwMode="auto">
          <a:xfrm>
            <a:off x="3249613" y="1273969"/>
            <a:ext cx="296068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E5F2889-0079-A8FF-AE39-A63D0B663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19292"/>
          <a:stretch>
            <a:fillRect/>
          </a:stretch>
        </p:blipFill>
        <p:spPr bwMode="auto">
          <a:xfrm>
            <a:off x="8942388" y="188911"/>
            <a:ext cx="31877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E15CA7EF-965C-0161-D5A0-2700D1306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35" y="1518444"/>
            <a:ext cx="280035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F95F3-1DDA-E1FA-078C-7DAD045E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236"/>
            <a:ext cx="10972800" cy="936434"/>
          </a:xfrm>
        </p:spPr>
        <p:txBody>
          <a:bodyPr/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Шекспір як засновник </a:t>
            </a:r>
            <a:r>
              <a:rPr kumimoji="0" lang="uk-U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дискурсивності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9C3D07-85D0-513F-7112-537971573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88" y="1244907"/>
            <a:ext cx="11754998" cy="5338456"/>
          </a:xfrm>
        </p:spPr>
        <p:txBody>
          <a:bodyPr/>
          <a:lstStyle/>
          <a:p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Вільям Шекспір посідає особливе місце в історії Західної цивілізації: він постає не просто як автор одного чи декількох геніальних творів, як неперевершений поет, в творчості якого органічно поєдналися невичерпна глибина філософських смислів і мистецька віртуозність, але як 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творець чогось значно більшого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ніж тексти, образи чи ідеї. </a:t>
            </a:r>
          </a:p>
          <a:p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Дискусії стосовно його особистості та написаних ним художніх текстів спричинюють появу інших нових текстів (літературних творів, інтерпретацій та перетлумачень), сприяють народженню суголосних, чи навпаки, принципово контрастних думок, ідей, концепцій. </a:t>
            </a:r>
          </a:p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автора-засновника </a:t>
            </a:r>
            <a:r>
              <a:rPr lang="uk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дискурсивності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національній та світовій культурі:</a:t>
            </a:r>
          </a:p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внесок у розвиток мови, </a:t>
            </a:r>
          </a:p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інтертекстуальність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переклади.</a:t>
            </a:r>
          </a:p>
          <a:p>
            <a:pPr marL="0" indent="0">
              <a:buNone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Присутність постаті автора в культурі </a:t>
            </a:r>
          </a:p>
          <a:p>
            <a:pPr marL="6858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антистретфордіанські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теорії, </a:t>
            </a:r>
          </a:p>
          <a:p>
            <a:pPr marL="6858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біографічна шекспіріана, </a:t>
            </a:r>
          </a:p>
          <a:p>
            <a:pPr marL="6858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байопіки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6858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популярна культура і реклама)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65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4BB21-EFE9-236D-530D-6F638366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3" y="0"/>
            <a:ext cx="10821528" cy="127795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Lviv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867" name="Объект 4">
            <a:extLst>
              <a:ext uri="{FF2B5EF4-FFF2-40B4-BE49-F238E27FC236}">
                <a16:creationId xmlns:a16="http://schemas.microsoft.com/office/drawing/2014/main" id="{B7F0849C-195E-CC31-7AD0-B8E984EFEA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60" y="1466679"/>
            <a:ext cx="5025298" cy="5025298"/>
          </a:xfrm>
        </p:spPr>
      </p:pic>
      <p:pic>
        <p:nvPicPr>
          <p:cNvPr id="164868" name="Объект 7">
            <a:extLst>
              <a:ext uri="{FF2B5EF4-FFF2-40B4-BE49-F238E27FC236}">
                <a16:creationId xmlns:a16="http://schemas.microsoft.com/office/drawing/2014/main" id="{10626D8F-EE84-E6DC-65D9-FFC548158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466680"/>
            <a:ext cx="5694420" cy="502529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C10AE-9B57-671A-5D76-FD427720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Шекспірівські святкування</a:t>
            </a:r>
            <a:endParaRPr lang="uk-UA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60954A-6D33-0CAB-ABF4-2E5D59A23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-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ритуальна комунікація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виступає формою структурування, підтримки і передачі культурної пам'яті. </a:t>
            </a:r>
          </a:p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Коммеморативні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 корелюють не лише з історією у традиційному її розумінні (сукупність знань про минуле), але й із конструюванням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історія, що не є ні відживленням, ні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перезаснуванням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ні реконструюванням, ні простою картинкою, а в найчіткішому сенсі слова – відтворенням у пам’яті. Історія, що цікавиться пам’яттю не як пригадуванням, а як загальною динамікою минулого в теперішньому. Історія в другому ступені»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[П’єр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Нора.Теперішнє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пам'ять. Київ : КЛІО, 2014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415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C390C-7166-016D-65D8-6D40CF07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події Шекспірівських святкувань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Стретфорд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на-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Ейвоні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20-ті числа квітня)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B14471-CED6-E06A-9055-FB1F9B555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публічні лекції та </a:t>
            </a:r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академічні симпозіуми,</a:t>
            </a:r>
          </a:p>
          <a:p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презентації нових видань, </a:t>
            </a:r>
          </a:p>
          <a:p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тематичні музейні експозиції, </a:t>
            </a:r>
          </a:p>
          <a:p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парад з покладанням квітів на могилу поета, </a:t>
            </a:r>
          </a:p>
          <a:p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святковий ланч з врученням </a:t>
            </a:r>
            <a:r>
              <a:rPr lang="uk-UA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Прегнеллівської</a:t>
            </a:r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нагороди й тостом, </a:t>
            </a:r>
          </a:p>
          <a:p>
            <a:r>
              <a:rPr lang="uk-UA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спеціальне урочисте богослужіння в Церкві Святої Трійці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543646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C090DE-DA6D-287F-DFC6-0886A590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717" y="374322"/>
            <a:ext cx="3651821" cy="27467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1ED1F-E911-0207-3B14-24F6523F6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720" y="3585949"/>
            <a:ext cx="3774559" cy="2839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73546F-4FC7-7426-A7D3-AD0B300E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26" y="3616534"/>
            <a:ext cx="3774559" cy="2835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EC2FC-AEAA-3B77-A7FF-1DBF0F50D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26" y="249963"/>
            <a:ext cx="3774559" cy="28391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9CE99E-2DE9-13C0-5148-07F2A9E41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4" y="347309"/>
            <a:ext cx="3651821" cy="27434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E6A72A-C0BC-61BE-14E3-D9975141D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714" y="3585948"/>
            <a:ext cx="3774561" cy="28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4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D276B5-F462-4808-79AD-6D9ABF62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41" y="205269"/>
            <a:ext cx="4285909" cy="32237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9B554-1586-EECD-3C82-26ACCEB3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8" y="3497263"/>
            <a:ext cx="4285909" cy="3225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2804E1-A283-0E46-57A6-3BC4DEDAE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0" y="243636"/>
            <a:ext cx="4144147" cy="3117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D92C12-E129-7667-C193-933B29DCE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17704"/>
            <a:ext cx="5309224" cy="29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53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C3C020-3941-9364-565C-A7FFA0A9C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45" y="0"/>
            <a:ext cx="12248145" cy="68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41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Шекспірівські театральні фестивалі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5560" y="1902842"/>
            <a:ext cx="7920880" cy="4680520"/>
          </a:xfrm>
        </p:spPr>
        <p:txBody>
          <a:bodyPr/>
          <a:lstStyle/>
          <a:p>
            <a:r>
              <a:rPr lang="uk-UA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Стретфорд-на-Ейвоні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(Англія, Девід </a:t>
            </a:r>
            <a:r>
              <a:rPr lang="uk-UA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Гаррік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- 1769 р. </a:t>
            </a:r>
          </a:p>
          <a:p>
            <a:r>
              <a:rPr lang="uk-UA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Гельсінгер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Замок </a:t>
            </a:r>
            <a:r>
              <a:rPr lang="uk-UA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Кронборг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(Данія) – 1816 р.</a:t>
            </a:r>
          </a:p>
          <a:p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Техас (США) – 1986 р.</a:t>
            </a:r>
          </a:p>
          <a:p>
            <a:r>
              <a:rPr lang="uk-UA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Нойс</a:t>
            </a: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(Німеччина) – 1991 р.</a:t>
            </a:r>
          </a:p>
          <a:p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Крайова (Румунія) – 1994 р.</a:t>
            </a:r>
          </a:p>
          <a:p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Гданськ (Польща) – 2014 р.</a:t>
            </a:r>
          </a:p>
          <a:p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Івано-Франківськ (Україна) – 2024р.</a:t>
            </a:r>
          </a:p>
          <a:p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4D4D6">
                    <a:shade val="50000"/>
                  </a:srgbClr>
                </a:solidFill>
                <a:latin typeface="Arial"/>
              </a:rPr>
              <a:t>Торкут Н.М., д.філол.н.,проф. "Інтермедіальний Шекспір"</a:t>
            </a:r>
          </a:p>
        </p:txBody>
      </p:sp>
    </p:spTree>
    <p:extLst>
      <p:ext uri="{BB962C8B-B14F-4D97-AF65-F5344CB8AC3E}">
        <p14:creationId xmlns:p14="http://schemas.microsoft.com/office/powerpoint/2010/main" val="962643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F6D52-D057-DBC1-3649-58F1046C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82" y="200722"/>
            <a:ext cx="11707303" cy="107723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Британського Парламенту (26.04.2023)</a:t>
            </a:r>
          </a:p>
        </p:txBody>
      </p:sp>
      <p:pic>
        <p:nvPicPr>
          <p:cNvPr id="4" name="PMQ April 26 2023">
            <a:hlinkClick r:id="" action="ppaction://media"/>
            <a:extLst>
              <a:ext uri="{FF2B5EF4-FFF2-40B4-BE49-F238E27FC236}">
                <a16:creationId xmlns:a16="http://schemas.microsoft.com/office/drawing/2014/main" id="{AE81FDF2-3B95-4882-0FD7-C565900FE2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832" y="1449192"/>
            <a:ext cx="9078335" cy="5208086"/>
          </a:xfrm>
        </p:spPr>
      </p:pic>
    </p:spTree>
    <p:extLst>
      <p:ext uri="{BB962C8B-B14F-4D97-AF65-F5344CB8AC3E}">
        <p14:creationId xmlns:p14="http://schemas.microsoft.com/office/powerpoint/2010/main" val="13753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F95F3-1DDA-E1FA-078C-7DAD045E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236"/>
            <a:ext cx="10972800" cy="936434"/>
          </a:xfrm>
        </p:spPr>
        <p:txBody>
          <a:bodyPr/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Шекспір як засновник </a:t>
            </a:r>
            <a:r>
              <a:rPr kumimoji="0" lang="uk-U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дискурсивності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9C3D07-85D0-513F-7112-537971573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88" y="1244907"/>
            <a:ext cx="11754998" cy="5338456"/>
          </a:xfrm>
          <a:noFill/>
        </p:spPr>
        <p:txBody>
          <a:bodyPr/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Вільям Шекспір посідає особливе місце в історії Західної цивілізації: він постає не просто як автор одного чи декількох геніальних творів, як неперевершений поет, в творчості якого органічно поєдналися невичерпна глибина філософських смислів і мистецька віртуозність, але як творець чогось значно більшого, ніж тексти, образи чи ідеї. </a:t>
            </a: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 виступає своєрідним інтелектуальним натхненником, чия постать і художня спадщина стимулюють подальше невпинне розгортання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мисленнєвої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стихії. Дискусії стосовно його особистості та написаних ним художніх текстів спричинюють появу інших нових текстів (літературних творів, інтерпретацій та перетлумачень), сприяють народженню суголосних, чи навпаки, принципово контрастних думок, ідей, концепцій. </a:t>
            </a: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Масштабність постаті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В.Шекспіра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потужність впливу, який продовжує здійснювати його слово на розвиток світової культури, дає підстави говорити про існування такого соціокультурного рецептивного феномену, як шекспірівський дискурс.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1685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42D8B-15FB-B86F-B80A-DF8EFE36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A21D6-233F-E08B-2D3C-3AF66DAE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Шекспірівський дискурс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B07DD-3543-B9A2-B770-9A52E09C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Шекспірівський дискурс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 сукупність інтерпретаційних стратегій,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мисленнєвих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практик,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інтелектуально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-духовних продуктів (літературних творів, сценічних вистав,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кіноверсій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інших артефактів, найрізноманітніших проявів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інтертекстуальності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філософських, естетичних, психологічних, соціально-політичних та ін. ідей), що з’явилися і продовжують з’являтися в процесі комунікації, породжуваної Шекспіровим словом.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9314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Шекспірівська статистика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1556792"/>
            <a:ext cx="8229600" cy="4896544"/>
          </a:xfrm>
        </p:spPr>
        <p:txBody>
          <a:bodyPr>
            <a:normAutofit lnSpcReduction="10000"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Ввів до англійського лексикону понад 1700 нових слів та понад 100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шекспіризмів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Кожні 8 хвилин – нова шекспірознавча розвідка.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800 тис. осіб «заробляють» на Шекспірі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1297 фільмів, зокрема 410 екранізацій його творів.</a:t>
            </a:r>
          </a:p>
          <a:p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Торкут Н.М., д.філол.н.,проф. "Інтермедіальний Шекспір"</a:t>
            </a:r>
          </a:p>
        </p:txBody>
      </p:sp>
    </p:spTree>
    <p:extLst>
      <p:ext uri="{BB962C8B-B14F-4D97-AF65-F5344CB8AC3E}">
        <p14:creationId xmlns:p14="http://schemas.microsoft.com/office/powerpoint/2010/main" val="54053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937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4B68E-6699-2408-ABA5-D164B72E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08CF0C9-C1E3-2574-F093-E4308EF4E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248" y="57302"/>
            <a:ext cx="4572396" cy="3429297"/>
          </a:xfrm>
          <a:prstGeom prst="rect">
            <a:avLst/>
          </a:prstGeom>
        </p:spPr>
      </p:pic>
      <p:pic>
        <p:nvPicPr>
          <p:cNvPr id="4" name="Picture 2" descr="E:\Мои документы\Корнелюк Богдан\shakespeare card.jpg">
            <a:extLst>
              <a:ext uri="{FF2B5EF4-FFF2-40B4-BE49-F238E27FC236}">
                <a16:creationId xmlns:a16="http://schemas.microsoft.com/office/drawing/2014/main" id="{01228676-3171-7692-68F0-E4CAE995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680069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5E59DA-93EB-4AEB-EFFE-96B5D77BA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577" y="2706264"/>
            <a:ext cx="312142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Шекспірів словотвір </a:t>
            </a:r>
            <a:endParaRPr lang="ru-RU" sz="5400" b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hakespeare-Word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347135"/>
            <a:ext cx="9144000" cy="4897795"/>
          </a:xfrm>
        </p:spPr>
      </p:pic>
    </p:spTree>
    <p:extLst>
      <p:ext uri="{BB962C8B-B14F-4D97-AF65-F5344CB8AC3E}">
        <p14:creationId xmlns:p14="http://schemas.microsoft.com/office/powerpoint/2010/main" val="218988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5400" b="1" dirty="0" err="1">
                <a:latin typeface="Times New Roman" pitchFamily="18" charset="0"/>
                <a:cs typeface="Times New Roman" pitchFamily="18" charset="0"/>
              </a:rPr>
              <a:t>Шекспіризми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5445224"/>
          </a:xfrm>
          <a:noFill/>
        </p:spPr>
        <p:txBody>
          <a:bodyPr>
            <a:normAutofit/>
          </a:bodyPr>
          <a:lstStyle/>
          <a:p>
            <a:r>
              <a:rPr lang="en-US" b="1" i="1" dirty="0">
                <a:latin typeface="Cambria" pitchFamily="18" charset="0"/>
              </a:rPr>
              <a:t>To be or not to be?</a:t>
            </a:r>
            <a:endParaRPr lang="uk-UA" b="1" i="1" dirty="0">
              <a:latin typeface="Cambria" pitchFamily="18" charset="0"/>
            </a:endParaRPr>
          </a:p>
          <a:p>
            <a:r>
              <a:rPr lang="en-US" b="1" i="1" dirty="0">
                <a:latin typeface="Cambria" pitchFamily="18" charset="0"/>
              </a:rPr>
              <a:t>To out-Herod Herod</a:t>
            </a:r>
            <a:r>
              <a:rPr lang="uk-UA" b="1" i="1" dirty="0">
                <a:latin typeface="Cambria" pitchFamily="18" charset="0"/>
              </a:rPr>
              <a:t>.</a:t>
            </a:r>
          </a:p>
          <a:p>
            <a:r>
              <a:rPr lang="en-US" b="1" i="1" dirty="0">
                <a:latin typeface="Cambria" pitchFamily="18" charset="0"/>
              </a:rPr>
              <a:t>In the mind’s eye</a:t>
            </a:r>
            <a:r>
              <a:rPr lang="uk-UA" b="1" i="1" dirty="0">
                <a:latin typeface="Cambria" pitchFamily="18" charset="0"/>
              </a:rPr>
              <a:t>.</a:t>
            </a:r>
          </a:p>
          <a:p>
            <a:r>
              <a:rPr lang="en-US" b="1" i="1" dirty="0">
                <a:latin typeface="Cambria" pitchFamily="18" charset="0"/>
              </a:rPr>
              <a:t>Sweets to the sweet</a:t>
            </a:r>
            <a:r>
              <a:rPr lang="uk-UA" b="1" i="1" dirty="0">
                <a:latin typeface="Cambria" pitchFamily="18" charset="0"/>
              </a:rPr>
              <a:t>.</a:t>
            </a:r>
          </a:p>
          <a:p>
            <a:r>
              <a:rPr lang="en-US" b="1" i="1" dirty="0">
                <a:latin typeface="Cambria" pitchFamily="18" charset="0"/>
              </a:rPr>
              <a:t>A fool’s paradise.</a:t>
            </a:r>
          </a:p>
          <a:p>
            <a:r>
              <a:rPr lang="en-US" b="1" i="1" dirty="0">
                <a:latin typeface="Cambria" pitchFamily="18" charset="0"/>
              </a:rPr>
              <a:t>The green-eyed monster.</a:t>
            </a:r>
          </a:p>
          <a:p>
            <a:r>
              <a:rPr lang="en-US" b="1" i="1" dirty="0">
                <a:latin typeface="Cambria" pitchFamily="18" charset="0"/>
              </a:rPr>
              <a:t>Something is rotten in the state of Denmark.</a:t>
            </a:r>
          </a:p>
          <a:p>
            <a:r>
              <a:rPr lang="en-US" b="1" i="1" dirty="0">
                <a:latin typeface="Cambria" pitchFamily="18" charset="0"/>
              </a:rPr>
              <a:t>A plague on both your houses</a:t>
            </a:r>
            <a:r>
              <a:rPr lang="uk-UA" b="1" i="1" dirty="0">
                <a:latin typeface="Cambria" pitchFamily="18" charset="0"/>
              </a:rPr>
              <a:t>.</a:t>
            </a:r>
            <a:endParaRPr lang="en-US" b="1" i="1" dirty="0">
              <a:latin typeface="Cambria" pitchFamily="18" charset="0"/>
            </a:endParaRPr>
          </a:p>
          <a:p>
            <a:endParaRPr lang="uk-UA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Торкут Н.М., д.філол.н.,проф. "Інтермедіальний Шекспір"</a:t>
            </a:r>
          </a:p>
        </p:txBody>
      </p:sp>
    </p:spTree>
    <p:extLst>
      <p:ext uri="{BB962C8B-B14F-4D97-AF65-F5344CB8AC3E}">
        <p14:creationId xmlns:p14="http://schemas.microsoft.com/office/powerpoint/2010/main" val="124298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81200" y="428604"/>
            <a:ext cx="8229600" cy="566739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6981" y="601201"/>
            <a:ext cx="3219652" cy="547100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r>
              <a:rPr lang="uk-UA" sz="2400" dirty="0" err="1">
                <a:solidFill>
                  <a:srgbClr val="FFFF00"/>
                </a:solidFill>
                <a:latin typeface="Constantia"/>
              </a:rPr>
              <a:t>“Гамлет”</a:t>
            </a:r>
            <a:r>
              <a:rPr lang="uk-UA" sz="2400" dirty="0">
                <a:solidFill>
                  <a:srgbClr val="FFFF00"/>
                </a:solidFill>
                <a:latin typeface="Constantia"/>
              </a:rPr>
              <a:t>:</a:t>
            </a: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“</a:t>
            </a: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“Чорний принц” </a:t>
            </a: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А.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Мердок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“Гертруда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і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Клавдій”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Дж. Апдайка</a:t>
            </a: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“Звелась гнилизна” Дж.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Ффорде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«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Офелія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»</a:t>
            </a: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Л.Кляйн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ru-RU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86174" y="601201"/>
            <a:ext cx="3219652" cy="5471005"/>
          </a:xfrm>
          <a:prstGeom prst="round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r>
              <a:rPr lang="uk-UA" sz="2400" dirty="0" err="1">
                <a:solidFill>
                  <a:srgbClr val="FFFF00"/>
                </a:solidFill>
                <a:latin typeface="Constantia"/>
              </a:rPr>
              <a:t>“Ромео</a:t>
            </a:r>
            <a:r>
              <a:rPr lang="uk-UA" sz="2400" dirty="0">
                <a:solidFill>
                  <a:srgbClr val="FFFF00"/>
                </a:solidFill>
                <a:latin typeface="Constantia"/>
              </a:rPr>
              <a:t> і </a:t>
            </a:r>
            <a:r>
              <a:rPr lang="uk-UA" sz="2400" dirty="0" err="1">
                <a:solidFill>
                  <a:srgbClr val="FFFF00"/>
                </a:solidFill>
                <a:latin typeface="Constantia"/>
              </a:rPr>
              <a:t>Джульєтта”</a:t>
            </a:r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“Сільські Ромео і Джульєтта”  </a:t>
            </a: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Г.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Келлер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“Тіні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забутих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предків”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 algn="ctr"/>
            <a:r>
              <a:rPr lang="uk-UA" dirty="0">
                <a:solidFill>
                  <a:prstClr val="white"/>
                </a:solidFill>
                <a:latin typeface="Constantia"/>
              </a:rPr>
              <a:t>М. Коцюбинський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«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Офелія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Л.Кляйн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just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ru-RU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44153" y="601201"/>
            <a:ext cx="3219652" cy="547100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r>
              <a:rPr lang="uk-UA" sz="2400" dirty="0" err="1">
                <a:solidFill>
                  <a:srgbClr val="FFFF00"/>
                </a:solidFill>
                <a:latin typeface="Constantia"/>
              </a:rPr>
              <a:t>“Макбет”</a:t>
            </a:r>
            <a:endParaRPr lang="uk-UA" sz="2400" dirty="0">
              <a:solidFill>
                <a:srgbClr val="FFFF00"/>
              </a:solidFill>
              <a:latin typeface="Constantia"/>
            </a:endParaRP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“Леді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Макбет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Мценськго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повіту”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М. Лєсков</a:t>
            </a: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“Макбетт”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Е.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Іонеско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“Макберд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!”  Б. Гарсон</a:t>
            </a: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uk-UA" dirty="0" err="1">
                <a:solidFill>
                  <a:prstClr val="white"/>
                </a:solidFill>
                <a:latin typeface="Constantia"/>
              </a:rPr>
              <a:t>“Віщі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сестрички”</a:t>
            </a:r>
            <a:r>
              <a:rPr lang="uk-UA" dirty="0">
                <a:solidFill>
                  <a:prstClr val="white"/>
                </a:solidFill>
                <a:latin typeface="Constantia"/>
              </a:rPr>
              <a:t> Т. </a:t>
            </a:r>
            <a:r>
              <a:rPr lang="uk-UA" dirty="0" err="1">
                <a:solidFill>
                  <a:prstClr val="white"/>
                </a:solidFill>
                <a:latin typeface="Constantia"/>
              </a:rPr>
              <a:t>Претчет</a:t>
            </a:r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uk-UA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ru-RU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465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Еверет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Мілле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(1851-1852).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9" y="1827473"/>
            <a:ext cx="9217024" cy="471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41782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2044</Words>
  <Application>Microsoft Office PowerPoint</Application>
  <PresentationFormat>Широкий екран</PresentationFormat>
  <Paragraphs>237</Paragraphs>
  <Slides>50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16</vt:i4>
      </vt:variant>
      <vt:variant>
        <vt:lpstr>Заголовки слайдів</vt:lpstr>
      </vt:variant>
      <vt:variant>
        <vt:i4>50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Century Gothic</vt:lpstr>
      <vt:lpstr>Chiller</vt:lpstr>
      <vt:lpstr>Constantia</vt:lpstr>
      <vt:lpstr>Franklin Gothic Book</vt:lpstr>
      <vt:lpstr>Garamond</vt:lpstr>
      <vt:lpstr>Times New Roman</vt:lpstr>
      <vt:lpstr>Wingdings</vt:lpstr>
      <vt:lpstr>Wingdings 2</vt:lpstr>
      <vt:lpstr>Тема Office</vt:lpstr>
      <vt:lpstr>Оформлення за замовчуванням</vt:lpstr>
      <vt:lpstr>1_Тема Office</vt:lpstr>
      <vt:lpstr>1_Бумажная</vt:lpstr>
      <vt:lpstr>3_Тема Office</vt:lpstr>
      <vt:lpstr>Техническая</vt:lpstr>
      <vt:lpstr>Savon</vt:lpstr>
      <vt:lpstr>6_Тема Office</vt:lpstr>
      <vt:lpstr>12_Тема Office</vt:lpstr>
      <vt:lpstr>6_Техническая</vt:lpstr>
      <vt:lpstr>5_Тема Office</vt:lpstr>
      <vt:lpstr>2_Тема Office</vt:lpstr>
      <vt:lpstr>4_Тема Office</vt:lpstr>
      <vt:lpstr>3_След самолета</vt:lpstr>
      <vt:lpstr>7_Тема Office</vt:lpstr>
      <vt:lpstr>8_Тема Office</vt:lpstr>
      <vt:lpstr>Автор як засновник літературного дискурсу</vt:lpstr>
      <vt:lpstr>                                  План</vt:lpstr>
      <vt:lpstr>Засновник дискурсивності (термін Мішеля Фуко)</vt:lpstr>
      <vt:lpstr>Шекспір як засновник дискурсивності</vt:lpstr>
      <vt:lpstr>Шекспірівська статистика</vt:lpstr>
      <vt:lpstr>Шекспірів словотвір </vt:lpstr>
      <vt:lpstr>Шекспіризми</vt:lpstr>
      <vt:lpstr>Презентація PowerPoint</vt:lpstr>
      <vt:lpstr>Джон Еверет Мілле  «Офелія» (1851-1852).</vt:lpstr>
      <vt:lpstr>Артюр Рембо. «Офелія» (1870) </vt:lpstr>
      <vt:lpstr>Леся Українка (1900) </vt:lpstr>
      <vt:lpstr>Артюр Рембо. «Офелія» (1870) </vt:lpstr>
      <vt:lpstr>«Офелія» ( 2019, Реж. Клер Маккарті,  за однойменним романом Лізи Клейн)</vt:lpstr>
      <vt:lpstr>Презентація PowerPoint</vt:lpstr>
      <vt:lpstr>Супутники Урана</vt:lpstr>
      <vt:lpstr>Презентація PowerPoint</vt:lpstr>
      <vt:lpstr>Презентація PowerPoint</vt:lpstr>
      <vt:lpstr>Художньо-біографічна шекспіріана  (за концепцією Вікторії Марінеско)</vt:lpstr>
      <vt:lpstr>         Шекспір у стрітарті</vt:lpstr>
      <vt:lpstr>Презентація PowerPoint</vt:lpstr>
      <vt:lpstr>Шекспір в рекламі</vt:lpstr>
      <vt:lpstr>Шекспір як засновник дискурсивності</vt:lpstr>
      <vt:lpstr>Форми присутності Шекспіра  у сучасному світі (Бальц Енглер)</vt:lpstr>
      <vt:lpstr>Форми присутності Шекспіра  у сучасному світі ( розвиток концепції)</vt:lpstr>
      <vt:lpstr>Міжмовні переклади Шекспіра у Франції </vt:lpstr>
      <vt:lpstr>Міжмовні переклади Шекспіра в Німеччині та їх резонанс</vt:lpstr>
      <vt:lpstr>Презентація PowerPoint</vt:lpstr>
      <vt:lpstr>Перші українські перекладачі Шекспіра</vt:lpstr>
      <vt:lpstr>Презентація PowerPoint</vt:lpstr>
      <vt:lpstr>Зібрання творів Шекспіра українською</vt:lpstr>
      <vt:lpstr>Юрій Андрухович  «Гамлет»(2008) «Ромео і Джульєтта»(2016) «Король Лір»(2021)</vt:lpstr>
      <vt:lpstr>Переклади повного сонетарію     українською мовою</vt:lpstr>
      <vt:lpstr>Матеріальні сліди присутності  як медіуми пам’яті про Шекспіра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Пам’ятники Шекспіру</vt:lpstr>
      <vt:lpstr>Lviv, ukraine</vt:lpstr>
      <vt:lpstr>Шекспірівські святкування</vt:lpstr>
      <vt:lpstr>Ключові події Шекспірівських святкувань  ( Стретфорд- на-Ейвоні, 20-ті числа квітня)</vt:lpstr>
      <vt:lpstr>Презентація PowerPoint</vt:lpstr>
      <vt:lpstr>Презентація PowerPoint</vt:lpstr>
      <vt:lpstr>Презентація PowerPoint</vt:lpstr>
      <vt:lpstr>Шекспірівські театральні фестивалі </vt:lpstr>
      <vt:lpstr>Засідання Британського Парламенту (26.04.2023)</vt:lpstr>
      <vt:lpstr>Шекспір як засновник дискурсивності</vt:lpstr>
      <vt:lpstr>Шекспірівський дискурс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 як засновник літературного дискурсу</dc:title>
  <dc:creator>Nataliya Torkut</dc:creator>
  <cp:lastModifiedBy>Nataliya Torkut</cp:lastModifiedBy>
  <cp:revision>7</cp:revision>
  <dcterms:created xsi:type="dcterms:W3CDTF">2024-03-11T08:01:26Z</dcterms:created>
  <dcterms:modified xsi:type="dcterms:W3CDTF">2024-04-03T17:04:46Z</dcterms:modified>
</cp:coreProperties>
</file>