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85" y="-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FF85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FF85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FF85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435340" y="574547"/>
            <a:ext cx="710565" cy="571500"/>
          </a:xfrm>
          <a:custGeom>
            <a:avLst/>
            <a:gdLst/>
            <a:ahLst/>
            <a:cxnLst/>
            <a:rect l="l" t="t" r="r" b="b"/>
            <a:pathLst>
              <a:path w="710565" h="571500">
                <a:moveTo>
                  <a:pt x="86868" y="0"/>
                </a:moveTo>
                <a:lnTo>
                  <a:pt x="0" y="0"/>
                </a:lnTo>
                <a:lnTo>
                  <a:pt x="0" y="571500"/>
                </a:lnTo>
                <a:lnTo>
                  <a:pt x="86868" y="571500"/>
                </a:lnTo>
                <a:lnTo>
                  <a:pt x="86868" y="0"/>
                </a:lnTo>
                <a:close/>
              </a:path>
              <a:path w="710565" h="571500">
                <a:moveTo>
                  <a:pt x="710184" y="0"/>
                </a:moveTo>
                <a:lnTo>
                  <a:pt x="134112" y="0"/>
                </a:lnTo>
                <a:lnTo>
                  <a:pt x="134112" y="571500"/>
                </a:lnTo>
                <a:lnTo>
                  <a:pt x="710184" y="571500"/>
                </a:lnTo>
                <a:lnTo>
                  <a:pt x="710184" y="0"/>
                </a:lnTo>
                <a:close/>
              </a:path>
            </a:pathLst>
          </a:custGeom>
          <a:solidFill>
            <a:srgbClr val="FF85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875535" y="4182364"/>
            <a:ext cx="309880" cy="314325"/>
          </a:xfrm>
          <a:custGeom>
            <a:avLst/>
            <a:gdLst/>
            <a:ahLst/>
            <a:cxnLst/>
            <a:rect l="l" t="t" r="r" b="b"/>
            <a:pathLst>
              <a:path w="309880" h="314325">
                <a:moveTo>
                  <a:pt x="0" y="0"/>
                </a:moveTo>
                <a:lnTo>
                  <a:pt x="309752" y="314198"/>
                </a:lnTo>
              </a:path>
            </a:pathLst>
          </a:custGeom>
          <a:ln w="12700">
            <a:solidFill>
              <a:srgbClr val="676E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888997" y="2953892"/>
            <a:ext cx="1577340" cy="180340"/>
          </a:xfrm>
          <a:custGeom>
            <a:avLst/>
            <a:gdLst/>
            <a:ahLst/>
            <a:cxnLst/>
            <a:rect l="l" t="t" r="r" b="b"/>
            <a:pathLst>
              <a:path w="1577339" h="180339">
                <a:moveTo>
                  <a:pt x="0" y="179832"/>
                </a:moveTo>
                <a:lnTo>
                  <a:pt x="1576831" y="0"/>
                </a:lnTo>
              </a:path>
            </a:pathLst>
          </a:custGeom>
          <a:ln w="12700">
            <a:solidFill>
              <a:srgbClr val="676E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6427" y="2639567"/>
            <a:ext cx="1898777" cy="1715897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77183" y="1853183"/>
            <a:ext cx="3480689" cy="190487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435340" y="574547"/>
            <a:ext cx="710565" cy="571500"/>
          </a:xfrm>
          <a:custGeom>
            <a:avLst/>
            <a:gdLst/>
            <a:ahLst/>
            <a:cxnLst/>
            <a:rect l="l" t="t" r="r" b="b"/>
            <a:pathLst>
              <a:path w="710565" h="571500">
                <a:moveTo>
                  <a:pt x="86868" y="0"/>
                </a:moveTo>
                <a:lnTo>
                  <a:pt x="0" y="0"/>
                </a:lnTo>
                <a:lnTo>
                  <a:pt x="0" y="571500"/>
                </a:lnTo>
                <a:lnTo>
                  <a:pt x="86868" y="571500"/>
                </a:lnTo>
                <a:lnTo>
                  <a:pt x="86868" y="0"/>
                </a:lnTo>
                <a:close/>
              </a:path>
              <a:path w="710565" h="571500">
                <a:moveTo>
                  <a:pt x="710184" y="0"/>
                </a:moveTo>
                <a:lnTo>
                  <a:pt x="134112" y="0"/>
                </a:lnTo>
                <a:lnTo>
                  <a:pt x="134112" y="571500"/>
                </a:lnTo>
                <a:lnTo>
                  <a:pt x="710184" y="571500"/>
                </a:lnTo>
                <a:lnTo>
                  <a:pt x="710184" y="0"/>
                </a:lnTo>
                <a:close/>
              </a:path>
            </a:pathLst>
          </a:custGeom>
          <a:solidFill>
            <a:srgbClr val="FF85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31362" y="1106805"/>
            <a:ext cx="3081274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FF85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5959" y="1710537"/>
            <a:ext cx="7894955" cy="40379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znu.edu.ua/course/view.php?id=7621" TargetMode="External"/><Relationship Id="rId2" Type="http://schemas.openxmlformats.org/officeDocument/2006/relationships/hyperlink" Target="mailto:makarenko.slavyansk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4627" y="2929127"/>
            <a:ext cx="6786372" cy="392886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34082" y="757174"/>
            <a:ext cx="55340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pc="-10" dirty="0" smtClean="0"/>
              <a:t>ТЕЙПУВАННЯ</a:t>
            </a:r>
            <a:r>
              <a:rPr lang="ru-RU" spc="-10" dirty="0" smtClean="0"/>
              <a:t> </a:t>
            </a:r>
            <a:r>
              <a:rPr lang="uk-UA" spc="-10" dirty="0" smtClean="0"/>
              <a:t>В РЕАБІЛІТАЦІЇ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53008" y="1064956"/>
            <a:ext cx="8128634" cy="2811667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66370" algn="ctr">
              <a:lnSpc>
                <a:spcPct val="100000"/>
              </a:lnSpc>
              <a:spcBef>
                <a:spcPts val="425"/>
              </a:spcBef>
            </a:pPr>
            <a:r>
              <a:rPr lang="uk-UA" sz="1400" spc="-2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назва</a:t>
            </a:r>
            <a:r>
              <a:rPr lang="uk-UA" sz="1400" spc="-5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lang="uk-UA" sz="14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дисципліни</a:t>
            </a:r>
            <a:endParaRPr lang="uk-UA" sz="1400" dirty="0" smtClean="0">
              <a:latin typeface="Microsoft Sans Serif"/>
              <a:cs typeface="Microsoft Sans Serif"/>
            </a:endParaRPr>
          </a:p>
          <a:p>
            <a:pPr marL="12700" algn="ctr">
              <a:lnSpc>
                <a:spcPct val="100000"/>
              </a:lnSpc>
              <a:spcBef>
                <a:spcPts val="465"/>
              </a:spcBef>
            </a:pPr>
            <a:r>
              <a:rPr lang="uk-UA" sz="2000" b="1" spc="-5" dirty="0" smtClean="0">
                <a:solidFill>
                  <a:srgbClr val="FF8500"/>
                </a:solidFill>
                <a:latin typeface="Arial"/>
                <a:cs typeface="Arial"/>
              </a:rPr>
              <a:t>Фізичної </a:t>
            </a:r>
            <a:r>
              <a:rPr lang="uk-UA" sz="2000" b="1" spc="-5" dirty="0" smtClean="0">
                <a:solidFill>
                  <a:srgbClr val="FF8500"/>
                </a:solidFill>
                <a:latin typeface="Arial"/>
                <a:cs typeface="Arial"/>
              </a:rPr>
              <a:t>терапії та ерготерапії</a:t>
            </a:r>
            <a:endParaRPr lang="uk-UA" sz="2000" dirty="0" smtClean="0">
              <a:latin typeface="Arial"/>
              <a:cs typeface="Arial"/>
            </a:endParaRPr>
          </a:p>
          <a:p>
            <a:pPr marL="168910" algn="ctr">
              <a:lnSpc>
                <a:spcPct val="100000"/>
              </a:lnSpc>
              <a:spcBef>
                <a:spcPts val="350"/>
              </a:spcBef>
            </a:pPr>
            <a:r>
              <a:rPr sz="1400" spc="-20" dirty="0" err="1" smtClean="0">
                <a:solidFill>
                  <a:srgbClr val="FFFFFF"/>
                </a:solidFill>
                <a:latin typeface="Microsoft Sans Serif"/>
                <a:cs typeface="Microsoft Sans Serif"/>
              </a:rPr>
              <a:t>кафедра</a:t>
            </a:r>
            <a:endParaRPr sz="1400" dirty="0">
              <a:latin typeface="Microsoft Sans Serif"/>
              <a:cs typeface="Microsoft Sans Serif"/>
            </a:endParaRPr>
          </a:p>
          <a:p>
            <a:pPr marL="167640" algn="ctr">
              <a:lnSpc>
                <a:spcPct val="100000"/>
              </a:lnSpc>
              <a:spcBef>
                <a:spcPts val="470"/>
              </a:spcBef>
            </a:pPr>
            <a:r>
              <a:rPr lang="uk-UA" sz="2000" b="1" dirty="0" smtClean="0">
                <a:solidFill>
                  <a:srgbClr val="FF8500"/>
                </a:solidFill>
                <a:latin typeface="Arial"/>
                <a:cs typeface="Arial"/>
              </a:rPr>
              <a:t>227 Фізична терапія, ерготерапія</a:t>
            </a:r>
            <a:endParaRPr sz="2000" dirty="0">
              <a:latin typeface="Arial"/>
              <a:cs typeface="Arial"/>
            </a:endParaRPr>
          </a:p>
          <a:p>
            <a:pPr marL="169545" algn="ctr">
              <a:lnSpc>
                <a:spcPct val="100000"/>
              </a:lnSpc>
              <a:spcBef>
                <a:spcPts val="350"/>
              </a:spcBef>
            </a:pPr>
            <a:r>
              <a:rPr sz="1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спеціальність</a:t>
            </a:r>
            <a:endParaRPr sz="1400" dirty="0">
              <a:latin typeface="Microsoft Sans Serif"/>
              <a:cs typeface="Microsoft Sans Serif"/>
            </a:endParaRPr>
          </a:p>
          <a:p>
            <a:pPr marL="167640" algn="ctr">
              <a:lnSpc>
                <a:spcPct val="100000"/>
              </a:lnSpc>
              <a:spcBef>
                <a:spcPts val="465"/>
              </a:spcBef>
            </a:pPr>
            <a:r>
              <a:rPr lang="uk-UA" sz="2000" b="1" dirty="0" smtClean="0">
                <a:solidFill>
                  <a:srgbClr val="FF8500"/>
                </a:solidFill>
                <a:latin typeface="Arial"/>
                <a:cs typeface="Arial"/>
              </a:rPr>
              <a:t>Фізична терапія, ерготерапія</a:t>
            </a:r>
            <a:endParaRPr sz="2000" dirty="0">
              <a:latin typeface="Arial"/>
              <a:cs typeface="Arial"/>
            </a:endParaRPr>
          </a:p>
          <a:p>
            <a:pPr marL="167005" algn="ctr">
              <a:lnSpc>
                <a:spcPct val="100000"/>
              </a:lnSpc>
              <a:spcBef>
                <a:spcPts val="350"/>
              </a:spcBef>
            </a:pPr>
            <a:r>
              <a:rPr sz="1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освітня</a:t>
            </a:r>
            <a:r>
              <a:rPr sz="14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програма</a:t>
            </a:r>
            <a:endParaRPr sz="1400" dirty="0">
              <a:latin typeface="Microsoft Sans Serif"/>
              <a:cs typeface="Microsoft Sans Serif"/>
            </a:endParaRPr>
          </a:p>
          <a:p>
            <a:pPr marL="168275" algn="ctr">
              <a:lnSpc>
                <a:spcPct val="100000"/>
              </a:lnSpc>
              <a:spcBef>
                <a:spcPts val="470"/>
              </a:spcBef>
            </a:pPr>
            <a:r>
              <a:rPr lang="uk-UA" sz="2000" b="1" spc="-5" dirty="0" smtClean="0">
                <a:solidFill>
                  <a:srgbClr val="FF8500"/>
                </a:solidFill>
                <a:latin typeface="Arial"/>
                <a:cs typeface="Arial"/>
              </a:rPr>
              <a:t>бакалаврський</a:t>
            </a:r>
            <a:endParaRPr lang="uk-UA" sz="2000" dirty="0" smtClean="0">
              <a:latin typeface="Arial"/>
              <a:cs typeface="Arial"/>
            </a:endParaRPr>
          </a:p>
          <a:p>
            <a:pPr marL="167640" algn="ctr">
              <a:lnSpc>
                <a:spcPct val="100000"/>
              </a:lnSpc>
              <a:spcBef>
                <a:spcPts val="345"/>
              </a:spcBef>
            </a:pPr>
            <a:r>
              <a:rPr sz="1400" spc="-10" dirty="0" err="1" smtClean="0">
                <a:solidFill>
                  <a:srgbClr val="FFFFFF"/>
                </a:solidFill>
                <a:latin typeface="Microsoft Sans Serif"/>
                <a:cs typeface="Microsoft Sans Serif"/>
              </a:rPr>
              <a:t>рівень</a:t>
            </a:r>
            <a:r>
              <a:rPr sz="1400" spc="-1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вищої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освіти</a:t>
            </a:r>
            <a:endParaRPr sz="1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1429334"/>
            <a:ext cx="7864830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sz="2400" spc="-5" dirty="0" err="1" smtClean="0"/>
              <a:t>Черкез</a:t>
            </a:r>
            <a:r>
              <a:rPr lang="uk-UA" sz="2400" spc="-5" dirty="0" smtClean="0"/>
              <a:t> Іван Юрійович</a:t>
            </a:r>
            <a:r>
              <a:rPr b="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-</a:t>
            </a:r>
            <a:r>
              <a:rPr lang="uk-UA" b="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викладач, фізичний терапевт відділення фізичної та реабілітаційної медицини Запорізької обласної клінічної лікарні</a:t>
            </a:r>
            <a:endParaRPr sz="2400" dirty="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95959" y="1710537"/>
            <a:ext cx="7894955" cy="254621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4573270">
              <a:lnSpc>
                <a:spcPct val="100000"/>
              </a:lnSpc>
              <a:spcBef>
                <a:spcPts val="775"/>
              </a:spcBef>
            </a:pPr>
            <a:endParaRPr spc="-10" dirty="0"/>
          </a:p>
          <a:p>
            <a:pPr marL="12700">
              <a:lnSpc>
                <a:spcPct val="100000"/>
              </a:lnSpc>
            </a:pPr>
            <a:endParaRPr spc="-5" dirty="0">
              <a:solidFill>
                <a:srgbClr val="FF8500"/>
              </a:solidFill>
              <a:hlinkClick r:id="rId2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50" dirty="0"/>
          </a:p>
          <a:p>
            <a:pPr marL="12700">
              <a:lnSpc>
                <a:spcPct val="100000"/>
              </a:lnSpc>
            </a:pPr>
            <a:r>
              <a:rPr spc="-20" dirty="0"/>
              <a:t>сторінка</a:t>
            </a:r>
            <a:r>
              <a:rPr spc="10" dirty="0"/>
              <a:t> </a:t>
            </a:r>
            <a:r>
              <a:rPr spc="-30" dirty="0"/>
              <a:t>курсу</a:t>
            </a:r>
            <a:r>
              <a:rPr spc="25" dirty="0"/>
              <a:t> </a:t>
            </a:r>
            <a:r>
              <a:rPr dirty="0"/>
              <a:t>в</a:t>
            </a:r>
            <a:r>
              <a:rPr spc="35" dirty="0"/>
              <a:t> </a:t>
            </a:r>
            <a:r>
              <a:rPr dirty="0"/>
              <a:t>Moodle:</a:t>
            </a:r>
            <a:r>
              <a:rPr spc="20" dirty="0"/>
              <a:t> </a:t>
            </a:r>
            <a:r>
              <a:rPr lang="la-Latn" spc="-5" dirty="0" smtClean="0">
                <a:solidFill>
                  <a:srgbClr val="FF8500"/>
                </a:solidFill>
                <a:hlinkClick r:id="rId3"/>
              </a:rPr>
              <a:t>https://moodle.znu.edu.ua/course/view.php?id=7621</a:t>
            </a:r>
            <a:endParaRPr lang="uk-UA" spc="-5" dirty="0" smtClean="0">
              <a:solidFill>
                <a:srgbClr val="FF8500"/>
              </a:solidFill>
            </a:endParaRPr>
          </a:p>
          <a:p>
            <a:pPr marL="12700">
              <a:lnSpc>
                <a:spcPct val="100000"/>
              </a:lnSpc>
            </a:pPr>
            <a:endParaRPr sz="2950" dirty="0"/>
          </a:p>
          <a:p>
            <a:pPr marL="12700">
              <a:lnSpc>
                <a:spcPct val="100000"/>
              </a:lnSpc>
              <a:tabLst>
                <a:tab pos="1099185" algn="l"/>
                <a:tab pos="4042410" algn="l"/>
              </a:tabLst>
            </a:pPr>
            <a:r>
              <a:rPr spc="-30" dirty="0"/>
              <a:t>розклад	консультацій:</a:t>
            </a:r>
            <a:r>
              <a:rPr spc="15" dirty="0"/>
              <a:t> </a:t>
            </a:r>
            <a:r>
              <a:rPr spc="-25" dirty="0">
                <a:solidFill>
                  <a:srgbClr val="FF8500"/>
                </a:solidFill>
              </a:rPr>
              <a:t>понеділок	</a:t>
            </a:r>
            <a:r>
              <a:rPr spc="-85" dirty="0">
                <a:solidFill>
                  <a:srgbClr val="FF8500"/>
                </a:solidFill>
              </a:rPr>
              <a:t>з</a:t>
            </a:r>
            <a:r>
              <a:rPr spc="5" dirty="0">
                <a:solidFill>
                  <a:srgbClr val="FF8500"/>
                </a:solidFill>
              </a:rPr>
              <a:t> </a:t>
            </a:r>
            <a:r>
              <a:rPr dirty="0">
                <a:solidFill>
                  <a:srgbClr val="FF8500"/>
                </a:solidFill>
              </a:rPr>
              <a:t>14.30</a:t>
            </a:r>
            <a:r>
              <a:rPr spc="-10" dirty="0">
                <a:solidFill>
                  <a:srgbClr val="FF8500"/>
                </a:solidFill>
              </a:rPr>
              <a:t> </a:t>
            </a:r>
            <a:r>
              <a:rPr spc="525" dirty="0" smtClean="0">
                <a:solidFill>
                  <a:srgbClr val="FF8500"/>
                </a:solidFill>
              </a:rPr>
              <a:t>–</a:t>
            </a:r>
            <a:r>
              <a:rPr dirty="0" smtClean="0">
                <a:solidFill>
                  <a:srgbClr val="FF8500"/>
                </a:solidFill>
              </a:rPr>
              <a:t>15.30</a:t>
            </a:r>
            <a:r>
              <a:rPr lang="uk-UA" spc="-15" dirty="0" smtClean="0">
                <a:solidFill>
                  <a:srgbClr val="FF8500"/>
                </a:solidFill>
              </a:rPr>
              <a:t>, ЗОКЛ</a:t>
            </a:r>
            <a:endParaRPr dirty="0">
              <a:solidFill>
                <a:srgbClr val="FF85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200" y="609600"/>
            <a:ext cx="60960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105"/>
              </a:spcBef>
            </a:pPr>
            <a:r>
              <a:rPr sz="3200" spc="-15" dirty="0"/>
              <a:t>Анотація</a:t>
            </a:r>
            <a:r>
              <a:rPr sz="3200" spc="-20" dirty="0"/>
              <a:t> </a:t>
            </a:r>
            <a:r>
              <a:rPr sz="3200" dirty="0"/>
              <a:t>до</a:t>
            </a:r>
            <a:r>
              <a:rPr sz="3200" spc="-15" dirty="0"/>
              <a:t> </a:t>
            </a:r>
            <a:r>
              <a:rPr sz="3200" dirty="0"/>
              <a:t>дисципліни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5800" y="1447800"/>
            <a:ext cx="7772400" cy="4674998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 indent="307340" algn="just">
              <a:lnSpc>
                <a:spcPct val="150800"/>
              </a:lnSpc>
              <a:spcBef>
                <a:spcPts val="215"/>
              </a:spcBef>
            </a:pP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Дисципліна 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спрямована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на 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ознайомлення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студентів </a:t>
            </a:r>
            <a:r>
              <a:rPr sz="2000" spc="-70" dirty="0">
                <a:solidFill>
                  <a:srgbClr val="FFFFFF"/>
                </a:solidFill>
                <a:latin typeface="Microsoft Sans Serif"/>
                <a:cs typeface="Microsoft Sans Serif"/>
              </a:rPr>
              <a:t>з</a:t>
            </a:r>
            <a:r>
              <a:rPr sz="20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базовими 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знаннями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щодо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застосування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методу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кінезіологічного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тейпування, </a:t>
            </a:r>
            <a:r>
              <a:rPr sz="2000" spc="-4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формування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у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студентів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теоретичних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знань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та</a:t>
            </a:r>
            <a:r>
              <a:rPr sz="2000" spc="4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отримання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практичних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навичок </a:t>
            </a:r>
            <a:r>
              <a:rPr sz="2000" spc="-70" dirty="0">
                <a:solidFill>
                  <a:srgbClr val="FFFFFF"/>
                </a:solidFill>
                <a:latin typeface="Microsoft Sans Serif"/>
                <a:cs typeface="Microsoft Sans Serif"/>
              </a:rPr>
              <a:t>з</a:t>
            </a:r>
            <a:r>
              <a:rPr sz="20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організації 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та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проведення 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кінезіотейпування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при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різних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патологічних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станах.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Навчити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кінезіотейпуванню,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його 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формам, видам та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класифікації;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сприяти 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засвоєнню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критеріїв 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оцінки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ефективності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кінезіологічного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тейпування;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сформувати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навички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70" dirty="0">
                <a:solidFill>
                  <a:srgbClr val="FFFFFF"/>
                </a:solidFill>
                <a:latin typeface="Microsoft Sans Serif"/>
                <a:cs typeface="Microsoft Sans Serif"/>
              </a:rPr>
              <a:t>з </a:t>
            </a:r>
            <a:r>
              <a:rPr sz="20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діагностики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функціонального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стану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завдяки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знанням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принципів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раціонального</a:t>
            </a:r>
            <a:r>
              <a:rPr sz="20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вибору</a:t>
            </a:r>
            <a:r>
              <a:rPr sz="20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техніки</a:t>
            </a:r>
            <a:r>
              <a:rPr sz="20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застосування</a:t>
            </a:r>
            <a:r>
              <a:rPr sz="2000" spc="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кінезіотейпування.</a:t>
            </a:r>
            <a:endParaRPr sz="20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58844" y="2004187"/>
            <a:ext cx="2324735" cy="1495425"/>
          </a:xfrm>
          <a:prstGeom prst="rect">
            <a:avLst/>
          </a:prstGeom>
        </p:spPr>
        <p:txBody>
          <a:bodyPr vert="horz" wrap="square" lIns="0" tIns="36194" rIns="0" bIns="0" rtlCol="0">
            <a:spAutoFit/>
          </a:bodyPr>
          <a:lstStyle/>
          <a:p>
            <a:pPr marL="12700" marR="5080" indent="-2540" algn="ctr">
              <a:lnSpc>
                <a:spcPct val="86300"/>
              </a:lnSpc>
              <a:spcBef>
                <a:spcPts val="284"/>
              </a:spcBef>
            </a:pPr>
            <a:r>
              <a:rPr sz="1100" b="1" i="1" spc="-5" dirty="0">
                <a:solidFill>
                  <a:srgbClr val="FFFFFF"/>
                </a:solidFill>
                <a:latin typeface="Arial"/>
                <a:cs typeface="Arial"/>
              </a:rPr>
              <a:t>загальні</a:t>
            </a:r>
            <a:r>
              <a:rPr sz="1100" b="1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-</a:t>
            </a:r>
            <a:r>
              <a:rPr sz="11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здатність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зберігати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та 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примножувати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моральні,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культурні, </a:t>
            </a:r>
            <a:r>
              <a:rPr sz="1100" spc="-28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наукові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цінності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і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досягнення 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суспільствана</a:t>
            </a:r>
            <a:r>
              <a:rPr sz="11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основі </a:t>
            </a:r>
            <a:r>
              <a:rPr sz="11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розуміння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історії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та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закономірностей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розвитку </a:t>
            </a:r>
            <a:r>
              <a:rPr sz="1100" spc="-28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предметної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області, </a:t>
            </a:r>
            <a:r>
              <a:rPr sz="11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її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місця 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у 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загальній</a:t>
            </a:r>
            <a:r>
              <a:rPr sz="11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системі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знань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про 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природу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і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суспільство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та</a:t>
            </a:r>
            <a:r>
              <a:rPr sz="11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у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розвитку </a:t>
            </a:r>
            <a:r>
              <a:rPr sz="1100" spc="-2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суспільства,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техніки</a:t>
            </a:r>
            <a:r>
              <a:rPr sz="11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і</a:t>
            </a:r>
            <a:r>
              <a:rPr sz="11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технологій, 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вести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здоровий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спосіб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життя</a:t>
            </a:r>
            <a:endParaRPr sz="1100">
              <a:latin typeface="Microsoft Sans Serif"/>
              <a:cs typeface="Microsoft Sans Serif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06067" y="4354017"/>
            <a:ext cx="3460877" cy="209689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873123" y="4529073"/>
            <a:ext cx="2332355" cy="1640839"/>
          </a:xfrm>
          <a:prstGeom prst="rect">
            <a:avLst/>
          </a:prstGeom>
        </p:spPr>
        <p:txBody>
          <a:bodyPr vert="horz" wrap="square" lIns="0" tIns="36194" rIns="0" bIns="0" rtlCol="0">
            <a:spAutoFit/>
          </a:bodyPr>
          <a:lstStyle/>
          <a:p>
            <a:pPr marL="12700" marR="5080" indent="-635" algn="ctr">
              <a:lnSpc>
                <a:spcPct val="86300"/>
              </a:lnSpc>
              <a:spcBef>
                <a:spcPts val="284"/>
              </a:spcBef>
            </a:pP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спеціальні 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-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здатність 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до 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опанування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та</a:t>
            </a:r>
            <a:r>
              <a:rPr sz="11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використання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педагогічних, медико-біологічних,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інформаційних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технологій 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для </a:t>
            </a:r>
            <a:r>
              <a:rPr sz="11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формування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здорового</a:t>
            </a:r>
            <a:r>
              <a:rPr sz="11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способу 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життя,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розвитку</a:t>
            </a:r>
            <a:r>
              <a:rPr sz="11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рухових</a:t>
            </a:r>
            <a:r>
              <a:rPr sz="11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умінь</a:t>
            </a:r>
            <a:r>
              <a:rPr sz="11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і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навичок,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розвитку</a:t>
            </a:r>
            <a:r>
              <a:rPr sz="11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фізичних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(рухових)</a:t>
            </a:r>
            <a:r>
              <a:rPr sz="11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якостей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учнів</a:t>
            </a:r>
            <a:r>
              <a:rPr sz="11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і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самостійного</a:t>
            </a:r>
            <a:r>
              <a:rPr sz="11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розроблення</a:t>
            </a:r>
            <a:r>
              <a:rPr sz="11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методик </a:t>
            </a:r>
            <a:r>
              <a:rPr sz="1100" spc="-2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і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технологій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для</a:t>
            </a:r>
            <a:r>
              <a:rPr sz="1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інтегрального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гармонійного </a:t>
            </a:r>
            <a:r>
              <a:rPr sz="11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розвитку</a:t>
            </a:r>
            <a:r>
              <a:rPr sz="11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дитини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6310" y="3047238"/>
            <a:ext cx="964565" cy="675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0645">
              <a:lnSpc>
                <a:spcPct val="118400"/>
              </a:lnSpc>
              <a:spcBef>
                <a:spcPts val="100"/>
              </a:spcBef>
            </a:pPr>
            <a:r>
              <a:rPr sz="1800" b="1" spc="-10" dirty="0">
                <a:latin typeface="Times New Roman"/>
                <a:cs typeface="Times New Roman"/>
              </a:rPr>
              <a:t>Основні </a:t>
            </a:r>
            <a:r>
              <a:rPr sz="1800" b="1" spc="-434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за</a:t>
            </a:r>
            <a:r>
              <a:rPr sz="1800" b="1" spc="-55" dirty="0">
                <a:latin typeface="Times New Roman"/>
                <a:cs typeface="Times New Roman"/>
              </a:rPr>
              <a:t>в</a:t>
            </a:r>
            <a:r>
              <a:rPr sz="1800" b="1" dirty="0">
                <a:latin typeface="Times New Roman"/>
                <a:cs typeface="Times New Roman"/>
              </a:rPr>
              <a:t>дан</a:t>
            </a:r>
            <a:r>
              <a:rPr sz="1800" b="1" spc="-10" dirty="0">
                <a:latin typeface="Times New Roman"/>
                <a:cs typeface="Times New Roman"/>
              </a:rPr>
              <a:t>н</a:t>
            </a:r>
            <a:r>
              <a:rPr sz="1800" b="1" dirty="0">
                <a:latin typeface="Times New Roman"/>
                <a:cs typeface="Times New Roman"/>
              </a:rPr>
              <a:t>я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29378" y="4644390"/>
            <a:ext cx="4072254" cy="1999614"/>
          </a:xfrm>
          <a:prstGeom prst="rect">
            <a:avLst/>
          </a:prstGeom>
          <a:solidFill>
            <a:srgbClr val="838D9B"/>
          </a:solidFill>
          <a:ln w="19811">
            <a:solidFill>
              <a:srgbClr val="5F667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465"/>
              </a:lnSpc>
            </a:pPr>
            <a:r>
              <a:rPr sz="1400" b="1" spc="-5" dirty="0">
                <a:latin typeface="Times New Roman"/>
                <a:cs typeface="Times New Roman"/>
              </a:rPr>
              <a:t>Очікувані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5" dirty="0">
                <a:latin typeface="Times New Roman"/>
                <a:cs typeface="Times New Roman"/>
              </a:rPr>
              <a:t>результати</a:t>
            </a:r>
            <a:r>
              <a:rPr sz="1400" b="1" spc="-4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навчання:</a:t>
            </a:r>
            <a:endParaRPr sz="14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  <a:spcBef>
                <a:spcPts val="35"/>
              </a:spcBef>
            </a:pPr>
            <a:r>
              <a:rPr sz="1400" spc="-15" dirty="0">
                <a:latin typeface="Times New Roman"/>
                <a:cs typeface="Times New Roman"/>
              </a:rPr>
              <a:t>використовувати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закономірності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розвитку</a:t>
            </a:r>
            <a:endParaRPr sz="1400">
              <a:latin typeface="Times New Roman"/>
              <a:cs typeface="Times New Roman"/>
            </a:endParaRPr>
          </a:p>
          <a:p>
            <a:pPr marL="103505" marR="98425" algn="ctr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фізичних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(рухових)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якостей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різних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видах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рухової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активності; </a:t>
            </a:r>
            <a:r>
              <a:rPr sz="1400" spc="-5" dirty="0">
                <a:latin typeface="Times New Roman"/>
                <a:cs typeface="Times New Roman"/>
              </a:rPr>
              <a:t>біологічні, </a:t>
            </a:r>
            <a:r>
              <a:rPr sz="1400" dirty="0">
                <a:latin typeface="Times New Roman"/>
                <a:cs typeface="Times New Roman"/>
              </a:rPr>
              <a:t>соціальні, </a:t>
            </a:r>
            <a:r>
              <a:rPr sz="1400" spc="-10" dirty="0">
                <a:latin typeface="Times New Roman"/>
                <a:cs typeface="Times New Roman"/>
              </a:rPr>
              <a:t>психологічні </a:t>
            </a:r>
            <a:r>
              <a:rPr sz="1400" dirty="0">
                <a:latin typeface="Times New Roman"/>
                <a:cs typeface="Times New Roman"/>
              </a:rPr>
              <a:t>та 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інші </a:t>
            </a:r>
            <a:r>
              <a:rPr sz="1400" spc="-10" dirty="0">
                <a:latin typeface="Times New Roman"/>
                <a:cs typeface="Times New Roman"/>
              </a:rPr>
              <a:t>фактори </a:t>
            </a:r>
            <a:r>
              <a:rPr sz="1400" spc="-5" dirty="0">
                <a:latin typeface="Times New Roman"/>
                <a:cs typeface="Times New Roman"/>
              </a:rPr>
              <a:t>збереження здоров’я, </a:t>
            </a:r>
            <a:r>
              <a:rPr sz="1400" dirty="0">
                <a:latin typeface="Times New Roman"/>
                <a:cs typeface="Times New Roman"/>
              </a:rPr>
              <a:t>а </a:t>
            </a:r>
            <a:r>
              <a:rPr sz="1400" spc="-20" dirty="0">
                <a:latin typeface="Times New Roman"/>
                <a:cs typeface="Times New Roman"/>
              </a:rPr>
              <a:t>також 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біологічні,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соціальні,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психологічні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й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духовні</a:t>
            </a:r>
            <a:endParaRPr sz="1400">
              <a:latin typeface="Times New Roman"/>
              <a:cs typeface="Times New Roman"/>
            </a:endParaRPr>
          </a:p>
          <a:p>
            <a:pPr marL="212725" marR="207645" algn="ctr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чинники, що </a:t>
            </a:r>
            <a:r>
              <a:rPr sz="1400" spc="-15" dirty="0">
                <a:latin typeface="Times New Roman"/>
                <a:cs typeface="Times New Roman"/>
              </a:rPr>
              <a:t>обумовлюють </a:t>
            </a:r>
            <a:r>
              <a:rPr sz="1400" spc="-10" dirty="0">
                <a:latin typeface="Times New Roman"/>
                <a:cs typeface="Times New Roman"/>
              </a:rPr>
              <a:t>значущість </a:t>
            </a:r>
            <a:r>
              <a:rPr sz="1400" spc="5" dirty="0">
                <a:latin typeface="Times New Roman"/>
                <a:cs typeface="Times New Roman"/>
              </a:rPr>
              <a:t>професії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фахівця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галузі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фізичного</a:t>
            </a:r>
            <a:r>
              <a:rPr sz="1400" spc="-10" dirty="0">
                <a:latin typeface="Times New Roman"/>
                <a:cs typeface="Times New Roman"/>
              </a:rPr>
              <a:t> виховання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та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-30" dirty="0">
                <a:latin typeface="Times New Roman"/>
                <a:cs typeface="Times New Roman"/>
              </a:rPr>
              <a:t>спорту.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72133" y="500633"/>
            <a:ext cx="6430010" cy="1143000"/>
          </a:xfrm>
          <a:prstGeom prst="rect">
            <a:avLst/>
          </a:prstGeom>
          <a:solidFill>
            <a:srgbClr val="838D9B"/>
          </a:solidFill>
          <a:ln w="19811">
            <a:solidFill>
              <a:srgbClr val="5F6670"/>
            </a:solidFill>
          </a:ln>
        </p:spPr>
        <p:txBody>
          <a:bodyPr vert="horz" wrap="square" lIns="0" tIns="185420" rIns="0" bIns="0" rtlCol="0">
            <a:spAutoFit/>
          </a:bodyPr>
          <a:lstStyle/>
          <a:p>
            <a:pPr marL="508000" marR="287020" indent="-1905" algn="ctr">
              <a:lnSpc>
                <a:spcPct val="100000"/>
              </a:lnSpc>
              <a:spcBef>
                <a:spcPts val="1460"/>
              </a:spcBef>
            </a:pPr>
            <a:r>
              <a:rPr sz="1600" b="1" spc="-10" dirty="0">
                <a:latin typeface="Times New Roman"/>
                <a:cs typeface="Times New Roman"/>
              </a:rPr>
              <a:t>Мета</a:t>
            </a:r>
            <a:r>
              <a:rPr sz="1600" b="1" spc="2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вивчення</a:t>
            </a:r>
            <a:r>
              <a:rPr sz="1600" b="1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дисципліни</a:t>
            </a:r>
            <a:r>
              <a:rPr sz="1600" spc="-5" dirty="0">
                <a:latin typeface="Times New Roman"/>
                <a:cs typeface="Times New Roman"/>
              </a:rPr>
              <a:t>: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забезпечити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відповідні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сучасним </a:t>
            </a:r>
            <a:r>
              <a:rPr sz="1600" spc="-5" dirty="0">
                <a:latin typeface="Times New Roman"/>
                <a:cs typeface="Times New Roman"/>
              </a:rPr>
              <a:t> вимогам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знання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про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формування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і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зміцнення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здоров’я населення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шляхом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використання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кінезіологічних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тейпів.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8661" y="397890"/>
            <a:ext cx="58451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Інформаційний</a:t>
            </a:r>
            <a:r>
              <a:rPr spc="-40" dirty="0"/>
              <a:t> </a:t>
            </a:r>
            <a:r>
              <a:rPr spc="-10" dirty="0"/>
              <a:t>обсяг</a:t>
            </a:r>
            <a:r>
              <a:rPr spc="-20" dirty="0"/>
              <a:t> </a:t>
            </a:r>
            <a:r>
              <a:rPr spc="-5" dirty="0"/>
              <a:t>навчальної</a:t>
            </a:r>
            <a:r>
              <a:rPr spc="-50" dirty="0"/>
              <a:t> </a:t>
            </a:r>
            <a:r>
              <a:rPr dirty="0"/>
              <a:t>дисципліни: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504920"/>
            <a:ext cx="6269355" cy="404939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Тема</a:t>
            </a:r>
            <a:r>
              <a:rPr sz="2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1.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Вступ.</a:t>
            </a:r>
            <a:r>
              <a:rPr sz="20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Поняття</a:t>
            </a:r>
            <a:r>
              <a:rPr sz="20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про</a:t>
            </a:r>
            <a:r>
              <a:rPr sz="20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кінезіотейпування.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Тема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2.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Історія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кінезіотейпування</a:t>
            </a:r>
            <a:endParaRPr sz="2000">
              <a:latin typeface="Microsoft Sans Serif"/>
              <a:cs typeface="Microsoft Sans Serif"/>
            </a:endParaRPr>
          </a:p>
          <a:p>
            <a:pPr marL="990600" marR="128270" indent="-978535">
              <a:lnSpc>
                <a:spcPct val="120000"/>
              </a:lnSpc>
              <a:spcBef>
                <a:spcPts val="5"/>
              </a:spcBef>
            </a:pPr>
            <a:r>
              <a:rPr sz="20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Тема</a:t>
            </a:r>
            <a:r>
              <a:rPr sz="20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3.</a:t>
            </a:r>
            <a:r>
              <a:rPr sz="2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Кінезіотейпи: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види,</a:t>
            </a:r>
            <a:r>
              <a:rPr sz="2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характеристика,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основні </a:t>
            </a:r>
            <a:r>
              <a:rPr sz="2000" spc="-5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принципи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роботи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Тема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4.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Показання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та</a:t>
            </a:r>
            <a:r>
              <a:rPr sz="20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протипоказання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до</a:t>
            </a:r>
            <a:endParaRPr sz="2000">
              <a:latin typeface="Microsoft Sans Serif"/>
              <a:cs typeface="Microsoft Sans Serif"/>
            </a:endParaRPr>
          </a:p>
          <a:p>
            <a:pPr marL="990600">
              <a:lnSpc>
                <a:spcPct val="100000"/>
              </a:lnSpc>
              <a:spcBef>
                <a:spcPts val="480"/>
              </a:spcBef>
            </a:pP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кінезіотейпування</a:t>
            </a:r>
            <a:endParaRPr sz="2000">
              <a:latin typeface="Microsoft Sans Serif"/>
              <a:cs typeface="Microsoft Sans Serif"/>
            </a:endParaRPr>
          </a:p>
          <a:p>
            <a:pPr marL="12700" marR="184785">
              <a:lnSpc>
                <a:spcPct val="120000"/>
              </a:lnSpc>
            </a:pPr>
            <a:r>
              <a:rPr sz="20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Тема</a:t>
            </a:r>
            <a:r>
              <a:rPr sz="2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5.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Механізм</a:t>
            </a:r>
            <a:r>
              <a:rPr sz="2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дії</a:t>
            </a:r>
            <a:r>
              <a:rPr sz="20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кінезіотейпування</a:t>
            </a:r>
            <a:r>
              <a:rPr sz="20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на</a:t>
            </a:r>
            <a:r>
              <a:rPr sz="2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організм. </a:t>
            </a:r>
            <a:r>
              <a:rPr sz="2000" spc="-5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Тема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6.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Основні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правила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нанесення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кінезіотейпів.</a:t>
            </a:r>
            <a:endParaRPr sz="2000">
              <a:latin typeface="Microsoft Sans Serif"/>
              <a:cs typeface="Microsoft Sans Serif"/>
            </a:endParaRPr>
          </a:p>
          <a:p>
            <a:pPr marL="990600">
              <a:lnSpc>
                <a:spcPct val="100000"/>
              </a:lnSpc>
              <a:spcBef>
                <a:spcPts val="480"/>
              </a:spcBef>
            </a:pPr>
            <a:r>
              <a:rPr sz="20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Техніки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кінезіотейпування.</a:t>
            </a:r>
            <a:endParaRPr sz="2000">
              <a:latin typeface="Microsoft Sans Serif"/>
              <a:cs typeface="Microsoft Sans Serif"/>
            </a:endParaRPr>
          </a:p>
          <a:p>
            <a:pPr marL="12700" marR="5080">
              <a:lnSpc>
                <a:spcPts val="2880"/>
              </a:lnSpc>
              <a:spcBef>
                <a:spcPts val="105"/>
              </a:spcBef>
            </a:pPr>
            <a:r>
              <a:rPr sz="20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Тема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7.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Кінезіотейпування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в</a:t>
            </a:r>
            <a:r>
              <a:rPr sz="2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ортопедії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і</a:t>
            </a:r>
            <a:r>
              <a:rPr sz="2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травматології </a:t>
            </a:r>
            <a:r>
              <a:rPr sz="2000" spc="-5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Тема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8.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Кінезіотейпування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в</a:t>
            </a:r>
            <a:r>
              <a:rPr sz="20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косметології</a:t>
            </a:r>
            <a:endParaRPr sz="20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29884" y="5571744"/>
            <a:ext cx="1143000" cy="1143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44383" y="4000500"/>
            <a:ext cx="784859" cy="235762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501384" y="2714244"/>
            <a:ext cx="2357627" cy="114299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357871" y="1214627"/>
            <a:ext cx="1286255" cy="13563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85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</TotalTime>
  <Words>358</Words>
  <Application>Microsoft Office PowerPoint</Application>
  <PresentationFormat>Экран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ТЕЙПУВАННЯ В РЕАБІЛІТАЦІЇ</vt:lpstr>
      <vt:lpstr>Черкез Іван Юрійович- викладач, фізичний терапевт відділення фізичної та реабілітаційної медицини Запорізької обласної клінічної лікарні</vt:lpstr>
      <vt:lpstr>Анотація до дисципліни</vt:lpstr>
      <vt:lpstr>Слайд 4</vt:lpstr>
      <vt:lpstr>Інформаційний обсяг навчальної дисципліни: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КІНЕЗІОЛОГІЧНОГО ТЕЙПУВАННЯ</dc:title>
  <cp:lastModifiedBy>Home</cp:lastModifiedBy>
  <cp:revision>2</cp:revision>
  <dcterms:created xsi:type="dcterms:W3CDTF">2024-03-28T09:09:10Z</dcterms:created>
  <dcterms:modified xsi:type="dcterms:W3CDTF">2024-03-28T18:45:27Z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2021-01-19T00:00:00Z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2024-03-28T00:00:00Z</vt:filetime>
  </property>
</Properties>
</file>