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71" r:id="rId14"/>
    <p:sldId id="267" r:id="rId15"/>
    <p:sldId id="268" r:id="rId16"/>
    <p:sldId id="27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920028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92442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208204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217906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320248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270828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55055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2496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8346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6858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0552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42682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365268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82702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74669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00738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AEA9-F801-414B-9BFE-DCC37CD98C7A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8D11E2-E064-4114-9476-84FC1145EB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3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9" r:id="rId1"/>
    <p:sldLayoutId id="2147484270" r:id="rId2"/>
    <p:sldLayoutId id="2147484271" r:id="rId3"/>
    <p:sldLayoutId id="2147484272" r:id="rId4"/>
    <p:sldLayoutId id="2147484273" r:id="rId5"/>
    <p:sldLayoutId id="2147484274" r:id="rId6"/>
    <p:sldLayoutId id="2147484275" r:id="rId7"/>
    <p:sldLayoutId id="2147484276" r:id="rId8"/>
    <p:sldLayoutId id="2147484277" r:id="rId9"/>
    <p:sldLayoutId id="2147484278" r:id="rId10"/>
    <p:sldLayoutId id="2147484279" r:id="rId11"/>
    <p:sldLayoutId id="2147484280" r:id="rId12"/>
    <p:sldLayoutId id="2147484281" r:id="rId13"/>
    <p:sldLayoutId id="2147484282" r:id="rId14"/>
    <p:sldLayoutId id="2147484283" r:id="rId15"/>
    <p:sldLayoutId id="2147484284" r:id="rId16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fs.gov.ua/zakonodavstvo/podatkove-zakonodavstvo/uzagalnyuyuchi-podatkovi-konsultatsii/61907.html" TargetMode="External"/><Relationship Id="rId2" Type="http://schemas.openxmlformats.org/officeDocument/2006/relationships/hyperlink" Target="https://i.factor.ua/ukr/law-42/section-228/article-247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.factor.ua/ukr/law-42/section-228/article-2579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1204686"/>
            <a:ext cx="8054803" cy="284615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Презентація дисципліни: </a:t>
            </a:r>
            <a:br>
              <a:rPr lang="uk-UA" dirty="0" smtClean="0"/>
            </a:br>
            <a:r>
              <a:rPr lang="uk-UA" dirty="0" smtClean="0"/>
              <a:t>Звітність в бюджетних установах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979747"/>
            <a:ext cx="7766936" cy="1096899"/>
          </a:xfrm>
        </p:spPr>
        <p:txBody>
          <a:bodyPr>
            <a:norm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492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509" y="126274"/>
            <a:ext cx="9757954" cy="957943"/>
          </a:xfrm>
        </p:spPr>
        <p:txBody>
          <a:bodyPr>
            <a:normAutofit/>
          </a:bodyPr>
          <a:lstStyle/>
          <a:p>
            <a:r>
              <a:rPr lang="ru-RU" sz="2800" dirty="0"/>
              <a:t>3. Порядок </a:t>
            </a:r>
            <a:r>
              <a:rPr lang="ru-RU" sz="2800" dirty="0" err="1"/>
              <a:t>складання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 та </a:t>
            </a:r>
            <a:r>
              <a:rPr lang="ru-RU" sz="2800" dirty="0" err="1"/>
              <a:t>вимоги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ставляться</a:t>
            </a:r>
            <a:r>
              <a:rPr lang="ru-RU" sz="2800" dirty="0"/>
              <a:t> до </a:t>
            </a:r>
            <a:r>
              <a:rPr lang="ru-RU" sz="2800" dirty="0" err="1"/>
              <a:t>неї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509" y="1084217"/>
            <a:ext cx="11521440" cy="5617029"/>
          </a:xfrm>
        </p:spPr>
        <p:txBody>
          <a:bodyPr>
            <a:normAutofit fontScale="92500" lnSpcReduction="10000"/>
          </a:bodyPr>
          <a:lstStyle/>
          <a:p>
            <a:pPr marL="0" indent="457200"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бухгалтерський</a:t>
            </a:r>
            <a:r>
              <a:rPr lang="ru-RU" dirty="0" smtClean="0"/>
              <a:t> </a:t>
            </a:r>
            <a:r>
              <a:rPr lang="ru-RU" dirty="0" err="1" smtClean="0"/>
              <a:t>облік</a:t>
            </a:r>
            <a:r>
              <a:rPr lang="ru-RU" dirty="0" smtClean="0"/>
              <a:t> та </a:t>
            </a:r>
            <a:r>
              <a:rPr lang="ru-RU" dirty="0" err="1" smtClean="0"/>
              <a:t>фінансову</a:t>
            </a:r>
            <a:r>
              <a:rPr lang="ru-RU" dirty="0" smtClean="0"/>
              <a:t> </a:t>
            </a:r>
            <a:r>
              <a:rPr lang="ru-RU" dirty="0" err="1" smtClean="0"/>
              <a:t>звітність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» </a:t>
            </a:r>
            <a:r>
              <a:rPr lang="ru-RU" dirty="0" err="1" smtClean="0"/>
              <a:t>від</a:t>
            </a:r>
            <a:r>
              <a:rPr lang="ru-RU" dirty="0" smtClean="0"/>
              <a:t> 16.07.99 №2542-ІІІ, </a:t>
            </a:r>
            <a:r>
              <a:rPr lang="ru-RU" dirty="0" err="1" smtClean="0"/>
              <a:t>Бюджетним</a:t>
            </a:r>
            <a:r>
              <a:rPr lang="ru-RU" dirty="0" smtClean="0"/>
              <a:t> кодексом </a:t>
            </a:r>
            <a:r>
              <a:rPr lang="ru-RU" dirty="0" err="1" smtClean="0"/>
              <a:t>України</a:t>
            </a:r>
            <a:r>
              <a:rPr lang="ru-RU" dirty="0" smtClean="0"/>
              <a:t>, Законами </a:t>
            </a:r>
            <a:r>
              <a:rPr lang="ru-RU" dirty="0" err="1" smtClean="0"/>
              <a:t>України</a:t>
            </a:r>
            <a:r>
              <a:rPr lang="ru-RU" dirty="0" smtClean="0"/>
              <a:t> про </a:t>
            </a:r>
            <a:r>
              <a:rPr lang="ru-RU" dirty="0" err="1" smtClean="0"/>
              <a:t>Державний</a:t>
            </a:r>
            <a:r>
              <a:rPr lang="ru-RU" dirty="0" smtClean="0"/>
              <a:t> бюджет </a:t>
            </a:r>
            <a:r>
              <a:rPr lang="ru-RU" dirty="0" err="1" smtClean="0"/>
              <a:t>України</a:t>
            </a:r>
            <a:r>
              <a:rPr lang="ru-RU" dirty="0" smtClean="0"/>
              <a:t>, постановами </a:t>
            </a:r>
            <a:r>
              <a:rPr lang="ru-RU" dirty="0" err="1" smtClean="0"/>
              <a:t>Кабінету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затвердження</a:t>
            </a:r>
            <a:r>
              <a:rPr lang="ru-RU" dirty="0" smtClean="0"/>
              <a:t> Порядку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звітності</a:t>
            </a:r>
            <a:r>
              <a:rPr lang="ru-RU" dirty="0" smtClean="0"/>
              <a:t>» та </a:t>
            </a:r>
            <a:r>
              <a:rPr lang="ru-RU" dirty="0" err="1" smtClean="0"/>
              <a:t>іншими</a:t>
            </a:r>
            <a:r>
              <a:rPr lang="ru-RU" dirty="0" smtClean="0"/>
              <a:t> нормативно-</a:t>
            </a:r>
            <a:r>
              <a:rPr lang="ru-RU" dirty="0" err="1" smtClean="0"/>
              <a:t>правовими</a:t>
            </a:r>
            <a:r>
              <a:rPr lang="ru-RU" dirty="0" smtClean="0"/>
              <a:t> актами з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місячної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є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1 </a:t>
            </a:r>
            <a:r>
              <a:rPr lang="ru-RU" dirty="0" err="1"/>
              <a:t>січня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</a:t>
            </a:r>
            <a:r>
              <a:rPr lang="ru-RU" dirty="0" err="1"/>
              <a:t>звітного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квартальної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є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1 </a:t>
            </a:r>
            <a:r>
              <a:rPr lang="ru-RU" dirty="0" err="1"/>
              <a:t>січня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в </a:t>
            </a:r>
            <a:r>
              <a:rPr lang="ru-RU" dirty="0" err="1"/>
              <a:t>останній</a:t>
            </a:r>
            <a:r>
              <a:rPr lang="ru-RU" dirty="0"/>
              <a:t> день </a:t>
            </a:r>
            <a:r>
              <a:rPr lang="ru-RU" dirty="0" err="1"/>
              <a:t>звітного</a:t>
            </a:r>
            <a:r>
              <a:rPr lang="ru-RU" dirty="0"/>
              <a:t> кварталу. </a:t>
            </a:r>
            <a:endParaRPr lang="ru-RU" dirty="0" smtClean="0"/>
          </a:p>
          <a:p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річної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є </a:t>
            </a:r>
            <a:r>
              <a:rPr lang="ru-RU" dirty="0" err="1"/>
              <a:t>бюджетний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становить один </a:t>
            </a:r>
            <a:r>
              <a:rPr lang="ru-RU" dirty="0" err="1"/>
              <a:t>календарний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1 </a:t>
            </a:r>
            <a:r>
              <a:rPr lang="ru-RU" dirty="0" err="1"/>
              <a:t>січня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31 </a:t>
            </a:r>
            <a:r>
              <a:rPr lang="ru-RU" dirty="0" err="1"/>
              <a:t>грудня</a:t>
            </a:r>
            <a:r>
              <a:rPr lang="ru-RU" dirty="0"/>
              <a:t> того самого року, </a:t>
            </a:r>
            <a:r>
              <a:rPr lang="ru-RU" dirty="0" err="1"/>
              <a:t>якщо</a:t>
            </a:r>
            <a:r>
              <a:rPr lang="ru-RU" dirty="0"/>
              <a:t> не буде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року, є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року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Звітним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та </a:t>
            </a:r>
            <a:r>
              <a:rPr lang="ru-RU" dirty="0" err="1"/>
              <a:t>припиняють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закінченням</a:t>
            </a:r>
            <a:r>
              <a:rPr lang="ru-RU" dirty="0"/>
              <a:t> строку, на </a:t>
            </a:r>
            <a:r>
              <a:rPr lang="ru-RU" dirty="0" err="1"/>
              <a:t>який</a:t>
            </a:r>
            <a:r>
              <a:rPr lang="ru-RU" dirty="0"/>
              <a:t> вони </a:t>
            </a:r>
            <a:r>
              <a:rPr lang="ru-RU" dirty="0" err="1"/>
              <a:t>створювались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звітного</a:t>
            </a:r>
            <a:r>
              <a:rPr lang="ru-RU" dirty="0"/>
              <a:t> року, є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до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таких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Звітним</a:t>
            </a:r>
            <a:r>
              <a:rPr lang="ru-RU" dirty="0" smtClean="0"/>
              <a:t> </a:t>
            </a:r>
            <a:r>
              <a:rPr lang="ru-RU" dirty="0" err="1"/>
              <a:t>періодом</a:t>
            </a:r>
            <a:r>
              <a:rPr lang="ru-RU" dirty="0"/>
              <a:t> для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припиняють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 шляхом </a:t>
            </a:r>
            <a:r>
              <a:rPr lang="ru-RU" dirty="0" err="1"/>
              <a:t>реорганізації</a:t>
            </a:r>
            <a:r>
              <a:rPr lang="ru-RU" dirty="0"/>
              <a:t> (</a:t>
            </a:r>
            <a:r>
              <a:rPr lang="ru-RU" dirty="0" err="1"/>
              <a:t>злиття</a:t>
            </a:r>
            <a:r>
              <a:rPr lang="ru-RU" dirty="0"/>
              <a:t>, </a:t>
            </a:r>
            <a:r>
              <a:rPr lang="ru-RU" dirty="0" err="1"/>
              <a:t>приєднання</a:t>
            </a:r>
            <a:r>
              <a:rPr lang="ru-RU" dirty="0"/>
              <a:t>, </a:t>
            </a:r>
            <a:r>
              <a:rPr lang="ru-RU" dirty="0" err="1"/>
              <a:t>поділу</a:t>
            </a:r>
            <a:r>
              <a:rPr lang="ru-RU" dirty="0"/>
              <a:t>, </a:t>
            </a:r>
            <a:r>
              <a:rPr lang="ru-RU" dirty="0" err="1"/>
              <a:t>перетворення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, є </a:t>
            </a:r>
            <a:r>
              <a:rPr lang="ru-RU" dirty="0" err="1"/>
              <a:t>період</a:t>
            </a:r>
            <a:r>
              <a:rPr lang="ru-RU" dirty="0"/>
              <a:t> з початку </a:t>
            </a:r>
            <a:r>
              <a:rPr lang="ru-RU" dirty="0" err="1"/>
              <a:t>звітного</a:t>
            </a:r>
            <a:r>
              <a:rPr lang="ru-RU" dirty="0"/>
              <a:t> року до моменту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36861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26" y="274320"/>
            <a:ext cx="8790676" cy="6191793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та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складаються</a:t>
            </a:r>
            <a:r>
              <a:rPr lang="ru-RU" sz="2000" dirty="0"/>
              <a:t> у </a:t>
            </a:r>
            <a:r>
              <a:rPr lang="ru-RU" sz="2000" dirty="0" err="1"/>
              <a:t>гривнях</a:t>
            </a:r>
            <a:r>
              <a:rPr lang="ru-RU" sz="2000" dirty="0"/>
              <a:t> з </a:t>
            </a:r>
            <a:r>
              <a:rPr lang="ru-RU" sz="2000" dirty="0" err="1"/>
              <a:t>копійками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та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заповнюються</a:t>
            </a:r>
            <a:r>
              <a:rPr lang="ru-RU" sz="2000" dirty="0"/>
              <a:t> за </a:t>
            </a:r>
            <a:r>
              <a:rPr lang="ru-RU" sz="2000" dirty="0" err="1"/>
              <a:t>всіма</a:t>
            </a:r>
            <a:r>
              <a:rPr lang="ru-RU" sz="2000" dirty="0"/>
              <a:t> </a:t>
            </a:r>
            <a:r>
              <a:rPr lang="ru-RU" sz="2000" dirty="0" err="1"/>
              <a:t>передбаченими</a:t>
            </a:r>
            <a:r>
              <a:rPr lang="ru-RU" sz="2000" dirty="0"/>
              <a:t> </a:t>
            </a:r>
            <a:r>
              <a:rPr lang="ru-RU" sz="2000" dirty="0" err="1"/>
              <a:t>показниками</a:t>
            </a:r>
            <a:r>
              <a:rPr lang="ru-RU" sz="2000" dirty="0"/>
              <a:t> граф, </a:t>
            </a:r>
            <a:r>
              <a:rPr lang="ru-RU" sz="2000" dirty="0" err="1"/>
              <a:t>рядків</a:t>
            </a:r>
            <a:r>
              <a:rPr lang="ru-RU" sz="2000" dirty="0"/>
              <a:t>. За </a:t>
            </a:r>
            <a:r>
              <a:rPr lang="ru-RU" sz="2000" dirty="0" err="1"/>
              <a:t>відсутності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у графах та рядках </a:t>
            </a:r>
            <a:r>
              <a:rPr lang="ru-RU" sz="2000" dirty="0" err="1"/>
              <a:t>проставляються</a:t>
            </a:r>
            <a:r>
              <a:rPr lang="ru-RU" sz="2000" dirty="0"/>
              <a:t> прочерки.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err="1" smtClean="0"/>
              <a:t>Додаткові</a:t>
            </a:r>
            <a:r>
              <a:rPr lang="ru-RU" sz="2000" dirty="0" smtClean="0"/>
              <a:t> </a:t>
            </a:r>
            <a:r>
              <a:rPr lang="ru-RU" sz="2000" dirty="0" err="1"/>
              <a:t>показники</a:t>
            </a:r>
            <a:r>
              <a:rPr lang="ru-RU" sz="2000" dirty="0"/>
              <a:t> у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та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вводити</a:t>
            </a:r>
            <a:r>
              <a:rPr lang="ru-RU" sz="2000" dirty="0"/>
              <a:t> </a:t>
            </a:r>
            <a:r>
              <a:rPr lang="ru-RU" sz="2000" dirty="0" err="1"/>
              <a:t>забороняється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smtClean="0"/>
              <a:t>При </a:t>
            </a:r>
            <a:r>
              <a:rPr lang="ru-RU" sz="2000" dirty="0" err="1"/>
              <a:t>складанні</a:t>
            </a:r>
            <a:r>
              <a:rPr lang="ru-RU" sz="2000" dirty="0"/>
              <a:t> </a:t>
            </a:r>
            <a:r>
              <a:rPr lang="ru-RU" sz="2000" dirty="0" err="1"/>
              <a:t>звітів</a:t>
            </a:r>
            <a:r>
              <a:rPr lang="ru-RU" sz="2000" dirty="0"/>
              <a:t> за формою № 2 – про </a:t>
            </a:r>
            <a:r>
              <a:rPr lang="ru-RU" sz="2000" dirty="0" err="1"/>
              <a:t>надходження</a:t>
            </a:r>
            <a:r>
              <a:rPr lang="ru-RU" sz="2000" dirty="0"/>
              <a:t> та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</a:t>
            </a:r>
            <a:r>
              <a:rPr lang="ru-RU" sz="2000" dirty="0" err="1"/>
              <a:t>загального</a:t>
            </a:r>
            <a:r>
              <a:rPr lang="ru-RU" sz="2000" dirty="0"/>
              <a:t> фонду, за </a:t>
            </a:r>
            <a:r>
              <a:rPr lang="ru-RU" sz="2000" dirty="0" err="1"/>
              <a:t>відповідними</a:t>
            </a:r>
            <a:r>
              <a:rPr lang="ru-RU" sz="2000" dirty="0"/>
              <a:t> формами № 4 – про </a:t>
            </a:r>
            <a:r>
              <a:rPr lang="ru-RU" sz="2000" dirty="0" err="1"/>
              <a:t>надходження</a:t>
            </a:r>
            <a:r>
              <a:rPr lang="ru-RU" sz="2000" dirty="0"/>
              <a:t> і </a:t>
            </a:r>
            <a:r>
              <a:rPr lang="ru-RU" sz="2000" dirty="0" err="1"/>
              <a:t>використання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</a:t>
            </a:r>
            <a:r>
              <a:rPr lang="ru-RU" sz="2000" dirty="0" err="1"/>
              <a:t>спеціального</a:t>
            </a:r>
            <a:r>
              <a:rPr lang="ru-RU" sz="2000" dirty="0"/>
              <a:t> фонду, за формою № 7 – про </a:t>
            </a:r>
            <a:r>
              <a:rPr lang="ru-RU" sz="2000" dirty="0" err="1"/>
              <a:t>заборгованість</a:t>
            </a:r>
            <a:r>
              <a:rPr lang="ru-RU" sz="2000" dirty="0"/>
              <a:t> за </a:t>
            </a:r>
            <a:r>
              <a:rPr lang="ru-RU" sz="2000" dirty="0" err="1"/>
              <a:t>бюджетними</a:t>
            </a:r>
            <a:r>
              <a:rPr lang="ru-RU" sz="2000" dirty="0"/>
              <a:t> коштами, за формою № 9 – про </a:t>
            </a:r>
            <a:r>
              <a:rPr lang="ru-RU" sz="2000" dirty="0" err="1"/>
              <a:t>результати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потрібно</a:t>
            </a:r>
            <a:r>
              <a:rPr lang="ru-RU" sz="2000" dirty="0"/>
              <a:t> у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підкреслити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номер, за </a:t>
            </a:r>
            <a:r>
              <a:rPr lang="ru-RU" sz="2000" dirty="0" err="1"/>
              <a:t>якою</a:t>
            </a:r>
            <a:r>
              <a:rPr lang="ru-RU" sz="2000" dirty="0"/>
              <a:t> </a:t>
            </a:r>
            <a:r>
              <a:rPr lang="ru-RU" sz="2000" dirty="0" err="1"/>
              <a:t>складений</a:t>
            </a:r>
            <a:r>
              <a:rPr lang="ru-RU" sz="2000" dirty="0"/>
              <a:t> </a:t>
            </a:r>
            <a:r>
              <a:rPr lang="ru-RU" sz="2000" dirty="0" err="1"/>
              <a:t>звіт</a:t>
            </a:r>
            <a:r>
              <a:rPr lang="ru-RU" sz="2000" dirty="0"/>
              <a:t> (</a:t>
            </a:r>
            <a:r>
              <a:rPr lang="ru-RU" sz="2000" dirty="0" err="1"/>
              <a:t>державний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місцевий</a:t>
            </a:r>
            <a:r>
              <a:rPr lang="ru-RU" sz="2000" dirty="0"/>
              <a:t> бюджет), </a:t>
            </a:r>
            <a:r>
              <a:rPr lang="ru-RU" sz="2000" dirty="0" err="1"/>
              <a:t>указати</a:t>
            </a:r>
            <a:r>
              <a:rPr lang="ru-RU" sz="2000" dirty="0"/>
              <a:t> </a:t>
            </a:r>
            <a:r>
              <a:rPr lang="ru-RU" sz="2000" dirty="0" err="1"/>
              <a:t>коди</a:t>
            </a:r>
            <a:r>
              <a:rPr lang="ru-RU" sz="2000" dirty="0"/>
              <a:t> </a:t>
            </a:r>
            <a:r>
              <a:rPr lang="ru-RU" sz="2000" dirty="0" err="1"/>
              <a:t>класифікації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та </a:t>
            </a:r>
            <a:r>
              <a:rPr lang="ru-RU" sz="2000" dirty="0" err="1"/>
              <a:t>кредитування</a:t>
            </a:r>
            <a:r>
              <a:rPr lang="ru-RU" sz="2000" dirty="0"/>
              <a:t> бюджету,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назву</a:t>
            </a:r>
            <a:r>
              <a:rPr lang="ru-RU" sz="2000" dirty="0"/>
              <a:t>. При </a:t>
            </a:r>
            <a:r>
              <a:rPr lang="ru-RU" sz="2000" dirty="0" err="1"/>
              <a:t>складанні</a:t>
            </a:r>
            <a:r>
              <a:rPr lang="ru-RU" sz="2000" dirty="0"/>
              <a:t> </a:t>
            </a:r>
            <a:r>
              <a:rPr lang="ru-RU" sz="2000" dirty="0" err="1"/>
              <a:t>звітів</a:t>
            </a:r>
            <a:r>
              <a:rPr lang="ru-RU" sz="2000" dirty="0"/>
              <a:t> за формою № 7,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, </a:t>
            </a:r>
            <a:r>
              <a:rPr lang="ru-RU" sz="2000" dirty="0" err="1"/>
              <a:t>потрібно</a:t>
            </a:r>
            <a:r>
              <a:rPr lang="ru-RU" sz="2000" dirty="0"/>
              <a:t> </a:t>
            </a:r>
            <a:r>
              <a:rPr lang="ru-RU" sz="2000" dirty="0" err="1"/>
              <a:t>зазначити</a:t>
            </a:r>
            <a:r>
              <a:rPr lang="ru-RU" sz="2000" dirty="0"/>
              <a:t> фонд бюджету (</a:t>
            </a:r>
            <a:r>
              <a:rPr lang="ru-RU" sz="2000" dirty="0" err="1"/>
              <a:t>загальний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спеціальний</a:t>
            </a:r>
            <a:r>
              <a:rPr lang="ru-RU" sz="2000" dirty="0"/>
              <a:t>), за коштами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складений</a:t>
            </a:r>
            <a:r>
              <a:rPr lang="ru-RU" sz="2000" dirty="0"/>
              <a:t> </a:t>
            </a:r>
            <a:r>
              <a:rPr lang="ru-RU" sz="2000" dirty="0" err="1"/>
              <a:t>звіт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3799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82880"/>
            <a:ext cx="9849394" cy="6400799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2000" dirty="0" err="1"/>
              <a:t>Заголовна</a:t>
            </a:r>
            <a:r>
              <a:rPr lang="ru-RU" sz="2000" dirty="0"/>
              <a:t> </a:t>
            </a:r>
            <a:r>
              <a:rPr lang="ru-RU" sz="2000" dirty="0" err="1"/>
              <a:t>частина</a:t>
            </a:r>
            <a:r>
              <a:rPr lang="ru-RU" sz="2000" dirty="0"/>
              <a:t> форм </a:t>
            </a:r>
            <a:r>
              <a:rPr lang="ru-RU" sz="2000" dirty="0" err="1"/>
              <a:t>заповнюється</a:t>
            </a:r>
            <a:r>
              <a:rPr lang="ru-RU" sz="2000" dirty="0"/>
              <a:t> в </a:t>
            </a:r>
            <a:r>
              <a:rPr lang="ru-RU" sz="2000" dirty="0" err="1"/>
              <a:t>такій</a:t>
            </a:r>
            <a:r>
              <a:rPr lang="ru-RU" sz="2000" dirty="0"/>
              <a:t> </a:t>
            </a:r>
            <a:r>
              <a:rPr lang="ru-RU" sz="2000" dirty="0" err="1"/>
              <a:t>послідовності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1.Повна </a:t>
            </a:r>
            <a:r>
              <a:rPr lang="ru-RU" sz="2000" dirty="0" err="1"/>
              <a:t>назва</a:t>
            </a:r>
            <a:r>
              <a:rPr lang="ru-RU" sz="2000" dirty="0"/>
              <a:t> установи (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установчих</a:t>
            </a:r>
            <a:r>
              <a:rPr lang="ru-RU" sz="2000" dirty="0"/>
              <a:t> </a:t>
            </a:r>
            <a:r>
              <a:rPr lang="ru-RU" sz="2000" dirty="0" err="1"/>
              <a:t>документів</a:t>
            </a:r>
            <a:r>
              <a:rPr lang="ru-RU" sz="2000" dirty="0"/>
              <a:t>), </a:t>
            </a:r>
            <a:r>
              <a:rPr lang="ru-RU" sz="2000" dirty="0" err="1"/>
              <a:t>зареєстровану</a:t>
            </a:r>
            <a:r>
              <a:rPr lang="ru-RU" sz="2000" dirty="0"/>
              <a:t> в </a:t>
            </a:r>
            <a:r>
              <a:rPr lang="ru-RU" sz="2000" dirty="0" err="1"/>
              <a:t>установленому</a:t>
            </a:r>
            <a:r>
              <a:rPr lang="ru-RU" sz="2000" dirty="0"/>
              <a:t> порядку, та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ідентифікаційний</a:t>
            </a:r>
            <a:r>
              <a:rPr lang="ru-RU" sz="2000" dirty="0"/>
              <a:t> код за </a:t>
            </a:r>
            <a:r>
              <a:rPr lang="ru-RU" sz="2000" dirty="0" err="1"/>
              <a:t>єдиним</a:t>
            </a:r>
            <a:r>
              <a:rPr lang="ru-RU" sz="2000" dirty="0"/>
              <a:t> </a:t>
            </a:r>
            <a:r>
              <a:rPr lang="ru-RU" sz="2000" dirty="0" err="1"/>
              <a:t>державним</a:t>
            </a:r>
            <a:r>
              <a:rPr lang="ru-RU" sz="2000" dirty="0"/>
              <a:t> </a:t>
            </a:r>
            <a:r>
              <a:rPr lang="ru-RU" sz="2000" dirty="0" err="1"/>
              <a:t>реєстром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й </a:t>
            </a:r>
            <a:r>
              <a:rPr lang="ru-RU" sz="2000" dirty="0" err="1"/>
              <a:t>організацій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(ЄДРПОУ); </a:t>
            </a:r>
            <a:endParaRPr lang="ru-RU" sz="2000" dirty="0" smtClean="0"/>
          </a:p>
          <a:p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err="1"/>
              <a:t>Реквізит</a:t>
            </a:r>
            <a:r>
              <a:rPr lang="ru-RU" sz="2000" dirty="0"/>
              <a:t> «</a:t>
            </a:r>
            <a:r>
              <a:rPr lang="ru-RU" sz="2000" dirty="0" err="1"/>
              <a:t>Територія</a:t>
            </a:r>
            <a:r>
              <a:rPr lang="ru-RU" sz="2000" dirty="0"/>
              <a:t>» </a:t>
            </a:r>
            <a:r>
              <a:rPr lang="ru-RU" sz="2000" dirty="0" err="1"/>
              <a:t>відображає</a:t>
            </a:r>
            <a:r>
              <a:rPr lang="ru-RU" sz="2000" dirty="0"/>
              <a:t> </a:t>
            </a:r>
            <a:r>
              <a:rPr lang="ru-RU" sz="2000" dirty="0" err="1"/>
              <a:t>назву</a:t>
            </a:r>
            <a:r>
              <a:rPr lang="ru-RU" sz="2000" dirty="0"/>
              <a:t> </a:t>
            </a:r>
            <a:r>
              <a:rPr lang="ru-RU" sz="2000" dirty="0" err="1"/>
              <a:t>території</a:t>
            </a:r>
            <a:r>
              <a:rPr lang="ru-RU" sz="2000" dirty="0"/>
              <a:t>, де </a:t>
            </a:r>
            <a:r>
              <a:rPr lang="ru-RU" sz="2000" dirty="0" err="1"/>
              <a:t>розташовано</a:t>
            </a:r>
            <a:r>
              <a:rPr lang="ru-RU" sz="2000" dirty="0"/>
              <a:t> </a:t>
            </a:r>
            <a:r>
              <a:rPr lang="ru-RU" sz="2000" dirty="0" err="1"/>
              <a:t>установу</a:t>
            </a:r>
            <a:r>
              <a:rPr lang="ru-RU" sz="2000" dirty="0"/>
              <a:t>,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позначень</a:t>
            </a:r>
            <a:r>
              <a:rPr lang="ru-RU" sz="2000" dirty="0"/>
              <a:t> </a:t>
            </a:r>
            <a:r>
              <a:rPr lang="ru-RU" sz="2000" dirty="0" err="1"/>
              <a:t>адміністративно-територіальних</a:t>
            </a:r>
            <a:r>
              <a:rPr lang="ru-RU" sz="2000" dirty="0"/>
              <a:t> </a:t>
            </a:r>
            <a:r>
              <a:rPr lang="ru-RU" sz="2000" dirty="0" err="1"/>
              <a:t>одиниць</a:t>
            </a:r>
            <a:r>
              <a:rPr lang="ru-RU" sz="2000" dirty="0"/>
              <a:t> (КОАТУУ); </a:t>
            </a:r>
            <a:endParaRPr lang="ru-RU" sz="2000" dirty="0" smtClean="0"/>
          </a:p>
          <a:p>
            <a:r>
              <a:rPr lang="ru-RU" sz="2000" dirty="0" smtClean="0"/>
              <a:t>3.Реквізит </a:t>
            </a:r>
            <a:r>
              <a:rPr lang="ru-RU" sz="2000" dirty="0"/>
              <a:t>«</a:t>
            </a:r>
            <a:r>
              <a:rPr lang="ru-RU" sz="2000" dirty="0" err="1"/>
              <a:t>Організаційно-правова</a:t>
            </a:r>
            <a:r>
              <a:rPr lang="ru-RU" sz="2000" dirty="0"/>
              <a:t> форма </a:t>
            </a:r>
            <a:r>
              <a:rPr lang="ru-RU" sz="2000" dirty="0" err="1"/>
              <a:t>господарювання</a:t>
            </a:r>
            <a:r>
              <a:rPr lang="ru-RU" sz="2000" dirty="0"/>
              <a:t>)» </a:t>
            </a:r>
            <a:r>
              <a:rPr lang="ru-RU" sz="2000" dirty="0" err="1"/>
              <a:t>відображає</a:t>
            </a:r>
            <a:r>
              <a:rPr lang="ru-RU" sz="2000" dirty="0"/>
              <a:t> вид </a:t>
            </a:r>
            <a:r>
              <a:rPr lang="ru-RU" sz="2000" dirty="0" err="1"/>
              <a:t>діяльності</a:t>
            </a:r>
            <a:r>
              <a:rPr lang="ru-RU" sz="2000" dirty="0"/>
              <a:t> установи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класифікатора</a:t>
            </a:r>
            <a:r>
              <a:rPr lang="ru-RU" sz="2000" dirty="0"/>
              <a:t> </a:t>
            </a:r>
            <a:r>
              <a:rPr lang="ru-RU" sz="2000" dirty="0" err="1"/>
              <a:t>організаційно-правової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</a:t>
            </a:r>
            <a:r>
              <a:rPr lang="ru-RU" sz="2000" dirty="0" err="1"/>
              <a:t>господарювання</a:t>
            </a:r>
            <a:r>
              <a:rPr lang="ru-RU" sz="2000" dirty="0"/>
              <a:t> (КОПФГ) ; </a:t>
            </a:r>
            <a:endParaRPr lang="ru-RU" sz="2000" dirty="0" smtClean="0"/>
          </a:p>
          <a:p>
            <a:r>
              <a:rPr lang="ru-RU" sz="2000" dirty="0" smtClean="0"/>
              <a:t>4</a:t>
            </a:r>
            <a:r>
              <a:rPr lang="ru-RU" sz="2000" dirty="0"/>
              <a:t>. Код та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відомчої</a:t>
            </a:r>
            <a:r>
              <a:rPr lang="ru-RU" sz="2000" dirty="0"/>
              <a:t> </a:t>
            </a:r>
            <a:r>
              <a:rPr lang="ru-RU" sz="2000" dirty="0" err="1"/>
              <a:t>класифікації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та </a:t>
            </a:r>
            <a:r>
              <a:rPr lang="ru-RU" sz="2000" dirty="0" err="1"/>
              <a:t>кредитування</a:t>
            </a:r>
            <a:r>
              <a:rPr lang="ru-RU" sz="2000" dirty="0"/>
              <a:t> державного бюджету; </a:t>
            </a:r>
            <a:endParaRPr lang="ru-RU" sz="2000" dirty="0" smtClean="0"/>
          </a:p>
          <a:p>
            <a:r>
              <a:rPr lang="ru-RU" sz="2000" dirty="0" smtClean="0"/>
              <a:t>5.Код </a:t>
            </a:r>
            <a:r>
              <a:rPr lang="ru-RU" sz="2000" dirty="0"/>
              <a:t>та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програмної</a:t>
            </a:r>
            <a:r>
              <a:rPr lang="ru-RU" sz="2000" dirty="0"/>
              <a:t> </a:t>
            </a:r>
            <a:r>
              <a:rPr lang="ru-RU" sz="2000" dirty="0" err="1"/>
              <a:t>класифікації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та </a:t>
            </a:r>
            <a:r>
              <a:rPr lang="ru-RU" sz="2000" dirty="0" err="1"/>
              <a:t>кредитування</a:t>
            </a:r>
            <a:r>
              <a:rPr lang="ru-RU" sz="2000" dirty="0"/>
              <a:t> державного бюджету; </a:t>
            </a:r>
            <a:endParaRPr lang="ru-RU" sz="2000" dirty="0" smtClean="0"/>
          </a:p>
          <a:p>
            <a:r>
              <a:rPr lang="ru-RU" sz="2000" dirty="0" smtClean="0"/>
              <a:t>6.Код </a:t>
            </a:r>
            <a:r>
              <a:rPr lang="ru-RU" sz="2000" dirty="0"/>
              <a:t>та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типової</a:t>
            </a:r>
            <a:r>
              <a:rPr lang="ru-RU" sz="2000" dirty="0"/>
              <a:t> </a:t>
            </a:r>
            <a:r>
              <a:rPr lang="ru-RU" sz="2000" dirty="0" err="1"/>
              <a:t>відомчої</a:t>
            </a:r>
            <a:r>
              <a:rPr lang="ru-RU" sz="2000" dirty="0"/>
              <a:t> </a:t>
            </a:r>
            <a:r>
              <a:rPr lang="ru-RU" sz="2000" dirty="0" err="1"/>
              <a:t>класифікації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</a:t>
            </a:r>
            <a:r>
              <a:rPr lang="ru-RU" sz="2000" dirty="0" err="1"/>
              <a:t>місцевих</a:t>
            </a:r>
            <a:r>
              <a:rPr lang="ru-RU" sz="2000" dirty="0"/>
              <a:t> </a:t>
            </a:r>
            <a:r>
              <a:rPr lang="ru-RU" sz="2000" dirty="0" err="1"/>
              <a:t>бюджетів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7.Код </a:t>
            </a:r>
            <a:r>
              <a:rPr lang="ru-RU" sz="2000" dirty="0"/>
              <a:t>та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тимчасової</a:t>
            </a:r>
            <a:r>
              <a:rPr lang="ru-RU" sz="2000" dirty="0"/>
              <a:t> </a:t>
            </a:r>
            <a:r>
              <a:rPr lang="ru-RU" sz="2000" dirty="0" err="1"/>
              <a:t>класифікації</a:t>
            </a:r>
            <a:r>
              <a:rPr lang="ru-RU" sz="2000" dirty="0"/>
              <a:t> </a:t>
            </a:r>
            <a:r>
              <a:rPr lang="ru-RU" sz="2000" dirty="0" err="1"/>
              <a:t>видатків</a:t>
            </a:r>
            <a:r>
              <a:rPr lang="ru-RU" sz="2000" dirty="0"/>
              <a:t> та </a:t>
            </a:r>
            <a:r>
              <a:rPr lang="ru-RU" sz="2000" dirty="0" err="1"/>
              <a:t>кредитування</a:t>
            </a:r>
            <a:r>
              <a:rPr lang="ru-RU" sz="2000" dirty="0"/>
              <a:t> </a:t>
            </a:r>
            <a:r>
              <a:rPr lang="ru-RU" sz="2000" dirty="0" err="1"/>
              <a:t>місцевих</a:t>
            </a:r>
            <a:r>
              <a:rPr lang="ru-RU" sz="2000" dirty="0"/>
              <a:t> </a:t>
            </a:r>
            <a:r>
              <a:rPr lang="ru-RU" sz="2000" dirty="0" err="1"/>
              <a:t>бюджетів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21751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446" y="165462"/>
            <a:ext cx="8973556" cy="579120"/>
          </a:xfrm>
        </p:spPr>
        <p:txBody>
          <a:bodyPr>
            <a:normAutofit/>
          </a:bodyPr>
          <a:lstStyle/>
          <a:p>
            <a:r>
              <a:rPr lang="ru-RU" sz="2800" dirty="0"/>
              <a:t>4.Склад та строки </a:t>
            </a:r>
            <a:r>
              <a:rPr lang="ru-RU" sz="2800" dirty="0" err="1"/>
              <a:t>подання</a:t>
            </a:r>
            <a:r>
              <a:rPr lang="ru-RU" sz="2800" dirty="0"/>
              <a:t> </a:t>
            </a:r>
            <a:r>
              <a:rPr lang="ru-RU" sz="2800" dirty="0" err="1"/>
              <a:t>фінансової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446" y="862148"/>
            <a:ext cx="9457508" cy="5695405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000" dirty="0"/>
              <a:t>Склад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бюджетної</a:t>
            </a:r>
            <a:r>
              <a:rPr lang="ru-RU" sz="2000" dirty="0"/>
              <a:t> установи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різноманітна</a:t>
            </a:r>
            <a:r>
              <a:rPr lang="ru-RU" sz="2000" dirty="0"/>
              <a:t> за </a:t>
            </a:r>
            <a:r>
              <a:rPr lang="ru-RU" sz="2000" dirty="0" err="1"/>
              <a:t>періодом</a:t>
            </a:r>
            <a:r>
              <a:rPr lang="ru-RU" sz="2000" dirty="0"/>
              <a:t> </a:t>
            </a:r>
            <a:r>
              <a:rPr lang="ru-RU" sz="2000" dirty="0" err="1"/>
              <a:t>складання</a:t>
            </a:r>
            <a:r>
              <a:rPr lang="ru-RU" sz="2000" dirty="0"/>
              <a:t>, статусом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розпорядження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та </a:t>
            </a:r>
            <a:r>
              <a:rPr lang="ru-RU" sz="2000" dirty="0" err="1"/>
              <a:t>джерелами</a:t>
            </a:r>
            <a:r>
              <a:rPr lang="ru-RU" sz="2000" dirty="0"/>
              <a:t> </a:t>
            </a:r>
            <a:r>
              <a:rPr lang="ru-RU" sz="2000" dirty="0" err="1"/>
              <a:t>фінансування</a:t>
            </a:r>
            <a:r>
              <a:rPr lang="ru-RU" sz="2000" dirty="0"/>
              <a:t>. </a:t>
            </a:r>
            <a:r>
              <a:rPr lang="ru-RU" sz="2000" dirty="0" err="1"/>
              <a:t>Зокрема</a:t>
            </a:r>
            <a:r>
              <a:rPr lang="ru-RU" sz="2000" dirty="0"/>
              <a:t> за </a:t>
            </a:r>
            <a:r>
              <a:rPr lang="ru-RU" sz="2000" dirty="0" err="1"/>
              <a:t>відношенням</a:t>
            </a:r>
            <a:r>
              <a:rPr lang="ru-RU" sz="2000" dirty="0"/>
              <a:t> до </a:t>
            </a:r>
            <a:r>
              <a:rPr lang="ru-RU" sz="2000" dirty="0" err="1"/>
              <a:t>розпорядження</a:t>
            </a:r>
            <a:r>
              <a:rPr lang="ru-RU" sz="2000" dirty="0"/>
              <a:t> коштами установи </a:t>
            </a:r>
            <a:r>
              <a:rPr lang="ru-RU" sz="2000" dirty="0" err="1"/>
              <a:t>складають</a:t>
            </a:r>
            <a:r>
              <a:rPr lang="ru-RU" sz="2000" dirty="0"/>
              <a:t> </a:t>
            </a:r>
            <a:r>
              <a:rPr lang="ru-RU" sz="2000" dirty="0" err="1"/>
              <a:t>різну</a:t>
            </a:r>
            <a:r>
              <a:rPr lang="ru-RU" sz="2000" dirty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 (табл.1). </a:t>
            </a:r>
            <a:r>
              <a:rPr lang="ru-RU" sz="2000" dirty="0" err="1"/>
              <a:t>Найбільший</a:t>
            </a:r>
            <a:r>
              <a:rPr lang="ru-RU" sz="2000" dirty="0"/>
              <a:t> склад </a:t>
            </a:r>
            <a:r>
              <a:rPr lang="ru-RU" sz="2000" dirty="0" err="1"/>
              <a:t>звітності</a:t>
            </a:r>
            <a:r>
              <a:rPr lang="ru-RU" sz="2000" dirty="0"/>
              <a:t> у </a:t>
            </a:r>
            <a:r>
              <a:rPr lang="ru-RU" sz="2000" dirty="0" err="1"/>
              <a:t>розпорядників</a:t>
            </a:r>
            <a:r>
              <a:rPr lang="ru-RU" sz="2000" dirty="0"/>
              <a:t> та </a:t>
            </a:r>
            <a:r>
              <a:rPr lang="ru-RU" sz="2000" dirty="0" err="1"/>
              <a:t>головних</a:t>
            </a:r>
            <a:r>
              <a:rPr lang="ru-RU" sz="2000" dirty="0"/>
              <a:t> </a:t>
            </a:r>
            <a:r>
              <a:rPr lang="ru-RU" sz="2000" dirty="0" err="1"/>
              <a:t>розпорядників</a:t>
            </a:r>
            <a:r>
              <a:rPr lang="ru-RU" sz="2000" dirty="0"/>
              <a:t> </a:t>
            </a:r>
            <a:r>
              <a:rPr lang="ru-RU" sz="2000" dirty="0" err="1"/>
              <a:t>бюджетних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err="1" smtClean="0"/>
              <a:t>Терміни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dirty="0" err="1"/>
              <a:t>графіки</a:t>
            </a:r>
            <a:r>
              <a:rPr lang="ru-RU" sz="2000" dirty="0"/>
              <a:t>)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до </a:t>
            </a:r>
            <a:r>
              <a:rPr lang="ru-RU" sz="2000" dirty="0" err="1"/>
              <a:t>органів</a:t>
            </a:r>
            <a:r>
              <a:rPr lang="ru-RU" sz="2000" dirty="0"/>
              <a:t> ДКУ </a:t>
            </a:r>
            <a:r>
              <a:rPr lang="ru-RU" sz="2000" dirty="0" err="1"/>
              <a:t>встановлюються</a:t>
            </a:r>
            <a:r>
              <a:rPr lang="ru-RU" sz="2000" dirty="0"/>
              <a:t> ними у межах </a:t>
            </a:r>
            <a:r>
              <a:rPr lang="ru-RU" sz="2000" dirty="0" err="1"/>
              <a:t>термінів</a:t>
            </a:r>
            <a:r>
              <a:rPr lang="ru-RU" sz="2000" dirty="0"/>
              <a:t>, </a:t>
            </a:r>
            <a:r>
              <a:rPr lang="ru-RU" sz="2000" dirty="0" err="1"/>
              <a:t>визначених</a:t>
            </a:r>
            <a:r>
              <a:rPr lang="ru-RU" sz="2000" dirty="0"/>
              <a:t> </a:t>
            </a:r>
            <a:r>
              <a:rPr lang="ru-RU" sz="2000" dirty="0" err="1"/>
              <a:t>постановою</a:t>
            </a:r>
            <a:r>
              <a:rPr lang="ru-RU" sz="2000" dirty="0"/>
              <a:t> КМУ </a:t>
            </a:r>
            <a:r>
              <a:rPr lang="ru-RU" sz="2000" dirty="0" err="1"/>
              <a:t>від</a:t>
            </a:r>
            <a:r>
              <a:rPr lang="ru-RU" sz="2000" dirty="0"/>
              <a:t> 28.02.2000 № 419 ―Про </a:t>
            </a:r>
            <a:r>
              <a:rPr lang="ru-RU" sz="2000" dirty="0" err="1"/>
              <a:t>затвердження</a:t>
            </a:r>
            <a:r>
              <a:rPr lang="ru-RU" sz="2000" dirty="0"/>
              <a:t> Порядку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‖.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err="1" smtClean="0"/>
              <a:t>Бюджетна</a:t>
            </a:r>
            <a:r>
              <a:rPr lang="ru-RU" sz="2000" dirty="0" smtClean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 </a:t>
            </a:r>
            <a:r>
              <a:rPr lang="ru-RU" sz="2000" dirty="0" err="1"/>
              <a:t>подається</a:t>
            </a:r>
            <a:r>
              <a:rPr lang="ru-RU" sz="2000" dirty="0"/>
              <a:t> до </a:t>
            </a:r>
            <a:r>
              <a:rPr lang="ru-RU" sz="2000" dirty="0" err="1"/>
              <a:t>органів</a:t>
            </a:r>
            <a:r>
              <a:rPr lang="ru-RU" sz="2000" dirty="0"/>
              <a:t> ДКУ в </a:t>
            </a:r>
            <a:r>
              <a:rPr lang="ru-RU" sz="2000" dirty="0" err="1"/>
              <a:t>терміни</a:t>
            </a:r>
            <a:r>
              <a:rPr lang="ru-RU" sz="2000" dirty="0"/>
              <a:t>, </a:t>
            </a:r>
            <a:r>
              <a:rPr lang="ru-RU" sz="2000" dirty="0" err="1"/>
              <a:t>встановлені</a:t>
            </a:r>
            <a:r>
              <a:rPr lang="ru-RU" sz="2000" dirty="0"/>
              <a:t> для </a:t>
            </a:r>
            <a:r>
              <a:rPr lang="ru-RU" sz="2000" dirty="0" err="1"/>
              <a:t>фінансової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err="1" smtClean="0"/>
              <a:t>Головні</a:t>
            </a:r>
            <a:r>
              <a:rPr lang="ru-RU" sz="2000" dirty="0" smtClean="0"/>
              <a:t> </a:t>
            </a:r>
            <a:r>
              <a:rPr lang="ru-RU" sz="2000" dirty="0" err="1"/>
              <a:t>розпорядники</a:t>
            </a:r>
            <a:r>
              <a:rPr lang="ru-RU" sz="2000" dirty="0"/>
              <a:t> </a:t>
            </a:r>
            <a:r>
              <a:rPr lang="ru-RU" sz="2000" dirty="0" err="1"/>
              <a:t>бюджетних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</a:t>
            </a:r>
            <a:r>
              <a:rPr lang="ru-RU" sz="2000" dirty="0" err="1"/>
              <a:t>затверджують</a:t>
            </a:r>
            <a:r>
              <a:rPr lang="ru-RU" sz="2000" dirty="0"/>
              <a:t> </a:t>
            </a:r>
            <a:r>
              <a:rPr lang="ru-RU" sz="2000" dirty="0" err="1"/>
              <a:t>терміни</a:t>
            </a:r>
            <a:r>
              <a:rPr lang="ru-RU" sz="2000" dirty="0"/>
              <a:t>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та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розпорядниками</a:t>
            </a:r>
            <a:r>
              <a:rPr lang="ru-RU" sz="2000" dirty="0"/>
              <a:t> та </a:t>
            </a:r>
            <a:r>
              <a:rPr lang="ru-RU" sz="2000" dirty="0" err="1"/>
              <a:t>одержувачами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належать до </a:t>
            </a:r>
            <a:r>
              <a:rPr lang="ru-RU" sz="2000" dirty="0" err="1"/>
              <a:t>сфери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, з таким </a:t>
            </a:r>
            <a:r>
              <a:rPr lang="ru-RU" sz="2000" dirty="0" err="1"/>
              <a:t>розрахунком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вони </a:t>
            </a:r>
            <a:r>
              <a:rPr lang="ru-RU" sz="2000" dirty="0" err="1"/>
              <a:t>вкладались</a:t>
            </a:r>
            <a:r>
              <a:rPr lang="ru-RU" sz="2000" dirty="0"/>
              <a:t> у </a:t>
            </a:r>
            <a:r>
              <a:rPr lang="ru-RU" sz="2000" dirty="0" err="1"/>
              <a:t>терміни</a:t>
            </a:r>
            <a:r>
              <a:rPr lang="ru-RU" sz="2000" dirty="0"/>
              <a:t>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фінансової</a:t>
            </a:r>
            <a:r>
              <a:rPr lang="ru-RU" sz="2000" dirty="0"/>
              <a:t> та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до </a:t>
            </a:r>
            <a:r>
              <a:rPr lang="ru-RU" sz="2000" dirty="0" err="1"/>
              <a:t>органів</a:t>
            </a:r>
            <a:r>
              <a:rPr lang="ru-RU" sz="2000" dirty="0"/>
              <a:t> Державного казначейства </a:t>
            </a:r>
            <a:r>
              <a:rPr lang="ru-RU" sz="2000" dirty="0" err="1"/>
              <a:t>України</a:t>
            </a:r>
            <a:r>
              <a:rPr lang="ru-RU" sz="2000" dirty="0"/>
              <a:t> з </a:t>
            </a:r>
            <a:r>
              <a:rPr lang="ru-RU" sz="2000" dirty="0" err="1"/>
              <a:t>урахуванням</a:t>
            </a:r>
            <a:r>
              <a:rPr lang="ru-RU" sz="2000" dirty="0"/>
              <a:t> </a:t>
            </a:r>
            <a:r>
              <a:rPr lang="ru-RU" sz="2000" dirty="0" err="1"/>
              <a:t>термінів</a:t>
            </a:r>
            <a:r>
              <a:rPr lang="ru-RU" sz="2000" dirty="0"/>
              <a:t>, </a:t>
            </a:r>
            <a:r>
              <a:rPr lang="ru-RU" sz="2000" dirty="0" err="1"/>
              <a:t>визначених</a:t>
            </a:r>
            <a:r>
              <a:rPr lang="ru-RU" sz="2000" dirty="0"/>
              <a:t> </a:t>
            </a:r>
            <a:r>
              <a:rPr lang="ru-RU" sz="2000" dirty="0" err="1"/>
              <a:t>Державним</a:t>
            </a:r>
            <a:r>
              <a:rPr lang="ru-RU" sz="2000" dirty="0"/>
              <a:t> казначейством </a:t>
            </a:r>
            <a:r>
              <a:rPr lang="ru-RU" sz="2000" dirty="0" err="1"/>
              <a:t>України</a:t>
            </a:r>
            <a:r>
              <a:rPr lang="ru-RU" sz="2000" dirty="0"/>
              <a:t> за </a:t>
            </a:r>
            <a:r>
              <a:rPr lang="ru-RU" sz="2000" dirty="0" err="1"/>
              <a:t>погодженням</a:t>
            </a:r>
            <a:r>
              <a:rPr lang="ru-RU" sz="2000" dirty="0"/>
              <a:t> з </a:t>
            </a:r>
            <a:r>
              <a:rPr lang="ru-RU" sz="2000" dirty="0" err="1"/>
              <a:t>Міністерством</a:t>
            </a:r>
            <a:r>
              <a:rPr lang="ru-RU" sz="2000" dirty="0"/>
              <a:t> </a:t>
            </a:r>
            <a:r>
              <a:rPr lang="ru-RU" sz="2000" dirty="0" err="1"/>
              <a:t>фінансів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9894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391887"/>
            <a:ext cx="8882116" cy="6296296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b="1" u="sng" dirty="0" err="1" smtClean="0"/>
              <a:t>Розпорядниками</a:t>
            </a:r>
            <a:r>
              <a:rPr lang="ru-RU" b="1" u="sng" dirty="0" smtClean="0"/>
              <a:t> </a:t>
            </a:r>
            <a:r>
              <a:rPr lang="ru-RU" b="1" u="sng" dirty="0" err="1"/>
              <a:t>бюджетних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та </a:t>
            </a:r>
            <a:r>
              <a:rPr lang="ru-RU" b="1" u="sng" dirty="0" err="1"/>
              <a:t>головними</a:t>
            </a:r>
            <a:r>
              <a:rPr lang="ru-RU" b="1" u="sng" dirty="0"/>
              <a:t> </a:t>
            </a:r>
            <a:r>
              <a:rPr lang="ru-RU" b="1" u="sng" dirty="0" err="1"/>
              <a:t>розпорядниками</a:t>
            </a:r>
            <a:r>
              <a:rPr lang="ru-RU" b="1" u="sng" dirty="0"/>
              <a:t> </a:t>
            </a:r>
            <a:r>
              <a:rPr lang="ru-RU" b="1" u="sng" dirty="0" err="1"/>
              <a:t>бюджетних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та </a:t>
            </a:r>
            <a:r>
              <a:rPr lang="ru-RU" dirty="0" err="1"/>
              <a:t>подається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ДКУ та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 </a:t>
            </a:r>
            <a:r>
              <a:rPr lang="ru-RU" dirty="0" err="1" smtClean="0"/>
              <a:t>квартальну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річну</a:t>
            </a:r>
            <a:r>
              <a:rPr lang="ru-RU" dirty="0"/>
              <a:t> </a:t>
            </a:r>
            <a:r>
              <a:rPr lang="ru-RU" dirty="0" err="1" smtClean="0"/>
              <a:t>зведену</a:t>
            </a:r>
            <a:endParaRPr lang="ru-RU" dirty="0" smtClean="0"/>
          </a:p>
          <a:p>
            <a:pPr marL="0" indent="457200">
              <a:buNone/>
            </a:pPr>
            <a:r>
              <a:rPr lang="ru-RU" b="1" u="sng" dirty="0" err="1" smtClean="0"/>
              <a:t>Фінансову</a:t>
            </a:r>
            <a:r>
              <a:rPr lang="ru-RU" b="1" u="sng" dirty="0" smtClean="0"/>
              <a:t> </a:t>
            </a:r>
            <a:r>
              <a:rPr lang="ru-RU" b="1" u="sng" dirty="0" err="1"/>
              <a:t>звітність</a:t>
            </a:r>
            <a:r>
              <a:rPr lang="ru-RU" b="1" u="sng" dirty="0"/>
              <a:t>: </a:t>
            </a:r>
            <a:r>
              <a:rPr lang="ru-RU" dirty="0" err="1"/>
              <a:t>Квартальну</a:t>
            </a:r>
            <a:r>
              <a:rPr lang="ru-RU" dirty="0"/>
              <a:t>, </a:t>
            </a:r>
            <a:r>
              <a:rPr lang="ru-RU" dirty="0" err="1"/>
              <a:t>річну</a:t>
            </a:r>
            <a:r>
              <a:rPr lang="ru-RU" dirty="0"/>
              <a:t> та </a:t>
            </a:r>
            <a:r>
              <a:rPr lang="ru-RU" dirty="0" err="1"/>
              <a:t>зведену</a:t>
            </a:r>
            <a:r>
              <a:rPr lang="ru-RU" dirty="0"/>
              <a:t> </a:t>
            </a:r>
            <a:r>
              <a:rPr lang="ru-RU" dirty="0" err="1"/>
              <a:t>річну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доповнюється</a:t>
            </a:r>
            <a:r>
              <a:rPr lang="ru-RU" dirty="0"/>
              <a:t> у </a:t>
            </a:r>
            <a:r>
              <a:rPr lang="ru-RU" dirty="0" err="1"/>
              <a:t>Пояснювальних</a:t>
            </a:r>
            <a:r>
              <a:rPr lang="ru-RU" dirty="0"/>
              <a:t> записках (</a:t>
            </a:r>
            <a:r>
              <a:rPr lang="ru-RU" dirty="0" err="1"/>
              <a:t>квартальній</a:t>
            </a:r>
            <a:r>
              <a:rPr lang="ru-RU" dirty="0"/>
              <a:t>, </a:t>
            </a:r>
            <a:r>
              <a:rPr lang="ru-RU" dirty="0" err="1"/>
              <a:t>річній</a:t>
            </a:r>
            <a:r>
              <a:rPr lang="ru-RU" dirty="0" smtClean="0"/>
              <a:t>).</a:t>
            </a:r>
          </a:p>
          <a:p>
            <a:pPr marL="0" indent="457200">
              <a:buNone/>
            </a:pPr>
            <a:r>
              <a:rPr lang="ru-RU" b="1" u="sng" dirty="0" err="1" smtClean="0"/>
              <a:t>Бюджетну</a:t>
            </a:r>
            <a:r>
              <a:rPr lang="ru-RU" b="1" u="sng" dirty="0" smtClean="0"/>
              <a:t> </a:t>
            </a:r>
            <a:r>
              <a:rPr lang="ru-RU" b="1" u="sng" dirty="0" err="1"/>
              <a:t>звітність</a:t>
            </a:r>
            <a:r>
              <a:rPr lang="ru-RU" b="1" u="sng" dirty="0"/>
              <a:t>: </a:t>
            </a:r>
            <a:endParaRPr lang="ru-RU" b="1" u="sng" dirty="0" smtClean="0"/>
          </a:p>
          <a:p>
            <a:pPr marL="0" indent="457200">
              <a:buNone/>
            </a:pPr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місячну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квартальну</a:t>
            </a:r>
            <a:r>
              <a:rPr lang="ru-RU" dirty="0"/>
              <a:t> та </a:t>
            </a:r>
            <a:r>
              <a:rPr lang="ru-RU" dirty="0" err="1"/>
              <a:t>річну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/>
              <a:t>квартальної</a:t>
            </a:r>
            <a:r>
              <a:rPr lang="ru-RU" dirty="0"/>
              <a:t> та </a:t>
            </a:r>
            <a:r>
              <a:rPr lang="ru-RU" dirty="0" err="1"/>
              <a:t>річної</a:t>
            </a:r>
            <a:r>
              <a:rPr lang="ru-RU" dirty="0"/>
              <a:t>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розкриваються</a:t>
            </a:r>
            <a:r>
              <a:rPr lang="ru-RU" dirty="0"/>
              <a:t> у </a:t>
            </a:r>
            <a:r>
              <a:rPr lang="ru-RU" dirty="0" err="1"/>
              <a:t>Пояснювальній</a:t>
            </a:r>
            <a:r>
              <a:rPr lang="ru-RU" dirty="0"/>
              <a:t> </a:t>
            </a:r>
            <a:r>
              <a:rPr lang="ru-RU" dirty="0" err="1"/>
              <a:t>записці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b="1" dirty="0" err="1" smtClean="0"/>
              <a:t>Одержувачами</a:t>
            </a:r>
            <a:r>
              <a:rPr lang="ru-RU" b="1" dirty="0" smtClean="0"/>
              <a:t> </a:t>
            </a:r>
            <a:r>
              <a:rPr lang="ru-RU" b="1" dirty="0" err="1"/>
              <a:t>бюджетних</a:t>
            </a:r>
            <a:r>
              <a:rPr lang="ru-RU" b="1" dirty="0"/>
              <a:t> </a:t>
            </a:r>
            <a:r>
              <a:rPr lang="ru-RU" b="1" dirty="0" err="1"/>
              <a:t>коштів</a:t>
            </a:r>
            <a:r>
              <a:rPr lang="ru-RU" b="1" dirty="0"/>
              <a:t>: </a:t>
            </a:r>
            <a:endParaRPr lang="ru-RU" b="1" dirty="0" smtClean="0"/>
          </a:p>
          <a:p>
            <a:pPr marL="0" indent="457200">
              <a:buNone/>
            </a:pPr>
            <a:r>
              <a:rPr lang="ru-RU" b="1" u="sng" dirty="0" err="1" smtClean="0"/>
              <a:t>Фінансова</a:t>
            </a:r>
            <a:r>
              <a:rPr lang="ru-RU" b="1" u="sng" dirty="0" smtClean="0"/>
              <a:t> </a:t>
            </a:r>
            <a:r>
              <a:rPr lang="ru-RU" b="1" u="sng" dirty="0" err="1"/>
              <a:t>звітність</a:t>
            </a:r>
            <a:r>
              <a:rPr lang="ru-RU" b="1" u="sng" dirty="0"/>
              <a:t> </a:t>
            </a:r>
            <a:r>
              <a:rPr lang="ru-RU" dirty="0"/>
              <a:t>- до </a:t>
            </a:r>
            <a:r>
              <a:rPr lang="ru-RU" dirty="0" err="1"/>
              <a:t>органів</a:t>
            </a:r>
            <a:r>
              <a:rPr lang="ru-RU" dirty="0"/>
              <a:t> Державного казначейства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розпорядників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, не </a:t>
            </a:r>
            <a:r>
              <a:rPr lang="ru-RU" dirty="0" err="1"/>
              <a:t>подається</a:t>
            </a:r>
            <a:r>
              <a:rPr lang="ru-RU" dirty="0" smtClean="0"/>
              <a:t>.</a:t>
            </a:r>
          </a:p>
          <a:p>
            <a:pPr marL="0" indent="457200">
              <a:buNone/>
            </a:pPr>
            <a:r>
              <a:rPr lang="ru-RU" b="1" dirty="0" smtClean="0"/>
              <a:t> </a:t>
            </a:r>
            <a:r>
              <a:rPr lang="ru-RU" b="1" u="sng" dirty="0" err="1"/>
              <a:t>Бюджетна</a:t>
            </a:r>
            <a:r>
              <a:rPr lang="ru-RU" b="1" u="sng" dirty="0"/>
              <a:t> </a:t>
            </a:r>
            <a:r>
              <a:rPr lang="ru-RU" b="1" u="sng" dirty="0" err="1"/>
              <a:t>звітність</a:t>
            </a:r>
            <a:r>
              <a:rPr lang="ru-RU" b="1" u="sng" dirty="0"/>
              <a:t> </a:t>
            </a:r>
            <a:r>
              <a:rPr lang="ru-RU" b="1" u="sng" dirty="0" err="1"/>
              <a:t>складається</a:t>
            </a:r>
            <a:r>
              <a:rPr lang="ru-RU" b="1" u="sng" dirty="0"/>
              <a:t> та </a:t>
            </a:r>
            <a:r>
              <a:rPr lang="ru-RU" b="1" u="sng" dirty="0" err="1"/>
              <a:t>подається</a:t>
            </a:r>
            <a:r>
              <a:rPr lang="ru-RU" b="1" u="sng" dirty="0"/>
              <a:t>: </a:t>
            </a:r>
            <a:endParaRPr lang="ru-RU" b="1" u="sng" dirty="0" smtClean="0"/>
          </a:p>
          <a:p>
            <a:pPr marL="0" indent="457200">
              <a:buNone/>
            </a:pPr>
            <a:r>
              <a:rPr lang="ru-RU" dirty="0" smtClean="0"/>
              <a:t>а</a:t>
            </a:r>
            <a:r>
              <a:rPr lang="ru-RU" dirty="0"/>
              <a:t>) </a:t>
            </a:r>
            <a:r>
              <a:rPr lang="ru-RU" dirty="0" err="1"/>
              <a:t>місячна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err="1"/>
              <a:t>квартальна</a:t>
            </a:r>
            <a:r>
              <a:rPr lang="ru-RU" dirty="0"/>
              <a:t> та </a:t>
            </a:r>
            <a:r>
              <a:rPr lang="ru-RU" dirty="0" err="1"/>
              <a:t>річна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8040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39635"/>
            <a:ext cx="8596668" cy="6204856"/>
          </a:xfrm>
        </p:spPr>
        <p:txBody>
          <a:bodyPr/>
          <a:lstStyle/>
          <a:p>
            <a:pPr marL="0" indent="457200">
              <a:buNone/>
            </a:pPr>
            <a:r>
              <a:rPr lang="ru-RU" b="1" u="sng" dirty="0" err="1"/>
              <a:t>Міністерства</a:t>
            </a:r>
            <a:r>
              <a:rPr lang="ru-RU" b="1" u="sng" dirty="0"/>
              <a:t>, </a:t>
            </a:r>
            <a:r>
              <a:rPr lang="ru-RU" b="1" u="sng" dirty="0" err="1"/>
              <a:t>головні</a:t>
            </a:r>
            <a:r>
              <a:rPr lang="ru-RU" b="1" u="sng" dirty="0"/>
              <a:t> </a:t>
            </a:r>
            <a:r>
              <a:rPr lang="ru-RU" b="1" u="sng" dirty="0" err="1"/>
              <a:t>розпорядники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державного бюджету </a:t>
            </a:r>
            <a:r>
              <a:rPr lang="ru-RU" dirty="0" err="1"/>
              <a:t>зведену</a:t>
            </a:r>
            <a:r>
              <a:rPr lang="ru-RU" dirty="0"/>
              <a:t> </a:t>
            </a:r>
            <a:r>
              <a:rPr lang="ru-RU" dirty="0" err="1"/>
              <a:t>квартальну</a:t>
            </a:r>
            <a:r>
              <a:rPr lang="ru-RU" dirty="0"/>
              <a:t> і </a:t>
            </a:r>
            <a:r>
              <a:rPr lang="ru-RU" dirty="0" err="1"/>
              <a:t>річну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та </a:t>
            </a:r>
            <a:r>
              <a:rPr lang="ru-RU" dirty="0" err="1"/>
              <a:t>бюджетну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 </a:t>
            </a:r>
            <a:r>
              <a:rPr lang="ru-RU" dirty="0" err="1"/>
              <a:t>подають</a:t>
            </a:r>
            <a:r>
              <a:rPr lang="ru-RU" dirty="0"/>
              <a:t>: </a:t>
            </a:r>
            <a:endParaRPr lang="ru-RU" dirty="0" smtClean="0"/>
          </a:p>
          <a:p>
            <a:pPr marL="0" indent="457200">
              <a:buNone/>
            </a:pPr>
            <a:r>
              <a:rPr lang="ru-RU" dirty="0" smtClean="0"/>
              <a:t>Державному </a:t>
            </a:r>
            <a:r>
              <a:rPr lang="ru-RU" dirty="0"/>
              <a:t>казначейству </a:t>
            </a:r>
            <a:r>
              <a:rPr lang="ru-RU" dirty="0" err="1"/>
              <a:t>України</a:t>
            </a:r>
            <a:r>
              <a:rPr lang="ru-RU" dirty="0"/>
              <a:t>; </a:t>
            </a:r>
            <a:endParaRPr lang="ru-RU" dirty="0" smtClean="0"/>
          </a:p>
          <a:p>
            <a:pPr marL="0" indent="457200">
              <a:buNone/>
            </a:pPr>
            <a:r>
              <a:rPr lang="ru-RU" dirty="0" err="1" smtClean="0"/>
              <a:t>Рахунковій</a:t>
            </a:r>
            <a:r>
              <a:rPr lang="ru-RU" dirty="0" smtClean="0"/>
              <a:t> </a:t>
            </a:r>
            <a:r>
              <a:rPr lang="ru-RU" dirty="0" err="1"/>
              <a:t>палаті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err="1" smtClean="0"/>
              <a:t>Копії</a:t>
            </a:r>
            <a:r>
              <a:rPr lang="ru-RU" dirty="0" smtClean="0"/>
              <a:t> </a:t>
            </a:r>
            <a:r>
              <a:rPr lang="ru-RU" dirty="0" err="1"/>
              <a:t>зведеної</a:t>
            </a:r>
            <a:r>
              <a:rPr lang="ru-RU" dirty="0"/>
              <a:t> </a:t>
            </a:r>
            <a:r>
              <a:rPr lang="ru-RU" dirty="0" err="1"/>
              <a:t>річної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перевіреної</a:t>
            </a:r>
            <a:r>
              <a:rPr lang="ru-RU" dirty="0"/>
              <a:t> </a:t>
            </a:r>
            <a:r>
              <a:rPr lang="ru-RU" dirty="0" err="1"/>
              <a:t>Державним</a:t>
            </a:r>
            <a:r>
              <a:rPr lang="ru-RU" dirty="0"/>
              <a:t> казначейством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подаються</a:t>
            </a:r>
            <a:r>
              <a:rPr lang="ru-RU" dirty="0"/>
              <a:t> до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b="1" u="sng" dirty="0" err="1" smtClean="0"/>
              <a:t>Головні</a:t>
            </a:r>
            <a:r>
              <a:rPr lang="ru-RU" b="1" u="sng" dirty="0" smtClean="0"/>
              <a:t> </a:t>
            </a:r>
            <a:r>
              <a:rPr lang="ru-RU" b="1" u="sng" dirty="0" err="1"/>
              <a:t>розпорядники</a:t>
            </a:r>
            <a:r>
              <a:rPr lang="ru-RU" b="1" u="sng" dirty="0"/>
              <a:t> </a:t>
            </a:r>
            <a:r>
              <a:rPr lang="ru-RU" b="1" u="sng" dirty="0" err="1"/>
              <a:t>коштів</a:t>
            </a:r>
            <a:r>
              <a:rPr lang="ru-RU" b="1" u="sng" dirty="0"/>
              <a:t> </a:t>
            </a:r>
            <a:r>
              <a:rPr lang="ru-RU" b="1" u="sng" dirty="0" err="1"/>
              <a:t>місцевих</a:t>
            </a:r>
            <a:r>
              <a:rPr lang="ru-RU" b="1" u="sng" dirty="0"/>
              <a:t> </a:t>
            </a:r>
            <a:r>
              <a:rPr lang="ru-RU" b="1" u="sng" dirty="0" err="1"/>
              <a:t>бюджетів</a:t>
            </a:r>
            <a:r>
              <a:rPr lang="ru-RU" dirty="0"/>
              <a:t> </a:t>
            </a:r>
            <a:r>
              <a:rPr lang="ru-RU" dirty="0" err="1"/>
              <a:t>зведену</a:t>
            </a:r>
            <a:r>
              <a:rPr lang="ru-RU" dirty="0"/>
              <a:t> </a:t>
            </a:r>
            <a:r>
              <a:rPr lang="ru-RU" dirty="0" err="1"/>
              <a:t>квартальну</a:t>
            </a:r>
            <a:r>
              <a:rPr lang="ru-RU" dirty="0"/>
              <a:t> і </a:t>
            </a:r>
            <a:r>
              <a:rPr lang="ru-RU" dirty="0" err="1"/>
              <a:t>річну</a:t>
            </a:r>
            <a:r>
              <a:rPr lang="ru-RU" dirty="0"/>
              <a:t> </a:t>
            </a:r>
            <a:r>
              <a:rPr lang="ru-RU" dirty="0" err="1"/>
              <a:t>фінансову</a:t>
            </a:r>
            <a:r>
              <a:rPr lang="ru-RU" dirty="0"/>
              <a:t> та </a:t>
            </a:r>
            <a:r>
              <a:rPr lang="ru-RU" dirty="0" err="1"/>
              <a:t>бюджетну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 </a:t>
            </a:r>
            <a:r>
              <a:rPr lang="ru-RU" dirty="0" err="1"/>
              <a:t>подають</a:t>
            </a:r>
            <a:r>
              <a:rPr lang="ru-RU" dirty="0"/>
              <a:t> органу Державного казначейства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smtClean="0"/>
              <a:t>Строки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річних</a:t>
            </a:r>
            <a:r>
              <a:rPr lang="ru-RU" dirty="0"/>
              <a:t> </a:t>
            </a:r>
            <a:r>
              <a:rPr lang="ru-RU" dirty="0" err="1"/>
              <a:t>звітів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органами,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звіти</a:t>
            </a:r>
            <a:r>
              <a:rPr lang="ru-RU" dirty="0"/>
              <a:t>. </a:t>
            </a:r>
            <a:r>
              <a:rPr lang="ru-RU" dirty="0" err="1"/>
              <a:t>Постановою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затвердження</a:t>
            </a:r>
            <a:r>
              <a:rPr lang="ru-RU" dirty="0"/>
              <a:t> Порядку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»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бюджетними</a:t>
            </a:r>
            <a:r>
              <a:rPr lang="ru-RU" dirty="0"/>
              <a:t> </a:t>
            </a:r>
            <a:r>
              <a:rPr lang="ru-RU" dirty="0" err="1"/>
              <a:t>установами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та </a:t>
            </a:r>
            <a:r>
              <a:rPr lang="ru-RU" dirty="0" err="1"/>
              <a:t>подається</a:t>
            </a:r>
            <a:r>
              <a:rPr lang="ru-RU" dirty="0"/>
              <a:t> до </a:t>
            </a:r>
            <a:r>
              <a:rPr lang="ru-RU" dirty="0" err="1"/>
              <a:t>органів</a:t>
            </a:r>
            <a:r>
              <a:rPr lang="ru-RU" dirty="0"/>
              <a:t> ДКУ: </a:t>
            </a:r>
            <a:endParaRPr lang="ru-RU" dirty="0" smtClean="0"/>
          </a:p>
          <a:p>
            <a:r>
              <a:rPr lang="ru-RU" dirty="0" err="1" smtClean="0"/>
              <a:t>Місячна</a:t>
            </a:r>
            <a:r>
              <a:rPr lang="ru-RU" dirty="0" smtClean="0"/>
              <a:t> </a:t>
            </a:r>
            <a:r>
              <a:rPr lang="ru-RU" dirty="0"/>
              <a:t>( не </a:t>
            </a:r>
            <a:r>
              <a:rPr lang="ru-RU" dirty="0" err="1"/>
              <a:t>пізніше</a:t>
            </a:r>
            <a:r>
              <a:rPr lang="ru-RU" dirty="0"/>
              <a:t> 5-го числа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наступного</a:t>
            </a:r>
            <a:r>
              <a:rPr lang="ru-RU" dirty="0"/>
              <a:t> за </a:t>
            </a:r>
            <a:r>
              <a:rPr lang="ru-RU" dirty="0" err="1"/>
              <a:t>звітним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Квартальна</a:t>
            </a:r>
            <a:r>
              <a:rPr lang="ru-RU" dirty="0" smtClean="0"/>
              <a:t> </a:t>
            </a:r>
            <a:r>
              <a:rPr lang="ru-RU" dirty="0"/>
              <a:t>(не </a:t>
            </a:r>
            <a:r>
              <a:rPr lang="ru-RU" dirty="0" err="1"/>
              <a:t>пізніше</a:t>
            </a:r>
            <a:r>
              <a:rPr lang="ru-RU" dirty="0"/>
              <a:t> 15-го числа </a:t>
            </a:r>
            <a:r>
              <a:rPr lang="ru-RU" dirty="0" err="1"/>
              <a:t>місяця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за </a:t>
            </a:r>
            <a:r>
              <a:rPr lang="ru-RU" dirty="0" err="1"/>
              <a:t>звітним</a:t>
            </a:r>
            <a:r>
              <a:rPr lang="ru-RU" dirty="0"/>
              <a:t> кварталом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Річна</a:t>
            </a:r>
            <a:r>
              <a:rPr lang="ru-RU" dirty="0" smtClean="0"/>
              <a:t> </a:t>
            </a:r>
            <a:r>
              <a:rPr lang="ru-RU" dirty="0"/>
              <a:t>( не </a:t>
            </a:r>
            <a:r>
              <a:rPr lang="ru-RU" dirty="0" err="1"/>
              <a:t>пізніше</a:t>
            </a:r>
            <a:r>
              <a:rPr lang="ru-RU" dirty="0"/>
              <a:t> 22 </a:t>
            </a:r>
            <a:r>
              <a:rPr lang="ru-RU" dirty="0" err="1"/>
              <a:t>січня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за </a:t>
            </a:r>
            <a:r>
              <a:rPr lang="ru-RU" dirty="0" err="1"/>
              <a:t>звітним</a:t>
            </a:r>
            <a:r>
              <a:rPr lang="ru-RU" dirty="0"/>
              <a:t> роком) .</a:t>
            </a:r>
          </a:p>
        </p:txBody>
      </p:sp>
    </p:spTree>
    <p:extLst>
      <p:ext uri="{BB962C8B-B14F-4D97-AF65-F5344CB8AC3E}">
        <p14:creationId xmlns:p14="http://schemas.microsoft.com/office/powerpoint/2010/main" val="2099789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138" y="191589"/>
            <a:ext cx="9601200" cy="944880"/>
          </a:xfrm>
        </p:spPr>
        <p:txBody>
          <a:bodyPr>
            <a:noAutofit/>
          </a:bodyPr>
          <a:lstStyle/>
          <a:p>
            <a:r>
              <a:rPr lang="uk-UA" sz="2800" dirty="0"/>
              <a:t>5. Адміністрування за несвоєчасне складання фінансової звітності бюджетної установи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136469"/>
            <a:ext cx="10698480" cy="5525588"/>
          </a:xfrm>
        </p:spPr>
        <p:txBody>
          <a:bodyPr>
            <a:normAutofit lnSpcReduction="10000"/>
          </a:bodyPr>
          <a:lstStyle/>
          <a:p>
            <a:pPr marL="0" indent="457200" fontAlgn="base">
              <a:buNone/>
            </a:pPr>
            <a:r>
              <a:rPr lang="ru-RU" sz="2000" dirty="0" err="1"/>
              <a:t>Звісно</a:t>
            </a:r>
            <a:r>
              <a:rPr lang="ru-RU" sz="2000" dirty="0"/>
              <a:t>, ми не </a:t>
            </a:r>
            <a:r>
              <a:rPr lang="ru-RU" sz="2000" dirty="0" err="1"/>
              <a:t>можемо</a:t>
            </a:r>
            <a:r>
              <a:rPr lang="ru-RU" sz="2000" dirty="0"/>
              <a:t> </a:t>
            </a:r>
            <a:r>
              <a:rPr lang="ru-RU" sz="2000" dirty="0" err="1"/>
              <a:t>оминути</a:t>
            </a:r>
            <a:r>
              <a:rPr lang="ru-RU" sz="2000" dirty="0"/>
              <a:t> </a:t>
            </a:r>
            <a:r>
              <a:rPr lang="ru-RU" sz="2000" dirty="0" err="1"/>
              <a:t>увагою</a:t>
            </a:r>
            <a:r>
              <a:rPr lang="ru-RU" sz="2000" dirty="0"/>
              <a:t> </a:t>
            </a:r>
            <a:r>
              <a:rPr lang="ru-RU" sz="2000" dirty="0" err="1"/>
              <a:t>питання</a:t>
            </a:r>
            <a:r>
              <a:rPr lang="ru-RU" sz="2000" dirty="0"/>
              <a:t>, </a:t>
            </a:r>
            <a:r>
              <a:rPr lang="ru-RU" sz="2000" dirty="0" err="1"/>
              <a:t>пов’язані</a:t>
            </a:r>
            <a:r>
              <a:rPr lang="ru-RU" sz="2000" dirty="0"/>
              <a:t> з </a:t>
            </a:r>
            <a:r>
              <a:rPr lang="ru-RU" sz="2000" dirty="0" err="1"/>
              <a:t>відповідальністю</a:t>
            </a:r>
            <a:r>
              <a:rPr lang="ru-RU" sz="2000" dirty="0"/>
              <a:t> за </a:t>
            </a:r>
            <a:r>
              <a:rPr lang="ru-RU" sz="2000" dirty="0" err="1"/>
              <a:t>порушення</a:t>
            </a:r>
            <a:r>
              <a:rPr lang="ru-RU" sz="2000" dirty="0"/>
              <a:t> порядку </a:t>
            </a:r>
            <a:r>
              <a:rPr lang="ru-RU" sz="2000" dirty="0" err="1"/>
              <a:t>подання</a:t>
            </a:r>
            <a:r>
              <a:rPr lang="ru-RU" sz="2000" dirty="0"/>
              <a:t> та </a:t>
            </a:r>
            <a:r>
              <a:rPr lang="ru-RU" sz="2000" dirty="0" err="1"/>
              <a:t>оприлюднення</a:t>
            </a:r>
            <a:r>
              <a:rPr lang="ru-RU" sz="2000" dirty="0"/>
              <a:t> </a:t>
            </a:r>
            <a:r>
              <a:rPr lang="ru-RU" sz="2000" dirty="0" err="1"/>
              <a:t>фінзвітності</a:t>
            </a:r>
            <a:r>
              <a:rPr lang="ru-RU" sz="2000" dirty="0"/>
              <a:t>.</a:t>
            </a:r>
          </a:p>
          <a:p>
            <a:pPr marL="0" indent="457200" fontAlgn="base">
              <a:buNone/>
            </a:pPr>
            <a:r>
              <a:rPr lang="ru-RU" sz="2000" dirty="0"/>
              <a:t>Як ми говорили </a:t>
            </a:r>
            <a:r>
              <a:rPr lang="ru-RU" sz="2000" dirty="0" err="1"/>
              <a:t>раніше</a:t>
            </a:r>
            <a:r>
              <a:rPr lang="ru-RU" sz="2000" dirty="0"/>
              <a:t>, </a:t>
            </a:r>
            <a:r>
              <a:rPr lang="ru-RU" sz="2000" dirty="0" err="1"/>
              <a:t>обов’язок</a:t>
            </a:r>
            <a:r>
              <a:rPr lang="ru-RU" sz="2000" dirty="0"/>
              <a:t> з </a:t>
            </a:r>
            <a:r>
              <a:rPr lang="ru-RU" sz="2000" dirty="0" err="1"/>
              <a:t>подання</a:t>
            </a:r>
            <a:r>
              <a:rPr lang="ru-RU" sz="2000" dirty="0"/>
              <a:t> </a:t>
            </a:r>
            <a:r>
              <a:rPr lang="ru-RU" sz="2000" dirty="0" err="1"/>
              <a:t>фінзвітності</a:t>
            </a:r>
            <a:r>
              <a:rPr lang="ru-RU" sz="2000" dirty="0"/>
              <a:t> </a:t>
            </a:r>
            <a:r>
              <a:rPr lang="ru-RU" sz="2000" dirty="0" err="1"/>
              <a:t>поширюється</a:t>
            </a:r>
            <a:r>
              <a:rPr lang="ru-RU" sz="2000" dirty="0"/>
              <a:t> на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юридичних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, </a:t>
            </a:r>
            <a:r>
              <a:rPr lang="ru-RU" sz="2000" dirty="0" err="1"/>
              <a:t>створених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законодавства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. </a:t>
            </a:r>
            <a:r>
              <a:rPr lang="ru-RU" sz="2000" dirty="0" err="1"/>
              <a:t>Крім</a:t>
            </a:r>
            <a:r>
              <a:rPr lang="ru-RU" sz="2000" dirty="0"/>
              <a:t> того, низка </a:t>
            </a:r>
            <a:r>
              <a:rPr lang="ru-RU" sz="2000" dirty="0" err="1"/>
              <a:t>суб’єктів</a:t>
            </a:r>
            <a:r>
              <a:rPr lang="ru-RU" sz="2000" dirty="0"/>
              <a:t> </a:t>
            </a:r>
            <a:r>
              <a:rPr lang="ru-RU" sz="2000" dirty="0" err="1"/>
              <a:t>господарювання</a:t>
            </a:r>
            <a:r>
              <a:rPr lang="ru-RU" sz="2000" dirty="0"/>
              <a:t>* </a:t>
            </a:r>
            <a:r>
              <a:rPr lang="ru-RU" sz="2000" dirty="0" err="1"/>
              <a:t>зобов’язані</a:t>
            </a:r>
            <a:r>
              <a:rPr lang="ru-RU" sz="2000" dirty="0"/>
              <a:t> у строки, </a:t>
            </a:r>
            <a:r>
              <a:rPr lang="ru-RU" sz="2000" dirty="0" err="1"/>
              <a:t>передбачені</a:t>
            </a:r>
            <a:r>
              <a:rPr lang="ru-RU" sz="2000" dirty="0"/>
              <a:t> </a:t>
            </a:r>
            <a:r>
              <a:rPr lang="ru-RU" sz="2000" dirty="0" err="1"/>
              <a:t>законодавством</a:t>
            </a:r>
            <a:r>
              <a:rPr lang="ru-RU" sz="2000" dirty="0"/>
              <a:t>, </a:t>
            </a:r>
            <a:r>
              <a:rPr lang="ru-RU" sz="2000" dirty="0" err="1"/>
              <a:t>оприлюднювати</a:t>
            </a:r>
            <a:r>
              <a:rPr lang="ru-RU" sz="2000" dirty="0"/>
              <a:t> свою </a:t>
            </a:r>
            <a:r>
              <a:rPr lang="ru-RU" sz="2000" dirty="0" err="1"/>
              <a:t>річну</a:t>
            </a:r>
            <a:r>
              <a:rPr lang="ru-RU" sz="2000" dirty="0"/>
              <a:t> </a:t>
            </a:r>
            <a:r>
              <a:rPr lang="ru-RU" sz="2000" dirty="0" err="1"/>
              <a:t>фінзвітність</a:t>
            </a:r>
            <a:r>
              <a:rPr lang="ru-RU" sz="2000" dirty="0"/>
              <a:t> разом з </a:t>
            </a:r>
            <a:r>
              <a:rPr lang="ru-RU" sz="2000" dirty="0" err="1"/>
              <a:t>аудиторським</a:t>
            </a:r>
            <a:r>
              <a:rPr lang="ru-RU" sz="2000" dirty="0"/>
              <a:t> </a:t>
            </a:r>
            <a:r>
              <a:rPr lang="ru-RU" sz="2000" dirty="0" err="1"/>
              <a:t>висновком</a:t>
            </a:r>
            <a:r>
              <a:rPr lang="ru-RU" sz="2000" dirty="0"/>
              <a:t>. </a:t>
            </a:r>
            <a:r>
              <a:rPr lang="ru-RU" sz="2000" dirty="0" err="1"/>
              <a:t>Недотримання</a:t>
            </a:r>
            <a:r>
              <a:rPr lang="ru-RU" sz="2000" dirty="0"/>
              <a:t> </a:t>
            </a:r>
            <a:r>
              <a:rPr lang="ru-RU" sz="2000" dirty="0" err="1"/>
              <a:t>зазначених</a:t>
            </a:r>
            <a:r>
              <a:rPr lang="ru-RU" sz="2000" dirty="0"/>
              <a:t> </a:t>
            </a:r>
            <a:r>
              <a:rPr lang="ru-RU" sz="2000" dirty="0" err="1"/>
              <a:t>вимог</a:t>
            </a:r>
            <a:r>
              <a:rPr lang="ru-RU" sz="2000" dirty="0"/>
              <a:t> </a:t>
            </a:r>
            <a:r>
              <a:rPr lang="ru-RU" sz="2000" dirty="0" err="1"/>
              <a:t>призведе</a:t>
            </a:r>
            <a:r>
              <a:rPr lang="ru-RU" sz="2000" dirty="0"/>
              <a:t>, </a:t>
            </a:r>
            <a:r>
              <a:rPr lang="ru-RU" sz="2000" dirty="0" err="1"/>
              <a:t>передусім</a:t>
            </a:r>
            <a:r>
              <a:rPr lang="ru-RU" sz="2000" dirty="0"/>
              <a:t>, до </a:t>
            </a:r>
            <a:r>
              <a:rPr lang="ru-RU" sz="2000" dirty="0" err="1"/>
              <a:t>адміністративної</a:t>
            </a:r>
            <a:r>
              <a:rPr lang="ru-RU" sz="2000" dirty="0"/>
              <a:t> </a:t>
            </a:r>
            <a:r>
              <a:rPr lang="ru-RU" sz="2000" dirty="0" err="1"/>
              <a:t>відповідальності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застосовується</a:t>
            </a:r>
            <a:r>
              <a:rPr lang="ru-RU" sz="2000" dirty="0"/>
              <a:t> до </a:t>
            </a:r>
            <a:r>
              <a:rPr lang="ru-RU" sz="2000" dirty="0" err="1"/>
              <a:t>посадових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підприємств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 </a:t>
            </a:r>
            <a:r>
              <a:rPr lang="ru-RU" sz="2000" i="1" dirty="0" err="1"/>
              <a:t>КУпАП</a:t>
            </a:r>
            <a:r>
              <a:rPr lang="ru-RU" sz="2000" i="1" dirty="0"/>
              <a:t>.</a:t>
            </a:r>
            <a:endParaRPr lang="ru-RU" sz="2000" dirty="0"/>
          </a:p>
          <a:p>
            <a:pPr marL="0" indent="457200" fontAlgn="base">
              <a:buNone/>
            </a:pPr>
            <a:r>
              <a:rPr lang="ru-RU" sz="2000" dirty="0"/>
              <a:t>А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загрожує</a:t>
            </a:r>
            <a:r>
              <a:rPr lang="ru-RU" sz="2000" dirty="0"/>
              <a:t> </a:t>
            </a:r>
            <a:r>
              <a:rPr lang="ru-RU" sz="2000" dirty="0" err="1"/>
              <a:t>якась</a:t>
            </a:r>
            <a:r>
              <a:rPr lang="ru-RU" sz="2000" dirty="0"/>
              <a:t> </a:t>
            </a:r>
            <a:r>
              <a:rPr lang="ru-RU" sz="2000" dirty="0" err="1"/>
              <a:t>відповідальність</a:t>
            </a:r>
            <a:r>
              <a:rPr lang="ru-RU" sz="2000" dirty="0"/>
              <a:t> за </a:t>
            </a:r>
            <a:r>
              <a:rPr lang="ru-RU" sz="2000" dirty="0" err="1"/>
              <a:t>неподання</a:t>
            </a:r>
            <a:r>
              <a:rPr lang="ru-RU" sz="2000" dirty="0"/>
              <a:t> </a:t>
            </a:r>
            <a:r>
              <a:rPr lang="ru-RU" sz="2000" dirty="0" err="1"/>
              <a:t>фінзвітності</a:t>
            </a:r>
            <a:r>
              <a:rPr lang="ru-RU" sz="2000" dirty="0"/>
              <a:t> до органу ДФСУ </a:t>
            </a:r>
            <a:r>
              <a:rPr lang="ru-RU" sz="2000" dirty="0" err="1"/>
              <a:t>платником</a:t>
            </a:r>
            <a:r>
              <a:rPr lang="ru-RU" sz="2000" dirty="0"/>
              <a:t> </a:t>
            </a:r>
            <a:r>
              <a:rPr lang="ru-RU" sz="2000" dirty="0" err="1"/>
              <a:t>податку</a:t>
            </a:r>
            <a:r>
              <a:rPr lang="ru-RU" sz="2000" dirty="0"/>
              <a:t> на </a:t>
            </a:r>
            <a:r>
              <a:rPr lang="ru-RU" sz="2000" dirty="0" err="1"/>
              <a:t>прибуток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неприбутківцем</a:t>
            </a:r>
            <a:r>
              <a:rPr lang="ru-RU" sz="2000" dirty="0"/>
              <a:t>?</a:t>
            </a:r>
          </a:p>
          <a:p>
            <a:pPr marL="0" indent="457200" fontAlgn="base">
              <a:buNone/>
            </a:pPr>
            <a:r>
              <a:rPr lang="ru-RU" sz="2000" dirty="0" err="1"/>
              <a:t>Адміністративну</a:t>
            </a:r>
            <a:r>
              <a:rPr lang="ru-RU" sz="2000" dirty="0"/>
              <a:t> </a:t>
            </a:r>
            <a:r>
              <a:rPr lang="ru-RU" sz="2000" dirty="0" err="1"/>
              <a:t>відповідальність</a:t>
            </a:r>
            <a:r>
              <a:rPr lang="ru-RU" sz="2000" dirty="0"/>
              <a:t> у </a:t>
            </a:r>
            <a:r>
              <a:rPr lang="ru-RU" sz="2000" dirty="0" err="1"/>
              <a:t>загальному</a:t>
            </a:r>
            <a:r>
              <a:rPr lang="ru-RU" sz="2000" dirty="0"/>
              <a:t>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застосувати</a:t>
            </a:r>
            <a:r>
              <a:rPr lang="ru-RU" sz="2000" dirty="0"/>
              <a:t> </a:t>
            </a:r>
            <a:r>
              <a:rPr lang="ru-RU" sz="2000" dirty="0" err="1"/>
              <a:t>неможливо</a:t>
            </a:r>
            <a:r>
              <a:rPr lang="ru-RU" sz="2000" dirty="0"/>
              <a:t>. </a:t>
            </a:r>
            <a:r>
              <a:rPr lang="ru-RU" sz="2000" dirty="0" err="1"/>
              <a:t>Адже</a:t>
            </a:r>
            <a:r>
              <a:rPr lang="ru-RU" sz="2000" dirty="0"/>
              <a:t> </a:t>
            </a:r>
            <a:r>
              <a:rPr lang="ru-RU" sz="2000" dirty="0" err="1"/>
              <a:t>штрафи</a:t>
            </a:r>
            <a:r>
              <a:rPr lang="ru-RU" sz="2000" dirty="0"/>
              <a:t>, </a:t>
            </a:r>
            <a:r>
              <a:rPr lang="ru-RU" sz="2000" dirty="0" err="1"/>
              <a:t>встановлені</a:t>
            </a:r>
            <a:r>
              <a:rPr lang="ru-RU" sz="2000" dirty="0"/>
              <a:t> </a:t>
            </a:r>
            <a:r>
              <a:rPr lang="ru-RU" sz="2000" dirty="0">
                <a:hlinkClick r:id="rId2" tooltip="ст. 164-2 КУпАП"/>
              </a:rPr>
              <a:t>ст. 164</a:t>
            </a:r>
            <a:r>
              <a:rPr lang="ru-RU" sz="2000" baseline="30000" dirty="0">
                <a:hlinkClick r:id="rId2" tooltip="ст. 164-2 КУпАП"/>
              </a:rPr>
              <a:t>2</a:t>
            </a:r>
            <a:r>
              <a:rPr lang="ru-RU" sz="2000" dirty="0">
                <a:hlinkClick r:id="rId2" tooltip="ст. 164-2 КУпАП"/>
              </a:rPr>
              <a:t> </a:t>
            </a:r>
            <a:r>
              <a:rPr lang="ru-RU" sz="2000" dirty="0" err="1">
                <a:hlinkClick r:id="rId2" tooltip="ст. 164-2 КУпАП"/>
              </a:rPr>
              <a:t>КУпАП</a:t>
            </a:r>
            <a:r>
              <a:rPr lang="ru-RU" sz="2000" dirty="0"/>
              <a:t>, як ми </a:t>
            </a:r>
            <a:r>
              <a:rPr lang="ru-RU" sz="2000" dirty="0" err="1"/>
              <a:t>вже</a:t>
            </a:r>
            <a:r>
              <a:rPr lang="ru-RU" sz="2000" dirty="0"/>
              <a:t> сказали, </a:t>
            </a:r>
            <a:r>
              <a:rPr lang="ru-RU" sz="2000" dirty="0" err="1"/>
              <a:t>накладають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на </a:t>
            </a:r>
            <a:r>
              <a:rPr lang="ru-RU" sz="2000" dirty="0" err="1"/>
              <a:t>посадових</a:t>
            </a:r>
            <a:r>
              <a:rPr lang="ru-RU" sz="2000" dirty="0"/>
              <a:t> </a:t>
            </a:r>
            <a:r>
              <a:rPr lang="ru-RU" sz="2000" dirty="0" err="1"/>
              <a:t>осіб</a:t>
            </a:r>
            <a:r>
              <a:rPr lang="ru-RU" sz="2000" dirty="0"/>
              <a:t> </a:t>
            </a:r>
            <a:r>
              <a:rPr lang="ru-RU" sz="2000" dirty="0" err="1"/>
              <a:t>суб’єктів</a:t>
            </a:r>
            <a:r>
              <a:rPr lang="ru-RU" sz="2000" dirty="0"/>
              <a:t> </a:t>
            </a:r>
            <a:r>
              <a:rPr lang="ru-RU" sz="2000" dirty="0" err="1"/>
              <a:t>господарювання</a:t>
            </a:r>
            <a:r>
              <a:rPr lang="ru-RU" sz="2000" dirty="0"/>
              <a:t>, 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фінансуються</a:t>
            </a:r>
            <a:r>
              <a:rPr lang="ru-RU" sz="2000" b="1" dirty="0"/>
              <a:t> з бюджету</a:t>
            </a:r>
            <a:r>
              <a:rPr lang="ru-RU" sz="2000" dirty="0"/>
              <a:t>. </a:t>
            </a:r>
            <a:r>
              <a:rPr lang="ru-RU" sz="2000" dirty="0" err="1"/>
              <a:t>Органи</a:t>
            </a:r>
            <a:r>
              <a:rPr lang="ru-RU" sz="2000" dirty="0"/>
              <a:t> ДФСУ </a:t>
            </a:r>
            <a:r>
              <a:rPr lang="ru-RU" sz="2000" dirty="0" err="1"/>
              <a:t>притягати</a:t>
            </a:r>
            <a:r>
              <a:rPr lang="ru-RU" sz="2000" dirty="0"/>
              <a:t> до </a:t>
            </a:r>
            <a:r>
              <a:rPr lang="ru-RU" sz="2000" dirty="0" err="1"/>
              <a:t>відповідальності</a:t>
            </a:r>
            <a:r>
              <a:rPr lang="ru-RU" sz="2000" dirty="0"/>
              <a:t> на </a:t>
            </a:r>
            <a:r>
              <a:rPr lang="ru-RU" sz="2000" dirty="0" err="1"/>
              <a:t>підставі</a:t>
            </a:r>
            <a:r>
              <a:rPr lang="ru-RU" sz="2000" dirty="0"/>
              <a:t> </a:t>
            </a:r>
            <a:r>
              <a:rPr lang="ru-RU" sz="2000" dirty="0" err="1"/>
              <a:t>цієї</a:t>
            </a:r>
            <a:r>
              <a:rPr lang="ru-RU" sz="2000" dirty="0"/>
              <a:t> </a:t>
            </a:r>
            <a:r>
              <a:rPr lang="ru-RU" sz="2000" i="1" dirty="0" err="1"/>
              <a:t>статті</a:t>
            </a:r>
            <a:r>
              <a:rPr lang="ru-RU" sz="2000" dirty="0"/>
              <a:t> не </a:t>
            </a:r>
            <a:r>
              <a:rPr lang="ru-RU" sz="2000" dirty="0" err="1"/>
              <a:t>мають</a:t>
            </a:r>
            <a:r>
              <a:rPr lang="ru-RU" sz="2000" dirty="0"/>
              <a:t> права (див. </a:t>
            </a:r>
            <a:r>
              <a:rPr lang="ru-RU" sz="2000" dirty="0">
                <a:hlinkClick r:id="rId3" tooltip="УПК № 1046"/>
              </a:rPr>
              <a:t>УПК № 1046</a:t>
            </a:r>
            <a:r>
              <a:rPr lang="ru-RU" sz="2000" dirty="0"/>
              <a:t> і </a:t>
            </a:r>
            <a:r>
              <a:rPr lang="ru-RU" sz="2000" dirty="0" err="1"/>
              <a:t>роз’яснення</a:t>
            </a:r>
            <a:r>
              <a:rPr lang="ru-RU" sz="2000" dirty="0"/>
              <a:t> з </a:t>
            </a:r>
            <a:r>
              <a:rPr lang="ru-RU" sz="2000" dirty="0" err="1"/>
              <a:t>підкатегорії</a:t>
            </a:r>
            <a:r>
              <a:rPr lang="ru-RU" sz="2000" dirty="0"/>
              <a:t> 102.25 БЗ*). А </a:t>
            </a:r>
            <a:r>
              <a:rPr lang="ru-RU" sz="2000" dirty="0" err="1"/>
              <a:t>відповідальність</a:t>
            </a:r>
            <a:r>
              <a:rPr lang="ru-RU" sz="2000" dirty="0"/>
              <a:t>, </a:t>
            </a:r>
            <a:r>
              <a:rPr lang="ru-RU" sz="2000" dirty="0" err="1"/>
              <a:t>передбачена</a:t>
            </a:r>
            <a:r>
              <a:rPr lang="ru-RU" sz="2000" dirty="0"/>
              <a:t> </a:t>
            </a:r>
            <a:r>
              <a:rPr lang="ru-RU" sz="2000" dirty="0">
                <a:hlinkClick r:id="rId4" tooltip="ст. 186-3 КУпАП"/>
              </a:rPr>
              <a:t>ст. 186</a:t>
            </a:r>
            <a:r>
              <a:rPr lang="ru-RU" sz="2000" baseline="30000" dirty="0">
                <a:hlinkClick r:id="rId4" tooltip="ст. 186-3 КУпАП"/>
              </a:rPr>
              <a:t>3</a:t>
            </a:r>
            <a:r>
              <a:rPr lang="ru-RU" sz="2000" dirty="0">
                <a:hlinkClick r:id="rId4" tooltip="ст. 186-3 КУпАП"/>
              </a:rPr>
              <a:t> </a:t>
            </a:r>
            <a:r>
              <a:rPr lang="ru-RU" sz="2000" dirty="0" err="1">
                <a:hlinkClick r:id="rId4" tooltip="ст. 186-3 КУпАП"/>
              </a:rPr>
              <a:t>КУпАП</a:t>
            </a:r>
            <a:r>
              <a:rPr lang="ru-RU" sz="2000" dirty="0"/>
              <a:t>, і </a:t>
            </a:r>
            <a:r>
              <a:rPr lang="ru-RU" sz="2000" dirty="0" err="1"/>
              <a:t>зовсім</a:t>
            </a:r>
            <a:r>
              <a:rPr lang="ru-RU" sz="2000" dirty="0"/>
              <a:t> </a:t>
            </a:r>
            <a:r>
              <a:rPr lang="ru-RU" sz="2000" dirty="0" err="1"/>
              <a:t>стосується</a:t>
            </a:r>
            <a:r>
              <a:rPr lang="ru-RU" sz="2000" dirty="0"/>
              <a:t>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неподання</a:t>
            </a:r>
            <a:r>
              <a:rPr lang="ru-RU" sz="2000" dirty="0"/>
              <a:t> </a:t>
            </a:r>
            <a:r>
              <a:rPr lang="ru-RU" sz="2000" dirty="0" err="1"/>
              <a:t>фінзвітності</a:t>
            </a:r>
            <a:r>
              <a:rPr lang="ru-RU" sz="2000" dirty="0"/>
              <a:t> до </a:t>
            </a:r>
            <a:r>
              <a:rPr lang="ru-RU" sz="2000" dirty="0" err="1"/>
              <a:t>органів</a:t>
            </a:r>
            <a:r>
              <a:rPr lang="ru-RU" sz="2000" dirty="0"/>
              <a:t> статистики.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42522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523" y="1698171"/>
            <a:ext cx="8596668" cy="2592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800" dirty="0" err="1" smtClean="0"/>
              <a:t>Дякую</a:t>
            </a:r>
            <a:r>
              <a:rPr lang="ru-RU" sz="8800" dirty="0" smtClean="0"/>
              <a:t> за </a:t>
            </a:r>
            <a:r>
              <a:rPr lang="ru-RU" sz="8800" dirty="0" err="1" smtClean="0"/>
              <a:t>увагу</a:t>
            </a:r>
            <a:r>
              <a:rPr lang="ru-RU" sz="8800" dirty="0" smtClean="0"/>
              <a:t>!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2594082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35429"/>
            <a:ext cx="8596668" cy="560593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</a:t>
            </a:r>
            <a:r>
              <a:rPr lang="ru-RU" sz="2800" dirty="0"/>
              <a:t>. </a:t>
            </a:r>
            <a:r>
              <a:rPr lang="ru-RU" sz="2800" dirty="0" err="1"/>
              <a:t>Сутність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 ,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 та </a:t>
            </a:r>
            <a:r>
              <a:rPr lang="ru-RU" sz="2800" dirty="0" err="1"/>
              <a:t>значення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smtClean="0"/>
              <a:t>2</a:t>
            </a:r>
            <a:r>
              <a:rPr lang="ru-RU" sz="2800" dirty="0"/>
              <a:t>. </a:t>
            </a:r>
            <a:r>
              <a:rPr lang="ru-RU" sz="2800" dirty="0" err="1"/>
              <a:t>Класифікація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3</a:t>
            </a:r>
            <a:r>
              <a:rPr lang="ru-RU" sz="2800" dirty="0"/>
              <a:t>. Порядок </a:t>
            </a:r>
            <a:r>
              <a:rPr lang="ru-RU" sz="2800" dirty="0" err="1"/>
              <a:t>складання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 та </a:t>
            </a:r>
            <a:r>
              <a:rPr lang="ru-RU" sz="2800" dirty="0" err="1"/>
              <a:t>вимоги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ставляться</a:t>
            </a:r>
            <a:r>
              <a:rPr lang="ru-RU" sz="2800" dirty="0"/>
              <a:t> до </a:t>
            </a:r>
            <a:r>
              <a:rPr lang="ru-RU" sz="2800" dirty="0" err="1"/>
              <a:t>неї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4</a:t>
            </a:r>
            <a:r>
              <a:rPr lang="ru-RU" sz="2800" dirty="0"/>
              <a:t>. Склад та строки </a:t>
            </a:r>
            <a:r>
              <a:rPr lang="ru-RU" sz="2800" dirty="0" err="1"/>
              <a:t>подання</a:t>
            </a:r>
            <a:r>
              <a:rPr lang="ru-RU" sz="2800" dirty="0"/>
              <a:t> </a:t>
            </a:r>
            <a:r>
              <a:rPr lang="ru-RU" sz="2800" dirty="0" err="1"/>
              <a:t>фінансової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uk-UA" sz="2800" dirty="0" smtClean="0"/>
              <a:t>5. Адміністрування за несвоєчасне складання фінансової звітності бюджетної установи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056419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857" y="130629"/>
            <a:ext cx="8911145" cy="1320800"/>
          </a:xfrm>
        </p:spPr>
        <p:txBody>
          <a:bodyPr>
            <a:normAutofit/>
          </a:bodyPr>
          <a:lstStyle/>
          <a:p>
            <a:r>
              <a:rPr lang="ru-RU" sz="2800" dirty="0"/>
              <a:t>1. </a:t>
            </a:r>
            <a:r>
              <a:rPr lang="ru-RU" sz="2800" dirty="0" err="1"/>
              <a:t>Сутність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,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принципи</a:t>
            </a:r>
            <a:r>
              <a:rPr lang="ru-RU" sz="2800" dirty="0"/>
              <a:t> та </a:t>
            </a:r>
            <a:r>
              <a:rPr lang="ru-RU" sz="2800" dirty="0" err="1"/>
              <a:t>значення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2857" y="1132114"/>
            <a:ext cx="8911145" cy="5428343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dirty="0"/>
              <a:t>Про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Порядку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та </a:t>
            </a:r>
            <a:r>
              <a:rPr lang="ru-RU" dirty="0" err="1"/>
              <a:t>бюджетної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</a:t>
            </a:r>
            <a:r>
              <a:rPr lang="ru-RU" dirty="0" err="1"/>
              <a:t>розпорядниками</a:t>
            </a:r>
            <a:r>
              <a:rPr lang="ru-RU" dirty="0"/>
              <a:t> та </a:t>
            </a:r>
            <a:r>
              <a:rPr lang="ru-RU" dirty="0" err="1"/>
              <a:t>одержувачами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НАКАЗ МФУ17.12.2012 № 1339 </a:t>
            </a:r>
            <a:endParaRPr lang="ru-RU" dirty="0" smtClean="0"/>
          </a:p>
          <a:p>
            <a:pPr marL="0" indent="457200">
              <a:buNone/>
            </a:pPr>
            <a:r>
              <a:rPr lang="ru-RU" dirty="0" err="1" smtClean="0"/>
              <a:t>Бюджетна</a:t>
            </a:r>
            <a:r>
              <a:rPr lang="ru-RU" dirty="0" smtClean="0"/>
              <a:t> </a:t>
            </a:r>
            <a:r>
              <a:rPr lang="ru-RU" dirty="0" err="1"/>
              <a:t>установа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Бюджетним</a:t>
            </a:r>
            <a:r>
              <a:rPr lang="ru-RU" dirty="0"/>
              <a:t> кодексом </a:t>
            </a:r>
            <a:r>
              <a:rPr lang="ru-RU" dirty="0" err="1"/>
              <a:t>України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орган, </a:t>
            </a:r>
            <a:r>
              <a:rPr lang="ru-RU" dirty="0" err="1"/>
              <a:t>установа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</a:t>
            </a:r>
            <a:r>
              <a:rPr lang="ru-RU" dirty="0" err="1"/>
              <a:t>визначена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установа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, створена в </a:t>
            </a:r>
            <a:r>
              <a:rPr lang="ru-RU" dirty="0" err="1"/>
              <a:t>установленому</a:t>
            </a:r>
            <a:r>
              <a:rPr lang="ru-RU" dirty="0"/>
              <a:t> порядку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/>
              <a:t>органами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яка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утримується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державного бюджету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бюджетів</a:t>
            </a:r>
            <a:r>
              <a:rPr lang="ru-RU" dirty="0"/>
              <a:t>. </a:t>
            </a:r>
            <a:r>
              <a:rPr lang="ru-RU" dirty="0" err="1"/>
              <a:t>Бюджетні</a:t>
            </a:r>
            <a:r>
              <a:rPr lang="ru-RU" dirty="0"/>
              <a:t> установи є </a:t>
            </a:r>
            <a:r>
              <a:rPr lang="ru-RU" dirty="0" err="1"/>
              <a:t>неприбутковими</a:t>
            </a:r>
            <a:r>
              <a:rPr lang="ru-RU" dirty="0"/>
              <a:t>. </a:t>
            </a:r>
            <a:endParaRPr lang="ru-RU" dirty="0" smtClean="0"/>
          </a:p>
          <a:p>
            <a:pPr marL="0" indent="457200">
              <a:buNone/>
            </a:pPr>
            <a:r>
              <a:rPr lang="ru-RU" dirty="0" smtClean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різнобічної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.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до </a:t>
            </a:r>
            <a:r>
              <a:rPr lang="ru-RU" dirty="0" err="1"/>
              <a:t>ринкових</a:t>
            </a:r>
            <a:r>
              <a:rPr lang="ru-RU" dirty="0"/>
              <a:t> умов </a:t>
            </a:r>
            <a:r>
              <a:rPr lang="ru-RU" dirty="0" err="1"/>
              <a:t>господарювання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, яка б </a:t>
            </a:r>
            <a:r>
              <a:rPr lang="ru-RU" dirty="0" err="1"/>
              <a:t>забезпечувала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ринку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бухгалтерською</a:t>
            </a:r>
            <a:r>
              <a:rPr lang="ru-RU" dirty="0"/>
              <a:t> </a:t>
            </a:r>
            <a:r>
              <a:rPr lang="ru-RU" dirty="0" err="1"/>
              <a:t>інформацією</a:t>
            </a:r>
            <a:r>
              <a:rPr lang="ru-RU" dirty="0"/>
              <a:t>, дозволяла </a:t>
            </a:r>
            <a:r>
              <a:rPr lang="ru-RU" dirty="0" err="1"/>
              <a:t>власнику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достовірні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майновий</a:t>
            </a:r>
            <a:r>
              <a:rPr lang="ru-RU" dirty="0"/>
              <a:t> і </a:t>
            </a:r>
            <a:r>
              <a:rPr lang="ru-RU" dirty="0" err="1"/>
              <a:t>фінансовий</a:t>
            </a:r>
            <a:r>
              <a:rPr lang="ru-RU" dirty="0"/>
              <a:t> стан,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.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внутрішньою</a:t>
            </a:r>
            <a:r>
              <a:rPr lang="ru-RU" dirty="0"/>
              <a:t> потребою та </a:t>
            </a:r>
            <a:r>
              <a:rPr lang="ru-RU" dirty="0" err="1"/>
              <a:t>вимогами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великий пласт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статистичної</a:t>
            </a:r>
            <a:r>
              <a:rPr lang="ru-RU" dirty="0"/>
              <a:t>, </a:t>
            </a:r>
            <a:r>
              <a:rPr lang="ru-RU" dirty="0" err="1"/>
              <a:t>податкової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посідає</a:t>
            </a:r>
            <a:r>
              <a:rPr lang="ru-RU" dirty="0"/>
              <a:t> </a:t>
            </a:r>
            <a:r>
              <a:rPr lang="ru-RU" dirty="0" err="1"/>
              <a:t>бухгалтерська</a:t>
            </a:r>
            <a:r>
              <a:rPr lang="ru-RU" dirty="0"/>
              <a:t> </a:t>
            </a:r>
            <a:r>
              <a:rPr lang="ru-RU" dirty="0" err="1"/>
              <a:t>звітність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8278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49943"/>
            <a:ext cx="8596668" cy="5820228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800" dirty="0" err="1"/>
              <a:t>Звітність</a:t>
            </a:r>
            <a:r>
              <a:rPr lang="ru-RU" sz="2800" dirty="0"/>
              <a:t> – </a:t>
            </a:r>
            <a:r>
              <a:rPr lang="ru-RU" sz="2800" dirty="0" err="1"/>
              <a:t>це</a:t>
            </a:r>
            <a:r>
              <a:rPr lang="ru-RU" sz="2800" dirty="0"/>
              <a:t> система </a:t>
            </a:r>
            <a:r>
              <a:rPr lang="ru-RU" sz="2800" dirty="0" err="1"/>
              <a:t>узагальнених</a:t>
            </a:r>
            <a:r>
              <a:rPr lang="ru-RU" sz="2800" dirty="0"/>
              <a:t> і </a:t>
            </a:r>
            <a:r>
              <a:rPr lang="ru-RU" sz="2800" dirty="0" err="1"/>
              <a:t>взаємопов'язаних</a:t>
            </a:r>
            <a:r>
              <a:rPr lang="ru-RU" sz="2800" dirty="0"/>
              <a:t> </a:t>
            </a:r>
            <a:r>
              <a:rPr lang="ru-RU" sz="2800" dirty="0" err="1"/>
              <a:t>економічних</a:t>
            </a:r>
            <a:r>
              <a:rPr lang="ru-RU" sz="2800" dirty="0"/>
              <a:t> </a:t>
            </a:r>
            <a:r>
              <a:rPr lang="ru-RU" sz="2800" dirty="0" err="1"/>
              <a:t>показників</a:t>
            </a:r>
            <a:r>
              <a:rPr lang="ru-RU" sz="2800" dirty="0"/>
              <a:t> поточного </a:t>
            </a:r>
            <a:r>
              <a:rPr lang="ru-RU" sz="2800" dirty="0" err="1"/>
              <a:t>обліку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характеризують</a:t>
            </a:r>
            <a:r>
              <a:rPr lang="ru-RU" sz="2800" dirty="0"/>
              <a:t> </a:t>
            </a:r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r>
              <a:rPr lang="ru-RU" sz="2800" dirty="0"/>
              <a:t> за </a:t>
            </a:r>
            <a:r>
              <a:rPr lang="ru-RU" sz="2800" dirty="0" err="1"/>
              <a:t>звітний</a:t>
            </a:r>
            <a:r>
              <a:rPr lang="ru-RU" sz="2800" dirty="0"/>
              <a:t> </a:t>
            </a:r>
            <a:r>
              <a:rPr lang="ru-RU" sz="2800" dirty="0" err="1"/>
              <a:t>період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457200">
              <a:buNone/>
            </a:pPr>
            <a:r>
              <a:rPr lang="ru-RU" sz="2800" dirty="0" err="1"/>
              <a:t>Складання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в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установах</a:t>
            </a:r>
            <a:r>
              <a:rPr lang="ru-RU" sz="2800" dirty="0"/>
              <a:t> </a:t>
            </a:r>
            <a:r>
              <a:rPr lang="ru-RU" sz="2800" dirty="0" err="1"/>
              <a:t>завершує</a:t>
            </a:r>
            <a:r>
              <a:rPr lang="ru-RU" sz="2800" dirty="0"/>
              <a:t> </a:t>
            </a:r>
            <a:r>
              <a:rPr lang="ru-RU" sz="2800" dirty="0" err="1"/>
              <a:t>повний</a:t>
            </a:r>
            <a:r>
              <a:rPr lang="ru-RU" sz="2800" dirty="0"/>
              <a:t> цикл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обробки</a:t>
            </a:r>
            <a:r>
              <a:rPr lang="ru-RU" sz="2800" dirty="0"/>
              <a:t> </a:t>
            </a:r>
            <a:r>
              <a:rPr lang="ru-RU" sz="2800" dirty="0" err="1"/>
              <a:t>даних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накопичуються</a:t>
            </a:r>
            <a:r>
              <a:rPr lang="ru-RU" sz="2800" dirty="0"/>
              <a:t> в </a:t>
            </a:r>
            <a:r>
              <a:rPr lang="ru-RU" sz="2800" dirty="0" err="1"/>
              <a:t>облікових</a:t>
            </a:r>
            <a:r>
              <a:rPr lang="ru-RU" sz="2800" dirty="0"/>
              <a:t> </a:t>
            </a:r>
            <a:r>
              <a:rPr lang="ru-RU" sz="2800" dirty="0" err="1"/>
              <a:t>реєстрах</a:t>
            </a:r>
            <a:r>
              <a:rPr lang="ru-RU" sz="2800" dirty="0" smtClean="0"/>
              <a:t>.</a:t>
            </a:r>
          </a:p>
          <a:p>
            <a:pPr marL="0" indent="457200">
              <a:buNone/>
            </a:pP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звітності</a:t>
            </a:r>
            <a:r>
              <a:rPr lang="ru-RU" sz="2800" dirty="0"/>
              <a:t> в </a:t>
            </a:r>
            <a:r>
              <a:rPr lang="ru-RU" sz="2800" dirty="0" err="1"/>
              <a:t>бюджетних</a:t>
            </a:r>
            <a:r>
              <a:rPr lang="ru-RU" sz="2800" dirty="0"/>
              <a:t> </a:t>
            </a:r>
            <a:r>
              <a:rPr lang="ru-RU" sz="2800" dirty="0" err="1"/>
              <a:t>організаціях</a:t>
            </a:r>
            <a:r>
              <a:rPr lang="ru-RU" sz="2800" dirty="0"/>
              <a:t> </a:t>
            </a:r>
            <a:r>
              <a:rPr lang="ru-RU" sz="2800" dirty="0" err="1"/>
              <a:t>згідно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Законом </a:t>
            </a:r>
            <a:r>
              <a:rPr lang="ru-RU" sz="2800" dirty="0" err="1"/>
              <a:t>України</a:t>
            </a:r>
            <a:r>
              <a:rPr lang="ru-RU" sz="2800" dirty="0"/>
              <a:t> «Про </a:t>
            </a:r>
            <a:r>
              <a:rPr lang="ru-RU" sz="2800" dirty="0" err="1"/>
              <a:t>бухгалтерський</a:t>
            </a:r>
            <a:r>
              <a:rPr lang="ru-RU" sz="2800" dirty="0"/>
              <a:t> </a:t>
            </a:r>
            <a:r>
              <a:rPr lang="ru-RU" sz="2800" dirty="0" err="1"/>
              <a:t>облік</a:t>
            </a:r>
            <a:r>
              <a:rPr lang="ru-RU" sz="2800" dirty="0"/>
              <a:t> та </a:t>
            </a:r>
            <a:r>
              <a:rPr lang="ru-RU" sz="2800" dirty="0" err="1"/>
              <a:t>фінансову</a:t>
            </a:r>
            <a:r>
              <a:rPr lang="ru-RU" sz="2800" dirty="0"/>
              <a:t> </a:t>
            </a:r>
            <a:r>
              <a:rPr lang="ru-RU" sz="2800" dirty="0" err="1"/>
              <a:t>звітність</a:t>
            </a:r>
            <a:r>
              <a:rPr lang="ru-RU" sz="2800" dirty="0"/>
              <a:t> в </a:t>
            </a:r>
            <a:r>
              <a:rPr lang="ru-RU" sz="2800" dirty="0" err="1"/>
              <a:t>Україні</a:t>
            </a:r>
            <a:r>
              <a:rPr lang="ru-RU" sz="2800" dirty="0"/>
              <a:t>» </a:t>
            </a:r>
            <a:r>
              <a:rPr lang="ru-RU" sz="2800" dirty="0" err="1"/>
              <a:t>ґрунтуються</a:t>
            </a:r>
            <a:r>
              <a:rPr lang="ru-RU" sz="2800" dirty="0"/>
              <a:t> на таких </a:t>
            </a:r>
            <a:r>
              <a:rPr lang="ru-RU" sz="2800" dirty="0" err="1"/>
              <a:t>основних</a:t>
            </a:r>
            <a:r>
              <a:rPr lang="ru-RU" sz="2800" dirty="0"/>
              <a:t> принципах:</a:t>
            </a:r>
          </a:p>
        </p:txBody>
      </p:sp>
    </p:spTree>
    <p:extLst>
      <p:ext uri="{BB962C8B-B14F-4D97-AF65-F5344CB8AC3E}">
        <p14:creationId xmlns:p14="http://schemas.microsoft.com/office/powerpoint/2010/main" val="41100223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944" y="169817"/>
            <a:ext cx="10267406" cy="6453052"/>
          </a:xfrm>
        </p:spPr>
        <p:txBody>
          <a:bodyPr>
            <a:noAutofit/>
          </a:bodyPr>
          <a:lstStyle/>
          <a:p>
            <a:r>
              <a:rPr lang="ru-RU" sz="2000" dirty="0"/>
              <a:t>· </a:t>
            </a:r>
            <a:r>
              <a:rPr lang="ru-RU" sz="2000" dirty="0" err="1"/>
              <a:t>обов'язковість</a:t>
            </a:r>
            <a:r>
              <a:rPr lang="ru-RU" sz="2000" dirty="0"/>
              <a:t> та </a:t>
            </a:r>
            <a:r>
              <a:rPr lang="ru-RU" sz="2000" dirty="0" err="1"/>
              <a:t>державне</a:t>
            </a:r>
            <a:r>
              <a:rPr lang="ru-RU" sz="2000" dirty="0"/>
              <a:t> </a:t>
            </a:r>
            <a:r>
              <a:rPr lang="ru-RU" sz="2000" dirty="0" err="1"/>
              <a:t>регламентуванння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випливає</a:t>
            </a:r>
            <a:r>
              <a:rPr lang="ru-RU" sz="2000" dirty="0"/>
              <a:t> з характеру </a:t>
            </a:r>
            <a:r>
              <a:rPr lang="ru-RU" sz="2000" dirty="0" err="1"/>
              <a:t>затвердження</a:t>
            </a:r>
            <a:r>
              <a:rPr lang="ru-RU" sz="2000" dirty="0"/>
              <a:t> бюджету. Держава через </a:t>
            </a:r>
            <a:r>
              <a:rPr lang="ru-RU" sz="2000" dirty="0" err="1"/>
              <a:t>Міністерство</a:t>
            </a:r>
            <a:r>
              <a:rPr lang="ru-RU" sz="2000" dirty="0"/>
              <a:t> </a:t>
            </a:r>
            <a:r>
              <a:rPr lang="ru-RU" sz="2000" dirty="0" err="1"/>
              <a:t>фінансів</a:t>
            </a:r>
            <a:r>
              <a:rPr lang="ru-RU" sz="2000" dirty="0"/>
              <a:t> </a:t>
            </a:r>
            <a:r>
              <a:rPr lang="ru-RU" sz="2000" dirty="0" err="1"/>
              <a:t>суворо</a:t>
            </a:r>
            <a:r>
              <a:rPr lang="ru-RU" sz="2000" dirty="0"/>
              <a:t> </a:t>
            </a:r>
            <a:r>
              <a:rPr lang="ru-RU" sz="2000" dirty="0" err="1"/>
              <a:t>регламентує</a:t>
            </a:r>
            <a:r>
              <a:rPr lang="ru-RU" sz="2000" dirty="0"/>
              <a:t> склад і порядок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, </a:t>
            </a:r>
            <a:r>
              <a:rPr lang="ru-RU" sz="2000" dirty="0" err="1"/>
              <a:t>терміни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подання</a:t>
            </a:r>
            <a:r>
              <a:rPr lang="ru-RU" sz="2000" dirty="0"/>
              <a:t>, </a:t>
            </a:r>
            <a:r>
              <a:rPr lang="ru-RU" sz="2000" dirty="0" err="1"/>
              <a:t>розгляд</a:t>
            </a:r>
            <a:r>
              <a:rPr lang="ru-RU" sz="2000" dirty="0"/>
              <a:t> та </a:t>
            </a:r>
            <a:r>
              <a:rPr lang="ru-RU" sz="2000" dirty="0" err="1"/>
              <a:t>затвердження</a:t>
            </a:r>
            <a:r>
              <a:rPr lang="ru-RU" sz="2000" dirty="0"/>
              <a:t>. </a:t>
            </a:r>
            <a:r>
              <a:rPr lang="ru-RU" sz="2000" dirty="0" err="1"/>
              <a:t>Усі</a:t>
            </a:r>
            <a:r>
              <a:rPr lang="ru-RU" sz="2000" dirty="0"/>
              <a:t> </a:t>
            </a:r>
            <a:r>
              <a:rPr lang="ru-RU" sz="2000" dirty="0" err="1"/>
              <a:t>бюджетні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, установи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дотримуватись</a:t>
            </a:r>
            <a:r>
              <a:rPr lang="ru-RU" sz="2000" dirty="0"/>
              <a:t> правил та </a:t>
            </a:r>
            <a:r>
              <a:rPr lang="ru-RU" sz="2000" dirty="0" err="1"/>
              <a:t>термінів</a:t>
            </a:r>
            <a:r>
              <a:rPr lang="ru-RU" sz="2000" dirty="0"/>
              <a:t>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, </a:t>
            </a:r>
            <a:r>
              <a:rPr lang="ru-RU" sz="2000" dirty="0" err="1"/>
              <a:t>подавати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в </a:t>
            </a:r>
            <a:r>
              <a:rPr lang="ru-RU" sz="2000" dirty="0" err="1"/>
              <a:t>установленому</a:t>
            </a:r>
            <a:r>
              <a:rPr lang="ru-RU" sz="2000" dirty="0"/>
              <a:t> </a:t>
            </a:r>
            <a:r>
              <a:rPr lang="ru-RU" sz="2000" dirty="0" err="1"/>
              <a:t>обсязі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· </a:t>
            </a:r>
            <a:r>
              <a:rPr lang="ru-RU" sz="2000" dirty="0" err="1"/>
              <a:t>єдність</a:t>
            </a:r>
            <a:r>
              <a:rPr lang="ru-RU" sz="2000" dirty="0"/>
              <a:t> </a:t>
            </a:r>
            <a:r>
              <a:rPr lang="ru-RU" sz="2000" dirty="0" err="1"/>
              <a:t>форми</a:t>
            </a:r>
            <a:r>
              <a:rPr lang="ru-RU" sz="2000" dirty="0"/>
              <a:t> та </a:t>
            </a:r>
            <a:r>
              <a:rPr lang="ru-RU" sz="2000" dirty="0" err="1"/>
              <a:t>змісту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дає</a:t>
            </a:r>
            <a:r>
              <a:rPr lang="ru-RU" sz="2000" dirty="0"/>
              <a:t>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статистичного</a:t>
            </a:r>
            <a:r>
              <a:rPr lang="ru-RU" sz="2000" dirty="0"/>
              <a:t> </a:t>
            </a:r>
            <a:r>
              <a:rPr lang="ru-RU" sz="2000" dirty="0" err="1"/>
              <a:t>групування</a:t>
            </a:r>
            <a:r>
              <a:rPr lang="ru-RU" sz="2000" dirty="0"/>
              <a:t> та </a:t>
            </a:r>
            <a:r>
              <a:rPr lang="ru-RU" sz="2000" dirty="0" err="1"/>
              <a:t>зведення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· </a:t>
            </a:r>
            <a:r>
              <a:rPr lang="ru-RU" sz="2000" dirty="0" err="1"/>
              <a:t>методологічна</a:t>
            </a:r>
            <a:r>
              <a:rPr lang="ru-RU" sz="2000" dirty="0"/>
              <a:t> </a:t>
            </a:r>
            <a:r>
              <a:rPr lang="ru-RU" sz="2000" dirty="0" err="1"/>
              <a:t>єдність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, яка </a:t>
            </a:r>
            <a:r>
              <a:rPr lang="ru-RU" sz="2000" dirty="0" err="1"/>
              <a:t>передбачає</a:t>
            </a:r>
            <a:r>
              <a:rPr lang="ru-RU" sz="2000" dirty="0"/>
              <a:t> </a:t>
            </a:r>
            <a:r>
              <a:rPr lang="ru-RU" sz="2000" dirty="0" err="1"/>
              <a:t>єдині</a:t>
            </a:r>
            <a:r>
              <a:rPr lang="ru-RU" sz="2000" dirty="0"/>
              <a:t> </a:t>
            </a:r>
            <a:r>
              <a:rPr lang="ru-RU" sz="2000" dirty="0" err="1"/>
              <a:t>методи</a:t>
            </a:r>
            <a:r>
              <a:rPr lang="ru-RU" sz="2000" dirty="0"/>
              <a:t> </a:t>
            </a:r>
            <a:r>
              <a:rPr lang="ru-RU" sz="2000" dirty="0" err="1"/>
              <a:t>розрахунків</a:t>
            </a:r>
            <a:r>
              <a:rPr lang="ru-RU" sz="2000" dirty="0"/>
              <a:t> </a:t>
            </a:r>
            <a:r>
              <a:rPr lang="ru-RU" sz="2000" dirty="0" err="1"/>
              <a:t>однакових</a:t>
            </a:r>
            <a:r>
              <a:rPr lang="ru-RU" sz="2000" dirty="0"/>
              <a:t> </a:t>
            </a:r>
            <a:r>
              <a:rPr lang="ru-RU" sz="2000" dirty="0" err="1"/>
              <a:t>звітних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,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обов'язкове</a:t>
            </a:r>
            <a:r>
              <a:rPr lang="ru-RU" sz="2000" dirty="0"/>
              <a:t> </a:t>
            </a:r>
            <a:r>
              <a:rPr lang="ru-RU" sz="2000" dirty="0" err="1"/>
              <a:t>узгодження</a:t>
            </a:r>
            <a:r>
              <a:rPr lang="ru-RU" sz="2000" dirty="0"/>
              <a:t> з </a:t>
            </a:r>
            <a:r>
              <a:rPr lang="ru-RU" sz="2000" dirty="0" err="1"/>
              <a:t>відповідними</a:t>
            </a:r>
            <a:r>
              <a:rPr lang="ru-RU" sz="2000" dirty="0"/>
              <a:t> </a:t>
            </a:r>
            <a:r>
              <a:rPr lang="ru-RU" sz="2000" dirty="0" err="1"/>
              <a:t>показниками</a:t>
            </a:r>
            <a:r>
              <a:rPr lang="ru-RU" sz="2000" dirty="0"/>
              <a:t>, </a:t>
            </a:r>
            <a:r>
              <a:rPr lang="ru-RU" sz="2000" dirty="0" err="1"/>
              <a:t>затвердженими</a:t>
            </a:r>
            <a:r>
              <a:rPr lang="ru-RU" sz="2000" dirty="0"/>
              <a:t> </a:t>
            </a:r>
            <a:r>
              <a:rPr lang="ru-RU" sz="2000" dirty="0" err="1"/>
              <a:t>кошторисами</a:t>
            </a:r>
            <a:r>
              <a:rPr lang="ru-RU" sz="2000" dirty="0"/>
              <a:t> та </a:t>
            </a:r>
            <a:r>
              <a:rPr lang="ru-RU" sz="2000" dirty="0" err="1"/>
              <a:t>штатними</a:t>
            </a:r>
            <a:r>
              <a:rPr lang="ru-RU" sz="2000" dirty="0"/>
              <a:t> </a:t>
            </a:r>
            <a:r>
              <a:rPr lang="ru-RU" sz="2000" dirty="0" err="1"/>
              <a:t>розписами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необхідно</a:t>
            </a:r>
            <a:r>
              <a:rPr lang="ru-RU" sz="2000" dirty="0"/>
              <a:t> для контролю за </a:t>
            </a:r>
            <a:r>
              <a:rPr lang="ru-RU" sz="2000" dirty="0" err="1"/>
              <a:t>виконанням</a:t>
            </a:r>
            <a:r>
              <a:rPr lang="ru-RU" sz="2000" dirty="0"/>
              <a:t> </a:t>
            </a:r>
            <a:r>
              <a:rPr lang="ru-RU" sz="2000" dirty="0" err="1"/>
              <a:t>кошторису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і </a:t>
            </a:r>
            <a:r>
              <a:rPr lang="ru-RU" sz="2000" dirty="0" err="1"/>
              <a:t>видатків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· </a:t>
            </a:r>
            <a:r>
              <a:rPr lang="ru-RU" sz="2000" dirty="0" err="1"/>
              <a:t>достовірність</a:t>
            </a:r>
            <a:r>
              <a:rPr lang="ru-RU" sz="2000" dirty="0"/>
              <a:t> </a:t>
            </a:r>
            <a:r>
              <a:rPr lang="ru-RU" sz="2000" dirty="0" err="1"/>
              <a:t>звітних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, яка </a:t>
            </a:r>
            <a:r>
              <a:rPr lang="ru-RU" sz="2000" dirty="0" err="1"/>
              <a:t>випливає</a:t>
            </a:r>
            <a:r>
              <a:rPr lang="ru-RU" sz="2000" dirty="0"/>
              <a:t> з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природи</a:t>
            </a:r>
            <a:r>
              <a:rPr lang="ru-RU" sz="2000" dirty="0"/>
              <a:t> </a:t>
            </a:r>
            <a:r>
              <a:rPr lang="ru-RU" sz="2000" dirty="0" err="1"/>
              <a:t>затвердження</a:t>
            </a:r>
            <a:r>
              <a:rPr lang="ru-RU" sz="2000" dirty="0"/>
              <a:t> </a:t>
            </a:r>
            <a:r>
              <a:rPr lang="ru-RU" sz="2000" dirty="0" err="1"/>
              <a:t>бюджетів</a:t>
            </a:r>
            <a:r>
              <a:rPr lang="ru-RU" sz="2000" dirty="0"/>
              <a:t>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рівнів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необхідна</a:t>
            </a:r>
            <a:r>
              <a:rPr lang="ru-RU" sz="2000" dirty="0"/>
              <a:t> для </a:t>
            </a:r>
            <a:r>
              <a:rPr lang="ru-RU" sz="2000" dirty="0" err="1"/>
              <a:t>успішного</a:t>
            </a:r>
            <a:r>
              <a:rPr lang="ru-RU" sz="2000" dirty="0"/>
              <a:t> </a:t>
            </a:r>
            <a:r>
              <a:rPr lang="ru-RU" sz="2000" dirty="0" err="1"/>
              <a:t>виконання</a:t>
            </a:r>
            <a:r>
              <a:rPr lang="ru-RU" sz="2000" dirty="0"/>
              <a:t> </a:t>
            </a:r>
            <a:r>
              <a:rPr lang="ru-RU" sz="2000" dirty="0" err="1"/>
              <a:t>показників</a:t>
            </a:r>
            <a:r>
              <a:rPr lang="ru-RU" sz="2000" dirty="0"/>
              <a:t> бюджету як за доходами, так і </a:t>
            </a:r>
            <a:r>
              <a:rPr lang="ru-RU" sz="2000" dirty="0" err="1"/>
              <a:t>видатками</a:t>
            </a:r>
            <a:r>
              <a:rPr lang="ru-RU" sz="2000" dirty="0"/>
              <a:t>, для </a:t>
            </a:r>
            <a:r>
              <a:rPr lang="ru-RU" sz="2000" dirty="0" err="1"/>
              <a:t>своєчасного</a:t>
            </a:r>
            <a:r>
              <a:rPr lang="ru-RU" sz="2000" dirty="0"/>
              <a:t> </a:t>
            </a:r>
            <a:r>
              <a:rPr lang="ru-RU" sz="2000" dirty="0" err="1"/>
              <a:t>реагування</a:t>
            </a:r>
            <a:r>
              <a:rPr lang="ru-RU" sz="2000" dirty="0"/>
              <a:t> на </a:t>
            </a:r>
            <a:r>
              <a:rPr lang="ru-RU" sz="2000" dirty="0" err="1"/>
              <a:t>відхилення</a:t>
            </a:r>
            <a:r>
              <a:rPr lang="ru-RU" sz="2000" dirty="0"/>
              <a:t>. </a:t>
            </a:r>
            <a:r>
              <a:rPr lang="ru-RU" sz="2000" dirty="0" err="1"/>
              <a:t>Достовірність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бухгалтерська</a:t>
            </a:r>
            <a:r>
              <a:rPr lang="ru-RU" sz="2000" dirty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 повинна </a:t>
            </a:r>
            <a:r>
              <a:rPr lang="ru-RU" sz="2000" dirty="0" err="1"/>
              <a:t>давати</a:t>
            </a:r>
            <a:r>
              <a:rPr lang="ru-RU" sz="2000" dirty="0"/>
              <a:t> </a:t>
            </a:r>
            <a:r>
              <a:rPr lang="ru-RU" sz="2000" dirty="0" err="1"/>
              <a:t>вірне</a:t>
            </a:r>
            <a:r>
              <a:rPr lang="ru-RU" sz="2000" dirty="0"/>
              <a:t> і </a:t>
            </a:r>
            <a:r>
              <a:rPr lang="ru-RU" sz="2000" dirty="0" err="1"/>
              <a:t>повне</a:t>
            </a:r>
            <a:r>
              <a:rPr lang="ru-RU" sz="2000" dirty="0"/>
              <a:t> </a:t>
            </a:r>
            <a:r>
              <a:rPr lang="ru-RU" sz="2000" dirty="0" err="1"/>
              <a:t>уявлення</a:t>
            </a:r>
            <a:r>
              <a:rPr lang="ru-RU" sz="2000" dirty="0"/>
              <a:t> про </a:t>
            </a:r>
            <a:r>
              <a:rPr lang="ru-RU" sz="2000" dirty="0" err="1"/>
              <a:t>майновий</a:t>
            </a:r>
            <a:r>
              <a:rPr lang="ru-RU" sz="2000" dirty="0"/>
              <a:t> та </a:t>
            </a:r>
            <a:r>
              <a:rPr lang="ru-RU" sz="2000" dirty="0" err="1"/>
              <a:t>фінансовий</a:t>
            </a:r>
            <a:r>
              <a:rPr lang="ru-RU" sz="2000" dirty="0"/>
              <a:t> стан </a:t>
            </a:r>
            <a:r>
              <a:rPr lang="ru-RU" sz="2000" dirty="0" err="1"/>
              <a:t>організації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результати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</a:t>
            </a:r>
            <a:r>
              <a:rPr lang="ru-RU" sz="2000" dirty="0" err="1"/>
              <a:t>Достовірною</a:t>
            </a:r>
            <a:r>
              <a:rPr lang="ru-RU" sz="2000" dirty="0"/>
              <a:t> </a:t>
            </a:r>
            <a:r>
              <a:rPr lang="ru-RU" sz="2000" dirty="0" err="1"/>
              <a:t>вважається</a:t>
            </a:r>
            <a:r>
              <a:rPr lang="ru-RU" sz="2000" dirty="0"/>
              <a:t> </a:t>
            </a:r>
            <a:r>
              <a:rPr lang="ru-RU" sz="2000" dirty="0" err="1"/>
              <a:t>бухгалтерська</a:t>
            </a:r>
            <a:r>
              <a:rPr lang="ru-RU" sz="2000" dirty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, </a:t>
            </a:r>
            <a:r>
              <a:rPr lang="ru-RU" sz="2000" dirty="0" err="1"/>
              <a:t>сформульована</a:t>
            </a:r>
            <a:r>
              <a:rPr lang="ru-RU" sz="2000" dirty="0"/>
              <a:t> та </a:t>
            </a:r>
            <a:r>
              <a:rPr lang="ru-RU" sz="2000" dirty="0" err="1"/>
              <a:t>складена</a:t>
            </a:r>
            <a:r>
              <a:rPr lang="ru-RU" sz="2000" dirty="0"/>
              <a:t> з </a:t>
            </a:r>
            <a:r>
              <a:rPr lang="ru-RU" sz="2000" dirty="0" err="1"/>
              <a:t>урахуванням</a:t>
            </a:r>
            <a:r>
              <a:rPr lang="ru-RU" sz="2000" dirty="0"/>
              <a:t> правил, </a:t>
            </a:r>
            <a:r>
              <a:rPr lang="ru-RU" sz="2000" dirty="0" err="1"/>
              <a:t>встановлених</a:t>
            </a:r>
            <a:r>
              <a:rPr lang="ru-RU" sz="2000" dirty="0"/>
              <a:t> </a:t>
            </a:r>
            <a:r>
              <a:rPr lang="ru-RU" sz="2000" dirty="0" err="1"/>
              <a:t>нормативними</a:t>
            </a:r>
            <a:r>
              <a:rPr lang="ru-RU" sz="2000" dirty="0"/>
              <a:t> актами </a:t>
            </a:r>
            <a:r>
              <a:rPr lang="ru-RU" sz="2000" dirty="0" err="1"/>
              <a:t>системи</a:t>
            </a:r>
            <a:r>
              <a:rPr lang="ru-RU" sz="2000" dirty="0"/>
              <a:t> нормативного </a:t>
            </a:r>
            <a:r>
              <a:rPr lang="ru-RU" sz="2000" dirty="0" err="1"/>
              <a:t>регулювання</a:t>
            </a:r>
            <a:r>
              <a:rPr lang="ru-RU" sz="20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337014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31075"/>
            <a:ext cx="8816802" cy="5891348"/>
          </a:xfrm>
        </p:spPr>
        <p:txBody>
          <a:bodyPr>
            <a:normAutofit/>
          </a:bodyPr>
          <a:lstStyle/>
          <a:p>
            <a:r>
              <a:rPr lang="ru-RU" sz="2000" dirty="0"/>
              <a:t>· </a:t>
            </a:r>
            <a:r>
              <a:rPr lang="ru-RU" sz="2000" dirty="0" err="1"/>
              <a:t>автономність</a:t>
            </a:r>
            <a:r>
              <a:rPr lang="ru-RU" sz="2000" dirty="0"/>
              <a:t> — </a:t>
            </a:r>
            <a:r>
              <a:rPr lang="ru-RU" sz="2000" dirty="0" err="1"/>
              <a:t>кожна</a:t>
            </a:r>
            <a:r>
              <a:rPr lang="ru-RU" sz="2000" dirty="0"/>
              <a:t> </a:t>
            </a:r>
            <a:r>
              <a:rPr lang="ru-RU" sz="2000" dirty="0" err="1"/>
              <a:t>установа</a:t>
            </a:r>
            <a:r>
              <a:rPr lang="ru-RU" sz="2000" dirty="0"/>
              <a:t> </a:t>
            </a:r>
            <a:r>
              <a:rPr lang="ru-RU" sz="2000" dirty="0" err="1"/>
              <a:t>розглядається</a:t>
            </a:r>
            <a:r>
              <a:rPr lang="ru-RU" sz="2000" dirty="0"/>
              <a:t> як </a:t>
            </a:r>
            <a:r>
              <a:rPr lang="ru-RU" sz="2000" dirty="0" err="1"/>
              <a:t>юридична</a:t>
            </a:r>
            <a:r>
              <a:rPr lang="ru-RU" sz="2000" dirty="0"/>
              <a:t> особа, </a:t>
            </a:r>
            <a:r>
              <a:rPr lang="ru-RU" sz="2000" dirty="0" err="1"/>
              <a:t>відокремлена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власників</a:t>
            </a:r>
            <a:r>
              <a:rPr lang="ru-RU" sz="2000" dirty="0"/>
              <a:t>, у </a:t>
            </a:r>
            <a:r>
              <a:rPr lang="ru-RU" sz="2000" dirty="0" err="1"/>
              <a:t>зв’язку</a:t>
            </a:r>
            <a:r>
              <a:rPr lang="ru-RU" sz="2000" dirty="0"/>
              <a:t> з </a:t>
            </a:r>
            <a:r>
              <a:rPr lang="ru-RU" sz="2000" dirty="0" err="1"/>
              <a:t>чим</a:t>
            </a:r>
            <a:r>
              <a:rPr lang="ru-RU" sz="2000" dirty="0"/>
              <a:t> </a:t>
            </a:r>
            <a:r>
              <a:rPr lang="ru-RU" sz="2000" dirty="0" err="1"/>
              <a:t>особисте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та </a:t>
            </a:r>
            <a:r>
              <a:rPr lang="ru-RU" sz="2000" dirty="0" err="1"/>
              <a:t>зобов’язання</a:t>
            </a:r>
            <a:r>
              <a:rPr lang="ru-RU" sz="2000" dirty="0"/>
              <a:t> </a:t>
            </a:r>
            <a:r>
              <a:rPr lang="ru-RU" sz="2000" dirty="0" err="1"/>
              <a:t>власників</a:t>
            </a:r>
            <a:r>
              <a:rPr lang="ru-RU" sz="2000" dirty="0"/>
              <a:t> не </a:t>
            </a:r>
            <a:r>
              <a:rPr lang="ru-RU" sz="2000" dirty="0" err="1"/>
              <a:t>повинні</a:t>
            </a:r>
            <a:r>
              <a:rPr lang="ru-RU" sz="2000" dirty="0"/>
              <a:t> </a:t>
            </a:r>
            <a:r>
              <a:rPr lang="ru-RU" sz="2000" dirty="0" err="1"/>
              <a:t>відображатися</a:t>
            </a:r>
            <a:r>
              <a:rPr lang="ru-RU" sz="2000" dirty="0"/>
              <a:t> у </a:t>
            </a:r>
            <a:r>
              <a:rPr lang="ru-RU" sz="2000" dirty="0" err="1"/>
              <a:t>фінансовій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установи; </a:t>
            </a:r>
            <a:endParaRPr lang="ru-RU" sz="2000" dirty="0" smtClean="0"/>
          </a:p>
          <a:p>
            <a:r>
              <a:rPr lang="ru-RU" sz="2000" dirty="0" smtClean="0"/>
              <a:t>· </a:t>
            </a:r>
            <a:r>
              <a:rPr lang="ru-RU" sz="2000" dirty="0"/>
              <a:t>простота, </a:t>
            </a:r>
            <a:r>
              <a:rPr lang="ru-RU" sz="2000" dirty="0" err="1"/>
              <a:t>зрозумілість</a:t>
            </a:r>
            <a:r>
              <a:rPr lang="ru-RU" sz="2000" dirty="0"/>
              <a:t>, </a:t>
            </a:r>
            <a:r>
              <a:rPr lang="ru-RU" sz="2000" dirty="0" err="1"/>
              <a:t>доступність</a:t>
            </a:r>
            <a:r>
              <a:rPr lang="ru-RU" sz="2000" dirty="0"/>
              <a:t> та </a:t>
            </a:r>
            <a:r>
              <a:rPr lang="ru-RU" sz="2000" dirty="0" err="1"/>
              <a:t>прозорість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 для широкого </a:t>
            </a:r>
            <a:r>
              <a:rPr lang="ru-RU" sz="2000" dirty="0" err="1"/>
              <a:t>залучення</a:t>
            </a:r>
            <a:r>
              <a:rPr lang="ru-RU" sz="2000" dirty="0"/>
              <a:t> </a:t>
            </a:r>
            <a:r>
              <a:rPr lang="ru-RU" sz="2000" dirty="0" err="1"/>
              <a:t>всіх</a:t>
            </a:r>
            <a:r>
              <a:rPr lang="ru-RU" sz="2000" dirty="0"/>
              <a:t> </a:t>
            </a:r>
            <a:r>
              <a:rPr lang="ru-RU" sz="2000" dirty="0" err="1"/>
              <a:t>працівників</a:t>
            </a:r>
            <a:r>
              <a:rPr lang="ru-RU" sz="2000" dirty="0"/>
              <a:t> до </a:t>
            </a:r>
            <a:r>
              <a:rPr lang="ru-RU" sz="2000" dirty="0" err="1"/>
              <a:t>управління</a:t>
            </a:r>
            <a:r>
              <a:rPr lang="ru-RU" sz="2000" dirty="0"/>
              <a:t>, </a:t>
            </a:r>
            <a:r>
              <a:rPr lang="ru-RU" sz="2000" dirty="0" err="1"/>
              <a:t>активізація</a:t>
            </a:r>
            <a:r>
              <a:rPr lang="ru-RU" sz="2000" dirty="0"/>
              <a:t> </a:t>
            </a:r>
            <a:r>
              <a:rPr lang="ru-RU" sz="2000" dirty="0" err="1"/>
              <a:t>людського</a:t>
            </a:r>
            <a:r>
              <a:rPr lang="ru-RU" sz="2000" dirty="0"/>
              <a:t> фактора. Простота та </a:t>
            </a:r>
            <a:r>
              <a:rPr lang="ru-RU" sz="2000" dirty="0" err="1"/>
              <a:t>ясність</a:t>
            </a:r>
            <a:r>
              <a:rPr lang="ru-RU" sz="2000" dirty="0"/>
              <a:t> </a:t>
            </a:r>
            <a:r>
              <a:rPr lang="ru-RU" sz="2000" dirty="0" err="1"/>
              <a:t>необхідні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й для того, </a:t>
            </a:r>
            <a:r>
              <a:rPr lang="ru-RU" sz="2000" dirty="0" err="1"/>
              <a:t>щоб</a:t>
            </a:r>
            <a:r>
              <a:rPr lang="ru-RU" sz="2000" dirty="0"/>
              <a:t> не </a:t>
            </a:r>
            <a:r>
              <a:rPr lang="ru-RU" sz="2000" dirty="0" err="1"/>
              <a:t>завуальовувались</a:t>
            </a:r>
            <a:r>
              <a:rPr lang="ru-RU" sz="2000" dirty="0"/>
              <a:t> </a:t>
            </a:r>
            <a:r>
              <a:rPr lang="ru-RU" sz="2000" dirty="0" err="1"/>
              <a:t>недоліки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окремих</a:t>
            </a:r>
            <a:r>
              <a:rPr lang="ru-RU" sz="2000" dirty="0"/>
              <a:t> </a:t>
            </a:r>
            <a:r>
              <a:rPr lang="ru-RU" sz="2000" dirty="0" err="1"/>
              <a:t>керівників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· </a:t>
            </a:r>
            <a:r>
              <a:rPr lang="ru-RU" sz="2000" dirty="0" err="1"/>
              <a:t>цілісність</a:t>
            </a:r>
            <a:r>
              <a:rPr lang="ru-RU" sz="2000" dirty="0"/>
              <a:t> - </a:t>
            </a:r>
            <a:r>
              <a:rPr lang="ru-RU" sz="2000" dirty="0" err="1"/>
              <a:t>вимога</a:t>
            </a:r>
            <a:r>
              <a:rPr lang="ru-RU" sz="2000" dirty="0"/>
              <a:t>, </a:t>
            </a:r>
            <a:r>
              <a:rPr lang="ru-RU" sz="2000" dirty="0" err="1"/>
              <a:t>пов'язана</a:t>
            </a:r>
            <a:r>
              <a:rPr lang="ru-RU" sz="2000" dirty="0"/>
              <a:t> з </a:t>
            </a:r>
            <a:r>
              <a:rPr lang="ru-RU" sz="2000" dirty="0" err="1"/>
              <a:t>необхідністю</a:t>
            </a:r>
            <a:r>
              <a:rPr lang="ru-RU" sz="2000" dirty="0"/>
              <a:t> </a:t>
            </a:r>
            <a:r>
              <a:rPr lang="ru-RU" sz="2000" dirty="0" err="1"/>
              <a:t>включення</a:t>
            </a:r>
            <a:r>
              <a:rPr lang="ru-RU" sz="2000" dirty="0"/>
              <a:t> в </a:t>
            </a:r>
            <a:r>
              <a:rPr lang="ru-RU" sz="2000" dirty="0" err="1"/>
              <a:t>бухгалтерську</a:t>
            </a:r>
            <a:r>
              <a:rPr lang="ru-RU" sz="2000" dirty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 про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господарські</a:t>
            </a:r>
            <a:r>
              <a:rPr lang="ru-RU" sz="2000" dirty="0"/>
              <a:t> </a:t>
            </a:r>
            <a:r>
              <a:rPr lang="ru-RU" sz="2000" dirty="0" err="1"/>
              <a:t>операції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здійснюються</a:t>
            </a:r>
            <a:r>
              <a:rPr lang="ru-RU" sz="2000" dirty="0"/>
              <a:t> </a:t>
            </a:r>
            <a:r>
              <a:rPr lang="ru-RU" sz="2000" dirty="0" err="1"/>
              <a:t>організацією</a:t>
            </a:r>
            <a:r>
              <a:rPr lang="ru-RU" sz="2000" dirty="0"/>
              <a:t> як </a:t>
            </a:r>
            <a:r>
              <a:rPr lang="ru-RU" sz="2000" dirty="0" err="1"/>
              <a:t>юридичною</a:t>
            </a:r>
            <a:r>
              <a:rPr lang="ru-RU" sz="2000" dirty="0"/>
              <a:t> особою в </a:t>
            </a:r>
            <a:r>
              <a:rPr lang="ru-RU" sz="2000" dirty="0" err="1"/>
              <a:t>цілому</a:t>
            </a:r>
            <a:r>
              <a:rPr lang="ru-RU" sz="2000" dirty="0"/>
              <a:t>; </a:t>
            </a:r>
            <a:endParaRPr lang="ru-RU" sz="2000" dirty="0" smtClean="0"/>
          </a:p>
          <a:p>
            <a:r>
              <a:rPr lang="ru-RU" sz="2000" dirty="0" smtClean="0"/>
              <a:t>· </a:t>
            </a:r>
            <a:r>
              <a:rPr lang="ru-RU" sz="2000" dirty="0" err="1"/>
              <a:t>послідовність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закріплює</a:t>
            </a:r>
            <a:r>
              <a:rPr lang="ru-RU" sz="2000" dirty="0"/>
              <a:t> на </a:t>
            </a:r>
            <a:r>
              <a:rPr lang="ru-RU" sz="2000" dirty="0" err="1"/>
              <a:t>практиці</a:t>
            </a:r>
            <a:r>
              <a:rPr lang="ru-RU" sz="2000" dirty="0"/>
              <a:t> </a:t>
            </a:r>
            <a:r>
              <a:rPr lang="ru-RU" sz="2000" dirty="0" err="1"/>
              <a:t>поетапність</a:t>
            </a:r>
            <a:r>
              <a:rPr lang="ru-RU" sz="2000" dirty="0"/>
              <a:t> </a:t>
            </a:r>
            <a:r>
              <a:rPr lang="ru-RU" sz="2000" dirty="0" err="1"/>
              <a:t>процесу</a:t>
            </a:r>
            <a:r>
              <a:rPr lang="ru-RU" sz="2000" dirty="0"/>
              <a:t>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бухгалтерської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необхідність</a:t>
            </a:r>
            <a:r>
              <a:rPr lang="ru-RU" sz="2000" dirty="0"/>
              <a:t> </a:t>
            </a:r>
            <a:r>
              <a:rPr lang="ru-RU" sz="2000" dirty="0" err="1"/>
              <a:t>постійності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 та форм </a:t>
            </a:r>
            <a:r>
              <a:rPr lang="ru-RU" sz="2000" dirty="0" err="1"/>
              <a:t>бухгалтерського</a:t>
            </a:r>
            <a:r>
              <a:rPr lang="ru-RU" sz="2000" dirty="0"/>
              <a:t> балансу і </a:t>
            </a:r>
            <a:r>
              <a:rPr lang="ru-RU" sz="2000" dirty="0" err="1"/>
              <a:t>пояснень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одного </a:t>
            </a:r>
            <a:r>
              <a:rPr lang="ru-RU" sz="2000" dirty="0" err="1"/>
              <a:t>звітного</a:t>
            </a:r>
            <a:r>
              <a:rPr lang="ru-RU" sz="2000" dirty="0"/>
              <a:t> </a:t>
            </a:r>
            <a:r>
              <a:rPr lang="ru-RU" sz="2000" dirty="0" err="1"/>
              <a:t>періоду</a:t>
            </a:r>
            <a:r>
              <a:rPr lang="ru-RU" sz="2000" dirty="0"/>
              <a:t> до </a:t>
            </a:r>
            <a:r>
              <a:rPr lang="ru-RU" sz="2000" dirty="0" err="1"/>
              <a:t>іншого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0506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274321"/>
            <a:ext cx="9823269" cy="6296296"/>
          </a:xfrm>
        </p:spPr>
        <p:txBody>
          <a:bodyPr>
            <a:noAutofit/>
          </a:bodyPr>
          <a:lstStyle/>
          <a:p>
            <a:pPr marL="0" indent="457200">
              <a:buNone/>
            </a:pPr>
            <a:r>
              <a:rPr lang="ru-RU" sz="2000" dirty="0" err="1"/>
              <a:t>Користувачами</a:t>
            </a:r>
            <a:r>
              <a:rPr lang="ru-RU" sz="2000" dirty="0"/>
              <a:t> </a:t>
            </a:r>
            <a:r>
              <a:rPr lang="ru-RU" sz="2000" dirty="0" err="1"/>
              <a:t>бюджетної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є </a:t>
            </a:r>
            <a:r>
              <a:rPr lang="ru-RU" sz="2000" dirty="0" err="1"/>
              <a:t>працівники</a:t>
            </a:r>
            <a:r>
              <a:rPr lang="ru-RU" sz="2000" dirty="0"/>
              <a:t>, </a:t>
            </a:r>
            <a:r>
              <a:rPr lang="ru-RU" sz="2000" dirty="0" err="1"/>
              <a:t>дійсні</a:t>
            </a:r>
            <a:r>
              <a:rPr lang="ru-RU" sz="2000" dirty="0"/>
              <a:t> та </a:t>
            </a:r>
            <a:r>
              <a:rPr lang="ru-RU" sz="2000" dirty="0" err="1"/>
              <a:t>потенційні</a:t>
            </a:r>
            <a:r>
              <a:rPr lang="ru-RU" sz="2000" dirty="0"/>
              <a:t> </a:t>
            </a:r>
            <a:r>
              <a:rPr lang="ru-RU" sz="2000" dirty="0" err="1"/>
              <a:t>інвестори</a:t>
            </a:r>
            <a:r>
              <a:rPr lang="ru-RU" sz="2000" dirty="0"/>
              <a:t>, </a:t>
            </a:r>
            <a:r>
              <a:rPr lang="ru-RU" sz="2000" dirty="0" err="1"/>
              <a:t>кредитори</a:t>
            </a:r>
            <a:r>
              <a:rPr lang="ru-RU" sz="2000" dirty="0"/>
              <a:t>, </a:t>
            </a:r>
            <a:r>
              <a:rPr lang="ru-RU" sz="2000" dirty="0" err="1"/>
              <a:t>постачальники</a:t>
            </a:r>
            <a:r>
              <a:rPr lang="ru-RU" sz="2000" dirty="0"/>
              <a:t>, уряд та </a:t>
            </a:r>
            <a:r>
              <a:rPr lang="ru-RU" sz="2000" dirty="0" err="1"/>
              <a:t>урядові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, </a:t>
            </a:r>
            <a:r>
              <a:rPr lang="ru-RU" sz="2000" dirty="0" err="1"/>
              <a:t>громадськість</a:t>
            </a:r>
            <a:r>
              <a:rPr lang="ru-RU" sz="2000" dirty="0"/>
              <a:t> та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заінтересовані</a:t>
            </a:r>
            <a:r>
              <a:rPr lang="ru-RU" sz="2000" dirty="0"/>
              <a:t> особи</a:t>
            </a:r>
            <a:r>
              <a:rPr lang="ru-RU" sz="2000" dirty="0" smtClean="0"/>
              <a:t>.</a:t>
            </a:r>
          </a:p>
          <a:p>
            <a:pPr marL="0" indent="457200">
              <a:buNone/>
            </a:pPr>
            <a:r>
              <a:rPr lang="ru-RU" sz="2000" dirty="0" smtClean="0"/>
              <a:t> </a:t>
            </a:r>
            <a:r>
              <a:rPr lang="ru-RU" sz="2000" dirty="0"/>
              <a:t>1. </a:t>
            </a:r>
            <a:r>
              <a:rPr lang="ru-RU" sz="2000" dirty="0" err="1"/>
              <a:t>Працівники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представники</a:t>
            </a:r>
            <a:r>
              <a:rPr lang="ru-RU" sz="2000" dirty="0"/>
              <a:t> </a:t>
            </a:r>
            <a:r>
              <a:rPr lang="ru-RU" sz="2000" dirty="0" err="1"/>
              <a:t>заінтересовані</a:t>
            </a:r>
            <a:r>
              <a:rPr lang="ru-RU" sz="2000" dirty="0"/>
              <a:t> в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стабільність</a:t>
            </a:r>
            <a:r>
              <a:rPr lang="ru-RU" sz="2000" dirty="0"/>
              <a:t> і </a:t>
            </a:r>
            <a:r>
              <a:rPr lang="ru-RU" sz="2000" dirty="0" err="1"/>
              <a:t>рентабельність</a:t>
            </a:r>
            <a:r>
              <a:rPr lang="ru-RU" sz="2000" dirty="0"/>
              <a:t>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організацій</a:t>
            </a:r>
            <a:r>
              <a:rPr lang="ru-RU" sz="2000" dirty="0"/>
              <a:t>, </a:t>
            </a:r>
            <a:r>
              <a:rPr lang="ru-RU" sz="2000" dirty="0" err="1"/>
              <a:t>своєчасну</a:t>
            </a:r>
            <a:r>
              <a:rPr lang="ru-RU" sz="2000" dirty="0"/>
              <a:t> </a:t>
            </a:r>
            <a:r>
              <a:rPr lang="ru-RU" sz="2000" dirty="0" err="1"/>
              <a:t>виплату</a:t>
            </a:r>
            <a:r>
              <a:rPr lang="ru-RU" sz="2000" dirty="0"/>
              <a:t> </a:t>
            </a:r>
            <a:r>
              <a:rPr lang="ru-RU" sz="2000" dirty="0" err="1"/>
              <a:t>заробітної</a:t>
            </a:r>
            <a:r>
              <a:rPr lang="ru-RU" sz="2000" dirty="0"/>
              <a:t> плати, </a:t>
            </a:r>
            <a:r>
              <a:rPr lang="ru-RU" sz="2000" dirty="0" err="1"/>
              <a:t>надання</a:t>
            </a:r>
            <a:r>
              <a:rPr lang="ru-RU" sz="2000" dirty="0"/>
              <a:t> </a:t>
            </a:r>
            <a:r>
              <a:rPr lang="ru-RU" sz="2000" dirty="0" err="1"/>
              <a:t>соціальної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err="1"/>
              <a:t>Інвестори</a:t>
            </a:r>
            <a:r>
              <a:rPr lang="ru-RU" sz="2000" dirty="0"/>
              <a:t> — </a:t>
            </a:r>
            <a:r>
              <a:rPr lang="ru-RU" sz="2000" dirty="0" err="1"/>
              <a:t>суб’єкти</a:t>
            </a:r>
            <a:r>
              <a:rPr lang="ru-RU" sz="2000" dirty="0"/>
              <a:t> </a:t>
            </a:r>
            <a:r>
              <a:rPr lang="ru-RU" sz="2000" dirty="0" err="1"/>
              <a:t>інвестиційної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здійснюють</a:t>
            </a:r>
            <a:r>
              <a:rPr lang="ru-RU" sz="2000" dirty="0"/>
              <a:t> </a:t>
            </a:r>
            <a:r>
              <a:rPr lang="ru-RU" sz="2000" dirty="0" err="1"/>
              <a:t>вкладення</a:t>
            </a:r>
            <a:r>
              <a:rPr lang="ru-RU" sz="2000" dirty="0"/>
              <a:t> </a:t>
            </a:r>
            <a:r>
              <a:rPr lang="ru-RU" sz="2000" dirty="0" err="1"/>
              <a:t>власних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залучених</a:t>
            </a:r>
            <a:r>
              <a:rPr lang="ru-RU" sz="2000" dirty="0"/>
              <a:t> </a:t>
            </a:r>
            <a:r>
              <a:rPr lang="ru-RU" sz="2000" dirty="0" err="1"/>
              <a:t>коштів</a:t>
            </a:r>
            <a:r>
              <a:rPr lang="ru-RU" sz="2000" dirty="0"/>
              <a:t> у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інвестицій</a:t>
            </a:r>
            <a:r>
              <a:rPr lang="ru-RU" sz="2000" dirty="0"/>
              <a:t> та </a:t>
            </a:r>
            <a:r>
              <a:rPr lang="ru-RU" sz="2000" dirty="0" err="1"/>
              <a:t>забезпечують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цільове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. Тому </a:t>
            </a:r>
            <a:r>
              <a:rPr lang="ru-RU" sz="2000" dirty="0" err="1"/>
              <a:t>їм</a:t>
            </a:r>
            <a:r>
              <a:rPr lang="ru-RU" sz="2000" dirty="0"/>
              <a:t> </a:t>
            </a:r>
            <a:r>
              <a:rPr lang="ru-RU" sz="2000" dirty="0" err="1"/>
              <a:t>вкрай</a:t>
            </a:r>
            <a:r>
              <a:rPr lang="ru-RU" sz="2000" dirty="0"/>
              <a:t> </a:t>
            </a:r>
            <a:r>
              <a:rPr lang="ru-RU" sz="2000" dirty="0" err="1"/>
              <a:t>необхідна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, яка б давала </a:t>
            </a:r>
            <a:r>
              <a:rPr lang="ru-RU" sz="2000" dirty="0" err="1"/>
              <a:t>змогу</a:t>
            </a:r>
            <a:r>
              <a:rPr lang="ru-RU" sz="2000" dirty="0"/>
              <a:t> </a:t>
            </a:r>
            <a:r>
              <a:rPr lang="ru-RU" sz="2000" dirty="0" err="1"/>
              <a:t>приймати</a:t>
            </a:r>
            <a:r>
              <a:rPr lang="ru-RU" sz="2000" dirty="0"/>
              <a:t> </a:t>
            </a:r>
            <a:r>
              <a:rPr lang="ru-RU" sz="2000" dirty="0" err="1"/>
              <a:t>правильні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smtClean="0"/>
              <a:t>3</a:t>
            </a:r>
            <a:r>
              <a:rPr lang="ru-RU" sz="2000" dirty="0"/>
              <a:t>. Кредиторам </a:t>
            </a:r>
            <a:r>
              <a:rPr lang="ru-RU" sz="2000" dirty="0" err="1"/>
              <a:t>необхідна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, яка </a:t>
            </a:r>
            <a:r>
              <a:rPr lang="ru-RU" sz="2000" dirty="0" err="1"/>
              <a:t>дозволяє</a:t>
            </a:r>
            <a:r>
              <a:rPr lang="ru-RU" sz="2000" dirty="0"/>
              <a:t> </a:t>
            </a:r>
            <a:r>
              <a:rPr lang="ru-RU" sz="2000" dirty="0" err="1"/>
              <a:t>визначити</a:t>
            </a:r>
            <a:r>
              <a:rPr lang="ru-RU" sz="2000" dirty="0"/>
              <a:t>,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своєчасно</a:t>
            </a:r>
            <a:r>
              <a:rPr lang="ru-RU" sz="2000" dirty="0"/>
              <a:t> </a:t>
            </a:r>
            <a:r>
              <a:rPr lang="ru-RU" sz="2000" dirty="0" err="1"/>
              <a:t>повернуті</a:t>
            </a:r>
            <a:r>
              <a:rPr lang="ru-RU" sz="2000" dirty="0"/>
              <a:t> </a:t>
            </a:r>
            <a:r>
              <a:rPr lang="ru-RU" sz="2000" dirty="0" err="1"/>
              <a:t>позички</a:t>
            </a:r>
            <a:r>
              <a:rPr lang="ru-RU" sz="2000" dirty="0"/>
              <a:t> та </a:t>
            </a:r>
            <a:r>
              <a:rPr lang="ru-RU" sz="2000" dirty="0" err="1"/>
              <a:t>сплачені</a:t>
            </a:r>
            <a:r>
              <a:rPr lang="ru-RU" sz="2000" dirty="0"/>
              <a:t> </a:t>
            </a:r>
            <a:r>
              <a:rPr lang="ru-RU" sz="2000" dirty="0" err="1"/>
              <a:t>відсотки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повинні</a:t>
            </a:r>
            <a:r>
              <a:rPr lang="ru-RU" sz="2000" dirty="0"/>
              <a:t> бути </a:t>
            </a:r>
            <a:r>
              <a:rPr lang="ru-RU" sz="2000" dirty="0" err="1"/>
              <a:t>нараховані</a:t>
            </a:r>
            <a:r>
              <a:rPr lang="ru-RU" sz="2000" dirty="0"/>
              <a:t> ними за </a:t>
            </a:r>
            <a:r>
              <a:rPr lang="ru-RU" sz="2000" dirty="0" err="1"/>
              <a:t>користування</a:t>
            </a:r>
            <a:r>
              <a:rPr lang="ru-RU" sz="2000" dirty="0"/>
              <a:t> кредитами</a:t>
            </a:r>
            <a:r>
              <a:rPr lang="ru-RU" sz="2000" dirty="0" smtClean="0"/>
              <a:t>.</a:t>
            </a:r>
          </a:p>
          <a:p>
            <a:pPr marL="0" indent="457200">
              <a:buNone/>
            </a:pPr>
            <a:r>
              <a:rPr lang="ru-RU" sz="2000" dirty="0"/>
              <a:t>4. </a:t>
            </a:r>
            <a:r>
              <a:rPr lang="ru-RU" sz="2000" dirty="0" err="1"/>
              <a:t>Постачальники</a:t>
            </a:r>
            <a:r>
              <a:rPr lang="ru-RU" sz="2000" dirty="0"/>
              <a:t> </a:t>
            </a:r>
            <a:r>
              <a:rPr lang="ru-RU" sz="2000" dirty="0" err="1"/>
              <a:t>заінтересовані</a:t>
            </a:r>
            <a:r>
              <a:rPr lang="ru-RU" sz="2000" dirty="0"/>
              <a:t> в </a:t>
            </a:r>
            <a:r>
              <a:rPr lang="ru-RU" sz="2000" dirty="0" err="1"/>
              <a:t>інформації</a:t>
            </a:r>
            <a:r>
              <a:rPr lang="ru-RU" sz="2000" dirty="0"/>
              <a:t> </a:t>
            </a:r>
            <a:r>
              <a:rPr lang="ru-RU" sz="2000" dirty="0" err="1"/>
              <a:t>щодо</a:t>
            </a:r>
            <a:r>
              <a:rPr lang="ru-RU" sz="2000" dirty="0"/>
              <a:t> </a:t>
            </a:r>
            <a:r>
              <a:rPr lang="ru-RU" sz="2000" dirty="0" err="1"/>
              <a:t>безперервності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установи, особливо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платоспроможності</a:t>
            </a:r>
            <a:r>
              <a:rPr lang="ru-RU" sz="2000" dirty="0"/>
              <a:t>, для оплати </a:t>
            </a:r>
            <a:r>
              <a:rPr lang="ru-RU" sz="2000" dirty="0" err="1"/>
              <a:t>своїх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і </a:t>
            </a:r>
            <a:r>
              <a:rPr lang="ru-RU" sz="2000" dirty="0" err="1"/>
              <a:t>послуг</a:t>
            </a:r>
            <a:r>
              <a:rPr lang="ru-RU" sz="2000" dirty="0" smtClean="0"/>
              <a:t>. </a:t>
            </a:r>
          </a:p>
          <a:p>
            <a:pPr marL="0" indent="457200">
              <a:buNone/>
            </a:pPr>
            <a:r>
              <a:rPr lang="ru-RU" sz="2000" dirty="0" smtClean="0"/>
              <a:t>5</a:t>
            </a:r>
            <a:r>
              <a:rPr lang="ru-RU" sz="2000" dirty="0"/>
              <a:t>. </a:t>
            </a:r>
            <a:r>
              <a:rPr lang="ru-RU" sz="2000" dirty="0" err="1"/>
              <a:t>Клієнти</a:t>
            </a:r>
            <a:r>
              <a:rPr lang="ru-RU" sz="2000" dirty="0"/>
              <a:t> </a:t>
            </a:r>
            <a:r>
              <a:rPr lang="ru-RU" sz="2000" dirty="0" err="1"/>
              <a:t>потребують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про </a:t>
            </a:r>
            <a:r>
              <a:rPr lang="ru-RU" sz="2000" dirty="0" err="1"/>
              <a:t>терміни</a:t>
            </a:r>
            <a:r>
              <a:rPr lang="ru-RU" sz="2000" dirty="0"/>
              <a:t> </a:t>
            </a:r>
            <a:r>
              <a:rPr lang="ru-RU" sz="2000" dirty="0" err="1"/>
              <a:t>існування</a:t>
            </a:r>
            <a:r>
              <a:rPr lang="ru-RU" sz="2000" dirty="0"/>
              <a:t> </a:t>
            </a:r>
            <a:r>
              <a:rPr lang="ru-RU" sz="2000" dirty="0" err="1"/>
              <a:t>організацій</a:t>
            </a:r>
            <a:r>
              <a:rPr lang="ru-RU" sz="2000" dirty="0"/>
              <a:t>, особливо </a:t>
            </a:r>
            <a:r>
              <a:rPr lang="ru-RU" sz="2000" dirty="0" err="1"/>
              <a:t>тоді</a:t>
            </a:r>
            <a:r>
              <a:rPr lang="ru-RU" sz="2000" dirty="0"/>
              <a:t>, коли вони </a:t>
            </a:r>
            <a:r>
              <a:rPr lang="ru-RU" sz="2000" dirty="0" err="1"/>
              <a:t>планують</a:t>
            </a:r>
            <a:r>
              <a:rPr lang="ru-RU" sz="2000" dirty="0"/>
              <a:t> </a:t>
            </a:r>
            <a:r>
              <a:rPr lang="ru-RU" sz="2000" dirty="0" err="1"/>
              <a:t>довгострокове</a:t>
            </a:r>
            <a:r>
              <a:rPr lang="ru-RU" sz="2000" dirty="0"/>
              <a:t> </a:t>
            </a:r>
            <a:r>
              <a:rPr lang="ru-RU" sz="2000" dirty="0" err="1"/>
              <a:t>співробітництво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залежні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даної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479939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9" y="339635"/>
            <a:ext cx="8803739" cy="6100354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endParaRPr lang="ru-RU" sz="2000" dirty="0" smtClean="0"/>
          </a:p>
          <a:p>
            <a:pPr marL="0" indent="457200">
              <a:buNone/>
            </a:pPr>
            <a:r>
              <a:rPr lang="ru-RU" sz="2000" dirty="0" smtClean="0"/>
              <a:t>6</a:t>
            </a:r>
            <a:r>
              <a:rPr lang="ru-RU" sz="2000" dirty="0"/>
              <a:t>. Уряд та </a:t>
            </a:r>
            <a:r>
              <a:rPr lang="ru-RU" sz="2000" dirty="0" err="1"/>
              <a:t>урядові</a:t>
            </a:r>
            <a:r>
              <a:rPr lang="ru-RU" sz="2000" dirty="0"/>
              <a:t> установи </a:t>
            </a:r>
            <a:r>
              <a:rPr lang="ru-RU" sz="2000" dirty="0" err="1"/>
              <a:t>прагнуть</a:t>
            </a:r>
            <a:r>
              <a:rPr lang="ru-RU" sz="2000" dirty="0"/>
              <a:t> </a:t>
            </a:r>
            <a:r>
              <a:rPr lang="ru-RU" sz="2000" dirty="0" err="1"/>
              <a:t>дізнатися</a:t>
            </a:r>
            <a:r>
              <a:rPr lang="ru-RU" sz="2000" dirty="0"/>
              <a:t> про </a:t>
            </a:r>
            <a:r>
              <a:rPr lang="ru-RU" sz="2000" dirty="0" err="1"/>
              <a:t>розподіл</a:t>
            </a:r>
            <a:r>
              <a:rPr lang="ru-RU" sz="2000" dirty="0"/>
              <a:t> </a:t>
            </a:r>
            <a:r>
              <a:rPr lang="ru-RU" sz="2000" dirty="0" err="1"/>
              <a:t>ресурсів</a:t>
            </a:r>
            <a:r>
              <a:rPr lang="ru-RU" sz="2000" dirty="0"/>
              <a:t>.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 </a:t>
            </a:r>
            <a:r>
              <a:rPr lang="ru-RU" sz="2000" dirty="0" err="1"/>
              <a:t>потрібна</a:t>
            </a:r>
            <a:r>
              <a:rPr lang="ru-RU" sz="2000" dirty="0"/>
              <a:t> </a:t>
            </a:r>
            <a:r>
              <a:rPr lang="ru-RU" sz="2000" dirty="0" err="1"/>
              <a:t>їм</a:t>
            </a:r>
            <a:r>
              <a:rPr lang="ru-RU" sz="2000" dirty="0"/>
              <a:t> для </a:t>
            </a:r>
            <a:r>
              <a:rPr lang="ru-RU" sz="2000" dirty="0" err="1"/>
              <a:t>регулювання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установи та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статистичних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457200">
              <a:buNone/>
            </a:pPr>
            <a:r>
              <a:rPr lang="ru-RU" sz="2000" dirty="0" smtClean="0"/>
              <a:t>7</a:t>
            </a:r>
            <a:r>
              <a:rPr lang="ru-RU" sz="2000" dirty="0"/>
              <a:t>. </a:t>
            </a:r>
            <a:r>
              <a:rPr lang="ru-RU" sz="2000" dirty="0" err="1"/>
              <a:t>Громадськість</a:t>
            </a:r>
            <a:r>
              <a:rPr lang="ru-RU" sz="2000" dirty="0"/>
              <a:t> </a:t>
            </a:r>
            <a:r>
              <a:rPr lang="ru-RU" sz="2000" dirty="0" err="1"/>
              <a:t>хотіла</a:t>
            </a:r>
            <a:r>
              <a:rPr lang="ru-RU" sz="2000" dirty="0"/>
              <a:t> б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інформацію</a:t>
            </a:r>
            <a:r>
              <a:rPr lang="ru-RU" sz="2000" dirty="0"/>
              <a:t> з </a:t>
            </a:r>
            <a:r>
              <a:rPr lang="ru-RU" sz="2000" dirty="0" err="1"/>
              <a:t>бухгалтерської</a:t>
            </a:r>
            <a:r>
              <a:rPr lang="ru-RU" sz="2000" dirty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, яка </a:t>
            </a:r>
            <a:r>
              <a:rPr lang="ru-RU" sz="2000" dirty="0" err="1"/>
              <a:t>висвітлює</a:t>
            </a:r>
            <a:r>
              <a:rPr lang="ru-RU" sz="2000" dirty="0"/>
              <a:t> </a:t>
            </a:r>
            <a:r>
              <a:rPr lang="ru-RU" sz="2000" dirty="0" err="1"/>
              <a:t>напрями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та </a:t>
            </a:r>
            <a:r>
              <a:rPr lang="ru-RU" sz="2000" dirty="0" err="1"/>
              <a:t>останні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в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, установи і т. </a:t>
            </a:r>
            <a:r>
              <a:rPr lang="ru-RU" sz="2000" dirty="0" err="1"/>
              <a:t>ін</a:t>
            </a:r>
            <a:r>
              <a:rPr lang="ru-RU" sz="2000" dirty="0" smtClean="0"/>
              <a:t>. </a:t>
            </a:r>
          </a:p>
          <a:p>
            <a:pPr marL="0" indent="457200">
              <a:buNone/>
            </a:pPr>
            <a:r>
              <a:rPr lang="ru-RU" sz="2000" dirty="0" err="1" smtClean="0"/>
              <a:t>Складання</a:t>
            </a:r>
            <a:r>
              <a:rPr lang="ru-RU" sz="2000" dirty="0" smtClean="0"/>
              <a:t> </a:t>
            </a:r>
            <a:r>
              <a:rPr lang="ru-RU" sz="2000" dirty="0" err="1"/>
              <a:t>звітності</a:t>
            </a:r>
            <a:r>
              <a:rPr lang="ru-RU" sz="2000" dirty="0"/>
              <a:t> </a:t>
            </a:r>
            <a:r>
              <a:rPr lang="ru-RU" sz="2000" dirty="0" err="1"/>
              <a:t>завершує</a:t>
            </a:r>
            <a:r>
              <a:rPr lang="ru-RU" sz="2000" dirty="0"/>
              <a:t> </a:t>
            </a:r>
            <a:r>
              <a:rPr lang="ru-RU" sz="2000" dirty="0" err="1"/>
              <a:t>повний</a:t>
            </a:r>
            <a:r>
              <a:rPr lang="ru-RU" sz="2000" dirty="0"/>
              <a:t> цикл </a:t>
            </a:r>
            <a:r>
              <a:rPr lang="ru-RU" sz="2000" dirty="0" err="1"/>
              <a:t>бухгалтерської</a:t>
            </a:r>
            <a:r>
              <a:rPr lang="ru-RU" sz="2000" dirty="0"/>
              <a:t> </a:t>
            </a:r>
            <a:r>
              <a:rPr lang="ru-RU" sz="2000" dirty="0" err="1"/>
              <a:t>обробки</a:t>
            </a:r>
            <a:r>
              <a:rPr lang="ru-RU" sz="2000" dirty="0"/>
              <a:t> </a:t>
            </a:r>
            <a:r>
              <a:rPr lang="ru-RU" sz="2000" dirty="0" err="1"/>
              <a:t>даних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накопичуються</a:t>
            </a:r>
            <a:r>
              <a:rPr lang="ru-RU" sz="2000" dirty="0"/>
              <a:t> в </a:t>
            </a:r>
            <a:r>
              <a:rPr lang="ru-RU" sz="2000" dirty="0" err="1"/>
              <a:t>облікових</a:t>
            </a:r>
            <a:r>
              <a:rPr lang="ru-RU" sz="2000" dirty="0"/>
              <a:t> </a:t>
            </a:r>
            <a:r>
              <a:rPr lang="ru-RU" sz="2000" dirty="0" err="1"/>
              <a:t>регістрах</a:t>
            </a:r>
            <a:r>
              <a:rPr lang="ru-RU" sz="2000" dirty="0"/>
              <a:t> — </a:t>
            </a:r>
            <a:r>
              <a:rPr lang="ru-RU" sz="2000" dirty="0" err="1"/>
              <a:t>специфічних</a:t>
            </a:r>
            <a:r>
              <a:rPr lang="ru-RU" sz="2000" dirty="0"/>
              <a:t> </a:t>
            </a:r>
            <a:r>
              <a:rPr lang="ru-RU" sz="2000" dirty="0" err="1"/>
              <a:t>матеріальних</a:t>
            </a:r>
            <a:r>
              <a:rPr lang="ru-RU" sz="2000" dirty="0"/>
              <a:t> </a:t>
            </a:r>
            <a:r>
              <a:rPr lang="ru-RU" sz="2000" dirty="0" err="1"/>
              <a:t>носіях</a:t>
            </a:r>
            <a:r>
              <a:rPr lang="ru-RU" sz="2000" dirty="0"/>
              <a:t> </a:t>
            </a:r>
            <a:r>
              <a:rPr lang="ru-RU" sz="2000" dirty="0" err="1"/>
              <a:t>бухгалтерської</a:t>
            </a:r>
            <a:r>
              <a:rPr lang="ru-RU" sz="2000" dirty="0"/>
              <a:t> </a:t>
            </a:r>
            <a:r>
              <a:rPr lang="ru-RU" sz="2000" dirty="0" err="1"/>
              <a:t>інформації</a:t>
            </a:r>
            <a:r>
              <a:rPr lang="ru-RU" sz="2000" dirty="0"/>
              <a:t> (</a:t>
            </a:r>
            <a:r>
              <a:rPr lang="ru-RU" sz="2000" dirty="0" err="1"/>
              <a:t>картки</a:t>
            </a:r>
            <a:r>
              <a:rPr lang="ru-RU" sz="2000" dirty="0"/>
              <a:t>, </a:t>
            </a:r>
            <a:r>
              <a:rPr lang="ru-RU" sz="2000" dirty="0" err="1"/>
              <a:t>меморіальні</a:t>
            </a:r>
            <a:r>
              <a:rPr lang="ru-RU" sz="2000" dirty="0"/>
              <a:t> </a:t>
            </a:r>
            <a:r>
              <a:rPr lang="ru-RU" sz="2000" dirty="0" err="1"/>
              <a:t>ордери</a:t>
            </a:r>
            <a:r>
              <a:rPr lang="ru-RU" sz="2000" dirty="0"/>
              <a:t>, Книга-журнал Головна). Але при </a:t>
            </a:r>
            <a:r>
              <a:rPr lang="ru-RU" sz="2000" dirty="0" err="1"/>
              <a:t>цьому</a:t>
            </a:r>
            <a:r>
              <a:rPr lang="ru-RU" sz="2000" dirty="0"/>
              <a:t> в них </a:t>
            </a:r>
            <a:r>
              <a:rPr lang="ru-RU" sz="2000" dirty="0" err="1"/>
              <a:t>відсутні</a:t>
            </a:r>
            <a:r>
              <a:rPr lang="ru-RU" sz="2000" dirty="0"/>
              <a:t> </a:t>
            </a:r>
            <a:r>
              <a:rPr lang="ru-RU" sz="2000" dirty="0" err="1"/>
              <a:t>затверджені</a:t>
            </a:r>
            <a:r>
              <a:rPr lang="ru-RU" sz="2000" dirty="0"/>
              <a:t> </a:t>
            </a:r>
            <a:r>
              <a:rPr lang="ru-RU" sz="2000" dirty="0" err="1"/>
              <a:t>кошторисом</a:t>
            </a:r>
            <a:r>
              <a:rPr lang="ru-RU" sz="2000" dirty="0"/>
              <a:t> </a:t>
            </a:r>
            <a:r>
              <a:rPr lang="ru-RU" sz="2000" dirty="0" err="1"/>
              <a:t>показники</a:t>
            </a:r>
            <a:r>
              <a:rPr lang="ru-RU" sz="2000" dirty="0"/>
              <a:t> </a:t>
            </a:r>
            <a:r>
              <a:rPr lang="ru-RU" sz="2000" dirty="0" err="1"/>
              <a:t>фінансування</a:t>
            </a:r>
            <a:r>
              <a:rPr lang="ru-RU" sz="2000" dirty="0"/>
              <a:t> з бюджету. Для </a:t>
            </a:r>
            <a:r>
              <a:rPr lang="ru-RU" sz="2000" dirty="0" err="1"/>
              <a:t>управління</a:t>
            </a:r>
            <a:r>
              <a:rPr lang="ru-RU" sz="2000" dirty="0"/>
              <a:t> ж </a:t>
            </a:r>
            <a:r>
              <a:rPr lang="ru-RU" sz="2000" dirty="0" err="1"/>
              <a:t>необхідна</a:t>
            </a:r>
            <a:r>
              <a:rPr lang="ru-RU" sz="2000" dirty="0"/>
              <a:t> не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бухгалтерська</a:t>
            </a:r>
            <a:r>
              <a:rPr lang="ru-RU" sz="2000" dirty="0"/>
              <a:t>, а й </a:t>
            </a:r>
            <a:r>
              <a:rPr lang="ru-RU" sz="2000" dirty="0" err="1"/>
              <a:t>інша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, яка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подаватися</a:t>
            </a:r>
            <a:r>
              <a:rPr lang="ru-RU" sz="2000" dirty="0"/>
              <a:t> в </a:t>
            </a:r>
            <a:r>
              <a:rPr lang="ru-RU" sz="2000" dirty="0" err="1"/>
              <a:t>компактній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, </a:t>
            </a:r>
            <a:r>
              <a:rPr lang="ru-RU" sz="2000" dirty="0" err="1"/>
              <a:t>зручній</a:t>
            </a:r>
            <a:r>
              <a:rPr lang="ru-RU" sz="2000" dirty="0"/>
              <a:t> для перегляду і </a:t>
            </a:r>
            <a:r>
              <a:rPr lang="ru-RU" sz="2000" dirty="0" err="1"/>
              <a:t>сприйняття</a:t>
            </a:r>
            <a:r>
              <a:rPr lang="ru-RU" sz="2000" dirty="0"/>
              <a:t> людьми,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приймають</a:t>
            </a:r>
            <a:r>
              <a:rPr lang="ru-RU" sz="2000" dirty="0"/>
              <a:t> </a:t>
            </a:r>
            <a:r>
              <a:rPr lang="ru-RU" sz="2000" dirty="0" err="1"/>
              <a:t>управлінські</a:t>
            </a:r>
            <a:r>
              <a:rPr lang="ru-RU" sz="2000" dirty="0"/>
              <a:t> </a:t>
            </a:r>
            <a:r>
              <a:rPr lang="ru-RU" sz="2000" dirty="0" err="1"/>
              <a:t>рішення</a:t>
            </a:r>
            <a:r>
              <a:rPr lang="ru-RU" sz="2000" dirty="0"/>
              <a:t>. Такою формою є </a:t>
            </a:r>
            <a:r>
              <a:rPr lang="ru-RU" sz="2000" dirty="0" err="1"/>
              <a:t>бухгалтерська</a:t>
            </a:r>
            <a:r>
              <a:rPr lang="ru-RU" sz="2000" dirty="0"/>
              <a:t> </a:t>
            </a:r>
            <a:r>
              <a:rPr lang="ru-RU" sz="2000" dirty="0" err="1"/>
              <a:t>звітність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71964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696686"/>
          </a:xfrm>
        </p:spPr>
        <p:txBody>
          <a:bodyPr>
            <a:normAutofit/>
          </a:bodyPr>
          <a:lstStyle/>
          <a:p>
            <a:r>
              <a:rPr lang="ru-RU" sz="2800" dirty="0"/>
              <a:t>2.Класифікація </a:t>
            </a:r>
            <a:r>
              <a:rPr lang="ru-RU" sz="2800" dirty="0" err="1"/>
              <a:t>звітності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57646"/>
            <a:ext cx="8596668" cy="5643153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бухгалтерська</a:t>
            </a:r>
            <a:r>
              <a:rPr lang="ru-RU" sz="2400" dirty="0"/>
              <a:t> </a:t>
            </a:r>
            <a:r>
              <a:rPr lang="ru-RU" sz="2400" dirty="0" err="1"/>
              <a:t>звітність</a:t>
            </a:r>
            <a:r>
              <a:rPr lang="ru-RU" sz="2400" dirty="0"/>
              <a:t> </a:t>
            </a:r>
            <a:r>
              <a:rPr lang="ru-RU" sz="2400" dirty="0" err="1"/>
              <a:t>налічує</a:t>
            </a:r>
            <a:r>
              <a:rPr lang="ru-RU" sz="2400" dirty="0"/>
              <a:t> </a:t>
            </a:r>
            <a:r>
              <a:rPr lang="ru-RU" sz="2400" dirty="0" err="1"/>
              <a:t>значну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форм, </a:t>
            </a:r>
            <a:r>
              <a:rPr lang="ru-RU" sz="2400" dirty="0" err="1"/>
              <a:t>кожна</a:t>
            </a:r>
            <a:r>
              <a:rPr lang="ru-RU" sz="2400" dirty="0"/>
              <a:t> з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виконує</a:t>
            </a:r>
            <a:r>
              <a:rPr lang="ru-RU" sz="2400" dirty="0"/>
              <a:t> </a:t>
            </a:r>
            <a:r>
              <a:rPr lang="ru-RU" sz="2400" dirty="0" err="1"/>
              <a:t>певні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, вона для </a:t>
            </a:r>
            <a:r>
              <a:rPr lang="ru-RU" sz="2400" dirty="0" err="1"/>
              <a:t>спрощення</a:t>
            </a:r>
            <a:r>
              <a:rPr lang="ru-RU" sz="2400" dirty="0"/>
              <a:t> </a:t>
            </a:r>
            <a:r>
              <a:rPr lang="ru-RU" sz="2400" dirty="0" err="1"/>
              <a:t>сприйняття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класифікована</a:t>
            </a:r>
            <a:r>
              <a:rPr lang="ru-RU" sz="2400" dirty="0"/>
              <a:t> за такими </a:t>
            </a: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: </a:t>
            </a:r>
            <a:endParaRPr lang="ru-RU" sz="2400" dirty="0" smtClean="0"/>
          </a:p>
          <a:p>
            <a:r>
              <a:rPr lang="ru-RU" sz="2400" dirty="0" err="1" smtClean="0"/>
              <a:t>інформаційний</a:t>
            </a:r>
            <a:r>
              <a:rPr lang="ru-RU" sz="2400" dirty="0" smtClean="0"/>
              <a:t> </a:t>
            </a:r>
            <a:r>
              <a:rPr lang="ru-RU" sz="2400" dirty="0" err="1"/>
              <a:t>обсяг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мета </a:t>
            </a:r>
            <a:r>
              <a:rPr lang="ru-RU" sz="2400" dirty="0" err="1"/>
              <a:t>складання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функції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виконує</a:t>
            </a:r>
            <a:r>
              <a:rPr lang="ru-RU" sz="2400" dirty="0"/>
              <a:t> </a:t>
            </a:r>
            <a:r>
              <a:rPr lang="ru-RU" sz="2400" dirty="0" err="1"/>
              <a:t>установа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smtClean="0"/>
              <a:t>метод </a:t>
            </a:r>
            <a:r>
              <a:rPr lang="ru-RU" sz="2400" dirty="0"/>
              <a:t>та </a:t>
            </a:r>
            <a:r>
              <a:rPr lang="ru-RU" sz="2400" dirty="0" err="1"/>
              <a:t>джерело</a:t>
            </a:r>
            <a:r>
              <a:rPr lang="ru-RU" sz="2400" dirty="0"/>
              <a:t> </a:t>
            </a:r>
            <a:r>
              <a:rPr lang="ru-RU" sz="2400" dirty="0" err="1"/>
              <a:t>фінансування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періодичність</a:t>
            </a:r>
            <a:r>
              <a:rPr lang="ru-RU" sz="2400" dirty="0" smtClean="0"/>
              <a:t> </a:t>
            </a:r>
            <a:r>
              <a:rPr lang="ru-RU" sz="2400" dirty="0" err="1"/>
              <a:t>складання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змістовним</a:t>
            </a:r>
            <a:r>
              <a:rPr lang="ru-RU" sz="2400" dirty="0" smtClean="0"/>
              <a:t> </a:t>
            </a:r>
            <a:r>
              <a:rPr lang="ru-RU" sz="2400" dirty="0" err="1"/>
              <a:t>навантаженням</a:t>
            </a:r>
            <a:r>
              <a:rPr lang="ru-RU" sz="2400" dirty="0"/>
              <a:t> . 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788340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398</TotalTime>
  <Words>1973</Words>
  <Application>Microsoft Office PowerPoint</Application>
  <PresentationFormat>Произвольный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Презентація дисципліни:  Звітність в бюджетних установах </vt:lpstr>
      <vt:lpstr>Презентация PowerPoint</vt:lpstr>
      <vt:lpstr>1. Сутність звітності бюджетних установ, її принципи та значення.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2.Класифікація звітності</vt:lpstr>
      <vt:lpstr>3. Порядок складання звітності бюджетних установ та вимоги, що ставляться до неї</vt:lpstr>
      <vt:lpstr>Презентация PowerPoint</vt:lpstr>
      <vt:lpstr>Презентация PowerPoint</vt:lpstr>
      <vt:lpstr>4.Склад та строки подання фінансової звітності</vt:lpstr>
      <vt:lpstr>Презентация PowerPoint</vt:lpstr>
      <vt:lpstr>Презентация PowerPoint</vt:lpstr>
      <vt:lpstr>5. Адміністрування за несвоєчасне складання фінансової звітності бюджетної установи 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основи організації звітності бюджетних установ</dc:title>
  <dc:creator>user</dc:creator>
  <cp:lastModifiedBy>Irina</cp:lastModifiedBy>
  <cp:revision>28</cp:revision>
  <dcterms:created xsi:type="dcterms:W3CDTF">2019-10-10T12:18:24Z</dcterms:created>
  <dcterms:modified xsi:type="dcterms:W3CDTF">2020-09-02T16:40:10Z</dcterms:modified>
</cp:coreProperties>
</file>