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vladimir493@ukr.net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8279" y="2780929"/>
            <a:ext cx="7772400" cy="1872208"/>
          </a:xfrm>
        </p:spPr>
        <p:txBody>
          <a:bodyPr>
            <a:noAutofit/>
          </a:bodyPr>
          <a:lstStyle/>
          <a:p>
            <a:br>
              <a:rPr lang="ru-RU" sz="2800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</a:br>
            <a:r>
              <a:rPr lang="ru-RU" sz="2800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b="1" dirty="0" err="1"/>
              <a:t>Патентознавство</a:t>
            </a:r>
            <a:r>
              <a:rPr lang="ru-RU" b="1" dirty="0"/>
              <a:t> та </a:t>
            </a:r>
            <a:r>
              <a:rPr lang="ru-RU" b="1" dirty="0" err="1"/>
              <a:t>інтелектуальна</a:t>
            </a:r>
            <a:r>
              <a:rPr lang="ru-RU" b="1" dirty="0"/>
              <a:t> </a:t>
            </a:r>
            <a:r>
              <a:rPr lang="ru-RU" b="1" dirty="0" err="1"/>
              <a:t>власність</a:t>
            </a:r>
            <a:r>
              <a:rPr lang="ru-RU" sz="1800" b="0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100" dirty="0"/>
              <a:t> 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9193" y="770801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DED74C-A0A7-CC53-2DEA-242842DC0F25}"/>
              </a:ext>
            </a:extLst>
          </p:cNvPr>
          <p:cNvSpPr txBox="1"/>
          <p:nvPr/>
        </p:nvSpPr>
        <p:spPr>
          <a:xfrm>
            <a:off x="1691680" y="2132856"/>
            <a:ext cx="6336704" cy="2355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 Васильович</a:t>
            </a:r>
          </a:p>
          <a:p>
            <a:pPr algn="ctr"/>
            <a:endParaRPr 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vladimir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493@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ukr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net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UA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uk-UA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(ідентифікатор: </a:t>
            </a:r>
            <a:r>
              <a:rPr lang="ru-UA" sz="18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3103012975; ключ: </a:t>
            </a:r>
            <a:r>
              <a:rPr lang="en-US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800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SGaH</a:t>
            </a:r>
            <a:r>
              <a:rPr lang="uk-UA" sz="18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1800"/>
              </a:lnSpc>
            </a:pPr>
            <a:endParaRPr lang="ru-UA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18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 з 12.00 до 13.00</a:t>
            </a:r>
            <a:endParaRPr lang="ru-UA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064896" cy="4098803"/>
          </a:xfrm>
        </p:spPr>
        <p:txBody>
          <a:bodyPr>
            <a:noAutofit/>
          </a:bodyPr>
          <a:lstStyle/>
          <a:p>
            <a:pPr algn="just"/>
            <a:r>
              <a:rPr lang="ru-RU" dirty="0" err="1"/>
              <a:t>Дисципліна</a:t>
            </a:r>
            <a:r>
              <a:rPr lang="ru-RU" dirty="0"/>
              <a:t> </a:t>
            </a:r>
            <a:r>
              <a:rPr lang="ru-RU" i="1" dirty="0"/>
              <a:t>«</a:t>
            </a:r>
            <a:r>
              <a:rPr lang="ru-RU" i="1" dirty="0" err="1"/>
              <a:t>Патентознавство</a:t>
            </a:r>
            <a:r>
              <a:rPr lang="ru-RU" i="1" dirty="0"/>
              <a:t> та </a:t>
            </a:r>
            <a:r>
              <a:rPr lang="ru-RU" i="1" dirty="0" err="1"/>
              <a:t>інтелектуальна</a:t>
            </a:r>
            <a:r>
              <a:rPr lang="ru-RU" i="1" dirty="0"/>
              <a:t> </a:t>
            </a:r>
            <a:r>
              <a:rPr lang="ru-RU" i="1" dirty="0" err="1"/>
              <a:t>власність</a:t>
            </a:r>
            <a:r>
              <a:rPr lang="ru-RU" i="1" dirty="0"/>
              <a:t>»</a:t>
            </a:r>
            <a:r>
              <a:rPr lang="ru-RU" dirty="0"/>
              <a:t> 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системних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про </a:t>
            </a:r>
            <a:r>
              <a:rPr lang="ru-RU" dirty="0" err="1"/>
              <a:t>правові</a:t>
            </a:r>
            <a:r>
              <a:rPr lang="ru-RU" dirty="0"/>
              <a:t>, </a:t>
            </a:r>
            <a:r>
              <a:rPr lang="ru-RU" dirty="0" err="1"/>
              <a:t>економічні</a:t>
            </a:r>
            <a:r>
              <a:rPr lang="ru-RU" dirty="0"/>
              <a:t> та </a:t>
            </a:r>
            <a:r>
              <a:rPr lang="ru-RU" dirty="0" err="1"/>
              <a:t>організаційні</a:t>
            </a:r>
            <a:r>
              <a:rPr lang="ru-RU" dirty="0"/>
              <a:t> засади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У межах курсу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/>
              <a:t>вивчають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порядок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,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патентування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та за кордоном, а також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комерціалізації</a:t>
            </a:r>
            <a:r>
              <a:rPr lang="ru-RU" dirty="0"/>
              <a:t> та </a:t>
            </a:r>
            <a:r>
              <a:rPr lang="ru-RU" dirty="0" err="1"/>
              <a:t>управління</a:t>
            </a:r>
            <a:r>
              <a:rPr lang="ru-RU" dirty="0"/>
              <a:t> правами на </a:t>
            </a:r>
            <a:r>
              <a:rPr lang="ru-RU" dirty="0" err="1"/>
              <a:t>інтелектуальну</a:t>
            </a:r>
            <a:r>
              <a:rPr lang="ru-RU" dirty="0"/>
              <a:t> </a:t>
            </a:r>
            <a:r>
              <a:rPr lang="ru-RU" dirty="0" err="1"/>
              <a:t>власність</a:t>
            </a:r>
            <a:r>
              <a:rPr lang="ru-RU" dirty="0"/>
              <a:t>.</a:t>
            </a:r>
            <a:endParaRPr lang="uk-UA" sz="2000" dirty="0">
              <a:solidFill>
                <a:srgbClr val="040C28"/>
              </a:solidFill>
              <a:latin typeface="Google San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0017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135" y="5445224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064896" cy="5832648"/>
          </a:xfrm>
        </p:spPr>
        <p:txBody>
          <a:bodyPr>
            <a:noAutofit/>
          </a:bodyPr>
          <a:lstStyle/>
          <a:p>
            <a:r>
              <a:rPr lang="uk-UA" sz="2000" dirty="0">
                <a:solidFill>
                  <a:srgbClr val="040C28"/>
                </a:solidFill>
                <a:latin typeface="Google Sans"/>
              </a:rPr>
              <a:t>•      </a:t>
            </a:r>
            <a:r>
              <a:rPr lang="ru-RU" dirty="0" err="1"/>
              <a:t>Особлива</a:t>
            </a:r>
            <a:r>
              <a:rPr lang="ru-RU" dirty="0"/>
              <a:t> </a:t>
            </a:r>
            <a:r>
              <a:rPr lang="ru-RU" dirty="0" err="1"/>
              <a:t>увага</a:t>
            </a:r>
            <a:r>
              <a:rPr lang="ru-RU" dirty="0"/>
              <a:t> </a:t>
            </a:r>
            <a:r>
              <a:rPr lang="ru-RU" dirty="0" err="1"/>
              <a:t>приділяється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патентної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пошуку</a:t>
            </a:r>
            <a:r>
              <a:rPr lang="ru-RU" dirty="0"/>
              <a:t> та </a:t>
            </a:r>
            <a:r>
              <a:rPr lang="ru-RU" dirty="0" err="1"/>
              <a:t>оцінюванню</a:t>
            </a:r>
            <a:r>
              <a:rPr lang="ru-RU" dirty="0"/>
              <a:t> </a:t>
            </a:r>
            <a:r>
              <a:rPr lang="ru-RU" dirty="0" err="1"/>
              <a:t>патентоздатності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</a:t>
            </a:r>
            <a:r>
              <a:rPr lang="ru-RU" dirty="0" err="1"/>
              <a:t>оформленню</a:t>
            </a:r>
            <a:r>
              <a:rPr lang="ru-RU" dirty="0"/>
              <a:t> заявок на </a:t>
            </a:r>
            <a:r>
              <a:rPr lang="ru-RU" dirty="0" err="1"/>
              <a:t>винаходи</a:t>
            </a:r>
            <a:r>
              <a:rPr lang="ru-RU" dirty="0"/>
              <a:t>, </a:t>
            </a:r>
            <a:r>
              <a:rPr lang="ru-RU" dirty="0" err="1"/>
              <a:t>корисні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промислові</a:t>
            </a:r>
            <a:r>
              <a:rPr lang="ru-RU" dirty="0"/>
              <a:t> </a:t>
            </a:r>
            <a:r>
              <a:rPr lang="ru-RU" dirty="0" err="1"/>
              <a:t>зразки</a:t>
            </a:r>
            <a:r>
              <a:rPr lang="ru-RU" dirty="0"/>
              <a:t> й </a:t>
            </a:r>
            <a:r>
              <a:rPr lang="ru-RU" dirty="0" err="1"/>
              <a:t>торговельні</a:t>
            </a:r>
            <a:r>
              <a:rPr lang="ru-RU" dirty="0"/>
              <a:t> марки.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практичні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патентними</a:t>
            </a:r>
            <a:r>
              <a:rPr lang="ru-RU" dirty="0"/>
              <a:t> базами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вчаться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законодавство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захищати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неправомірного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</a:t>
            </a:r>
            <a:r>
              <a:rPr lang="ru-RU" dirty="0" err="1"/>
              <a:t>необхідними</a:t>
            </a:r>
            <a:r>
              <a:rPr lang="ru-RU" dirty="0"/>
              <a:t> компетентностями для </a:t>
            </a:r>
            <a:r>
              <a:rPr lang="ru-RU" dirty="0" err="1"/>
              <a:t>інноваційної</a:t>
            </a:r>
            <a:r>
              <a:rPr lang="ru-RU" dirty="0"/>
              <a:t>, </a:t>
            </a:r>
            <a:r>
              <a:rPr lang="ru-RU" dirty="0" err="1"/>
              <a:t>наукової</a:t>
            </a:r>
            <a:r>
              <a:rPr lang="ru-RU" dirty="0"/>
              <a:t> та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творчого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 та </a:t>
            </a:r>
            <a:r>
              <a:rPr lang="ru-RU" dirty="0" err="1"/>
              <a:t>формуванню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раціонального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і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інтелектуального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.</a:t>
            </a:r>
          </a:p>
          <a:p>
            <a:pPr algn="just"/>
            <a:r>
              <a:rPr lang="uk-UA" sz="2000" dirty="0">
                <a:solidFill>
                  <a:srgbClr val="040C28"/>
                </a:solidFill>
                <a:latin typeface="Google Sans"/>
              </a:rPr>
              <a:t>  </a:t>
            </a:r>
            <a:endParaRPr lang="uk-UA" sz="20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389" y="5354389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61232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150</TotalTime>
  <Words>188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Candara</vt:lpstr>
      <vt:lpstr>Google Sans</vt:lpstr>
      <vt:lpstr>Symbol</vt:lpstr>
      <vt:lpstr>Times New Roman</vt:lpstr>
      <vt:lpstr>Волна</vt:lpstr>
      <vt:lpstr>  Патентознавство та інтелектуальна власність  </vt:lpstr>
      <vt:lpstr>Презентация PowerPoint</vt:lpstr>
      <vt:lpstr>ЧОМУ НЕОБХІДНО ВИВЧАТИ ДИСЦИПЛІНУ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Гридяєв Володимир Васильович</cp:lastModifiedBy>
  <cp:revision>16</cp:revision>
  <dcterms:created xsi:type="dcterms:W3CDTF">2020-09-02T17:48:05Z</dcterms:created>
  <dcterms:modified xsi:type="dcterms:W3CDTF">2025-11-19T07:19:59Z</dcterms:modified>
</cp:coreProperties>
</file>