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  <p:sldMasterId id="2147483664" r:id="rId3"/>
    <p:sldMasterId id="2147483694" r:id="rId4"/>
    <p:sldMasterId id="2147483711" r:id="rId5"/>
    <p:sldMasterId id="2147483729" r:id="rId6"/>
    <p:sldMasterId id="2147483747" r:id="rId7"/>
  </p:sldMasterIdLst>
  <p:notesMasterIdLst>
    <p:notesMasterId r:id="rId45"/>
  </p:notesMasterIdLst>
  <p:sldIdLst>
    <p:sldId id="256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  <a:defRPr sz="4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spcBef>
                <a:spcPts val="600"/>
              </a:spcBef>
              <a:spcAft>
                <a:spcPts val="0"/>
              </a:spcAft>
              <a:buSzPts val="146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9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4724400" y="6556375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1735137" y="6556375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734175" y="6554787"/>
            <a:ext cx="5873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32794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6878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5156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5095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30423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51950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510884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00444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391451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7012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000"/>
              <a:buFont typeface="Trebuchet MS"/>
              <a:buNone/>
              <a:defRPr sz="3000" b="1">
                <a:solidFill>
                  <a:srgbClr val="FEF7F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5389098" y="3283634"/>
            <a:ext cx="342900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2"/>
              <a:buFont typeface="Trebuchet MS"/>
              <a:buNone/>
              <a:defRPr sz="1400">
                <a:solidFill>
                  <a:schemeClr val="lt1"/>
                </a:solidFill>
              </a:defRPr>
            </a:lvl1pPr>
            <a:lvl2pPr marL="914400" lvl="1" indent="-289560" algn="l">
              <a:spcBef>
                <a:spcPts val="500"/>
              </a:spcBef>
              <a:spcAft>
                <a:spcPts val="0"/>
              </a:spcAft>
              <a:buSzPts val="960"/>
              <a:buChar char="◼"/>
              <a:defRPr sz="1200"/>
            </a:lvl2pPr>
            <a:lvl3pPr marL="1371600" lvl="2" indent="-266700" algn="l">
              <a:spcBef>
                <a:spcPts val="400"/>
              </a:spcBef>
              <a:spcAft>
                <a:spcPts val="0"/>
              </a:spcAft>
              <a:buSzPts val="600"/>
              <a:buChar char="🞆"/>
              <a:defRPr sz="1000"/>
            </a:lvl3pPr>
            <a:lvl4pPr marL="1828800" lvl="3" indent="-274319" algn="l">
              <a:spcBef>
                <a:spcPts val="180"/>
              </a:spcBef>
              <a:spcAft>
                <a:spcPts val="0"/>
              </a:spcAft>
              <a:buSzPts val="720"/>
              <a:buChar char="⚫"/>
              <a:defRPr sz="900"/>
            </a:lvl4pPr>
            <a:lvl5pPr marL="2286000" lvl="4" indent="-268604" algn="l">
              <a:spcBef>
                <a:spcPts val="400"/>
              </a:spcBef>
              <a:spcAft>
                <a:spcPts val="0"/>
              </a:spcAft>
              <a:buSzPts val="630"/>
              <a:buChar char="◉"/>
              <a:defRPr sz="900"/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>
            <a:spLocks noGrp="1"/>
          </p:cNvSpPr>
          <p:nvPr>
            <p:ph type="pic" idx="2"/>
          </p:nvPr>
        </p:nvSpPr>
        <p:spPr>
          <a:xfrm>
            <a:off x="663682" y="1041002"/>
            <a:ext cx="4206240" cy="4206240"/>
          </a:xfrm>
          <a:prstGeom prst="rect">
            <a:avLst/>
          </a:prstGeom>
          <a:solidFill>
            <a:srgbClr val="812D70"/>
          </a:solidFill>
          <a:ln w="1079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336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🞆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rebuchet MS"/>
              <a:buNone/>
              <a:defRPr sz="1100" b="0" i="0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rebuchet MS"/>
              <a:buNone/>
              <a:defRPr sz="1100" b="0" i="0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rebuchet MS"/>
              <a:buNone/>
              <a:defRPr sz="1100" b="0" i="0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rebuchet MS"/>
              <a:buNone/>
              <a:defRPr sz="1100" b="0" i="0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rebuchet MS"/>
              <a:buNone/>
              <a:defRPr sz="1100" b="0" i="0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rebuchet MS"/>
              <a:buNone/>
              <a:defRPr sz="1100" b="0" i="0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rebuchet MS"/>
              <a:buNone/>
              <a:defRPr sz="1100" b="0" i="0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rebuchet MS"/>
              <a:buNone/>
              <a:defRPr sz="1100" b="0" i="0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rebuchet MS"/>
              <a:buNone/>
              <a:defRPr sz="1100" b="0" i="0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240999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30245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139986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37150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872005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10732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25776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572148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151263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390960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 rot="5400000">
            <a:off x="4389437" y="2438718"/>
            <a:ext cx="5851525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5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2039" algn="l"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marL="914400" lvl="1" indent="-320040" algn="l"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29718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0861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marL="2743200" lvl="5" indent="-320039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dt" idx="10"/>
          </p:nvPr>
        </p:nvSpPr>
        <p:spPr>
          <a:xfrm>
            <a:off x="4243387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ftr" idx="11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6254750" y="6553200"/>
            <a:ext cx="5873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132918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706809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34888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838342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1451761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0280931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9491468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9306773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857830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851566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217334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318841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764839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40055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080695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6891753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150514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54578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3163406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342163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98801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7953974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9704365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9864275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3377768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2647788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18961-A72B-472E-8E7F-AAC5AB1F599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0449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18961-A72B-472E-8E7F-AAC5AB1F599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9785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18961-A72B-472E-8E7F-AAC5AB1F599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6311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18961-A72B-472E-8E7F-AAC5AB1F599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1289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18961-A72B-472E-8E7F-AAC5AB1F599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87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18961-A72B-472E-8E7F-AAC5AB1F599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28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540825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18961-A72B-472E-8E7F-AAC5AB1F599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8576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18961-A72B-472E-8E7F-AAC5AB1F599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2935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18961-A72B-472E-8E7F-AAC5AB1F599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6091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18961-A72B-472E-8E7F-AAC5AB1F599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7030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18961-A72B-472E-8E7F-AAC5AB1F599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97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0094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55405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0303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 rotWithShape="1">
            <a:blip r:embed="rId3">
              <a:alphaModFix amt="43000"/>
            </a:blip>
            <a:tile tx="0" ty="0" sx="50000" sy="5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912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544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🞆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0861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4724400" y="6556375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1735137" y="6556375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6734175" y="6554787"/>
            <a:ext cx="5873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 rot="-360000">
            <a:off x="598487" y="1004887"/>
            <a:ext cx="4319587" cy="4311650"/>
          </a:xfrm>
          <a:prstGeom prst="rect">
            <a:avLst/>
          </a:prstGeom>
          <a:solidFill>
            <a:srgbClr val="FAFAFA"/>
          </a:solidFill>
          <a:ln w="9525" cap="rnd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2700" dir="54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1" name="Google Shape;91;p14"/>
          <p:cNvSpPr txBox="1"/>
          <p:nvPr/>
        </p:nvSpPr>
        <p:spPr>
          <a:xfrm rot="-180000">
            <a:off x="596900" y="998537"/>
            <a:ext cx="4319587" cy="4313237"/>
          </a:xfrm>
          <a:prstGeom prst="rect">
            <a:avLst/>
          </a:prstGeom>
          <a:solidFill>
            <a:srgbClr val="FAFAFA"/>
          </a:solidFill>
          <a:ln w="9525" cap="rnd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2700" dir="54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912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98"/>
              <a:buFont typeface="Noto Sans Symbols"/>
              <a:buChar char="⦿"/>
              <a:defRPr sz="2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544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🞆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0861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rebuchet MS"/>
              <a:buNone/>
              <a:defRPr sz="1100" b="0" i="0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rebuchet MS"/>
              <a:buNone/>
              <a:defRPr sz="1100" b="0" i="0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rebuchet MS"/>
              <a:buNone/>
              <a:defRPr sz="1100" b="0" i="0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rebuchet MS"/>
              <a:buNone/>
              <a:defRPr sz="1100" b="0" i="0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rebuchet MS"/>
              <a:buNone/>
              <a:defRPr sz="1100" b="0" i="0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rebuchet MS"/>
              <a:buNone/>
              <a:defRPr sz="1100" b="0" i="0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rebuchet MS"/>
              <a:buNone/>
              <a:defRPr sz="1100" b="0" i="0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rebuchet MS"/>
              <a:buNone/>
              <a:defRPr sz="1100" b="0" i="0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Trebuchet MS"/>
              <a:buNone/>
              <a:defRPr sz="1100" b="0" i="0" u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 rotWithShape="1">
            <a:blip r:embed="rId3">
              <a:alphaModFix amt="43000"/>
            </a:blip>
            <a:tile tx="0" ty="0" sx="50000" sy="5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912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544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🞆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0861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dt" idx="10"/>
          </p:nvPr>
        </p:nvSpPr>
        <p:spPr>
          <a:xfrm>
            <a:off x="4243387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ftr" idx="11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6254750" y="6553200"/>
            <a:ext cx="5873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Trebuchet MS"/>
              <a:buNone/>
              <a:defRPr sz="11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8743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228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48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‹№›</a:t>
            </a:fld>
            <a:endParaRPr lang="uk-UA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68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2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</a:pPr>
            <a:r>
              <a:rPr lang="uk-UA" sz="42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МАТРИЦІ ТА ДІЇ НАД НИМИ</a:t>
            </a:r>
            <a:endParaRPr sz="4200" b="1" i="0" u="none" strike="noStrike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1"/>
          </p:nvPr>
        </p:nvSpPr>
        <p:spPr>
          <a:xfrm>
            <a:off x="1130595" y="4050834"/>
            <a:ext cx="5913001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606"/>
              <a:buNone/>
            </a:pPr>
            <a:r>
              <a:rPr lang="uk-UA" sz="2200" dirty="0" smtClean="0">
                <a:solidFill>
                  <a:srgbClr val="FFFFFF"/>
                </a:solidFill>
              </a:rPr>
              <a:t>Лекція</a:t>
            </a:r>
            <a:r>
              <a:rPr lang="ru-RU" sz="2200" dirty="0" smtClean="0">
                <a:solidFill>
                  <a:srgbClr val="FFFFFF"/>
                </a:solidFill>
              </a:rPr>
              <a:t> </a:t>
            </a:r>
            <a:endParaRPr sz="2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1122630" y="787650"/>
            <a:ext cx="6573570" cy="67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uk-UA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ДІАГОНАЛІ КВАДРАТНИХ МАТРИЦЬ</a:t>
            </a:r>
            <a:endParaRPr sz="3420" b="1" i="0" u="none" strike="noStrike" cap="none" dirty="0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0" name="Google Shape;20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630" y="2273835"/>
            <a:ext cx="571500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 txBox="1"/>
          <p:nvPr/>
        </p:nvSpPr>
        <p:spPr>
          <a:xfrm>
            <a:off x="0" y="14382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2" name="Google Shape;202;p28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3" name="Google Shape;20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7040" y="4116215"/>
            <a:ext cx="5715000" cy="150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 idx="4294967295"/>
          </p:nvPr>
        </p:nvSpPr>
        <p:spPr>
          <a:xfrm>
            <a:off x="0" y="320674"/>
            <a:ext cx="7577750" cy="147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uk-UA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ВАЖЛИВІ ТИПИ КВАДРАТНИХ МАТРИЦЬ</a:t>
            </a:r>
            <a:endParaRPr sz="3420" b="1" i="0" u="none" strike="noStrike" cap="none" dirty="0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0" name="Google Shape;21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2841" y="2399498"/>
            <a:ext cx="528637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9"/>
          <p:cNvSpPr txBox="1"/>
          <p:nvPr/>
        </p:nvSpPr>
        <p:spPr>
          <a:xfrm>
            <a:off x="0" y="11906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3" name="Google Shape;21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5803" y="4151297"/>
            <a:ext cx="5286375" cy="107156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9"/>
          <p:cNvSpPr txBox="1"/>
          <p:nvPr/>
        </p:nvSpPr>
        <p:spPr>
          <a:xfrm>
            <a:off x="0" y="11906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914400" y="857250"/>
            <a:ext cx="6781800" cy="60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uk-UA" sz="38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ТРИКУТНІ МАТРИЦІ</a:t>
            </a:r>
            <a:endParaRPr sz="3800" b="1" i="0" u="none" strike="noStrike" cap="none" dirty="0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0" name="Google Shape;220;p3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1" name="Google Shape;22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875" y="2298700"/>
            <a:ext cx="6357937" cy="121443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0"/>
          <p:cNvSpPr txBox="1"/>
          <p:nvPr/>
        </p:nvSpPr>
        <p:spPr>
          <a:xfrm>
            <a:off x="2571750" y="3143250"/>
            <a:ext cx="43100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uk-UA" sz="18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(під головною діагоналлю стоять нулі)</a:t>
            </a:r>
            <a:endParaRPr/>
          </a:p>
        </p:txBody>
      </p:sp>
      <p:sp>
        <p:nvSpPr>
          <p:cNvPr id="223" name="Google Shape;223;p3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4" name="Google Shape;22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062" y="4071937"/>
            <a:ext cx="6286500" cy="150018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0"/>
          <p:cNvSpPr txBox="1"/>
          <p:nvPr/>
        </p:nvSpPr>
        <p:spPr>
          <a:xfrm>
            <a:off x="2571750" y="5072062"/>
            <a:ext cx="43672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uk-UA" sz="18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(над головною діагоналлю стоять нулі)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>
            <a:spLocks noGrp="1"/>
          </p:cNvSpPr>
          <p:nvPr>
            <p:ph type="title" idx="4294967295"/>
          </p:nvPr>
        </p:nvSpPr>
        <p:spPr>
          <a:xfrm>
            <a:off x="642936" y="723899"/>
            <a:ext cx="6943868" cy="93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uk-UA" sz="38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ТРАНСПОНУВАННЯ МАТРИЦЬ</a:t>
            </a:r>
            <a:endParaRPr sz="3800" b="1" i="0" u="none" strike="noStrike" cap="none" dirty="0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6" name="Google Shape;236;p3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84769" y="4542718"/>
            <a:ext cx="40005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2" name="Google Shape;23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6267" y="2408791"/>
            <a:ext cx="5929312" cy="150018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1"/>
          <p:cNvSpPr txBox="1"/>
          <p:nvPr/>
        </p:nvSpPr>
        <p:spPr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4" name="Google Shape;234;p3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5" name="Google Shape;235;p31"/>
          <p:cNvSpPr txBox="1"/>
          <p:nvPr/>
        </p:nvSpPr>
        <p:spPr>
          <a:xfrm>
            <a:off x="0" y="113347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>
            <a:spLocks noGrp="1"/>
          </p:cNvSpPr>
          <p:nvPr>
            <p:ph type="title" idx="4294967295"/>
          </p:nvPr>
        </p:nvSpPr>
        <p:spPr>
          <a:xfrm>
            <a:off x="877337" y="690940"/>
            <a:ext cx="6709468" cy="106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uk-UA" sz="24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МАТРИЦІ ОДНАКОВОГО РОЗМІРУ МОЖНА ВІДНІМАТИ І ДОДОВАТИ</a:t>
            </a:r>
            <a:endParaRPr sz="2400" b="1" i="0" u="none" strike="noStrike" cap="none" dirty="0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2" name="Google Shape;242;p32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3" name="Google Shape;24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8438" y="2868534"/>
            <a:ext cx="7215187" cy="250031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/>
          <p:nvPr/>
        </p:nvSpPr>
        <p:spPr>
          <a:xfrm>
            <a:off x="0" y="18478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uk-UA"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ДІЇ НАД МАТРИЦЯМИ</a:t>
            </a:r>
            <a:endParaRPr sz="3800" b="1" i="0" u="none" strike="noStrike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0" name="Google Shape;250;p33"/>
          <p:cNvSpPr txBox="1">
            <a:spLocks noGrp="1"/>
          </p:cNvSpPr>
          <p:nvPr>
            <p:ph idx="1"/>
          </p:nvPr>
        </p:nvSpPr>
        <p:spPr>
          <a:xfrm>
            <a:off x="994580" y="2480146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lang="uk-UA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Любу </a:t>
            </a:r>
            <a:r>
              <a:rPr lang="uk-UA" sz="2600" b="1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матрицю</a:t>
            </a:r>
            <a:r>
              <a:rPr lang="uk-UA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можна помножити на число</a:t>
            </a:r>
            <a:endParaRPr dirty="0"/>
          </a:p>
        </p:txBody>
      </p:sp>
      <p:sp>
        <p:nvSpPr>
          <p:cNvPr id="251" name="Google Shape;251;p3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2" name="Google Shape;25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504" y="3600874"/>
            <a:ext cx="6215062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>
            <a:spLocks noGrp="1"/>
          </p:cNvSpPr>
          <p:nvPr>
            <p:ph type="title"/>
          </p:nvPr>
        </p:nvSpPr>
        <p:spPr>
          <a:xfrm>
            <a:off x="977397" y="533405"/>
            <a:ext cx="7189206" cy="114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uk-UA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МНОЖЕННЯ РЯДКА НА СТОВПЕЦЬ</a:t>
            </a:r>
            <a:endParaRPr sz="3420" b="1" i="0" u="none" strike="noStrike" cap="none" dirty="0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8" name="Google Shape;258;p34"/>
          <p:cNvSpPr txBox="1"/>
          <p:nvPr/>
        </p:nvSpPr>
        <p:spPr>
          <a:xfrm>
            <a:off x="63374" y="137161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Google Shape;259;p34"/>
          <p:cNvSpPr txBox="1"/>
          <p:nvPr/>
        </p:nvSpPr>
        <p:spPr>
          <a:xfrm>
            <a:off x="0" y="1828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0" name="Google Shape;260;p3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1" name="Google Shape;26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969" y="2829717"/>
            <a:ext cx="7358062" cy="135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>
            <a:spLocks noGrp="1"/>
          </p:cNvSpPr>
          <p:nvPr>
            <p:ph type="title"/>
          </p:nvPr>
        </p:nvSpPr>
        <p:spPr>
          <a:xfrm>
            <a:off x="1253904" y="697707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uk-UA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МНОЖЕННЯ МАТРИЦІ НА СТОВПЕЦЬ</a:t>
            </a:r>
            <a:endParaRPr sz="3420" b="1" i="0" u="none" strike="noStrike" cap="none" dirty="0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7" name="Google Shape;267;p35"/>
          <p:cNvSpPr txBox="1">
            <a:spLocks noGrp="1"/>
          </p:cNvSpPr>
          <p:nvPr>
            <p:ph idx="1"/>
          </p:nvPr>
        </p:nvSpPr>
        <p:spPr>
          <a:xfrm>
            <a:off x="1606766" y="2679322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lang="uk-UA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Кожен рядок матриці множимо на стовпець</a:t>
            </a:r>
            <a:endParaRPr dirty="0"/>
          </a:p>
        </p:txBody>
      </p:sp>
      <p:sp>
        <p:nvSpPr>
          <p:cNvPr id="268" name="Google Shape;268;p3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9" name="Google Shape;26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115" y="4091742"/>
            <a:ext cx="6786562" cy="121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 txBox="1">
            <a:spLocks noGrp="1"/>
          </p:cNvSpPr>
          <p:nvPr>
            <p:ph type="title"/>
          </p:nvPr>
        </p:nvSpPr>
        <p:spPr>
          <a:xfrm>
            <a:off x="733330" y="878185"/>
            <a:ext cx="7143939" cy="100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uk-UA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МОЖЛИВІСТЬ МНОЖЕННЯ МАТРИЦІ НА МАТРИЦЮ</a:t>
            </a:r>
            <a:endParaRPr sz="3420" b="1" i="0" u="none" strike="noStrike" cap="none" dirty="0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5" name="Google Shape;275;p36"/>
          <p:cNvSpPr txBox="1">
            <a:spLocks noGrp="1"/>
          </p:cNvSpPr>
          <p:nvPr>
            <p:ph idx="1"/>
          </p:nvPr>
        </p:nvSpPr>
        <p:spPr>
          <a:xfrm>
            <a:off x="1434750" y="2588789"/>
            <a:ext cx="634526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lang="uk-UA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Матрицю </a:t>
            </a:r>
            <a:r>
              <a:rPr lang="uk-UA" sz="2600" b="0" i="1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uk-UA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записану зліва, можна помножити на матрицю </a:t>
            </a:r>
            <a:r>
              <a:rPr lang="uk-UA" sz="2600" b="0" i="1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</a:t>
            </a:r>
            <a:r>
              <a:rPr lang="uk-UA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записану справа, тоді і тільки тоді, коли кількість стовпців матриці </a:t>
            </a:r>
            <a:r>
              <a:rPr lang="uk-UA" sz="2600" b="0" i="1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А </a:t>
            </a:r>
            <a:r>
              <a:rPr lang="uk-UA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дорівнює числу рядків матриці </a:t>
            </a:r>
            <a:r>
              <a:rPr lang="uk-UA" sz="2600" b="0" i="1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>
            <a:spLocks noGrp="1"/>
          </p:cNvSpPr>
          <p:nvPr>
            <p:ph type="title"/>
          </p:nvPr>
        </p:nvSpPr>
        <p:spPr>
          <a:xfrm>
            <a:off x="886792" y="895199"/>
            <a:ext cx="7062457" cy="83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uk-UA" sz="28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ПРАВИЛО МНОЖЕННЯ МАТРИЦІ НА МАТРИЦЮ</a:t>
            </a:r>
            <a:endParaRPr sz="2800" b="1" i="0" u="none" strike="noStrike" cap="none" dirty="0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1" name="Google Shape;281;p3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lang="uk-UA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Кожен рядок лівої матриці множиться на стовпчик правої матриці</a:t>
            </a:r>
            <a:endParaRPr dirty="0"/>
          </a:p>
        </p:txBody>
      </p:sp>
      <p:sp>
        <p:nvSpPr>
          <p:cNvPr id="282" name="Google Shape;282;p37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3" name="Google Shape;28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9762" y="3739553"/>
            <a:ext cx="1714500" cy="642937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/>
        </p:nvSpPr>
        <p:spPr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5" name="Google Shape;285;p3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6" name="Google Shape;28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7934" y="4951114"/>
            <a:ext cx="5357812" cy="500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1195056" y="561314"/>
            <a:ext cx="5549775" cy="90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uk-UA" sz="38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ПЛАН</a:t>
            </a:r>
            <a:endParaRPr sz="3800" b="1" i="0" u="none" strike="noStrike" cap="none" dirty="0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lang="uk-UA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Поняття і види матриць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lang="uk-UA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Рядки, стовпчики, елементи і розмір матриць</a:t>
            </a:r>
            <a:endParaRPr dirty="0"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lang="uk-UA" sz="2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Дії над матрицями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>
            <a:spLocks noGrp="1"/>
          </p:cNvSpPr>
          <p:nvPr>
            <p:ph type="title"/>
          </p:nvPr>
        </p:nvSpPr>
        <p:spPr>
          <a:xfrm>
            <a:off x="500034" y="357166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uk-UA" sz="342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ПРИКЛАД МНОЖЕННЯ МАТРИЦЬ</a:t>
            </a:r>
            <a:endParaRPr sz="3420" b="1" i="0" u="none" strike="noStrike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2" name="Google Shape;292;p38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3" name="Google Shape;293;p38"/>
          <p:cNvSpPr txBox="1"/>
          <p:nvPr/>
        </p:nvSpPr>
        <p:spPr>
          <a:xfrm>
            <a:off x="0" y="9715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4" name="Google Shape;294;p38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5" name="Google Shape;29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047" y="3400566"/>
            <a:ext cx="7500937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8"/>
          <p:cNvSpPr txBox="1"/>
          <p:nvPr/>
        </p:nvSpPr>
        <p:spPr>
          <a:xfrm>
            <a:off x="0" y="15621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9"/>
          <p:cNvSpPr txBox="1">
            <a:spLocks noGrp="1"/>
          </p:cNvSpPr>
          <p:nvPr>
            <p:ph type="title"/>
          </p:nvPr>
        </p:nvSpPr>
        <p:spPr>
          <a:xfrm>
            <a:off x="714375" y="790821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uk-UA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ВЛАСТИВОСТІ ОДИНИЧНОЇ МАТРИЦІ</a:t>
            </a:r>
            <a:endParaRPr sz="3420" b="1" i="0" u="none" strike="noStrike" cap="none" dirty="0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2" name="Google Shape;302;p3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3" name="Google Shape;30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5937" y="2478145"/>
            <a:ext cx="557212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9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5" name="Google Shape;30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5937" y="4368720"/>
            <a:ext cx="5643562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9"/>
          <p:cNvSpPr txBox="1"/>
          <p:nvPr/>
        </p:nvSpPr>
        <p:spPr>
          <a:xfrm>
            <a:off x="0" y="12001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33CC"/>
                </a:solidFill>
                <a:latin typeface="Times New Roman" panose="02020603050405020304" pitchFamily="18" charset="0"/>
              </a:rPr>
              <a:t>МАТРИЦІ ТА ВИЗНАЧНИКИ</a:t>
            </a:r>
            <a:br>
              <a:rPr lang="ru-RU" altLang="ru-RU" b="1" dirty="0" smtClean="0">
                <a:solidFill>
                  <a:srgbClr val="FF33CC"/>
                </a:solidFill>
                <a:latin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rgbClr val="FF33CC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b="1" dirty="0" smtClean="0">
                <a:solidFill>
                  <a:srgbClr val="FF33CC"/>
                </a:solidFill>
                <a:latin typeface="Times New Roman" panose="02020603050405020304" pitchFamily="18" charset="0"/>
              </a:rPr>
            </a:br>
            <a:r>
              <a:rPr lang="ru-RU" altLang="ru-RU" sz="3600" b="1" noProof="1" smtClean="0">
                <a:solidFill>
                  <a:srgbClr val="0000FF"/>
                </a:solidFill>
                <a:latin typeface="Times New Roman" panose="02020603050405020304" pitchFamily="18" charset="0"/>
              </a:rPr>
              <a:t>1. Матриці та їх властивості</a:t>
            </a:r>
            <a:br>
              <a:rPr lang="ru-RU" altLang="ru-RU" sz="3600" b="1" noProof="1" smtClean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ru-RU" altLang="ru-RU" sz="3600" b="1" noProof="1" smtClean="0">
                <a:solidFill>
                  <a:srgbClr val="0000FF"/>
                </a:solidFill>
                <a:latin typeface="Times New Roman" panose="02020603050405020304" pitchFamily="18" charset="0"/>
              </a:rPr>
              <a:t>2. Лінійні операції над матрицями</a:t>
            </a:r>
            <a:br>
              <a:rPr lang="ru-RU" altLang="ru-RU" sz="3600" b="1" noProof="1" smtClean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ru-RU" altLang="ru-RU" sz="3600" b="1" noProof="1" smtClean="0">
                <a:solidFill>
                  <a:srgbClr val="0000FF"/>
                </a:solidFill>
                <a:latin typeface="Times New Roman" panose="02020603050405020304" pitchFamily="18" charset="0"/>
              </a:rPr>
              <a:t>3. Визначники та їх властивості </a:t>
            </a:r>
            <a:br>
              <a:rPr lang="ru-RU" altLang="ru-RU" sz="3600" b="1" noProof="1" smtClean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ru-RU" altLang="ru-RU" sz="3600" b="1" i="1" noProof="1" smtClean="0">
                <a:solidFill>
                  <a:srgbClr val="CC0099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600" b="1" i="1" noProof="1" smtClean="0">
                <a:solidFill>
                  <a:srgbClr val="CC0099"/>
                </a:solidFill>
                <a:latin typeface="Times New Roman" panose="02020603050405020304" pitchFamily="18" charset="0"/>
              </a:rPr>
            </a:br>
            <a:r>
              <a:rPr lang="en-US" altLang="ru-RU" sz="3600" dirty="0" smtClean="0"/>
              <a:t/>
            </a:r>
            <a:br>
              <a:rPr lang="en-US" altLang="ru-RU" sz="3600" dirty="0" smtClean="0"/>
            </a:b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710749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50825" y="404813"/>
            <a:ext cx="8893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МАТРИЦІ ТА ВИЗНАЧНИКИ</a:t>
            </a:r>
            <a:endParaRPr kumimoji="0" lang="en-US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1125538"/>
            <a:ext cx="9144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1" i="0" u="none" strike="noStrike" kern="120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1.1 Матриці та їх властивості 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-12700" y="1858963"/>
            <a:ext cx="91567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723900">
              <a:spcBef>
                <a:spcPct val="20000"/>
              </a:spcBef>
              <a:buChar char="•"/>
              <a:tabLst>
                <a:tab pos="30607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607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607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23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  <a:defRPr/>
            </a:pPr>
            <a:r>
              <a:rPr kumimoji="0" lang="uk-UA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Матрицею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розміру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називається сукупність чисел, розташованих у вигляді таблиці з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рядків і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стовпчиків:</a:t>
            </a:r>
          </a:p>
        </p:txBody>
      </p:sp>
      <p:graphicFrame>
        <p:nvGraphicFramePr>
          <p:cNvPr id="5125" name="Object 7"/>
          <p:cNvGraphicFramePr>
            <a:graphicFrameLocks noChangeAspect="1"/>
          </p:cNvGraphicFramePr>
          <p:nvPr/>
        </p:nvGraphicFramePr>
        <p:xfrm>
          <a:off x="468313" y="3068638"/>
          <a:ext cx="2879725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Формула" r:id="rId3" imgW="1866900" imgH="1079500" progId="Equation.3">
                  <p:embed/>
                </p:oleObj>
              </mc:Choice>
              <mc:Fallback>
                <p:oleObj name="Формула" r:id="rId3" imgW="1866900" imgH="1079500" progId="Equation.3">
                  <p:embed/>
                  <p:pic>
                    <p:nvPicPr>
                      <p:cNvPr id="512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068638"/>
                        <a:ext cx="2879725" cy="166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0" y="5149850"/>
            <a:ext cx="9144000" cy="15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723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23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Числа, що складають матрицю, називаються </a:t>
            </a:r>
            <a:r>
              <a:rPr kumimoji="0" lang="uk-UA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елементами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матриці. Якщо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≠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 матриця називається </a:t>
            </a:r>
            <a:r>
              <a:rPr kumimoji="0" lang="uk-UA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прямокутною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Якщо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 матриця называється </a:t>
            </a:r>
            <a:r>
              <a:rPr kumimoji="0" lang="uk-UA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квадратною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uk-UA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порядку</a:t>
            </a:r>
            <a:r>
              <a:rPr kumimoji="0" lang="en-US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n.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5127" name="Object 9"/>
          <p:cNvGraphicFramePr>
            <a:graphicFrameLocks noChangeAspect="1"/>
          </p:cNvGraphicFramePr>
          <p:nvPr/>
        </p:nvGraphicFramePr>
        <p:xfrm>
          <a:off x="5508625" y="3141663"/>
          <a:ext cx="252095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Формула" r:id="rId5" imgW="1346200" imgH="800100" progId="Equation.3">
                  <p:embed/>
                </p:oleObj>
              </mc:Choice>
              <mc:Fallback>
                <p:oleObj name="Формула" r:id="rId5" imgW="1346200" imgH="800100" progId="Equation.3">
                  <p:embed/>
                  <p:pic>
                    <p:nvPicPr>
                      <p:cNvPr id="512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141663"/>
                        <a:ext cx="252095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4033838" y="3175000"/>
            <a:ext cx="14081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sng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Приклад:</a:t>
            </a:r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6300788" y="4724400"/>
            <a:ext cx="175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размера 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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010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9388" y="1982788"/>
            <a:ext cx="896461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0607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607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607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  <a:defRPr/>
            </a:pP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називається </a:t>
            </a:r>
            <a:r>
              <a:rPr kumimoji="0" lang="uk-UA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вектор-стовпець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 матриця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=[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ru-RU" sz="2400" b="0" i="1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]  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розміру 1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що складається з одного рядка 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– 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ru-RU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вектор-рядок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822700" y="-30163"/>
          <a:ext cx="665163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Формула" r:id="rId3" imgW="393529" imgH="1002865" progId="Equation.3">
                  <p:embed/>
                </p:oleObj>
              </mc:Choice>
              <mc:Fallback>
                <p:oleObj name="Формула" r:id="rId3" imgW="393529" imgH="1002865" progId="Equation.3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-30163"/>
                        <a:ext cx="665163" cy="170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476250"/>
            <a:ext cx="38227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Матриця розміру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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виду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87863" y="549275"/>
            <a:ext cx="47101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що складається з одного стовпця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165100" y="3713163"/>
            <a:ext cx="41370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випадку квадратної матриці</a:t>
            </a:r>
            <a:endParaRPr kumimoji="0" lang="uk-UA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4500563" y="3213100"/>
          <a:ext cx="30321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Формула" r:id="rId5" imgW="1778000" imgH="1079500" progId="Equation.3">
                  <p:embed/>
                </p:oleObj>
              </mc:Choice>
              <mc:Fallback>
                <p:oleObj name="Формула" r:id="rId5" imgW="1778000" imgH="1079500" progId="Equation.3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213100"/>
                        <a:ext cx="303212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5367338"/>
            <a:ext cx="89963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елементи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ru-RU" sz="2400" b="0" i="1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nn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утворюють </a:t>
            </a:r>
            <a:r>
              <a:rPr kumimoji="0" lang="uk-UA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головну діагональ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 елементи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ru-RU" sz="2400" b="0" i="1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ru-RU" sz="2400" b="0" i="1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-1 2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ru-RU" sz="2400" b="0" i="1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uk-UA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побічну діагональ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матриці. </a:t>
            </a:r>
            <a:endParaRPr kumimoji="0" lang="uk-UA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5148263" y="3573463"/>
            <a:ext cx="2087562" cy="15113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5435600" y="3573463"/>
            <a:ext cx="1944688" cy="1439862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8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495300"/>
            <a:ext cx="91440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34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Квадратна матриця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в </a:t>
            </a:r>
            <a:r>
              <a:rPr kumimoji="0" lang="uk-UA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якої всі елементи </a:t>
            </a:r>
            <a:r>
              <a:rPr kumimoji="0" lang="en-US" altLang="ru-RU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ru-RU" sz="2400" b="0" i="1" u="none" strike="noStrike" kern="1200" cap="none" spc="0" normalizeH="0" baseline="-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ij</a:t>
            </a:r>
            <a:r>
              <a:rPr kumimoji="0" lang="en-US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uk-UA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дорівнюють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 </a:t>
            </a:r>
            <a:r>
              <a:rPr kumimoji="0" lang="uk-UA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називається </a:t>
            </a:r>
            <a:r>
              <a:rPr kumimoji="0" lang="uk-UA" altLang="ru-RU" sz="2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нульовою </a:t>
            </a:r>
            <a:r>
              <a:rPr kumimoji="0" lang="uk-UA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матрицею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7171" name="Object 2"/>
          <p:cNvGraphicFramePr>
            <a:graphicFrameLocks noChangeAspect="1"/>
          </p:cNvGraphicFramePr>
          <p:nvPr/>
        </p:nvGraphicFramePr>
        <p:xfrm>
          <a:off x="2411413" y="2133600"/>
          <a:ext cx="205422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Формула" r:id="rId3" imgW="1371600" imgH="1054100" progId="Equation.3">
                  <p:embed/>
                </p:oleObj>
              </mc:Choice>
              <mc:Fallback>
                <p:oleObj name="Формула" r:id="rId3" imgW="1371600" imgH="1054100" progId="Equation.3">
                  <p:embed/>
                  <p:pic>
                    <p:nvPicPr>
                      <p:cNvPr id="717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133600"/>
                        <a:ext cx="2054225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859338" y="2586038"/>
            <a:ext cx="372586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uk-UA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називається 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ru-RU" altLang="ru-RU" sz="2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одиничною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27088" y="2638425"/>
            <a:ext cx="13509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Матриця</a:t>
            </a: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3956050"/>
            <a:ext cx="91440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901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17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1" i="0" u="none" strike="noStrike" kern="120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1.2 Лінійні операції над матрицями</a:t>
            </a:r>
            <a:endParaRPr kumimoji="0" lang="uk-UA" altLang="ru-RU" sz="2400" b="1" i="1" u="none" strike="noStrike" kern="1200" cap="none" spc="0" normalizeH="0" baseline="0" noProof="1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901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endParaRPr kumimoji="0" lang="ru-RU" altLang="ru-RU" sz="10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9017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uk-UA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Порівняння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9017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А=В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якщо у них елементи, що розташовані на відповідних місцях, рівні.</a:t>
            </a:r>
          </a:p>
          <a:p>
            <a:pPr marL="0" marR="0" lvl="0" indent="9017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endParaRPr kumimoji="0" lang="ru-RU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879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1913" y="3081338"/>
            <a:ext cx="9082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619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Матриця -</a:t>
            </a:r>
            <a:r>
              <a:rPr kumimoji="0" lang="uk-UA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А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 (мінус </a:t>
            </a:r>
            <a:r>
              <a:rPr kumimoji="0" lang="uk-UA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А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)називається матрицею </a:t>
            </a:r>
            <a:r>
              <a:rPr kumimoji="0" lang="uk-UA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протилежною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   </a:t>
            </a:r>
            <a:r>
              <a:rPr kumimoji="0" lang="uk-UA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А.</a:t>
            </a:r>
            <a:endParaRPr kumimoji="0" lang="uk-UA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79388" y="188913"/>
            <a:ext cx="8964612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1" i="0" u="none" strike="noStrike" kern="120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Додавання</a:t>
            </a:r>
            <a:endParaRPr kumimoji="0" lang="uk-UA" altLang="ru-RU" sz="2400" b="1" i="1" u="none" strike="noStrike" kern="1200" cap="none" spc="0" normalizeH="0" baseline="0" noProof="1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Для того, чтоб додать </a:t>
            </a:r>
            <a:r>
              <a:rPr kumimoji="0" lang="uk-UA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дві матриці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і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одинакової розмірності)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необхідно додать їх відповідні елементи.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80963" y="3930650"/>
            <a:ext cx="22907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sng" strike="noStrike" kern="1200" cap="none" spc="0" normalizeH="0" baseline="0" noProof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Приклад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Нехай</a:t>
            </a:r>
            <a:endParaRPr kumimoji="0" lang="uk-UA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8197" name="Object 4"/>
          <p:cNvGraphicFramePr>
            <a:graphicFrameLocks noChangeAspect="1"/>
          </p:cNvGraphicFramePr>
          <p:nvPr/>
        </p:nvGraphicFramePr>
        <p:xfrm>
          <a:off x="2382838" y="3933825"/>
          <a:ext cx="2087562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Формула" r:id="rId3" imgW="1257300" imgH="520700" progId="Equation.3">
                  <p:embed/>
                </p:oleObj>
              </mc:Choice>
              <mc:Fallback>
                <p:oleObj name="Формула" r:id="rId3" imgW="1257300" imgH="520700" progId="Equation.3">
                  <p:embed/>
                  <p:pic>
                    <p:nvPicPr>
                      <p:cNvPr id="819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38" y="3933825"/>
                        <a:ext cx="2087562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77800" y="4972050"/>
            <a:ext cx="73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0607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607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607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оді</a:t>
            </a:r>
            <a:endParaRPr kumimoji="0" lang="ru-RU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8199" name="Объект 1"/>
          <p:cNvGraphicFramePr>
            <a:graphicFrameLocks noChangeAspect="1"/>
          </p:cNvGraphicFramePr>
          <p:nvPr/>
        </p:nvGraphicFramePr>
        <p:xfrm>
          <a:off x="4759325" y="3933825"/>
          <a:ext cx="208756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Формула" r:id="rId5" imgW="1181100" imgH="457200" progId="Equation.3">
                  <p:embed/>
                </p:oleObj>
              </mc:Choice>
              <mc:Fallback>
                <p:oleObj name="Формула" r:id="rId5" imgW="1181100" imgH="457200" progId="Equation.3">
                  <p:embed/>
                  <p:pic>
                    <p:nvPicPr>
                      <p:cNvPr id="8199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3933825"/>
                        <a:ext cx="2087563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Объект 2"/>
          <p:cNvGraphicFramePr>
            <a:graphicFrameLocks noChangeAspect="1"/>
          </p:cNvGraphicFramePr>
          <p:nvPr/>
        </p:nvGraphicFramePr>
        <p:xfrm>
          <a:off x="1247775" y="4941888"/>
          <a:ext cx="26035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Формула" r:id="rId7" imgW="1473200" imgH="457200" progId="Equation.3">
                  <p:embed/>
                </p:oleObj>
              </mc:Choice>
              <mc:Fallback>
                <p:oleObj name="Формула" r:id="rId7" imgW="1473200" imgH="457200" progId="Equation.3">
                  <p:embed/>
                  <p:pic>
                    <p:nvPicPr>
                      <p:cNvPr id="820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4941888"/>
                        <a:ext cx="26035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Прямоугольник 7"/>
          <p:cNvSpPr>
            <a:spLocks noChangeArrowheads="1"/>
          </p:cNvSpPr>
          <p:nvPr/>
        </p:nvSpPr>
        <p:spPr bwMode="auto">
          <a:xfrm>
            <a:off x="93663" y="1628775"/>
            <a:ext cx="913606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6195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Для того, чтобы </a:t>
            </a:r>
            <a:r>
              <a:rPr kumimoji="0" lang="uk-UA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знайти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різницю матриць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ru-RU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А і В 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(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одинакової розмірності) необхідно з кожного елемента матриці </a:t>
            </a:r>
            <a:r>
              <a:rPr kumimoji="0" lang="ru-RU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відняти відповідний елемент матриці </a:t>
            </a:r>
            <a:r>
              <a:rPr kumimoji="0" lang="ru-RU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graphicFrame>
        <p:nvGraphicFramePr>
          <p:cNvPr id="8202" name="Объект 8"/>
          <p:cNvGraphicFramePr>
            <a:graphicFrameLocks noChangeAspect="1"/>
          </p:cNvGraphicFramePr>
          <p:nvPr/>
        </p:nvGraphicFramePr>
        <p:xfrm>
          <a:off x="4211638" y="4941888"/>
          <a:ext cx="24923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Формула" r:id="rId9" imgW="1409700" imgH="457200" progId="Equation.3">
                  <p:embed/>
                </p:oleObj>
              </mc:Choice>
              <mc:Fallback>
                <p:oleObj name="Формула" r:id="rId9" imgW="1409700" imgH="457200" progId="Equation.3">
                  <p:embed/>
                  <p:pic>
                    <p:nvPicPr>
                      <p:cNvPr id="8202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941888"/>
                        <a:ext cx="24923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Объект 9"/>
          <p:cNvGraphicFramePr>
            <a:graphicFrameLocks noChangeAspect="1"/>
          </p:cNvGraphicFramePr>
          <p:nvPr/>
        </p:nvGraphicFramePr>
        <p:xfrm>
          <a:off x="201613" y="5876925"/>
          <a:ext cx="21510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Формула" r:id="rId11" imgW="1295400" imgH="457200" progId="Equation.3">
                  <p:embed/>
                </p:oleObj>
              </mc:Choice>
              <mc:Fallback>
                <p:oleObj name="Формула" r:id="rId11" imgW="1295400" imgH="457200" progId="Equation.3">
                  <p:embed/>
                  <p:pic>
                    <p:nvPicPr>
                      <p:cNvPr id="8203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5876925"/>
                        <a:ext cx="215106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0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466725"/>
            <a:ext cx="9144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61950">
              <a:spcBef>
                <a:spcPct val="20000"/>
              </a:spcBef>
              <a:buChar char="•"/>
              <a:tabLst>
                <a:tab pos="30607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30607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607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 </a:t>
            </a:r>
            <a:r>
              <a:rPr kumimoji="0" lang="uk-UA" altLang="ru-RU" sz="24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Множення</a:t>
            </a:r>
            <a:r>
              <a:rPr kumimoji="0" lang="uk-UA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на число</a:t>
            </a:r>
          </a:p>
          <a:p>
            <a:pPr marL="0" marR="0" lvl="0" indent="3619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  <a:defRPr/>
            </a:pP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Для того, чтоб помножити матрицю </a:t>
            </a:r>
            <a:r>
              <a:rPr kumimoji="0" lang="uk-UA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на число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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необхідно кажен элемент матриці помножить на число .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46050" y="2562225"/>
            <a:ext cx="22907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sng" strike="noStrike" kern="1200" cap="none" spc="0" normalizeH="0" baseline="0" noProof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Приклад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Нехай</a:t>
            </a:r>
            <a:endParaRPr kumimoji="0" lang="uk-UA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447925" y="2565400"/>
          <a:ext cx="208756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Формула" r:id="rId3" imgW="1257300" imgH="520700" progId="Equation.3">
                  <p:embed/>
                </p:oleObj>
              </mc:Choice>
              <mc:Fallback>
                <p:oleObj name="Формула" r:id="rId3" imgW="1257300" imgH="520700" progId="Equation.3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2565400"/>
                        <a:ext cx="2087563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Объект 1"/>
          <p:cNvGraphicFramePr>
            <a:graphicFrameLocks noChangeAspect="1"/>
          </p:cNvGraphicFramePr>
          <p:nvPr/>
        </p:nvGraphicFramePr>
        <p:xfrm>
          <a:off x="1979613" y="4076700"/>
          <a:ext cx="2814637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Формула" r:id="rId5" imgW="1346200" imgH="457200" progId="Equation.3">
                  <p:embed/>
                </p:oleObj>
              </mc:Choice>
              <mc:Fallback>
                <p:oleObj name="Формула" r:id="rId5" imgW="1346200" imgH="457200" progId="Equation.3">
                  <p:embed/>
                  <p:pic>
                    <p:nvPicPr>
                      <p:cNvPr id="9221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076700"/>
                        <a:ext cx="2814637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Прямоугольник 2"/>
          <p:cNvSpPr>
            <a:spLocks noChangeArrowheads="1"/>
          </p:cNvSpPr>
          <p:nvPr/>
        </p:nvSpPr>
        <p:spPr bwMode="auto">
          <a:xfrm>
            <a:off x="468313" y="4149725"/>
            <a:ext cx="701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тоді</a:t>
            </a:r>
            <a:endParaRPr kumimoji="0" lang="uk-UA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3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388938"/>
            <a:ext cx="8964613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</a:t>
            </a:r>
            <a:r>
              <a:rPr kumimoji="0" lang="ru-RU" sz="2400" b="1" i="1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ноження на </a:t>
            </a: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вектор-стовпчик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3619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  <a:defRPr/>
            </a:pPr>
            <a:r>
              <a:rPr kumimoji="0" lang="ru-RU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Для множення  </a:t>
            </a:r>
            <a:r>
              <a:rPr kumimoji="0" lang="en-US" sz="24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24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Symbol" pitchFamily="18" charset="2"/>
              </a:rPr>
              <a:t>матриці</a:t>
            </a:r>
            <a:r>
              <a:rPr kumimoji="0" lang="ru-RU" sz="24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Symbol" pitchFamily="18" charset="2"/>
              </a:rPr>
              <a:t>  А</a:t>
            </a:r>
            <a:r>
              <a:rPr kumimoji="0" lang="ru-RU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Symbol" pitchFamily="18" charset="2"/>
              </a:rPr>
              <a:t> на вектор-стовпчик </a:t>
            </a:r>
            <a:r>
              <a:rPr kumimoji="0" lang="ru-RU" sz="24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Symbol" pitchFamily="18" charset="2"/>
              </a:rPr>
              <a:t> х</a:t>
            </a:r>
            <a:r>
              <a:rPr kumimoji="0" lang="ru-RU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Symbol" pitchFamily="18" charset="2"/>
              </a:rPr>
              <a:t> необхідно, щоб число стовпців </a:t>
            </a:r>
            <a:r>
              <a:rPr kumimoji="0" lang="en-US" sz="24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Symbol" pitchFamily="18" charset="2"/>
              </a:rPr>
              <a:t>матриці </a:t>
            </a:r>
            <a:r>
              <a:rPr kumimoji="0" lang="ru-RU" sz="24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Symbol" pitchFamily="18" charset="2"/>
              </a:rPr>
              <a:t> дорівнювало числу елементів вектор-стовпчика </a:t>
            </a:r>
            <a:r>
              <a:rPr kumimoji="0" lang="ru-RU" sz="24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Symbol" pitchFamily="18" charset="2"/>
              </a:rPr>
              <a:t>х</a:t>
            </a:r>
            <a:r>
              <a:rPr kumimoji="0" lang="ru-RU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Symbol" pitchFamily="18" charset="2"/>
              </a:rPr>
              <a:t>. Тоді </a:t>
            </a:r>
            <a:r>
              <a:rPr kumimoji="0" lang="ru-RU" sz="2400" b="1" i="1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Symbol" pitchFamily="18" charset="2"/>
              </a:rPr>
              <a:t>добуток матриці А на вектор-стовпець х</a:t>
            </a:r>
            <a:r>
              <a:rPr kumimoji="0" lang="ru-RU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Symbol" pitchFamily="18" charset="2"/>
              </a:rPr>
              <a:t> позначається </a:t>
            </a:r>
            <a:r>
              <a:rPr kumimoji="0" lang="ru-RU" sz="2400" b="0" i="1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Symbol" pitchFamily="18" charset="2"/>
              </a:rPr>
              <a:t>Ах </a:t>
            </a:r>
            <a:r>
              <a:rPr kumimoji="0" lang="ru-RU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Symbol" pitchFamily="18" charset="2"/>
              </a:rPr>
              <a:t>і дорівнює </a:t>
            </a:r>
          </a:p>
        </p:txBody>
      </p:sp>
      <p:graphicFrame>
        <p:nvGraphicFramePr>
          <p:cNvPr id="10243" name="Object 2"/>
          <p:cNvGraphicFramePr>
            <a:graphicFrameLocks noChangeAspect="1"/>
          </p:cNvGraphicFramePr>
          <p:nvPr/>
        </p:nvGraphicFramePr>
        <p:xfrm>
          <a:off x="0" y="3644900"/>
          <a:ext cx="8713788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Формула" r:id="rId3" imgW="4394200" imgH="1079500" progId="Equation.3">
                  <p:embed/>
                </p:oleObj>
              </mc:Choice>
              <mc:Fallback>
                <p:oleObj name="Формула" r:id="rId3" imgW="4394200" imgH="1079500" progId="Equation.3">
                  <p:embed/>
                  <p:pic>
                    <p:nvPicPr>
                      <p:cNvPr id="102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44900"/>
                        <a:ext cx="8713788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-4448175" y="4373563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7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142875" y="766763"/>
            <a:ext cx="1408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sng" strike="noStrike" kern="1200" cap="none" spc="0" normalizeH="0" baseline="0" noProof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Приклад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uk-UA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2338388" y="736600"/>
          <a:ext cx="2087562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Формула" r:id="rId3" imgW="1257300" imgH="520700" progId="Equation.3">
                  <p:embed/>
                </p:oleObj>
              </mc:Choice>
              <mc:Fallback>
                <p:oleObj name="Формула" r:id="rId3" imgW="1257300" imgH="520700" progId="Equation.3">
                  <p:embed/>
                  <p:pic>
                    <p:nvPicPr>
                      <p:cNvPr id="112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736600"/>
                        <a:ext cx="2087562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3"/>
          <p:cNvGraphicFramePr>
            <a:graphicFrameLocks noChangeAspect="1"/>
          </p:cNvGraphicFramePr>
          <p:nvPr/>
        </p:nvGraphicFramePr>
        <p:xfrm>
          <a:off x="4859338" y="476250"/>
          <a:ext cx="120332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Формула" r:id="rId5" imgW="698500" imgH="800100" progId="Equation.3">
                  <p:embed/>
                </p:oleObj>
              </mc:Choice>
              <mc:Fallback>
                <p:oleObj name="Формула" r:id="rId5" imgW="698500" imgH="800100" progId="Equation.3">
                  <p:embed/>
                  <p:pic>
                    <p:nvPicPr>
                      <p:cNvPr id="1126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76250"/>
                        <a:ext cx="1203325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2"/>
          <p:cNvGraphicFramePr>
            <a:graphicFrameLocks noChangeAspect="1"/>
          </p:cNvGraphicFramePr>
          <p:nvPr/>
        </p:nvGraphicFramePr>
        <p:xfrm>
          <a:off x="231775" y="2636838"/>
          <a:ext cx="8353425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Формула" r:id="rId7" imgW="4216400" imgH="800100" progId="Equation.3">
                  <p:embed/>
                </p:oleObj>
              </mc:Choice>
              <mc:Fallback>
                <p:oleObj name="Формула" r:id="rId7" imgW="4216400" imgH="800100" progId="Equation.3">
                  <p:embed/>
                  <p:pic>
                    <p:nvPicPr>
                      <p:cNvPr id="1126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2636838"/>
                        <a:ext cx="8353425" cy="159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59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796704" y="597528"/>
            <a:ext cx="6899495" cy="86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uk-UA" sz="38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ВИЗНАЧЕННЯ</a:t>
            </a:r>
            <a:endParaRPr sz="3800" b="1" i="0" u="none" strike="noStrike" cap="none" dirty="0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9" name="Google Shape;139;p21"/>
          <p:cNvSpPr txBox="1">
            <a:spLocks noGrp="1"/>
          </p:cNvSpPr>
          <p:nvPr>
            <p:ph idx="1"/>
          </p:nvPr>
        </p:nvSpPr>
        <p:spPr>
          <a:xfrm>
            <a:off x="468312" y="2133600"/>
            <a:ext cx="72390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lang="uk-UA" sz="2600" b="1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Матрицею </a:t>
            </a:r>
            <a:r>
              <a:rPr lang="uk-UA"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називається упорядкована по рядках та стовпцях таблиця елементів: букв, чисел, функцій тощо.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lang="uk-UA"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Числа, що заповнюють матрицю називаються </a:t>
            </a:r>
            <a:r>
              <a:rPr lang="uk-UA" sz="2600" b="1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елементами матриці.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lang="uk-UA"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Матриці позначають великими латинськими літерами </a:t>
            </a:r>
            <a:r>
              <a:rPr lang="uk-UA" sz="26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А, В, С </a:t>
            </a:r>
            <a:r>
              <a:rPr lang="uk-UA"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тощо.</a:t>
            </a:r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0" y="29575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323850" y="1555750"/>
            <a:ext cx="990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Нехай</a:t>
            </a:r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1403350" y="981075"/>
          <a:ext cx="2808288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Формула" r:id="rId3" imgW="1841500" imgH="1079500" progId="Equation.3">
                  <p:embed/>
                </p:oleObj>
              </mc:Choice>
              <mc:Fallback>
                <p:oleObj name="Формула" r:id="rId3" imgW="1841500" imgH="1079500" progId="Equation.3">
                  <p:embed/>
                  <p:pic>
                    <p:nvPicPr>
                      <p:cNvPr id="122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981075"/>
                        <a:ext cx="2808288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4500563" y="1482725"/>
            <a:ext cx="346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і</a:t>
            </a:r>
            <a:endParaRPr kumimoji="0" lang="uk-UA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2293" name="Object 3"/>
          <p:cNvGraphicFramePr>
            <a:graphicFrameLocks noChangeAspect="1"/>
          </p:cNvGraphicFramePr>
          <p:nvPr/>
        </p:nvGraphicFramePr>
        <p:xfrm>
          <a:off x="5076825" y="908050"/>
          <a:ext cx="266382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Формула" r:id="rId5" imgW="1727200" imgH="1079500" progId="Equation.3">
                  <p:embed/>
                </p:oleObj>
              </mc:Choice>
              <mc:Fallback>
                <p:oleObj name="Формула" r:id="rId5" imgW="1727200" imgH="1079500" progId="Equation.3">
                  <p:embed/>
                  <p:pic>
                    <p:nvPicPr>
                      <p:cNvPr id="1229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908050"/>
                        <a:ext cx="2663825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179388" y="2689225"/>
            <a:ext cx="8964612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і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матриці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uk-UA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узгоджені  матриці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відповідно – число стовців матриці а дорівнює числу рядків матриці В. 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        Д</a:t>
            </a:r>
            <a:r>
              <a:rPr kumimoji="0" lang="ru-RU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обутком матриці  А на матрицю В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називається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матриця </a:t>
            </a:r>
            <a:r>
              <a:rPr kumimoji="0" lang="uk-UA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С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з елементами </a:t>
            </a:r>
            <a:r>
              <a:rPr kumimoji="0" lang="uk-UA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с</a:t>
            </a:r>
            <a:r>
              <a:rPr kumimoji="0" lang="en-US" altLang="ru-RU" sz="2400" b="0" i="1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ij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що дорівнюють сумі добутків елементів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го рядка матриці </a:t>
            </a:r>
            <a:r>
              <a:rPr kumimoji="0" lang="uk-UA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А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на відповідні елементи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го стовпця матриці </a:t>
            </a:r>
            <a:r>
              <a:rPr kumimoji="0" lang="uk-UA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В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kumimoji="0" lang="uk-UA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с</a:t>
            </a:r>
            <a:r>
              <a:rPr kumimoji="0" lang="en-US" altLang="ru-RU" sz="2400" b="0" i="1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ij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kumimoji="0" lang="en-US" altLang="ru-RU" sz="2400" b="0" i="1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kumimoji="0" lang="en-US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kumimoji="0" lang="en-US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kumimoji="0" lang="en-US" altLang="ru-RU" sz="2400" b="0" i="1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kumimoji="0" lang="en-US" altLang="ru-RU" sz="2400" b="0" i="1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kumimoji="0" lang="en-US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kumimoji="0" lang="en-US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en-US" altLang="ru-RU" sz="2400" b="0" i="1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+…+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kumimoji="0" lang="en-US" altLang="ru-RU" sz="2400" b="0" i="1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in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kumimoji="0" lang="en-US" altLang="ru-RU" sz="2400" b="0" i="1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nj</a:t>
            </a:r>
            <a:r>
              <a:rPr kumimoji="0" lang="ru-RU" altLang="ru-RU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,</a:t>
            </a:r>
            <a:endParaRPr kumimoji="0" lang="ru-RU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7254875" y="5661025"/>
            <a:ext cx="188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0607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607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607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  <a:defRPr/>
            </a:pP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=1..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j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=1..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250825" y="260350"/>
            <a:ext cx="40068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 </a:t>
            </a:r>
            <a:r>
              <a:rPr kumimoji="0" lang="uk-UA" altLang="ru-RU" sz="24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</a:t>
            </a:r>
            <a:r>
              <a:rPr kumimoji="0" lang="uk-UA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ноження </a:t>
            </a:r>
            <a:r>
              <a:rPr kumimoji="0" lang="uk-UA" altLang="ru-RU" sz="24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двох матриць</a:t>
            </a:r>
          </a:p>
        </p:txBody>
      </p:sp>
    </p:spTree>
    <p:extLst>
      <p:ext uri="{BB962C8B-B14F-4D97-AF65-F5344CB8AC3E}">
        <p14:creationId xmlns:p14="http://schemas.microsoft.com/office/powerpoint/2010/main" val="20909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266700" y="257175"/>
            <a:ext cx="4522788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sng" strike="noStrike" kern="1200" cap="none" spc="0" normalizeH="0" baseline="0" noProof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Приклад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Зайти добуток матриць</a:t>
            </a:r>
            <a:endParaRPr kumimoji="0" lang="uk-UA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5003800" y="188913"/>
          <a:ext cx="14557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Формула" r:id="rId3" imgW="901309" imgH="520474" progId="Equation.3">
                  <p:embed/>
                </p:oleObj>
              </mc:Choice>
              <mc:Fallback>
                <p:oleObj name="Формула" r:id="rId3" imgW="901309" imgH="520474" progId="Equation.3">
                  <p:embed/>
                  <p:pic>
                    <p:nvPicPr>
                      <p:cNvPr id="133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88913"/>
                        <a:ext cx="145573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6554788" y="280988"/>
            <a:ext cx="34766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і</a:t>
            </a:r>
            <a:endParaRPr kumimoji="0" lang="uk-UA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3317" name="Object 3"/>
          <p:cNvGraphicFramePr>
            <a:graphicFrameLocks noChangeAspect="1"/>
          </p:cNvGraphicFramePr>
          <p:nvPr/>
        </p:nvGraphicFramePr>
        <p:xfrm>
          <a:off x="7013575" y="188913"/>
          <a:ext cx="21351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Формула" r:id="rId5" imgW="1218671" imgH="520474" progId="Equation.3">
                  <p:embed/>
                </p:oleObj>
              </mc:Choice>
              <mc:Fallback>
                <p:oleObj name="Формула" r:id="rId5" imgW="1218671" imgH="520474" progId="Equation.3">
                  <p:embed/>
                  <p:pic>
                    <p:nvPicPr>
                      <p:cNvPr id="133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575" y="188913"/>
                        <a:ext cx="213518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2"/>
          <p:cNvGraphicFramePr>
            <a:graphicFrameLocks noChangeAspect="1"/>
          </p:cNvGraphicFramePr>
          <p:nvPr/>
        </p:nvGraphicFramePr>
        <p:xfrm>
          <a:off x="153988" y="1628775"/>
          <a:ext cx="899001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Формула" r:id="rId7" imgW="4800600" imgH="520700" progId="Equation.3">
                  <p:embed/>
                </p:oleObj>
              </mc:Choice>
              <mc:Fallback>
                <p:oleObj name="Формула" r:id="rId7" imgW="4800600" imgH="520700" progId="Equation.3">
                  <p:embed/>
                  <p:pic>
                    <p:nvPicPr>
                      <p:cNvPr id="133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1628775"/>
                        <a:ext cx="899001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-9525" y="3260725"/>
            <a:ext cx="91440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81000">
              <a:spcBef>
                <a:spcPct val="20000"/>
              </a:spcBef>
              <a:buChar char="•"/>
              <a:tabLst>
                <a:tab pos="30607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607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607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8100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Матриця </a:t>
            </a:r>
            <a:r>
              <a:rPr kumimoji="0" lang="ru-RU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ru-RU" altLang="ru-RU" sz="2400" b="0" i="1" u="none" strike="noStrike" kern="1200" cap="none" spc="0" normalizeH="0" baseline="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</a:t>
            </a:r>
            <a:r>
              <a:rPr kumimoji="0" lang="ru-RU" altLang="ru-RU" sz="2400" b="0" i="0" u="none" strike="noStrike" kern="1200" cap="none" spc="0" normalizeH="0" baseline="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отримана з даной матриці </a:t>
            </a:r>
            <a:r>
              <a:rPr kumimoji="0" lang="ru-RU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шляхом заміни рядків  на стовпчики, і навпаки, називається </a:t>
            </a:r>
            <a:r>
              <a:rPr kumimoji="0" lang="ru-RU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транспонованою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3320" name="Объект 1"/>
          <p:cNvGraphicFramePr>
            <a:graphicFrameLocks noChangeAspect="1"/>
          </p:cNvGraphicFramePr>
          <p:nvPr/>
        </p:nvGraphicFramePr>
        <p:xfrm>
          <a:off x="971550" y="5300663"/>
          <a:ext cx="165893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Формула" r:id="rId9" imgW="812447" imgH="457002" progId="Equation.3">
                  <p:embed/>
                </p:oleObj>
              </mc:Choice>
              <mc:Fallback>
                <p:oleObj name="Формула" r:id="rId9" imgW="812447" imgH="457002" progId="Equation.3">
                  <p:embed/>
                  <p:pic>
                    <p:nvPicPr>
                      <p:cNvPr id="1332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300663"/>
                        <a:ext cx="1658938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Объект 2"/>
          <p:cNvGraphicFramePr>
            <a:graphicFrameLocks noChangeAspect="1"/>
          </p:cNvGraphicFramePr>
          <p:nvPr/>
        </p:nvGraphicFramePr>
        <p:xfrm>
          <a:off x="3059113" y="5300663"/>
          <a:ext cx="1944687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Формула" r:id="rId11" imgW="914400" imgH="457200" progId="Equation.3">
                  <p:embed/>
                </p:oleObj>
              </mc:Choice>
              <mc:Fallback>
                <p:oleObj name="Формула" r:id="rId11" imgW="914400" imgH="457200" progId="Equation.3">
                  <p:embed/>
                  <p:pic>
                    <p:nvPicPr>
                      <p:cNvPr id="13321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300663"/>
                        <a:ext cx="1944687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Прямоугольник 3"/>
          <p:cNvSpPr>
            <a:spLocks noChangeArrowheads="1"/>
          </p:cNvSpPr>
          <p:nvPr/>
        </p:nvSpPr>
        <p:spPr bwMode="auto">
          <a:xfrm>
            <a:off x="55563" y="4652963"/>
            <a:ext cx="1484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sng" strike="noStrike" kern="1200" cap="none" spc="0" normalizeH="0" baseline="0" noProof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Приклад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4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1" i="0" u="none" strike="noStrike" kern="120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1.3 Визначники та їх властивості 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44463" y="976313"/>
            <a:ext cx="8891587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34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Поняття визначника вводиться тільки для квадратних матриць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5334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Визначником</a:t>
            </a:r>
            <a:r>
              <a:rPr kumimoji="0" lang="ru-RU" altLang="ru-RU" sz="2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ru-RU" sz="2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</a:t>
            </a:r>
            <a:r>
              <a:rPr kumimoji="0" lang="ru-RU" altLang="ru-RU" sz="2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-го порядку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uk-UA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матриці </a:t>
            </a:r>
            <a:r>
              <a:rPr kumimoji="0" lang="uk-UA" altLang="ru-RU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</a:t>
            </a:r>
            <a:r>
              <a:rPr kumimoji="0" lang="uk-UA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називається алгебраїчна сума всіляких добутків елементів, взятих точно по одному з кожного рядка і кожного стовпчика матриці  </a:t>
            </a:r>
            <a:r>
              <a:rPr kumimoji="0" lang="ru-RU" altLang="ru-RU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Знак кожного </a:t>
            </a:r>
            <a:r>
              <a:rPr kumimoji="0" lang="uk-UA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доданка визначається спеціальним 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правилом.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79388" y="3932238"/>
            <a:ext cx="5956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0607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607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607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  <a:defRPr/>
            </a:pP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Визначник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 порядку містить 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членів. </a:t>
            </a:r>
            <a:endParaRPr kumimoji="0" lang="uk-UA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4342" name="Object 4"/>
          <p:cNvGraphicFramePr>
            <a:graphicFrameLocks noChangeAspect="1"/>
          </p:cNvGraphicFramePr>
          <p:nvPr/>
        </p:nvGraphicFramePr>
        <p:xfrm>
          <a:off x="612775" y="4479925"/>
          <a:ext cx="16764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Формула" r:id="rId3" imgW="1028700" imgH="508000" progId="Equation.3">
                  <p:embed/>
                </p:oleObj>
              </mc:Choice>
              <mc:Fallback>
                <p:oleObj name="Формула" r:id="rId3" imgW="1028700" imgH="508000" progId="Equation.3">
                  <p:embed/>
                  <p:pic>
                    <p:nvPicPr>
                      <p:cNvPr id="143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4479925"/>
                        <a:ext cx="16764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2268538" y="4651375"/>
            <a:ext cx="60737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0607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607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607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  <a:defRPr/>
            </a:pPr>
            <a:r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  <a:r>
              <a:rPr kumimoji="0" lang="ru-RU" altLang="ru-RU" sz="2400" b="0" i="0" u="none" strike="noStrike" kern="1200" cap="none" spc="0" normalizeH="0" baseline="-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визначник другого порядку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395288" y="5445125"/>
            <a:ext cx="14081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sng" strike="noStrike" kern="1200" cap="none" spc="0" normalizeH="0" baseline="0" noProof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Приклад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4345" name="Object 8"/>
          <p:cNvGraphicFramePr>
            <a:graphicFrameLocks noChangeAspect="1"/>
          </p:cNvGraphicFramePr>
          <p:nvPr/>
        </p:nvGraphicFramePr>
        <p:xfrm>
          <a:off x="2195513" y="5661025"/>
          <a:ext cx="531971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Формула" r:id="rId5" imgW="3263900" imgH="520700" progId="Equation.3">
                  <p:embed/>
                </p:oleObj>
              </mc:Choice>
              <mc:Fallback>
                <p:oleObj name="Формула" r:id="rId5" imgW="3263900" imgH="520700" progId="Equation.3">
                  <p:embed/>
                  <p:pic>
                    <p:nvPicPr>
                      <p:cNvPr id="1434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661025"/>
                        <a:ext cx="5319712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20688" y="4422775"/>
            <a:ext cx="3816350" cy="1008063"/>
          </a:xfrm>
          <a:prstGeom prst="rect">
            <a:avLst/>
          </a:prstGeom>
          <a:noFill/>
          <a:ln w="25400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7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-4538663" y="25812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5363" name="Object 2"/>
          <p:cNvGraphicFramePr>
            <a:graphicFrameLocks noChangeAspect="1"/>
          </p:cNvGraphicFramePr>
          <p:nvPr/>
        </p:nvGraphicFramePr>
        <p:xfrm>
          <a:off x="179388" y="260350"/>
          <a:ext cx="2700337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Формула" r:id="rId3" imgW="1549400" imgH="749300" progId="Equation.3">
                  <p:embed/>
                </p:oleObj>
              </mc:Choice>
              <mc:Fallback>
                <p:oleObj name="Формула" r:id="rId3" imgW="1549400" imgH="749300" progId="Equation.3">
                  <p:embed/>
                  <p:pic>
                    <p:nvPicPr>
                      <p:cNvPr id="1536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60350"/>
                        <a:ext cx="2700337" cy="130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2438400"/>
            <a:ext cx="9144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0607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607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607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  <a:defRPr/>
            </a:pPr>
            <a:r>
              <a:rPr kumimoji="0" lang="uk-UA" altLang="ru-RU" sz="2200" b="1" i="1" u="none" strike="noStrike" kern="1200" cap="none" spc="0" normalizeH="0" baseline="0" noProof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Правило трикутника</a:t>
            </a:r>
            <a:r>
              <a:rPr kumimoji="0" lang="uk-UA" altLang="ru-RU" sz="2200" b="1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:три додатних члена визначника третього порядку є добутком елементів головної діагоналі і елементів, що знаходяться в вершинах двох рівнобедрених трикутників, основи яких паралельні головній діагоналі. Три його від'ємних члена є добутком елементів побічної діагоналі і елементів, що знаходяться в вершинах двох рівнобедрених трикутників, основи яких паралельні побічної діагоналі.</a:t>
            </a:r>
            <a:endParaRPr kumimoji="0" lang="uk-UA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825750" y="692150"/>
            <a:ext cx="631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altLang="ru-RU" sz="2400" b="0" i="0" u="none" strike="noStrike" kern="1200" cap="none" spc="0" normalizeH="0" baseline="-25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11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altLang="ru-RU" sz="2400" b="0" i="0" u="none" strike="noStrike" kern="1200" cap="none" spc="0" normalizeH="0" baseline="-25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22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altLang="ru-RU" sz="2400" b="0" i="0" u="none" strike="noStrike" kern="1200" cap="none" spc="0" normalizeH="0" baseline="-25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33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altLang="ru-RU" sz="2400" b="0" i="0" u="none" strike="noStrike" kern="1200" cap="none" spc="0" normalizeH="0" baseline="-25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altLang="ru-RU" sz="2400" b="0" i="0" u="none" strike="noStrike" kern="1200" cap="none" spc="0" normalizeH="0" baseline="-25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23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altLang="ru-RU" sz="2400" b="0" i="0" u="none" strike="noStrike" kern="1200" cap="none" spc="0" normalizeH="0" baseline="-25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31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altLang="ru-RU" sz="2400" b="0" i="0" u="none" strike="noStrike" kern="1200" cap="none" spc="0" normalizeH="0" baseline="-25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13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altLang="ru-RU" sz="2400" b="0" i="0" u="none" strike="noStrike" kern="1200" cap="none" spc="0" normalizeH="0" baseline="-25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21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altLang="ru-RU" sz="2400" b="0" i="0" u="none" strike="noStrike" kern="1200" cap="none" spc="0" normalizeH="0" baseline="-25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32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altLang="ru-RU" sz="2400" b="0" i="0" u="none" strike="noStrike" kern="1200" cap="none" spc="0" normalizeH="0" baseline="-25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13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altLang="ru-RU" sz="2400" b="0" i="0" u="none" strike="noStrike" kern="1200" cap="none" spc="0" normalizeH="0" baseline="-25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22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altLang="ru-RU" sz="2400" b="0" i="0" u="none" strike="noStrike" kern="1200" cap="none" spc="0" normalizeH="0" baseline="-25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31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altLang="ru-RU" sz="2400" b="0" i="0" u="none" strike="noStrike" kern="1200" cap="none" spc="0" normalizeH="0" baseline="-25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11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altLang="ru-RU" sz="2400" b="0" i="0" u="none" strike="noStrike" kern="1200" cap="none" spc="0" normalizeH="0" baseline="-25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23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altLang="ru-RU" sz="2400" b="0" i="0" u="none" strike="noStrike" kern="1200" cap="none" spc="0" normalizeH="0" baseline="-25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32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endParaRPr kumimoji="0" lang="ru-RU" altLang="ru-RU" sz="2400" b="0" i="0" u="none" strike="noStrike" kern="1200" cap="none" spc="0" normalizeH="0" baseline="-2500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3003550" y="1341438"/>
            <a:ext cx="58467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altLang="ru-RU" sz="2400" b="0" i="0" u="none" strike="noStrike" kern="1200" cap="none" spc="0" normalizeH="0" baseline="-25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altLang="ru-RU" sz="2400" b="0" i="0" u="none" strike="noStrike" kern="1200" cap="none" spc="0" normalizeH="0" baseline="-25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21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altLang="ru-RU" sz="2400" b="0" i="0" u="none" strike="noStrike" kern="1200" cap="none" spc="0" normalizeH="0" baseline="-25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33 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– </a:t>
            </a:r>
            <a:r>
              <a:rPr kumimoji="0" lang="uk-UA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визначник третього порядку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0" y="115888"/>
            <a:ext cx="9144000" cy="1873250"/>
          </a:xfrm>
          <a:prstGeom prst="rect">
            <a:avLst/>
          </a:prstGeom>
          <a:noFill/>
          <a:ln w="25400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5368" name="Group 30"/>
          <p:cNvGrpSpPr>
            <a:grpSpLocks/>
          </p:cNvGrpSpPr>
          <p:nvPr/>
        </p:nvGrpSpPr>
        <p:grpSpPr bwMode="auto">
          <a:xfrm>
            <a:off x="2700338" y="5157788"/>
            <a:ext cx="1584325" cy="1484312"/>
            <a:chOff x="1701" y="3385"/>
            <a:chExt cx="998" cy="935"/>
          </a:xfrm>
        </p:grpSpPr>
        <p:sp>
          <p:nvSpPr>
            <p:cNvPr id="15390" name="Line 10"/>
            <p:cNvSpPr>
              <a:spLocks noChangeShapeType="1"/>
            </p:cNvSpPr>
            <p:nvPr/>
          </p:nvSpPr>
          <p:spPr bwMode="auto">
            <a:xfrm>
              <a:off x="1701" y="3385"/>
              <a:ext cx="0" cy="9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91" name="Line 11"/>
            <p:cNvSpPr>
              <a:spLocks noChangeShapeType="1"/>
            </p:cNvSpPr>
            <p:nvPr/>
          </p:nvSpPr>
          <p:spPr bwMode="auto">
            <a:xfrm>
              <a:off x="2699" y="3385"/>
              <a:ext cx="0" cy="9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92" name="Oval 12"/>
            <p:cNvSpPr>
              <a:spLocks noChangeArrowheads="1"/>
            </p:cNvSpPr>
            <p:nvPr/>
          </p:nvSpPr>
          <p:spPr bwMode="auto">
            <a:xfrm>
              <a:off x="2575" y="4071"/>
              <a:ext cx="62" cy="6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93" name="Oval 13"/>
            <p:cNvSpPr>
              <a:spLocks noChangeArrowheads="1"/>
            </p:cNvSpPr>
            <p:nvPr/>
          </p:nvSpPr>
          <p:spPr bwMode="auto">
            <a:xfrm>
              <a:off x="2199" y="4071"/>
              <a:ext cx="62" cy="6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94" name="Oval 14"/>
            <p:cNvSpPr>
              <a:spLocks noChangeArrowheads="1"/>
            </p:cNvSpPr>
            <p:nvPr/>
          </p:nvSpPr>
          <p:spPr bwMode="auto">
            <a:xfrm>
              <a:off x="1825" y="4071"/>
              <a:ext cx="62" cy="6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95" name="Oval 15"/>
            <p:cNvSpPr>
              <a:spLocks noChangeArrowheads="1"/>
            </p:cNvSpPr>
            <p:nvPr/>
          </p:nvSpPr>
          <p:spPr bwMode="auto">
            <a:xfrm>
              <a:off x="2575" y="3759"/>
              <a:ext cx="62" cy="6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96" name="Oval 16"/>
            <p:cNvSpPr>
              <a:spLocks noChangeArrowheads="1"/>
            </p:cNvSpPr>
            <p:nvPr/>
          </p:nvSpPr>
          <p:spPr bwMode="auto">
            <a:xfrm>
              <a:off x="2199" y="3759"/>
              <a:ext cx="62" cy="6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97" name="Oval 17"/>
            <p:cNvSpPr>
              <a:spLocks noChangeArrowheads="1"/>
            </p:cNvSpPr>
            <p:nvPr/>
          </p:nvSpPr>
          <p:spPr bwMode="auto">
            <a:xfrm>
              <a:off x="1825" y="3759"/>
              <a:ext cx="62" cy="6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98" name="Oval 18"/>
            <p:cNvSpPr>
              <a:spLocks noChangeArrowheads="1"/>
            </p:cNvSpPr>
            <p:nvPr/>
          </p:nvSpPr>
          <p:spPr bwMode="auto">
            <a:xfrm>
              <a:off x="2575" y="3447"/>
              <a:ext cx="62" cy="6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99" name="Oval 19"/>
            <p:cNvSpPr>
              <a:spLocks noChangeArrowheads="1"/>
            </p:cNvSpPr>
            <p:nvPr/>
          </p:nvSpPr>
          <p:spPr bwMode="auto">
            <a:xfrm>
              <a:off x="2199" y="3447"/>
              <a:ext cx="62" cy="6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400" name="Oval 20"/>
            <p:cNvSpPr>
              <a:spLocks noChangeArrowheads="1"/>
            </p:cNvSpPr>
            <p:nvPr/>
          </p:nvSpPr>
          <p:spPr bwMode="auto">
            <a:xfrm>
              <a:off x="1825" y="3447"/>
              <a:ext cx="62" cy="6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401" name="Line 21"/>
            <p:cNvSpPr>
              <a:spLocks noChangeShapeType="1"/>
            </p:cNvSpPr>
            <p:nvPr/>
          </p:nvSpPr>
          <p:spPr bwMode="auto">
            <a:xfrm>
              <a:off x="1882" y="3475"/>
              <a:ext cx="726" cy="6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402" name="Line 22"/>
            <p:cNvSpPr>
              <a:spLocks noChangeShapeType="1"/>
            </p:cNvSpPr>
            <p:nvPr/>
          </p:nvSpPr>
          <p:spPr bwMode="auto">
            <a:xfrm flipV="1">
              <a:off x="1882" y="3475"/>
              <a:ext cx="726" cy="31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403" name="Line 23"/>
            <p:cNvSpPr>
              <a:spLocks noChangeShapeType="1"/>
            </p:cNvSpPr>
            <p:nvPr/>
          </p:nvSpPr>
          <p:spPr bwMode="auto">
            <a:xfrm>
              <a:off x="1882" y="3793"/>
              <a:ext cx="363" cy="31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404" name="Line 24"/>
            <p:cNvSpPr>
              <a:spLocks noChangeShapeType="1"/>
            </p:cNvSpPr>
            <p:nvPr/>
          </p:nvSpPr>
          <p:spPr bwMode="auto">
            <a:xfrm flipV="1">
              <a:off x="2245" y="3475"/>
              <a:ext cx="363" cy="63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405" name="Line 26"/>
            <p:cNvSpPr>
              <a:spLocks noChangeShapeType="1"/>
            </p:cNvSpPr>
            <p:nvPr/>
          </p:nvSpPr>
          <p:spPr bwMode="auto">
            <a:xfrm>
              <a:off x="2245" y="3475"/>
              <a:ext cx="363" cy="31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406" name="Line 27"/>
            <p:cNvSpPr>
              <a:spLocks noChangeShapeType="1"/>
            </p:cNvSpPr>
            <p:nvPr/>
          </p:nvSpPr>
          <p:spPr bwMode="auto">
            <a:xfrm flipH="1">
              <a:off x="1837" y="3793"/>
              <a:ext cx="771" cy="317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407" name="Line 28"/>
            <p:cNvSpPr>
              <a:spLocks noChangeShapeType="1"/>
            </p:cNvSpPr>
            <p:nvPr/>
          </p:nvSpPr>
          <p:spPr bwMode="auto">
            <a:xfrm flipH="1">
              <a:off x="1837" y="3475"/>
              <a:ext cx="363" cy="635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5369" name="Rectangle 69"/>
          <p:cNvSpPr>
            <a:spLocks noChangeArrowheads="1"/>
          </p:cNvSpPr>
          <p:nvPr/>
        </p:nvSpPr>
        <p:spPr bwMode="auto">
          <a:xfrm>
            <a:off x="3276600" y="4868863"/>
            <a:ext cx="66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«+»</a:t>
            </a:r>
          </a:p>
        </p:txBody>
      </p:sp>
      <p:sp>
        <p:nvSpPr>
          <p:cNvPr id="15370" name="Rectangle 70"/>
          <p:cNvSpPr>
            <a:spLocks noChangeArrowheads="1"/>
          </p:cNvSpPr>
          <p:nvPr/>
        </p:nvSpPr>
        <p:spPr bwMode="auto">
          <a:xfrm>
            <a:off x="7164388" y="4868863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«-»</a:t>
            </a:r>
          </a:p>
        </p:txBody>
      </p:sp>
      <p:grpSp>
        <p:nvGrpSpPr>
          <p:cNvPr id="15371" name="Group 71"/>
          <p:cNvGrpSpPr>
            <a:grpSpLocks/>
          </p:cNvGrpSpPr>
          <p:nvPr/>
        </p:nvGrpSpPr>
        <p:grpSpPr bwMode="auto">
          <a:xfrm flipH="1">
            <a:off x="6732588" y="5229225"/>
            <a:ext cx="1584325" cy="1484313"/>
            <a:chOff x="1701" y="3385"/>
            <a:chExt cx="998" cy="935"/>
          </a:xfrm>
        </p:grpSpPr>
        <p:sp>
          <p:nvSpPr>
            <p:cNvPr id="15372" name="Line 72"/>
            <p:cNvSpPr>
              <a:spLocks noChangeShapeType="1"/>
            </p:cNvSpPr>
            <p:nvPr/>
          </p:nvSpPr>
          <p:spPr bwMode="auto">
            <a:xfrm>
              <a:off x="1701" y="3385"/>
              <a:ext cx="0" cy="9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73" name="Line 73"/>
            <p:cNvSpPr>
              <a:spLocks noChangeShapeType="1"/>
            </p:cNvSpPr>
            <p:nvPr/>
          </p:nvSpPr>
          <p:spPr bwMode="auto">
            <a:xfrm>
              <a:off x="2699" y="3385"/>
              <a:ext cx="0" cy="9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74" name="Oval 74"/>
            <p:cNvSpPr>
              <a:spLocks noChangeArrowheads="1"/>
            </p:cNvSpPr>
            <p:nvPr/>
          </p:nvSpPr>
          <p:spPr bwMode="auto">
            <a:xfrm>
              <a:off x="2575" y="4071"/>
              <a:ext cx="62" cy="6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75" name="Oval 75"/>
            <p:cNvSpPr>
              <a:spLocks noChangeArrowheads="1"/>
            </p:cNvSpPr>
            <p:nvPr/>
          </p:nvSpPr>
          <p:spPr bwMode="auto">
            <a:xfrm>
              <a:off x="2199" y="4071"/>
              <a:ext cx="62" cy="6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76" name="Oval 76"/>
            <p:cNvSpPr>
              <a:spLocks noChangeArrowheads="1"/>
            </p:cNvSpPr>
            <p:nvPr/>
          </p:nvSpPr>
          <p:spPr bwMode="auto">
            <a:xfrm>
              <a:off x="1825" y="4071"/>
              <a:ext cx="62" cy="6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77" name="Oval 77"/>
            <p:cNvSpPr>
              <a:spLocks noChangeArrowheads="1"/>
            </p:cNvSpPr>
            <p:nvPr/>
          </p:nvSpPr>
          <p:spPr bwMode="auto">
            <a:xfrm>
              <a:off x="2575" y="3759"/>
              <a:ext cx="62" cy="6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78" name="Oval 78"/>
            <p:cNvSpPr>
              <a:spLocks noChangeArrowheads="1"/>
            </p:cNvSpPr>
            <p:nvPr/>
          </p:nvSpPr>
          <p:spPr bwMode="auto">
            <a:xfrm>
              <a:off x="2199" y="3759"/>
              <a:ext cx="62" cy="6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79" name="Oval 79"/>
            <p:cNvSpPr>
              <a:spLocks noChangeArrowheads="1"/>
            </p:cNvSpPr>
            <p:nvPr/>
          </p:nvSpPr>
          <p:spPr bwMode="auto">
            <a:xfrm>
              <a:off x="1825" y="3759"/>
              <a:ext cx="62" cy="6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0" name="Oval 80"/>
            <p:cNvSpPr>
              <a:spLocks noChangeArrowheads="1"/>
            </p:cNvSpPr>
            <p:nvPr/>
          </p:nvSpPr>
          <p:spPr bwMode="auto">
            <a:xfrm>
              <a:off x="2575" y="3447"/>
              <a:ext cx="62" cy="6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1" name="Oval 81"/>
            <p:cNvSpPr>
              <a:spLocks noChangeArrowheads="1"/>
            </p:cNvSpPr>
            <p:nvPr/>
          </p:nvSpPr>
          <p:spPr bwMode="auto">
            <a:xfrm>
              <a:off x="2199" y="3447"/>
              <a:ext cx="62" cy="6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2" name="Oval 82"/>
            <p:cNvSpPr>
              <a:spLocks noChangeArrowheads="1"/>
            </p:cNvSpPr>
            <p:nvPr/>
          </p:nvSpPr>
          <p:spPr bwMode="auto">
            <a:xfrm>
              <a:off x="1825" y="3447"/>
              <a:ext cx="62" cy="6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3" name="Line 83"/>
            <p:cNvSpPr>
              <a:spLocks noChangeShapeType="1"/>
            </p:cNvSpPr>
            <p:nvPr/>
          </p:nvSpPr>
          <p:spPr bwMode="auto">
            <a:xfrm>
              <a:off x="1882" y="3475"/>
              <a:ext cx="726" cy="6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4" name="Line 84"/>
            <p:cNvSpPr>
              <a:spLocks noChangeShapeType="1"/>
            </p:cNvSpPr>
            <p:nvPr/>
          </p:nvSpPr>
          <p:spPr bwMode="auto">
            <a:xfrm flipV="1">
              <a:off x="1882" y="3475"/>
              <a:ext cx="726" cy="31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5" name="Line 85"/>
            <p:cNvSpPr>
              <a:spLocks noChangeShapeType="1"/>
            </p:cNvSpPr>
            <p:nvPr/>
          </p:nvSpPr>
          <p:spPr bwMode="auto">
            <a:xfrm>
              <a:off x="1882" y="3793"/>
              <a:ext cx="363" cy="31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6" name="Line 86"/>
            <p:cNvSpPr>
              <a:spLocks noChangeShapeType="1"/>
            </p:cNvSpPr>
            <p:nvPr/>
          </p:nvSpPr>
          <p:spPr bwMode="auto">
            <a:xfrm flipV="1">
              <a:off x="2245" y="3475"/>
              <a:ext cx="363" cy="63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7" name="Line 87"/>
            <p:cNvSpPr>
              <a:spLocks noChangeShapeType="1"/>
            </p:cNvSpPr>
            <p:nvPr/>
          </p:nvSpPr>
          <p:spPr bwMode="auto">
            <a:xfrm>
              <a:off x="2245" y="3475"/>
              <a:ext cx="363" cy="31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8" name="Line 88"/>
            <p:cNvSpPr>
              <a:spLocks noChangeShapeType="1"/>
            </p:cNvSpPr>
            <p:nvPr/>
          </p:nvSpPr>
          <p:spPr bwMode="auto">
            <a:xfrm flipH="1">
              <a:off x="1837" y="3793"/>
              <a:ext cx="771" cy="317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9" name="Line 89"/>
            <p:cNvSpPr>
              <a:spLocks noChangeShapeType="1"/>
            </p:cNvSpPr>
            <p:nvPr/>
          </p:nvSpPr>
          <p:spPr bwMode="auto">
            <a:xfrm flipH="1">
              <a:off x="1837" y="3475"/>
              <a:ext cx="363" cy="635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4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122238"/>
            <a:ext cx="8910638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61950" indent="-361950">
              <a:spcBef>
                <a:spcPct val="20000"/>
              </a:spcBef>
              <a:buChar char="•"/>
              <a:tabLst>
                <a:tab pos="30607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607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607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607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marR="0" lvl="0" indent="-3619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  <a:defRPr/>
            </a:pP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kumimoji="0" lang="uk-UA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Властивості</a:t>
            </a: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uk-UA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визначників</a:t>
            </a:r>
            <a:r>
              <a:rPr kumimoji="0" lang="en-US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n-</a:t>
            </a:r>
            <a:r>
              <a:rPr kumimoji="0" lang="ru-RU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 порядку:</a:t>
            </a:r>
            <a:endParaRPr kumimoji="0" lang="ru-RU" altLang="ru-RU" sz="2400" b="1" i="1" u="none" strike="noStrike" kern="1200" cap="none" spc="0" normalizeH="0" baseline="0" noProof="1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61950" marR="0" lvl="0" indent="-3619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  <a:defRPr/>
            </a:pPr>
            <a:r>
              <a:rPr kumimoji="0" lang="uk-UA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Визначник матриці А дорівнює визначнику транспонованою матриці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endParaRPr kumimoji="0" lang="ru-RU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6388" name="Object 2"/>
          <p:cNvGraphicFramePr>
            <a:graphicFrameLocks noChangeAspect="1"/>
          </p:cNvGraphicFramePr>
          <p:nvPr/>
        </p:nvGraphicFramePr>
        <p:xfrm>
          <a:off x="2339975" y="1331913"/>
          <a:ext cx="11525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Формула" r:id="rId3" imgW="672808" imgH="342751" progId="Equation.3">
                  <p:embed/>
                </p:oleObj>
              </mc:Choice>
              <mc:Fallback>
                <p:oleObj name="Формула" r:id="rId3" imgW="672808" imgH="342751" progId="Equation.3">
                  <p:embed/>
                  <p:pic>
                    <p:nvPicPr>
                      <p:cNvPr id="163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331913"/>
                        <a:ext cx="11525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1808163"/>
            <a:ext cx="9144000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66700" indent="-266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6700" marR="0" lvl="0" indent="-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Якщо всі елементи деякого рядка матриці А дорівнюють 0, то визначник дорівнює 0.</a:t>
            </a:r>
          </a:p>
          <a:p>
            <a:pPr marL="266700" marR="0" lvl="0" indent="-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 Загальний (спільний) множник всіх елементів рядка визначника можна винести за знак цього визначника.</a:t>
            </a:r>
          </a:p>
          <a:p>
            <a:pPr marL="266700" marR="0" lvl="0" indent="-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 Якщо у визначнику поміняти місцями два рядки, то він змінить знак на протилежний.</a:t>
            </a:r>
          </a:p>
          <a:p>
            <a:pPr marL="266700" marR="0" lvl="0" indent="-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 Якщо визначник має два рівні рядки, то він дорівнює 0.</a:t>
            </a:r>
          </a:p>
          <a:p>
            <a:pPr marL="266700" marR="0" lvl="0" indent="-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6. Якщо елементи двох рядків визначника пропорційні, то визначник дорівнює 0.</a:t>
            </a:r>
          </a:p>
        </p:txBody>
      </p:sp>
    </p:spTree>
    <p:extLst>
      <p:ext uri="{BB962C8B-B14F-4D97-AF65-F5344CB8AC3E}">
        <p14:creationId xmlns:p14="http://schemas.microsoft.com/office/powerpoint/2010/main" val="11452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325438"/>
            <a:ext cx="9144000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1950" marR="0" lvl="0" indent="-36195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7. Значення визначника не зміниться, якщо до елементів його рядка додати відповідні елементи іншого рядка, помножені на одне і те ж число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1905000"/>
            <a:ext cx="9170988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</a:t>
            </a:r>
            <a:r>
              <a:rPr kumimoji="0" lang="ru-RU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Мінором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</a:t>
            </a:r>
            <a:r>
              <a:rPr kumimoji="0" lang="en-US" altLang="ru-RU" sz="2400" b="0" i="1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ij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елемента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ru-RU" sz="2400" b="0" i="1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ij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називається визначник (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-1)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порядку, отриманний викресленням з визначника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 порядку елементів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 рядка та 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 стовпця,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=1..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sng" strike="noStrike" kern="1200" cap="none" spc="0" normalizeH="0" baseline="0" noProof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Приклад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uk-UA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7412" name="Object 3"/>
          <p:cNvGraphicFramePr>
            <a:graphicFrameLocks noChangeAspect="1"/>
          </p:cNvGraphicFramePr>
          <p:nvPr/>
        </p:nvGraphicFramePr>
        <p:xfrm>
          <a:off x="3348038" y="3573463"/>
          <a:ext cx="368776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Формула" r:id="rId3" imgW="2438400" imgH="520700" progId="Equation.3">
                  <p:embed/>
                </p:oleObj>
              </mc:Choice>
              <mc:Fallback>
                <p:oleObj name="Формула" r:id="rId3" imgW="2438400" imgH="520700" progId="Equation.3">
                  <p:embed/>
                  <p:pic>
                    <p:nvPicPr>
                      <p:cNvPr id="174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573463"/>
                        <a:ext cx="3687762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4794250"/>
            <a:ext cx="91440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542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4292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Алгебраїчним доповненням елемента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ru-RU" sz="2400" b="0" i="1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ij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називаєтьчя число</a:t>
            </a:r>
            <a:endParaRPr kumimoji="0" lang="uk-UA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419475" y="5445125"/>
            <a:ext cx="1912938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altLang="ru-RU" sz="2400" b="0" i="1" u="none" strike="noStrike" kern="1200" cap="none" spc="0" normalizeH="0" baseline="-25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ij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=(-1)</a:t>
            </a:r>
            <a:r>
              <a:rPr kumimoji="0" lang="en-US" altLang="ru-RU" sz="2400" b="0" i="1" u="none" strike="noStrike" kern="1200" cap="none" spc="0" normalizeH="0" baseline="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en-US" altLang="ru-RU" sz="2400" b="0" i="0" u="none" strike="noStrike" kern="1200" cap="none" spc="0" normalizeH="0" baseline="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</a:t>
            </a:r>
            <a:r>
              <a:rPr kumimoji="0" lang="en-US" altLang="ru-RU" sz="2400" b="0" i="1" u="none" strike="noStrike" kern="1200" cap="none" spc="0" normalizeH="0" baseline="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</a:t>
            </a:r>
            <a:r>
              <a:rPr kumimoji="0" lang="en-US" altLang="ru-RU" sz="2400" b="0" i="0" u="none" strike="noStrike" kern="1200" cap="none" spc="0" normalizeH="0" baseline="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uk-UA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</a:t>
            </a:r>
            <a:r>
              <a:rPr kumimoji="0" lang="en-US" altLang="ru-RU" sz="2400" b="0" i="1" u="none" strike="noStrike" kern="1200" cap="none" spc="0" normalizeH="0" baseline="-25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ij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419475" y="5445125"/>
            <a:ext cx="1871663" cy="647700"/>
          </a:xfrm>
          <a:prstGeom prst="rect">
            <a:avLst/>
          </a:prstGeom>
          <a:noFill/>
          <a:ln w="25400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1258888" y="3429000"/>
          <a:ext cx="192563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Формула" r:id="rId5" imgW="1384300" imgH="800100" progId="Equation.3">
                  <p:embed/>
                </p:oleObj>
              </mc:Choice>
              <mc:Fallback>
                <p:oleObj name="Формула" r:id="rId5" imgW="1384300" imgH="800100" progId="Equation.3">
                  <p:embed/>
                  <p:pic>
                    <p:nvPicPr>
                      <p:cNvPr id="174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429000"/>
                        <a:ext cx="1925637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7019925" y="3573463"/>
            <a:ext cx="1895475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– мінор 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елемента </a:t>
            </a:r>
            <a:r>
              <a:rPr kumimoji="0" lang="ru-RU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</a:t>
            </a:r>
            <a:r>
              <a:rPr kumimoji="0" lang="ru-RU" altLang="ru-RU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ru-RU" altLang="ru-RU" sz="2400" b="0" i="0" u="none" strike="noStrike" kern="1200" cap="none" spc="0" normalizeH="0" baseline="-25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468313" y="6165850"/>
            <a:ext cx="353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ru-RU" altLang="ru-RU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23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=(-1)</a:t>
            </a:r>
            <a:r>
              <a:rPr kumimoji="0" lang="ru-RU" altLang="ru-RU" sz="24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2+3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</a:t>
            </a:r>
            <a:r>
              <a:rPr kumimoji="0" lang="ru-RU" altLang="ru-RU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23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=(-1)(-6)=6.</a:t>
            </a:r>
          </a:p>
        </p:txBody>
      </p:sp>
    </p:spTree>
    <p:extLst>
      <p:ext uri="{BB962C8B-B14F-4D97-AF65-F5344CB8AC3E}">
        <p14:creationId xmlns:p14="http://schemas.microsoft.com/office/powerpoint/2010/main" val="15886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2195513" y="2349500"/>
            <a:ext cx="56896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</a:t>
            </a:r>
            <a:r>
              <a:rPr kumimoji="0" lang="en-US" altLang="ru-RU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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ru-RU" sz="2400" b="0" i="1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ru-RU" sz="2400" b="0" i="1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ru-RU" sz="2400" b="0" i="1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ru-RU" sz="2400" b="0" i="1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+…+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ru-RU" sz="2400" b="0" i="1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ru-RU" sz="2400" b="0" i="1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=1..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       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249238"/>
            <a:ext cx="91440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542925" indent="-314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42925" marR="0" lvl="0" indent="-314325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8. Визначник дорівнює сумі добутків елементів будь-якого його рядка на відповідні алгебраїчні доповнення елементів цього рядка.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42925" marR="0" lvl="0" indent="-314325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ru-RU" sz="2400" b="1" i="1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Формула Лапласа: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6" name="Rectangle 11"/>
          <p:cNvSpPr>
            <a:spLocks noChangeArrowheads="1"/>
          </p:cNvSpPr>
          <p:nvPr/>
        </p:nvSpPr>
        <p:spPr bwMode="auto">
          <a:xfrm>
            <a:off x="2411413" y="2349500"/>
            <a:ext cx="4537075" cy="647700"/>
          </a:xfrm>
          <a:prstGeom prst="rect">
            <a:avLst/>
          </a:prstGeom>
          <a:noFill/>
          <a:ln w="25400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179388" y="3284538"/>
            <a:ext cx="4292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sng" strike="noStrike" kern="1200" cap="none" spc="0" normalizeH="0" baseline="0" noProof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Приклад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обчислити визначник</a:t>
            </a: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8438" name="Object 13"/>
          <p:cNvGraphicFramePr>
            <a:graphicFrameLocks noChangeAspect="1"/>
          </p:cNvGraphicFramePr>
          <p:nvPr/>
        </p:nvGraphicFramePr>
        <p:xfrm>
          <a:off x="323850" y="4437063"/>
          <a:ext cx="8032750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Формула" r:id="rId3" imgW="4089400" imgH="1079500" progId="Equation.3">
                  <p:embed/>
                </p:oleObj>
              </mc:Choice>
              <mc:Fallback>
                <p:oleObj name="Формула" r:id="rId3" imgW="4089400" imgH="1079500" progId="Equation.3">
                  <p:embed/>
                  <p:pic>
                    <p:nvPicPr>
                      <p:cNvPr id="1843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437063"/>
                        <a:ext cx="8032750" cy="212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Rectangle 14"/>
          <p:cNvSpPr>
            <a:spLocks noChangeArrowheads="1"/>
          </p:cNvSpPr>
          <p:nvPr/>
        </p:nvSpPr>
        <p:spPr bwMode="auto">
          <a:xfrm>
            <a:off x="323850" y="3933825"/>
            <a:ext cx="37623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а)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за правилом трикутника:</a:t>
            </a:r>
          </a:p>
        </p:txBody>
      </p:sp>
    </p:spTree>
    <p:extLst>
      <p:ext uri="{BB962C8B-B14F-4D97-AF65-F5344CB8AC3E}">
        <p14:creationId xmlns:p14="http://schemas.microsoft.com/office/powerpoint/2010/main" val="39164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0"/>
          <p:cNvSpPr>
            <a:spLocks noChangeArrowheads="1"/>
          </p:cNvSpPr>
          <p:nvPr/>
        </p:nvSpPr>
        <p:spPr bwMode="auto">
          <a:xfrm>
            <a:off x="179388" y="100013"/>
            <a:ext cx="85693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б)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використовуючи формулу Лапласа, розкладемо визначник за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елементами третього рядка :</a:t>
            </a:r>
          </a:p>
        </p:txBody>
      </p:sp>
      <p:graphicFrame>
        <p:nvGraphicFramePr>
          <p:cNvPr id="19459" name="Object 1"/>
          <p:cNvGraphicFramePr>
            <a:graphicFrameLocks noChangeAspect="1"/>
          </p:cNvGraphicFramePr>
          <p:nvPr/>
        </p:nvGraphicFramePr>
        <p:xfrm>
          <a:off x="188913" y="2276475"/>
          <a:ext cx="8955087" cy="424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Формула" r:id="rId3" imgW="4559300" imgH="2159000" progId="Equation.3">
                  <p:embed/>
                </p:oleObj>
              </mc:Choice>
              <mc:Fallback>
                <p:oleObj name="Формула" r:id="rId3" imgW="4559300" imgH="2159000" progId="Equation.3">
                  <p:embed/>
                  <p:pic>
                    <p:nvPicPr>
                      <p:cNvPr id="1945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2276475"/>
                        <a:ext cx="8955087" cy="424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1403350" y="1268413"/>
            <a:ext cx="56896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</a:t>
            </a:r>
            <a:r>
              <a:rPr kumimoji="0" lang="en-US" altLang="ru-RU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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ru-RU" altLang="ru-RU" sz="2400" b="0" i="0" u="none" strike="noStrike" kern="1200" cap="none" spc="0" normalizeH="0" baseline="-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ru-RU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ru-RU" altLang="ru-RU" sz="2400" b="0" i="0" u="none" strike="noStrike" kern="1200" cap="none" spc="0" normalizeH="0" baseline="-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ru-RU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ru-RU" altLang="ru-RU" sz="2400" b="0" i="0" u="none" strike="noStrike" kern="1200" cap="none" spc="0" normalizeH="0" baseline="-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ru-RU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ru-RU" altLang="ru-RU" sz="2400" b="0" i="0" u="none" strike="noStrike" kern="1200" cap="none" spc="0" normalizeH="0" baseline="-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ru-RU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ru-RU" altLang="ru-RU" sz="2400" b="0" i="0" u="none" strike="noStrike" kern="1200" cap="none" spc="0" normalizeH="0" baseline="-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33</a:t>
            </a:r>
            <a:r>
              <a:rPr kumimoji="0" lang="en-US" altLang="ru-RU" sz="2400" b="0" i="1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ru-RU" altLang="ru-RU" sz="2400" b="0" i="0" u="none" strike="noStrike" kern="1200" cap="none" spc="0" normalizeH="0" baseline="-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33</a:t>
            </a:r>
            <a:r>
              <a:rPr kumimoji="0" lang="ru-RU" altLang="ru-RU" sz="2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ru-RU" altLang="ru-RU" sz="2400" b="0" i="0" u="none" strike="noStrike" kern="1200" cap="none" spc="0" normalizeH="0" baseline="-3000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altLang="ru-RU" sz="2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 idx="4294967295"/>
          </p:nvPr>
        </p:nvSpPr>
        <p:spPr>
          <a:xfrm>
            <a:off x="588476" y="543209"/>
            <a:ext cx="7106970" cy="171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uk-UA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uk-UA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uk-UA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uk-UA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uk-UA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uk-UA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uk-UA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uk-UA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uk-UA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uk-UA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uk-UA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ЗАГАЛЬНИЙ ВИГЛЯД МАТРИЦІ РОЗМІРОМ M НА N</a:t>
            </a:r>
            <a:br>
              <a:rPr lang="uk-UA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3420" b="1" i="0" u="none" strike="noStrike" cap="none" dirty="0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2708275"/>
            <a:ext cx="4786312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 idx="4294967295"/>
          </p:nvPr>
        </p:nvSpPr>
        <p:spPr>
          <a:xfrm>
            <a:off x="1285592" y="742384"/>
            <a:ext cx="6052996" cy="1029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lang="uk-UA" sz="342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ПРИНЦИПИ НУМЕРАЦІЇ РЯДКІВ І СТОВПЦІВ</a:t>
            </a:r>
            <a:endParaRPr sz="3420" b="1" i="0" u="none" strike="noStrike" cap="none" dirty="0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4294967295"/>
          </p:nvPr>
        </p:nvSpPr>
        <p:spPr>
          <a:xfrm>
            <a:off x="1050202" y="2797521"/>
            <a:ext cx="6188798" cy="3658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4670" lvl="2" indent="-4572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98"/>
            </a:pPr>
            <a:r>
              <a:rPr lang="uk-UA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Рядки нумеруються зверху вниз, </a:t>
            </a:r>
            <a:r>
              <a:rPr lang="uk-UA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починаючи </a:t>
            </a:r>
            <a:r>
              <a:rPr lang="uk-UA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з №1.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0">
              <a:spcBef>
                <a:spcPts val="600"/>
              </a:spcBef>
              <a:buClr>
                <a:schemeClr val="dk2"/>
              </a:buClr>
              <a:buSzPts val="1898"/>
              <a:buNone/>
            </a:pPr>
            <a:endParaRPr lang="en-US" sz="2800" b="0" i="0" u="none" strike="noStrike" cap="none" dirty="0" smtClean="0">
              <a:solidFill>
                <a:schemeClr val="dk1"/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marL="730250" indent="-457200">
              <a:spcBef>
                <a:spcPts val="600"/>
              </a:spcBef>
              <a:buClr>
                <a:schemeClr val="dk2"/>
              </a:buClr>
              <a:buSzPts val="1898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    </a:t>
            </a:r>
            <a:r>
              <a:rPr lang="uk-UA" sz="2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Стовпці </a:t>
            </a:r>
            <a:r>
              <a:rPr lang="uk-UA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нумеруються зліва направо, починаючи з №1.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7723" indent="-457200">
              <a:spcBef>
                <a:spcPts val="600"/>
              </a:spcBef>
              <a:buClr>
                <a:schemeClr val="dk2"/>
              </a:buClr>
              <a:buSzPts val="1898"/>
            </a:pPr>
            <a:endParaRPr sz="2800" b="0" i="0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 idx="4294967295"/>
          </p:nvPr>
        </p:nvSpPr>
        <p:spPr>
          <a:xfrm>
            <a:off x="1258432" y="751437"/>
            <a:ext cx="5980568" cy="71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uk-UA" sz="38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РЯДОК І СТОВПЕЦЬ</a:t>
            </a:r>
            <a:endParaRPr sz="3800" b="1" i="0" u="none" strike="noStrike" cap="none" dirty="0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7312" y="2616994"/>
            <a:ext cx="3857625" cy="135731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2" name="Google Shape;16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6125" y="4714875"/>
            <a:ext cx="4357687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 txBox="1"/>
          <p:nvPr/>
        </p:nvSpPr>
        <p:spPr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 idx="4294967295"/>
          </p:nvPr>
        </p:nvSpPr>
        <p:spPr>
          <a:xfrm>
            <a:off x="1195056" y="887239"/>
            <a:ext cx="6043943" cy="57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uk-UA" sz="38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ЕЛЕМЕНТ МАТРИЦІ</a:t>
            </a:r>
            <a:endParaRPr sz="3800" b="1" i="0" u="none" strike="noStrike" cap="none" dirty="0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0" name="Google Shape;17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5" y="2714625"/>
            <a:ext cx="6357937" cy="135731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 txBox="1"/>
          <p:nvPr/>
        </p:nvSpPr>
        <p:spPr>
          <a:xfrm>
            <a:off x="3286125" y="3857625"/>
            <a:ext cx="29051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uk-UA" sz="1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(3-й рядок, </a:t>
            </a:r>
            <a:r>
              <a:rPr lang="uk-UA" sz="1800" b="0" i="0" u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1-й </a:t>
            </a:r>
            <a:r>
              <a:rPr lang="uk-UA" sz="1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стовпець)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uk-UA" sz="380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РОЗМІР МАТРИЦІ</a:t>
            </a:r>
            <a:endParaRPr sz="3800" b="1" i="0" u="none" strike="noStrike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7" name="Google Shape;177;p26"/>
          <p:cNvSpPr txBox="1">
            <a:spLocks noGrp="1"/>
          </p:cNvSpPr>
          <p:nvPr>
            <p:ph type="body" idx="4294967295"/>
          </p:nvPr>
        </p:nvSpPr>
        <p:spPr>
          <a:xfrm>
            <a:off x="834805" y="2645104"/>
            <a:ext cx="7239000" cy="484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lang="uk-UA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Матриця, яка має </a:t>
            </a:r>
            <a:r>
              <a:rPr lang="uk-UA" sz="2600" b="0" i="1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</a:t>
            </a:r>
            <a:r>
              <a:rPr lang="uk-UA" sz="26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рядків і </a:t>
            </a:r>
            <a:r>
              <a:rPr lang="uk-UA" sz="2600" b="0" i="1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 стовпців, називається матрицею розміру m на n.</a:t>
            </a:r>
            <a:endParaRPr dirty="0"/>
          </a:p>
          <a:p>
            <a:pPr marL="274320" marR="0" lvl="0" indent="-153797" algn="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endParaRPr sz="2600" b="0" i="1" u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8" name="Google Shape;178;p2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9" name="Google Shape;17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9029" y="4096543"/>
            <a:ext cx="5786437" cy="135731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 txBox="1"/>
          <p:nvPr/>
        </p:nvSpPr>
        <p:spPr>
          <a:xfrm>
            <a:off x="3823250" y="5601097"/>
            <a:ext cx="25003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uk-UA" sz="1800" b="0" i="0" u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(3 рядки, 2 стовпці)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>
            <a:spLocks noGrp="1"/>
          </p:cNvSpPr>
          <p:nvPr>
            <p:ph type="title"/>
          </p:nvPr>
        </p:nvSpPr>
        <p:spPr>
          <a:xfrm>
            <a:off x="1149790" y="642796"/>
            <a:ext cx="6546410" cy="82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uk-UA" sz="3800" b="1" i="0" u="none" strike="noStrike" cap="none" dirty="0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rPr>
              <a:t>ВИДИ МАТРИЦЬ</a:t>
            </a:r>
            <a:endParaRPr sz="3800" b="1" i="0" u="none" strike="noStrike" cap="none" dirty="0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2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7" name="Google Shape;18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37" y="1714500"/>
            <a:ext cx="487680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9" name="Google Shape;18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37" y="2857500"/>
            <a:ext cx="3495675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1" name="Google Shape;191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4375" y="4429125"/>
            <a:ext cx="426720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3" name="Google Shape;193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937" y="5286375"/>
            <a:ext cx="4781550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Изящная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5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1_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7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1065</Words>
  <Application>Microsoft Office PowerPoint</Application>
  <PresentationFormat>Екран (4:3)</PresentationFormat>
  <Paragraphs>119</Paragraphs>
  <Slides>37</Slides>
  <Notes>21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7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37</vt:i4>
      </vt:variant>
    </vt:vector>
  </HeadingPairs>
  <TitlesOfParts>
    <vt:vector size="54" baseType="lpstr">
      <vt:lpstr>Arial</vt:lpstr>
      <vt:lpstr>Calibri</vt:lpstr>
      <vt:lpstr>Calibri Light</vt:lpstr>
      <vt:lpstr>Century Gothic</vt:lpstr>
      <vt:lpstr>Noto Sans Symbols</vt:lpstr>
      <vt:lpstr>Symbol</vt:lpstr>
      <vt:lpstr>Times New Roman</vt:lpstr>
      <vt:lpstr>Trebuchet MS</vt:lpstr>
      <vt:lpstr>Wingdings 3</vt:lpstr>
      <vt:lpstr>2_Изящная</vt:lpstr>
      <vt:lpstr>3_Изящная</vt:lpstr>
      <vt:lpstr>4_Изящная</vt:lpstr>
      <vt:lpstr>Грань</vt:lpstr>
      <vt:lpstr>Зал засідань</vt:lpstr>
      <vt:lpstr>1_Зал засідань</vt:lpstr>
      <vt:lpstr>Тема Office</vt:lpstr>
      <vt:lpstr>Формула</vt:lpstr>
      <vt:lpstr>МАТРИЦІ ТА ДІЇ НАД НИМИ</vt:lpstr>
      <vt:lpstr>ПЛАН</vt:lpstr>
      <vt:lpstr>ВИЗНАЧЕННЯ</vt:lpstr>
      <vt:lpstr>     ЗАГАЛЬНИЙ ВИГЛЯД МАТРИЦІ РОЗМІРОМ M НА N </vt:lpstr>
      <vt:lpstr>ПРИНЦИПИ НУМЕРАЦІЇ РЯДКІВ І СТОВПЦІВ</vt:lpstr>
      <vt:lpstr>РЯДОК І СТОВПЕЦЬ</vt:lpstr>
      <vt:lpstr>ЕЛЕМЕНТ МАТРИЦІ</vt:lpstr>
      <vt:lpstr>РОЗМІР МАТРИЦІ</vt:lpstr>
      <vt:lpstr>ВИДИ МАТРИЦЬ</vt:lpstr>
      <vt:lpstr>ДІАГОНАЛІ КВАДРАТНИХ МАТРИЦЬ</vt:lpstr>
      <vt:lpstr>ВАЖЛИВІ ТИПИ КВАДРАТНИХ МАТРИЦЬ</vt:lpstr>
      <vt:lpstr>ТРИКУТНІ МАТРИЦІ</vt:lpstr>
      <vt:lpstr>ТРАНСПОНУВАННЯ МАТРИЦЬ</vt:lpstr>
      <vt:lpstr>МАТРИЦІ ОДНАКОВОГО РОЗМІРУ МОЖНА ВІДНІМАТИ І ДОДОВАТИ</vt:lpstr>
      <vt:lpstr>ДІЇ НАД МАТРИЦЯМИ</vt:lpstr>
      <vt:lpstr>МНОЖЕННЯ РЯДКА НА СТОВПЕЦЬ</vt:lpstr>
      <vt:lpstr>МНОЖЕННЯ МАТРИЦІ НА СТОВПЕЦЬ</vt:lpstr>
      <vt:lpstr>МОЖЛИВІСТЬ МНОЖЕННЯ МАТРИЦІ НА МАТРИЦЮ</vt:lpstr>
      <vt:lpstr>ПРАВИЛО МНОЖЕННЯ МАТРИЦІ НА МАТРИЦЮ</vt:lpstr>
      <vt:lpstr>ПРИКЛАД МНОЖЕННЯ МАТРИЦЬ</vt:lpstr>
      <vt:lpstr>ВЛАСТИВОСТІ ОДИНИЧНОЇ МАТРИЦІ</vt:lpstr>
      <vt:lpstr>МАТРИЦІ ТА ВИЗНАЧНИКИ  1. Матриці та їх властивості 2. Лінійні операції над матрицями 3. Визначники та їх властивості 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МАТРИЦІ ТА ДІЇ НАД НИМИ</dc:title>
  <dc:creator>User</dc:creator>
  <cp:lastModifiedBy>User</cp:lastModifiedBy>
  <cp:revision>6</cp:revision>
  <dcterms:modified xsi:type="dcterms:W3CDTF">2021-04-08T07:21:03Z</dcterms:modified>
</cp:coreProperties>
</file>