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6"/>
  </p:notesMasterIdLst>
  <p:sldIdLst>
    <p:sldId id="258" r:id="rId2"/>
    <p:sldId id="259" r:id="rId3"/>
    <p:sldId id="280" r:id="rId4"/>
    <p:sldId id="287" r:id="rId5"/>
    <p:sldId id="284" r:id="rId6"/>
    <p:sldId id="260" r:id="rId7"/>
    <p:sldId id="285" r:id="rId8"/>
    <p:sldId id="261" r:id="rId9"/>
    <p:sldId id="288" r:id="rId10"/>
    <p:sldId id="262" r:id="rId11"/>
    <p:sldId id="289" r:id="rId12"/>
    <p:sldId id="263" r:id="rId13"/>
    <p:sldId id="264" r:id="rId14"/>
    <p:sldId id="265" r:id="rId15"/>
    <p:sldId id="266" r:id="rId16"/>
    <p:sldId id="267" r:id="rId17"/>
    <p:sldId id="268" r:id="rId18"/>
    <p:sldId id="302" r:id="rId19"/>
    <p:sldId id="300" r:id="rId20"/>
    <p:sldId id="301" r:id="rId21"/>
    <p:sldId id="307" r:id="rId22"/>
    <p:sldId id="305" r:id="rId23"/>
    <p:sldId id="303" r:id="rId24"/>
    <p:sldId id="308" r:id="rId25"/>
    <p:sldId id="290" r:id="rId26"/>
    <p:sldId id="291" r:id="rId27"/>
    <p:sldId id="296" r:id="rId28"/>
    <p:sldId id="292" r:id="rId29"/>
    <p:sldId id="295" r:id="rId30"/>
    <p:sldId id="294" r:id="rId31"/>
    <p:sldId id="297" r:id="rId32"/>
    <p:sldId id="293" r:id="rId33"/>
    <p:sldId id="298" r:id="rId34"/>
    <p:sldId id="283" r:id="rId35"/>
    <p:sldId id="270" r:id="rId36"/>
    <p:sldId id="271" r:id="rId37"/>
    <p:sldId id="272" r:id="rId38"/>
    <p:sldId id="274" r:id="rId39"/>
    <p:sldId id="273" r:id="rId40"/>
    <p:sldId id="275" r:id="rId41"/>
    <p:sldId id="276" r:id="rId42"/>
    <p:sldId id="277" r:id="rId43"/>
    <p:sldId id="278" r:id="rId44"/>
    <p:sldId id="279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13.04.2023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13.04.2023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перших n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 і хвіст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 N_First_Tail (n l)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(if (zerop n) nil 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(progn  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(setq y (cdr l))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(setq w (N_First_Tail (- n 1) y) )       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(list 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(cons (car l) (car w ))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y)  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)</a:t>
            </a:r>
          </a:p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(N_First_Tail 3 '(1 2 3 4 5 7))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700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  списку по заданному елементу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треба розбити список на дві частини 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містить ті елементи , які розташовані перед заданим, друга - починаючи з цього елементу до кінця списку. Вважається, що  такий елемент у списку один.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Відміна цієї задачі від попередньої тільки у граничній умові.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1613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  списку по заданному елементу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Div_by_Element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(El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L)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(if (eql (car L) El)  nil 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(progn  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y (cdr l))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w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Div_by_Element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y) )       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(cons (car l) (car w )) y)  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Div_by_Element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'(1 2 3 4 5 7 8))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586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вставкою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Звернемось знову до задачі сортування списку. Раніше було представлено рішення цієї задачі на Пролозі методом бульбашки. Зараз складемо функцію 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</a:t>
            </a:r>
            <a:r>
              <a:rPr lang="ru-RU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lw</a:t>
            </a:r>
            <a:r>
              <a:rPr lang="ru-RU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реалізації метода вставки.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Нагадаємо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цей метод полягаю в тому, що всі елементи початкового списку по черзі необхідно вставити між двома елементами списку результату, для яких має місто порушення правила упорядкування.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314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вставкою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 функції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вхідний список, а другий – робочий список, у який поміщається результати після кожної вставки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виклику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цього аргументу є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невизначеним.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Після того як вхідний список буде вичерпано, результат у граничній умові зв’язується зі значенням робочого списку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який на цей момент буде упорядкованим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987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вставкою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самої функції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записується як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/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sort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lw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(cond ((null l) lw) 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(T (sort (cdr l) (insert (car l) lw)))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)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758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вставки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елементу до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упорядкованого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insert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 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(cond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 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e  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(&lt;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 (&gt;=e  (car l )) (cons (car l) (insert e  (cdr l ))))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елементу до пустого списку – список, що містить тільки цей елемент.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 є меншим голови робочого списку, то він стає першим у робочому списку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 противному випадку проводиться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 у хвіст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головою результату буде голова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534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вставкою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елемент є меншим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голову 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робочого списку, то він стає першим у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робочому 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 </a:t>
            </a: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 противному випадку проводиться вставка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 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хвіст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Вхідний список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3 2 4 1)</a:t>
            </a:r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endParaRPr lang="uk-UA" sz="8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в  ()                                               (3)</a:t>
            </a:r>
          </a:p>
          <a:p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в (3)                  2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(2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         4&gt;2  =&gt;cons 2   4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в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4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4 в ()</a:t>
            </a:r>
          </a:p>
          <a:p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(3 4)</a:t>
            </a:r>
          </a:p>
          <a:p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(2 3 4)</a:t>
            </a:r>
          </a:p>
          <a:p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в ( 2 3 4)        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1&lt;2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3 4)</a:t>
            </a:r>
          </a:p>
          <a:p>
            <a:endParaRPr lang="uk-UA" sz="8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</a:p>
          <a:p>
            <a:r>
              <a:rPr lang="uk-UA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8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22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задачу реверсування списку,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перебудови списку, коли його елементи будуть розташовані в оберненому порядку. Першу функцію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побудуємо безпосереднє на визначенні рекурсії. Нехай є відомим результат для хвоста списку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 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Тоді достатньо об’єднати цей результат за допомогою функції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головою поточного списку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 (L 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(if  (null L  ) ()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(append (Rev (cdr L )) (cons (car L) () 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3858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параметри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Відмітимо, що якщо на прямій ході рекурсії голову поточного списку приєднувати до деякого списку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(параметру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накопичення), то в результаті отримаємо обернений список. При цьому очевидно, початковим значенням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повинно бути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Reverse_s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 Res 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(if (null l ) Res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Reverse_s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L) (cons (car L) Res 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305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Прості задачі обробки списків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вставкою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Горнера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підмножини даної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Локальні визначення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Швидке сортування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Реверсування складного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параметри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відміну від функції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даному випадку перевернутий список починає формуватися відразу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параметрі Res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сформована його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частина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передається на наступний крок рекурсії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звернень до функції cons дорівнює довжині n списку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використання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 зменшує складність Reverse від квадратичної до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лінійної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416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параметри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Reverse_s1 (L &amp;optional (Res nil))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(if (null l ) Res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(Reverse_s1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L) (cons (car L) Res 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2385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Горнера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потрібно обчислити наступний поліном.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обчисленні в «лоб»  для поліному третього ступеня необхідно  виконати 6 множень.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представити цей поліном у формі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легко бачити, що для обчислення поліному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третього ступеня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 тільки 3 множення.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060848"/>
            <a:ext cx="496855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365104"/>
            <a:ext cx="5544616" cy="473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7540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поліному по схемі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Горнера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Horner_s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 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((null a) 0)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(T (+ (car a) (*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Horner_s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a) x) x 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996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хема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Горнера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накопичувальним параметром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Horner(a x &amp;optional (s 0))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((null a) 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(T (Horner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a) x (+ (* s x) (car a))))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7079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підмножини даної множини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add-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((null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nil)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(T (cons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(cons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(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lsts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(add-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до множини додати елемент, то цей елемент буде входити до кожної підмножини.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‘(() (1)))  ((2) (2 1))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7009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підмножини даної множини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all-subsets (s)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((null s) (list nil))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(T (append</a:t>
            </a:r>
          </a:p>
          <a:p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(all-subsets(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(add-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s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)(all-subsets (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s))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438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Локальні визначення. Форма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попередньому прикладі червоним виділено дублювання обчислень.</a:t>
            </a:r>
          </a:p>
          <a:p>
            <a:r>
              <a:rPr lang="da-DK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a-DK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((m1 p1)(m2 p2)…(mk pk )) e1 e2 … en</a:t>
            </a:r>
            <a:r>
              <a:rPr lang="da-DK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-змінні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визначаючі вирази;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обчислювальні форми, до яких входять вказані змінні.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75727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Локальні визначення. Форма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a-subsets (s)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((null s) (list nil))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(T (let 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(a-subsets(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(append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(add-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s)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(a-subsets '(1 2 3))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(NIL (3) (2) (2 3) (1) (1 3) (1 2) (1 2 3))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800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Швидке сортування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Вибираємо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розділяючий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елемент (найпростіше взяти голову списку);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Розщеплюємо хвіст списку на два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списки: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лівий кладемо всі елементи менші або рівні поділяючого, 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більші;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застосовуємо цей алгоритм до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Об'єднуємо відсортовані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вставивши між ними елемент, що розділяє.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56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Останній елементу 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last_ (list)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(cond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((null (cdr list)) (car list)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(T (last_ (cdr list)))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(last_ '(a b c d))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703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Швидке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сортування.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Розщіпляюча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функція.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split (a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&amp;optional (l nil) ( r nil))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((null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(list l r))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((&lt;=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(split a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)(cons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(split a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l (cons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r)))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858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Швидке сортування.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Розщіпляюча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функція.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розділяючий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елемент;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l,r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параметри;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голова списку менша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розділяючого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вона додається до лівого параметра. В противному випадку- до правого.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7359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Швидке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quick-sort(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((null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nil)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(T (let((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(split(car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(quick-sort(car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(car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))(quick-sort(car(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5283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Швидке сортування.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локальну змінну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заноситься результат розщеплення хвоста списку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розділяючим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елементом рівним голові.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список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другий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append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об'єднуємо  результати застосування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quick-sort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голови і другого елементу , а між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ними вставляється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розділяючий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елемент.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5414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Реверсування складного списку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Розглянутий прийом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параметром може бути використаний для побудови функції ReverseAll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що реверсує заданий список на всіх його рівнях, наприклад: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(ReverseAll '(A (B D) C)) =&gt; (C (D B) A)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3465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Реверсування складного 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Розглянемо спочатку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рішення без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використанням функції append і паралельної рекурсії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ReverseAll (X)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 ((atom X) X)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T(append (ReverseAll (cdr X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                        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(ReverseAll (car X)) NIL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Попутно зауважимо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що в останньому рядку можна переставити місцями звернення до функцій cons і ReverseAll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156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RevDepth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RevBroad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більш ефективним є рішення з накопичують параметром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яке реалізують дві взаємопов'язані функції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RevDepth (X)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(cond ((atom X) 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(T (RevBroad X NIL))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RevBroad (Y Res)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(cond ((null Y) Res)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(T (RevBroad (cdr Y) (cons (RevDepth (car Y)) Res)))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(RevDepth '(a (b c) (d e f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)))=&gt;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((F E D) (C B) A)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470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RevDepth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RevBroad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вихідного списку і його підсписків йде в двох напрямках - вглиб функцією RevDepth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 вшир - RevBroad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Ці дві функції є взаємно рекурсивними, а в RevBroad додатково використана проста рекурсія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тілі функції RevDepth для обробки неатомарних X при виклику RevBroad заводиться накопичувальний параметр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спочатку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рівний порожньому списку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тілі ж функції RevBroad в цей накопичувальний параметр Res збираються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зворотному порядку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оброблені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реверсовані)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елементи верхнього рівня списку Y.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0156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задачу вирівнювання списку довільної довжини і глибини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тобто видалення в ньому всіх внутрішніх дужок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 зміни складу і порядку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проходження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входять в список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Flatten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Q))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T)))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 R 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Результатом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функції Flatten є однорівневий список атомів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Вирішення цього завдання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паралельної рекурсією можна отримати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спираючись на рекурсивне визначення S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-виразу: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3635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Flatten (X)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(cond ((null X) NIL)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 X) (cons X ()))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(append (Flatten (car X))(Flatten (cdr X)) )) 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(Flatten '(((a)) (b)))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541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Останній елементу 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Гранична умова у цьому випадку відображає той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хвіст списку, який містить тільки один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порожнім списком.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і випадку функцій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Member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тут ми маємо хвостову рекурсії, оскільки у виклику функції немає ніяких дій – тільки рух від поточного стану списку до наступного.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2541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розглянута функція використовує для вирівнювання високо витратну функцію append, побудуємо рішення з накопичують параметром. Воно включає дві функції: основна функція FlattenA викликає допоміжну функцію Flat, встановлюючи для неї початкове значення накопичує параметра. Flat реалізує власне рекурсивний процес вирівнювання: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4753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FlattenA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(Flat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(cond   ((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((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)(cons Y	Res))	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(Flat (car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(Flat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Y)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 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(FlattenA '((b c) ((d)) (a)) 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67464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ході рекурсії Flat в параметрі Res поступово накопичує результат, розглядаючи три можливі випадки.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порожній список, то Res не змінюється.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 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атом, відмінний від NIL, то він безпосередньо заноситься в Res.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 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неатомарное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можна розглядати як бінарне дерево, і спочатку рекурсивно вирівнюється праве піддерево (отримане операцією cdr), при цьому використовується параметр Res: (Flat (cdr Y) Res).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64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Отриманий результат (вирівняне праве піддерево) використовується як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накопичувальний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 для вирівнювання лівого піддерева (отриманого операцією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Flat (car Y) (Flat (cdr Y) Res)).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такий порядок рекурсивних викликів функції Flat забезпечує збереження вихідного порядку атомів в вирівняному списку.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9124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списків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даному випадку один рекурсивний виклик розташований всередині іншого рекурсивного виклику, демонструючи ще один, більш складний вид рекурсії - рекурсію більш високого порядку. Точніше, Flat - це рекурсія першого порядку, оскільки порядок відраховується за кількістю вкладених рекурсивних викликів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84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 входжень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елементу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основі побудови функції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el 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покладені наступні міркування.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пустого списку неможливо вилучити жодного елементу і тому список – результат є пустим.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відомий результат для хвоста,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 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у разі коли поточний елемент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буде рівним елементу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він до результату не приєднується.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противному випадку елемент функцією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додається до результату.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103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всіх входжень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елементу  до 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Del_el (El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(cond 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((null list) ())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((eql el (car list))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(Del_el El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list)) 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(T (cons (car list)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(Del_el  El 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(cdr list))) 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(Del_el ‘w  '(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a w b w c))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516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всіх входжень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елементу  до 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 відмітити, що гранична умова є не тільки перевіркою чи є вхідний список пустим. Це є останнім кроком прямого ходу рекурсії, після якого здійснюються приєднання елементів означених у третьому рядку до обчисленого результату.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обов’язково буде виконана, так як у поточні виклики робляться зі списками , що мають на елемент менше ніж попередні.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03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з перших n елементів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випадку гранична умова має той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сенс,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список який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елементів є пустим. Перший аргумент відіграє роль лічильника відібраних елементів і його величина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зменшується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одиницю при кожному рекурсивному виклику.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n_first (n list)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(if (zerop n) ()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(cons (car list) (n_first (- n 1) (cdr list)))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(n_first 3 '(1 2 3 4 5 6 7))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306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з перших n елементів і хвіст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Функцію  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n_first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можна легко розширити на випадок коли 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вхідного списку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формується  два: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один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перші 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елементів;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–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решту(хвіст).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Особливістю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цієї задачі є те, 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неохбідно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одне ім’я функції повернути два результати. Цілком природно у таких випадків сформувати список результатів і відповідно заносити у перший підсписок список послідовно голови списку поки не виконається гранична умова. У приведеному зображенні цієї функції використані локальні визначення для змінних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дає змогу набагато спростити розуміння роботи функції.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04758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4058</TotalTime>
  <Words>2643</Words>
  <Application>Microsoft Office PowerPoint</Application>
  <PresentationFormat>Экран (4:3)</PresentationFormat>
  <Paragraphs>357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Паркет</vt:lpstr>
      <vt:lpstr>      функціональне та логічне програмування  </vt:lpstr>
      <vt:lpstr>ЛЕКЦІЯ 10</vt:lpstr>
      <vt:lpstr>Останній елементу списку</vt:lpstr>
      <vt:lpstr>Останній елементу списку</vt:lpstr>
      <vt:lpstr>Вилучення всіх входжень  елементу  до списку</vt:lpstr>
      <vt:lpstr>Вилучення всіх входжень  елементу  до списку</vt:lpstr>
      <vt:lpstr>Вилучення всіх входжень  елементу  до списку</vt:lpstr>
      <vt:lpstr>Список з перших n елементів</vt:lpstr>
      <vt:lpstr>Список з перших n елементів і хвіст</vt:lpstr>
      <vt:lpstr>Список з перших n елементів і хвіст</vt:lpstr>
      <vt:lpstr>Поділ  списку по заданному елементу </vt:lpstr>
      <vt:lpstr>Поділ  списку по заданному елементу </vt:lpstr>
      <vt:lpstr>Сортування вставкою</vt:lpstr>
      <vt:lpstr>Сортування вставкою</vt:lpstr>
      <vt:lpstr>Сортування вставкою</vt:lpstr>
      <vt:lpstr>Функція вставки елементу до упорядкованого списку</vt:lpstr>
      <vt:lpstr>Сортування вставкою</vt:lpstr>
      <vt:lpstr>Накопичувальні параметри</vt:lpstr>
      <vt:lpstr>Накопичувальні параметри</vt:lpstr>
      <vt:lpstr>Накопичувальні параметри</vt:lpstr>
      <vt:lpstr>Накопичувальні параметри</vt:lpstr>
      <vt:lpstr>Схема  Горнера</vt:lpstr>
      <vt:lpstr>Обчислення поліному по схемі  Горнера</vt:lpstr>
      <vt:lpstr>Cхема  Горнера з накопичувальним параметром</vt:lpstr>
      <vt:lpstr>Всі підмножини даної множини</vt:lpstr>
      <vt:lpstr>Всі підмножини даної множини</vt:lpstr>
      <vt:lpstr>Локальні визначення. Форма let</vt:lpstr>
      <vt:lpstr>Локальні визначення. Форма let</vt:lpstr>
      <vt:lpstr>Швидке сортування</vt:lpstr>
      <vt:lpstr>Швидке сортування. Розщіпляюча функція.</vt:lpstr>
      <vt:lpstr>Швидке сортування. Розщіпляюча функція.</vt:lpstr>
      <vt:lpstr>Швидке сортування.</vt:lpstr>
      <vt:lpstr>Швидке сортування.</vt:lpstr>
      <vt:lpstr>Реверсування складного списку </vt:lpstr>
      <vt:lpstr>Реверсування складного списку</vt:lpstr>
      <vt:lpstr>Накопичувальні параметри Функції RevDepth і  RevBroad</vt:lpstr>
      <vt:lpstr>Функції RevDepth і  RevBroad</vt:lpstr>
      <vt:lpstr>Лінеарізація списків</vt:lpstr>
      <vt:lpstr>Лінеарізація списків</vt:lpstr>
      <vt:lpstr>Лінеарізація списків</vt:lpstr>
      <vt:lpstr>Лінеарізація списків</vt:lpstr>
      <vt:lpstr>Лінеарізація списків</vt:lpstr>
      <vt:lpstr>Лінеарізація списків</vt:lpstr>
      <vt:lpstr>Лінеарізація списків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247</cp:revision>
  <dcterms:created xsi:type="dcterms:W3CDTF">2018-09-10T07:12:08Z</dcterms:created>
  <dcterms:modified xsi:type="dcterms:W3CDTF">2023-04-13T11:15:38Z</dcterms:modified>
</cp:coreProperties>
</file>