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2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0278" y="2391188"/>
            <a:ext cx="5974080" cy="1888982"/>
          </a:xfrm>
          <a:prstGeom prst="rect">
            <a:avLst/>
          </a:prstGeom>
          <a:solidFill>
            <a:srgbClr val="496AB2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4776"/>
              </a:lnSpc>
            </a:pPr>
            <a:r>
              <a:rPr lang="ru" sz="3900" b="1" dirty="0">
                <a:solidFill>
                  <a:srgbClr val="FFFF00"/>
                </a:solidFill>
                <a:latin typeface="Calibri"/>
              </a:rPr>
              <a:t>ОБЛАЧНЫЕ ВЫЧИСЛЕНИЯ В МАРКЕТИНГЕ С ОЦЕНКОЙ ЭФФЕКТИВНОСТИ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50979" y="564204"/>
            <a:ext cx="5107021" cy="466928"/>
          </a:xfrm>
          <a:prstGeom prst="rect">
            <a:avLst/>
          </a:prstGeom>
          <a:noFill/>
        </p:spPr>
        <p:txBody>
          <a:bodyPr wrap="square" rtlCol="0">
            <a:prstTxWarp prst="textChevron">
              <a:avLst>
                <a:gd name="adj" fmla="val 0"/>
              </a:avLst>
            </a:prstTxWarp>
            <a:spAutoFit/>
          </a:bodyPr>
          <a:lstStyle/>
          <a:p>
            <a:r>
              <a:rPr lang="ru-RU" sz="2600" b="1" dirty="0" smtClean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9</a:t>
            </a:r>
            <a:endParaRPr lang="ru-RU" sz="2600" b="1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496" y="445008"/>
            <a:ext cx="7833360" cy="1612392"/>
          </a:xfrm>
          <a:prstGeom prst="rect">
            <a:avLst/>
          </a:prstGeom>
          <a:solidFill>
            <a:srgbClr val="153879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3792"/>
              </a:lnSpc>
              <a:spcAft>
                <a:spcPts val="1260"/>
              </a:spcAft>
            </a:pPr>
            <a:r>
              <a:rPr lang="ru" sz="2700" b="1">
                <a:solidFill>
                  <a:srgbClr val="FFFFFF"/>
                </a:solidFill>
                <a:latin typeface="Arial"/>
              </a:rPr>
              <a:t>Направления использования облачных технологий в маркетинговой деятельности</a:t>
            </a:r>
          </a:p>
          <a:p>
            <a:pPr indent="0" algn="just">
              <a:spcAft>
                <a:spcPts val="5250"/>
              </a:spcAft>
            </a:pPr>
            <a:r>
              <a:rPr lang="ru" sz="2400">
                <a:solidFill>
                  <a:srgbClr val="FFFF00"/>
                </a:solidFill>
                <a:latin typeface="Times New Roman"/>
              </a:rPr>
              <a:t>4</a:t>
            </a:r>
            <a:r>
              <a:rPr lang="ru" sz="2400">
                <a:solidFill>
                  <a:srgbClr val="FFFFFF"/>
                </a:solidFill>
                <a:latin typeface="Times New Roman"/>
              </a:rPr>
              <a:t> </a:t>
            </a:r>
            <a:r>
              <a:rPr lang="ru" sz="2400">
                <a:solidFill>
                  <a:srgbClr val="FFFF00"/>
                </a:solidFill>
                <a:latin typeface="Times New Roman"/>
              </a:rPr>
              <a:t>Управление взаимоотношениями с клиентами </a:t>
            </a:r>
            <a:r>
              <a:rPr lang="en-US" sz="2400">
                <a:solidFill>
                  <a:srgbClr val="FFFF00"/>
                </a:solidFill>
                <a:latin typeface="Times New Roman"/>
              </a:rPr>
              <a:t>(CRM).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3400" y="2959608"/>
            <a:ext cx="6199632" cy="3121152"/>
          </a:xfrm>
          <a:prstGeom prst="rect">
            <a:avLst/>
          </a:prstGeom>
          <a:solidFill>
            <a:srgbClr val="496AB2"/>
          </a:solidFill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3168"/>
              </a:lnSpc>
              <a:spcBef>
                <a:spcPts val="5250"/>
              </a:spcBef>
            </a:pPr>
            <a:r>
              <a:rPr lang="ru" sz="2400">
                <a:solidFill>
                  <a:srgbClr val="FFFF00"/>
                </a:solidFill>
                <a:latin typeface="Times New Roman"/>
              </a:rPr>
              <a:t>5</a:t>
            </a:r>
            <a:r>
              <a:rPr lang="ru" sz="2400">
                <a:solidFill>
                  <a:srgbClr val="FFFFFF"/>
                </a:solidFill>
                <a:latin typeface="Times New Roman"/>
              </a:rPr>
              <a:t> </a:t>
            </a:r>
            <a:r>
              <a:rPr lang="ru" sz="2400">
                <a:solidFill>
                  <a:srgbClr val="FFFF00"/>
                </a:solidFill>
                <a:latin typeface="Times New Roman"/>
              </a:rPr>
              <a:t>Управление маркетингом:</a:t>
            </a:r>
          </a:p>
          <a:p>
            <a:pPr indent="0" algn="just">
              <a:lnSpc>
                <a:spcPts val="3168"/>
              </a:lnSpc>
            </a:pPr>
            <a:r>
              <a:rPr lang="ru" sz="2400">
                <a:solidFill>
                  <a:srgbClr val="FFFF00"/>
                </a:solidFill>
                <a:latin typeface="Times New Roman"/>
              </a:rPr>
              <a:t>-стратегическое управление;</a:t>
            </a:r>
          </a:p>
          <a:p>
            <a:pPr indent="0" algn="just">
              <a:lnSpc>
                <a:spcPts val="3168"/>
              </a:lnSpc>
            </a:pPr>
            <a:r>
              <a:rPr lang="ru" sz="2400">
                <a:solidFill>
                  <a:srgbClr val="FFFF00"/>
                </a:solidFill>
                <a:latin typeface="Times New Roman"/>
              </a:rPr>
              <a:t>-тактическое управление;</a:t>
            </a:r>
          </a:p>
          <a:p>
            <a:pPr indent="0" algn="just">
              <a:lnSpc>
                <a:spcPts val="3168"/>
              </a:lnSpc>
            </a:pPr>
            <a:r>
              <a:rPr lang="ru" sz="2400">
                <a:solidFill>
                  <a:srgbClr val="FFFF00"/>
                </a:solidFill>
                <a:latin typeface="Times New Roman"/>
              </a:rPr>
              <a:t>-оперативное управление;</a:t>
            </a:r>
          </a:p>
          <a:p>
            <a:pPr indent="0" algn="just">
              <a:lnSpc>
                <a:spcPts val="3168"/>
              </a:lnSpc>
            </a:pPr>
            <a:r>
              <a:rPr lang="ru" sz="2400">
                <a:solidFill>
                  <a:srgbClr val="FFFF00"/>
                </a:solidFill>
                <a:latin typeface="Times New Roman"/>
              </a:rPr>
              <a:t>-внутренняя социальная сеть;</a:t>
            </a:r>
          </a:p>
          <a:p>
            <a:pPr indent="0">
              <a:lnSpc>
                <a:spcPts val="3168"/>
              </a:lnSpc>
            </a:pPr>
            <a:r>
              <a:rPr lang="ru" sz="2400">
                <a:solidFill>
                  <a:srgbClr val="FFFF00"/>
                </a:solidFill>
                <a:latin typeface="Times New Roman"/>
              </a:rPr>
              <a:t>-организация эффективной совместной работы маркетологов;</a:t>
            </a:r>
          </a:p>
          <a:p>
            <a:pPr indent="0" algn="just">
              <a:lnSpc>
                <a:spcPts val="3168"/>
              </a:lnSpc>
            </a:pPr>
            <a:r>
              <a:rPr lang="ru" sz="2400">
                <a:solidFill>
                  <a:srgbClr val="FFFF00"/>
                </a:solidFill>
                <a:latin typeface="Times New Roman"/>
              </a:rPr>
              <a:t>-оценка результативности маркетинга.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052"/>
            <a:ext cx="9144000" cy="477621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323088"/>
            <a:ext cx="9144000" cy="1641964"/>
          </a:xfrm>
          <a:prstGeom prst="rect">
            <a:avLst/>
          </a:prstGeom>
          <a:solidFill>
            <a:srgbClr val="153879"/>
          </a:solidFill>
        </p:spPr>
        <p:txBody>
          <a:bodyPr lIns="0" tIns="0" rIns="0" bIns="0">
            <a:noAutofit/>
          </a:bodyPr>
          <a:lstStyle/>
          <a:p>
            <a:pPr marL="81280" indent="0">
              <a:lnSpc>
                <a:spcPts val="5256"/>
              </a:lnSpc>
              <a:spcAft>
                <a:spcPts val="3780"/>
              </a:spcAft>
            </a:pPr>
            <a:r>
              <a:rPr lang="ru" sz="4300" b="1" dirty="0">
                <a:solidFill>
                  <a:srgbClr val="FFFFFF"/>
                </a:solidFill>
                <a:latin typeface="Calibri"/>
              </a:rPr>
              <a:t>Два подхода в организации ИТ-инфраструктуры для маркетинга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2272" y="262128"/>
            <a:ext cx="7839456" cy="1432560"/>
          </a:xfrm>
          <a:prstGeom prst="rect">
            <a:avLst/>
          </a:prstGeom>
          <a:solidFill>
            <a:srgbClr val="153879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4800"/>
              </a:lnSpc>
              <a:spcAft>
                <a:spcPts val="1890"/>
              </a:spcAft>
            </a:pPr>
            <a:r>
              <a:rPr lang="ru" sz="3900" b="1" dirty="0">
                <a:solidFill>
                  <a:srgbClr val="FFFFFF"/>
                </a:solidFill>
                <a:latin typeface="Calibri"/>
              </a:rPr>
              <a:t>Модель облачных вычислений для маркетинговой деятельности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06552" y="1694688"/>
          <a:ext cx="8217408" cy="4474464"/>
        </p:xfrm>
        <a:graphic>
          <a:graphicData uri="http://schemas.openxmlformats.org/drawingml/2006/table">
            <a:tbl>
              <a:tblPr/>
              <a:tblGrid>
                <a:gridCol w="4105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1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02664">
                <a:tc>
                  <a:txBody>
                    <a:bodyPr/>
                    <a:lstStyle/>
                    <a:p>
                      <a:pPr marL="165100" indent="0"/>
                      <a:r>
                        <a:rPr lang="ru" sz="2700" b="1">
                          <a:solidFill>
                            <a:srgbClr val="FFFF00"/>
                          </a:solidFill>
                          <a:latin typeface="Arial"/>
                        </a:rPr>
                        <a:t>Маркетинговый опыт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1680"/>
                        </a:spcAft>
                      </a:pPr>
                      <a:r>
                        <a:rPr lang="ru" sz="2700" b="1">
                          <a:solidFill>
                            <a:srgbClr val="FFFF00"/>
                          </a:solidFill>
                          <a:latin typeface="Arial"/>
                        </a:rPr>
                        <a:t>Маркетинговые</a:t>
                      </a:r>
                    </a:p>
                    <a:p>
                      <a:pPr indent="0" algn="ctr"/>
                      <a:r>
                        <a:rPr lang="ru" sz="2700" b="1">
                          <a:solidFill>
                            <a:srgbClr val="FFFF00"/>
                          </a:solidFill>
                          <a:latin typeface="Arial"/>
                        </a:rPr>
                        <a:t>операции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4568">
                <a:tc gridSpan="2">
                  <a:txBody>
                    <a:bodyPr/>
                    <a:lstStyle/>
                    <a:p>
                      <a:pPr indent="0" algn="ctr"/>
                      <a:r>
                        <a:rPr lang="ru" sz="2700" b="1">
                          <a:solidFill>
                            <a:srgbClr val="FFFFFF"/>
                          </a:solidFill>
                          <a:latin typeface="Arial"/>
                        </a:rPr>
                        <a:t>Межплатформенное ПО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 gridSpan="2">
                  <a:txBody>
                    <a:bodyPr/>
                    <a:lstStyle/>
                    <a:p>
                      <a:pPr indent="0" algn="ctr"/>
                      <a:r>
                        <a:rPr lang="ru" sz="2700" b="1">
                          <a:solidFill>
                            <a:srgbClr val="FFFFFF"/>
                          </a:solidFill>
                          <a:latin typeface="Arial"/>
                        </a:rPr>
                        <a:t>Основополагающая платформа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5712">
                <a:tc>
                  <a:txBody>
                    <a:bodyPr/>
                    <a:lstStyle/>
                    <a:p>
                      <a:pPr marL="381000" indent="0">
                        <a:spcAft>
                          <a:spcPts val="1680"/>
                        </a:spcAft>
                      </a:pPr>
                      <a:r>
                        <a:rPr lang="ru" sz="2700" b="1">
                          <a:solidFill>
                            <a:srgbClr val="FFFFFF"/>
                          </a:solidFill>
                          <a:latin typeface="Arial"/>
                        </a:rPr>
                        <a:t>Инфраструктурные</a:t>
                      </a:r>
                    </a:p>
                    <a:p>
                      <a:pPr indent="0" algn="ctr"/>
                      <a:r>
                        <a:rPr lang="ru" sz="2700" b="1">
                          <a:solidFill>
                            <a:srgbClr val="FFFFFF"/>
                          </a:solidFill>
                          <a:latin typeface="Arial"/>
                        </a:rPr>
                        <a:t>решения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3000">
                          <a:latin typeface="Calibri"/>
                        </a:rPr>
                        <a:t>Интернет</a:t>
                      </a:r>
                    </a:p>
                  </a:txBody>
                  <a:tcPr marL="0" marR="0" marT="0" marB="0">
                    <a:solidFill>
                      <a:srgbClr val="D0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2432" y="237744"/>
            <a:ext cx="5315712" cy="573024"/>
          </a:xfrm>
          <a:prstGeom prst="rect">
            <a:avLst/>
          </a:prstGeom>
          <a:solidFill>
            <a:srgbClr val="062969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4300" b="1">
                <a:solidFill>
                  <a:srgbClr val="FFFFFF"/>
                </a:solidFill>
                <a:latin typeface="Calibri"/>
              </a:rPr>
              <a:t>Маркетинговый опыт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3736" y="902208"/>
          <a:ext cx="8796528" cy="5699760"/>
        </p:xfrm>
        <a:graphic>
          <a:graphicData uri="http://schemas.openxmlformats.org/drawingml/2006/table">
            <a:tbl>
              <a:tblPr/>
              <a:tblGrid>
                <a:gridCol w="2566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6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3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0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30224">
                <a:tc>
                  <a:txBody>
                    <a:bodyPr/>
                    <a:lstStyle/>
                    <a:p>
                      <a:pPr marL="114300" indent="0"/>
                      <a:r>
                        <a:rPr lang="ru" sz="1600" b="1">
                          <a:solidFill>
                            <a:srgbClr val="FFFFFF"/>
                          </a:solidFill>
                          <a:latin typeface="Calibri"/>
                        </a:rPr>
                        <a:t>Мобильный маркетинг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600" b="1">
                          <a:solidFill>
                            <a:srgbClr val="FFFFFF"/>
                          </a:solidFill>
                          <a:latin typeface="Calibri"/>
                        </a:rPr>
                        <a:t>e-mail </a:t>
                      </a:r>
                      <a:r>
                        <a:rPr lang="ru" sz="1600" b="1">
                          <a:solidFill>
                            <a:srgbClr val="FFFFFF"/>
                          </a:solidFill>
                          <a:latin typeface="Calibri"/>
                        </a:rPr>
                        <a:t>маркетинг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0" algn="ctr"/>
                      <a:r>
                        <a:rPr lang="en-US" sz="1600" b="1">
                          <a:solidFill>
                            <a:srgbClr val="FFFFFF"/>
                          </a:solidFill>
                          <a:latin typeface="Calibri"/>
                        </a:rPr>
                        <a:t>SEO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0" algn="ctr">
                        <a:spcAft>
                          <a:spcPts val="840"/>
                        </a:spcAft>
                      </a:pPr>
                      <a:r>
                        <a:rPr lang="ru" sz="1600" b="1">
                          <a:solidFill>
                            <a:srgbClr val="FFFFFF"/>
                          </a:solidFill>
                          <a:latin typeface="Calibri"/>
                        </a:rPr>
                        <a:t>Интерактивный</a:t>
                      </a:r>
                    </a:p>
                    <a:p>
                      <a:pPr marL="76200" indent="0" algn="ctr"/>
                      <a:r>
                        <a:rPr lang="ru" sz="1600" b="1">
                          <a:solidFill>
                            <a:srgbClr val="FFFFFF"/>
                          </a:solidFill>
                          <a:latin typeface="Calibri"/>
                        </a:rPr>
                        <a:t>контент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9368">
                <a:tc>
                  <a:txBody>
                    <a:bodyPr/>
                    <a:lstStyle/>
                    <a:p>
                      <a:pPr indent="0" algn="ctr">
                        <a:lnSpc>
                          <a:spcPts val="2328"/>
                        </a:lnSpc>
                      </a:pPr>
                      <a:r>
                        <a:rPr lang="ru" sz="1600" b="1">
                          <a:solidFill>
                            <a:srgbClr val="FFFFFF"/>
                          </a:solidFill>
                          <a:latin typeface="Calibri"/>
                        </a:rPr>
                        <a:t>Медийная и нативная реклама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840"/>
                        </a:spcAft>
                      </a:pPr>
                      <a:r>
                        <a:rPr lang="ru" sz="1600">
                          <a:latin typeface="Calibri"/>
                        </a:rPr>
                        <a:t>Маркетинг</a:t>
                      </a:r>
                    </a:p>
                    <a:p>
                      <a:pPr indent="0" algn="ctr"/>
                      <a:r>
                        <a:rPr lang="ru" sz="1600">
                          <a:latin typeface="Calibri"/>
                        </a:rPr>
                        <a:t>влияния</a:t>
                      </a:r>
                    </a:p>
                  </a:txBody>
                  <a:tcPr marL="0" marR="0" marT="0" marB="0">
                    <a:solidFill>
                      <a:srgbClr val="D0D7E7"/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0">
                        <a:spcAft>
                          <a:spcPts val="840"/>
                        </a:spcAft>
                      </a:pPr>
                      <a:r>
                        <a:rPr lang="ru" sz="1600">
                          <a:latin typeface="Calibri"/>
                        </a:rPr>
                        <a:t>Потребительский</a:t>
                      </a:r>
                    </a:p>
                    <a:p>
                      <a:pPr marL="76200" indent="0" algn="ctr"/>
                      <a:r>
                        <a:rPr lang="ru" sz="1600">
                          <a:latin typeface="Calibri"/>
                        </a:rPr>
                        <a:t>опыт</a:t>
                      </a:r>
                    </a:p>
                  </a:txBody>
                  <a:tcPr marL="0" marR="0" marT="0" marB="0">
                    <a:solidFill>
                      <a:srgbClr val="D0D7E7"/>
                    </a:solidFill>
                  </a:tcPr>
                </a:tc>
                <a:tc>
                  <a:txBody>
                    <a:bodyPr/>
                    <a:lstStyle/>
                    <a:p>
                      <a:pPr marL="139700" indent="0"/>
                      <a:r>
                        <a:rPr lang="ru" sz="1600">
                          <a:latin typeface="Calibri"/>
                        </a:rPr>
                        <a:t>Контент маркетинг</a:t>
                      </a:r>
                    </a:p>
                  </a:txBody>
                  <a:tcPr marL="0" marR="0" marT="0" marB="0">
                    <a:solidFill>
                      <a:srgbClr val="D0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0576">
                <a:tc>
                  <a:txBody>
                    <a:bodyPr/>
                    <a:lstStyle/>
                    <a:p>
                      <a:pPr indent="0" algn="ctr">
                        <a:lnSpc>
                          <a:spcPts val="2352"/>
                        </a:lnSpc>
                      </a:pPr>
                      <a:r>
                        <a:rPr lang="ru" sz="1600" b="1">
                          <a:solidFill>
                            <a:srgbClr val="FFFFFF"/>
                          </a:solidFill>
                          <a:latin typeface="Calibri"/>
                        </a:rPr>
                        <a:t>Видео маркетинг и реклама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2352"/>
                        </a:lnSpc>
                      </a:pPr>
                      <a:r>
                        <a:rPr lang="ru" sz="1600">
                          <a:latin typeface="Calibri"/>
                        </a:rPr>
                        <a:t>Маркетинг в социальных медиа</a:t>
                      </a:r>
                    </a:p>
                  </a:txBody>
                  <a:tcPr marL="0" marR="0" marT="0" marB="0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0" algn="ctr">
                        <a:lnSpc>
                          <a:spcPts val="2304"/>
                        </a:lnSpc>
                      </a:pPr>
                      <a:r>
                        <a:rPr lang="ru" sz="1600">
                          <a:latin typeface="Calibri"/>
                        </a:rPr>
                        <a:t>Лояльность/</a:t>
                      </a:r>
                    </a:p>
                    <a:p>
                      <a:pPr marL="76200" indent="0" algn="ctr">
                        <a:lnSpc>
                          <a:spcPts val="2304"/>
                        </a:lnSpc>
                      </a:pPr>
                      <a:r>
                        <a:rPr lang="ru" sz="1600">
                          <a:latin typeface="Calibri"/>
                        </a:rPr>
                        <a:t>Рекомендации/</a:t>
                      </a:r>
                    </a:p>
                    <a:p>
                      <a:pPr marL="76200" indent="0" algn="ctr">
                        <a:lnSpc>
                          <a:spcPts val="2304"/>
                        </a:lnSpc>
                      </a:pPr>
                      <a:r>
                        <a:rPr lang="ru" sz="1600">
                          <a:latin typeface="Calibri"/>
                        </a:rPr>
                        <a:t>Геймификация</a:t>
                      </a:r>
                    </a:p>
                  </a:txBody>
                  <a:tcPr marL="0" marR="0" marT="0" marB="0">
                    <a:solidFill>
                      <a:srgbClr val="E9EEF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39700" indent="0"/>
                      <a:r>
                        <a:rPr lang="ru" sz="1600">
                          <a:latin typeface="Calibri"/>
                        </a:rPr>
                        <a:t>Креатив и дизайн</a:t>
                      </a:r>
                    </a:p>
                  </a:txBody>
                  <a:tcPr marL="0" marR="0" marT="0" marB="0">
                    <a:solidFill>
                      <a:srgbClr val="E9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0224">
                <a:tc>
                  <a:txBody>
                    <a:bodyPr/>
                    <a:lstStyle/>
                    <a:p>
                      <a:pPr indent="0" algn="ctr">
                        <a:lnSpc>
                          <a:spcPts val="2352"/>
                        </a:lnSpc>
                      </a:pPr>
                      <a:r>
                        <a:rPr lang="ru" sz="1600" b="1">
                          <a:solidFill>
                            <a:srgbClr val="FFFFFF"/>
                          </a:solidFill>
                          <a:latin typeface="Calibri"/>
                        </a:rPr>
                        <a:t>Поисковая и соц. медиа реклама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sz="4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 indent="0" algn="ctr">
                        <a:lnSpc>
                          <a:spcPts val="2328"/>
                        </a:lnSpc>
                      </a:pPr>
                      <a:r>
                        <a:rPr lang="ru" sz="1600">
                          <a:latin typeface="Calibri"/>
                        </a:rPr>
                        <a:t>Персонализация и общение</a:t>
                      </a:r>
                    </a:p>
                  </a:txBody>
                  <a:tcPr marL="0" marR="0" marT="0" marB="0">
                    <a:solidFill>
                      <a:srgbClr val="D0D7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sz="49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9368">
                <a:tc>
                  <a:txBody>
                    <a:bodyPr/>
                    <a:lstStyle/>
                    <a:p>
                      <a:pPr marL="190500" indent="0"/>
                      <a:r>
                        <a:rPr lang="ru" sz="1600" b="1">
                          <a:solidFill>
                            <a:srgbClr val="FFFFFF"/>
                          </a:solidFill>
                          <a:latin typeface="Calibri"/>
                        </a:rPr>
                        <a:t>Комьюнити и обзоры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2304"/>
                        </a:lnSpc>
                      </a:pPr>
                      <a:r>
                        <a:rPr lang="ru" sz="1600">
                          <a:latin typeface="Calibri"/>
                        </a:rPr>
                        <a:t>События и вебинары</a:t>
                      </a:r>
                    </a:p>
                  </a:txBody>
                  <a:tcPr marL="0" marR="0" marT="0" marB="0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0" algn="ctr">
                        <a:lnSpc>
                          <a:spcPts val="2304"/>
                        </a:lnSpc>
                      </a:pPr>
                      <a:r>
                        <a:rPr lang="ru" sz="1600">
                          <a:latin typeface="Calibri"/>
                        </a:rPr>
                        <a:t>Тестирование и оптимизация</a:t>
                      </a:r>
                    </a:p>
                  </a:txBody>
                  <a:tcPr marL="0" marR="0" marT="0" marB="0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0" algn="ctr">
                        <a:spcAft>
                          <a:spcPts val="840"/>
                        </a:spcAft>
                      </a:pPr>
                      <a:r>
                        <a:rPr lang="ru" sz="1600">
                          <a:latin typeface="Calibri"/>
                        </a:rPr>
                        <a:t>Управление</a:t>
                      </a:r>
                    </a:p>
                    <a:p>
                      <a:pPr marL="76200" indent="0" algn="ctr"/>
                      <a:r>
                        <a:rPr lang="ru" sz="1600">
                          <a:latin typeface="Calibri"/>
                        </a:rPr>
                        <a:t>продажами</a:t>
                      </a:r>
                    </a:p>
                  </a:txBody>
                  <a:tcPr marL="0" marR="0" marT="0" marB="0">
                    <a:solidFill>
                      <a:srgbClr val="E9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9408" y="426719"/>
            <a:ext cx="6431280" cy="750327"/>
          </a:xfrm>
          <a:prstGeom prst="rect">
            <a:avLst/>
          </a:prstGeom>
          <a:solidFill>
            <a:srgbClr val="153879"/>
          </a:solidFill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1890"/>
              </a:spcAft>
            </a:pPr>
            <a:r>
              <a:rPr lang="ru" sz="4300" b="1" dirty="0">
                <a:solidFill>
                  <a:srgbClr val="FFFFFF"/>
                </a:solidFill>
                <a:latin typeface="Calibri"/>
              </a:rPr>
              <a:t>Маркетинговые операции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54152" y="1264920"/>
          <a:ext cx="8516112" cy="5337048"/>
        </p:xfrm>
        <a:graphic>
          <a:graphicData uri="http://schemas.openxmlformats.org/drawingml/2006/table">
            <a:tbl>
              <a:tblPr/>
              <a:tblGrid>
                <a:gridCol w="3340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5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5736">
                <a:tc>
                  <a:txBody>
                    <a:bodyPr/>
                    <a:lstStyle/>
                    <a:p>
                      <a:pPr indent="0" algn="ctr">
                        <a:lnSpc>
                          <a:spcPts val="2904"/>
                        </a:lnSpc>
                      </a:pPr>
                      <a:r>
                        <a:rPr lang="ru" sz="1800" b="1">
                          <a:solidFill>
                            <a:srgbClr val="FFFFFF"/>
                          </a:solidFill>
                          <a:latin typeface="Calibri"/>
                        </a:rPr>
                        <a:t>Аудитория и маркетинговые данные</a:t>
                      </a:r>
                    </a:p>
                  </a:txBody>
                  <a:tcPr marL="0" marR="0" marT="0" marB="0" anchor="ctr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800" b="1">
                          <a:solidFill>
                            <a:srgbClr val="FFFFFF"/>
                          </a:solidFill>
                          <a:latin typeface="Calibri"/>
                        </a:rPr>
                        <a:t>Анализ эффективности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7928">
                <a:tc>
                  <a:txBody>
                    <a:bodyPr/>
                    <a:lstStyle/>
                    <a:p>
                      <a:pPr indent="0" algn="ctr">
                        <a:lnSpc>
                          <a:spcPts val="2856"/>
                        </a:lnSpc>
                      </a:pPr>
                      <a:r>
                        <a:rPr lang="ru" sz="1800" b="1">
                          <a:solidFill>
                            <a:srgbClr val="FFFFFF"/>
                          </a:solidFill>
                          <a:latin typeface="Calibri"/>
                        </a:rPr>
                        <a:t>Канальный/ Локальный маркетинг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800">
                          <a:latin typeface="Calibri"/>
                        </a:rPr>
                        <a:t>Панели управления/ Визуализация</a:t>
                      </a:r>
                    </a:p>
                  </a:txBody>
                  <a:tcPr marL="0" marR="0" marT="0" marB="0">
                    <a:solidFill>
                      <a:srgbClr val="D0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1832">
                <a:tc>
                  <a:txBody>
                    <a:bodyPr/>
                    <a:lstStyle/>
                    <a:p>
                      <a:pPr indent="0" algn="ctr">
                        <a:lnSpc>
                          <a:spcPts val="2904"/>
                        </a:lnSpc>
                      </a:pPr>
                      <a:r>
                        <a:rPr lang="ru" sz="1800" b="1">
                          <a:solidFill>
                            <a:srgbClr val="FFFFFF"/>
                          </a:solidFill>
                          <a:latin typeface="Calibri"/>
                        </a:rPr>
                        <a:t>Управление активами и ресурсами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1800">
                          <a:latin typeface="Calibri"/>
                        </a:rPr>
                        <a:t>Веб и мобильная аналитика</a:t>
                      </a:r>
                    </a:p>
                  </a:txBody>
                  <a:tcPr marL="0" marR="0" marT="0" marB="0">
                    <a:solidFill>
                      <a:srgbClr val="E9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8784">
                <a:tc>
                  <a:txBody>
                    <a:bodyPr/>
                    <a:lstStyle/>
                    <a:p>
                      <a:pPr indent="0" algn="ctr">
                        <a:lnSpc>
                          <a:spcPts val="2904"/>
                        </a:lnSpc>
                      </a:pPr>
                      <a:r>
                        <a:rPr lang="ru" sz="1800" b="1">
                          <a:solidFill>
                            <a:srgbClr val="FFFFFF"/>
                          </a:solidFill>
                          <a:latin typeface="Calibri"/>
                        </a:rPr>
                        <a:t>Управление и аналитика колл-центров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sz="45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1832">
                <a:tc>
                  <a:txBody>
                    <a:bodyPr/>
                    <a:lstStyle/>
                    <a:p>
                      <a:pPr indent="0" algn="ctr">
                        <a:lnSpc>
                          <a:spcPts val="2880"/>
                        </a:lnSpc>
                      </a:pPr>
                      <a:r>
                        <a:rPr lang="ru" sz="1800" b="1">
                          <a:solidFill>
                            <a:srgbClr val="FFFFFF"/>
                          </a:solidFill>
                          <a:latin typeface="Calibri"/>
                        </a:rPr>
                        <a:t>Управление командами и проектами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en-US" sz="1800">
                          <a:latin typeface="Calibri"/>
                        </a:rPr>
                        <a:t>BI, CI </a:t>
                      </a:r>
                      <a:r>
                        <a:rPr lang="ru" sz="1800">
                          <a:latin typeface="Calibri"/>
                        </a:rPr>
                        <a:t>и научные данные</a:t>
                      </a:r>
                    </a:p>
                  </a:txBody>
                  <a:tcPr marL="0" marR="0" marT="0" marB="0">
                    <a:solidFill>
                      <a:srgbClr val="E9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0936">
                <a:tc>
                  <a:txBody>
                    <a:bodyPr/>
                    <a:lstStyle/>
                    <a:p>
                      <a:pPr indent="0"/>
                      <a:r>
                        <a:rPr lang="ru" sz="1800" b="1">
                          <a:solidFill>
                            <a:srgbClr val="FFFFFF"/>
                          </a:solidFill>
                          <a:latin typeface="Calibri"/>
                        </a:rPr>
                        <a:t>Аналитика производителей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6048" y="2090928"/>
            <a:ext cx="1207008" cy="110947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3048"/>
              </a:lnSpc>
              <a:spcAft>
                <a:spcPts val="7560"/>
              </a:spcAft>
            </a:pPr>
            <a:r>
              <a:rPr lang="ru" sz="2400">
                <a:latin typeface="Times New Roman"/>
              </a:rPr>
              <a:t>Контент и знания (опыт)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44880" y="4645152"/>
            <a:ext cx="1432560" cy="7254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R="88900" indent="0" algn="ctr">
              <a:lnSpc>
                <a:spcPts val="3072"/>
              </a:lnSpc>
              <a:spcBef>
                <a:spcPts val="7560"/>
              </a:spcBef>
            </a:pPr>
            <a:r>
              <a:rPr lang="ru" sz="2400">
                <a:latin typeface="Times New Roman"/>
              </a:rPr>
              <a:t>Торговля и продажа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55136" y="914400"/>
            <a:ext cx="1804416" cy="71932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3048"/>
              </a:lnSpc>
            </a:pPr>
            <a:r>
              <a:rPr lang="ru" sz="2400">
                <a:latin typeface="Times New Roman"/>
              </a:rPr>
              <a:t>Реклама и продвижение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114800" y="5352288"/>
            <a:ext cx="1091184" cy="3352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400">
                <a:latin typeface="Times New Roman"/>
              </a:rPr>
              <a:t>Данные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188208" y="2121408"/>
          <a:ext cx="2968752" cy="2913888"/>
        </p:xfrm>
        <a:graphic>
          <a:graphicData uri="http://schemas.openxmlformats.org/drawingml/2006/table">
            <a:tbl>
              <a:tblPr/>
              <a:tblGrid>
                <a:gridCol w="1472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6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4840">
                <a:tc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>
                    <a:solidFill>
                      <a:srgbClr val="496A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7320">
                <a:tc gridSpan="2">
                  <a:txBody>
                    <a:bodyPr/>
                    <a:lstStyle/>
                    <a:p>
                      <a:pPr indent="0" algn="ctr">
                        <a:lnSpc>
                          <a:spcPts val="3096"/>
                        </a:lnSpc>
                      </a:pPr>
                      <a:r>
                        <a:rPr lang="ru" sz="2400">
                          <a:latin typeface="Times New Roman"/>
                        </a:rPr>
                        <a:t>Облачные технологии для маркетинга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67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1728">
                <a:tc>
                  <a:txBody>
                    <a:bodyPr/>
                    <a:lstStyle/>
                    <a:p>
                      <a:endParaRPr sz="4200"/>
                    </a:p>
                  </a:txBody>
                  <a:tcPr marL="0" marR="0" marT="0" marB="0">
                    <a:solidFill>
                      <a:srgbClr val="496AB2"/>
                    </a:solidFill>
                  </a:tcPr>
                </a:tc>
                <a:tc>
                  <a:txBody>
                    <a:bodyPr/>
                    <a:lstStyle/>
                    <a:p>
                      <a:endParaRPr sz="4200"/>
                    </a:p>
                  </a:txBody>
                  <a:tcPr marL="0" marR="0" marT="0" marB="0">
                    <a:solidFill>
                      <a:srgbClr val="496A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687312" y="2090928"/>
            <a:ext cx="1694688" cy="108508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3096"/>
              </a:lnSpc>
            </a:pPr>
            <a:r>
              <a:rPr lang="ru" sz="2400">
                <a:latin typeface="Times New Roman"/>
              </a:rPr>
              <a:t>Социальные</a:t>
            </a:r>
          </a:p>
          <a:p>
            <a:pPr indent="0">
              <a:lnSpc>
                <a:spcPts val="3096"/>
              </a:lnSpc>
            </a:pPr>
            <a:r>
              <a:rPr lang="ru" sz="2400">
                <a:latin typeface="Times New Roman"/>
              </a:rPr>
              <a:t>взаимоотно¬</a:t>
            </a:r>
          </a:p>
          <a:p>
            <a:pPr indent="0" algn="ctr">
              <a:lnSpc>
                <a:spcPts val="3096"/>
              </a:lnSpc>
            </a:pPr>
            <a:r>
              <a:rPr lang="ru" sz="2400">
                <a:latin typeface="Times New Roman"/>
              </a:rPr>
              <a:t>шения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772656" y="4870704"/>
            <a:ext cx="1609344" cy="34747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400">
                <a:latin typeface="Times New Roman"/>
              </a:rPr>
              <a:t>Управление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6176" y="490728"/>
            <a:ext cx="7616952" cy="5788152"/>
          </a:xfrm>
          <a:prstGeom prst="rect">
            <a:avLst/>
          </a:prstGeom>
          <a:solidFill>
            <a:srgbClr val="153879"/>
          </a:solidFill>
        </p:spPr>
        <p:txBody>
          <a:bodyPr lIns="0" tIns="0" rIns="0" bIns="0">
            <a:noAutofit/>
          </a:bodyPr>
          <a:lstStyle/>
          <a:p>
            <a:pPr marR="431800" indent="0" algn="ctr">
              <a:spcAft>
                <a:spcPts val="1260"/>
              </a:spcAft>
            </a:pPr>
            <a:r>
              <a:rPr lang="ru" sz="3600" b="1" dirty="0">
                <a:solidFill>
                  <a:srgbClr val="FFFFFF"/>
                </a:solidFill>
                <a:latin typeface="Arial"/>
              </a:rPr>
              <a:t>Кластер 1</a:t>
            </a:r>
          </a:p>
          <a:p>
            <a:pPr marR="431800" indent="0" algn="ctr">
              <a:spcAft>
                <a:spcPts val="2940"/>
              </a:spcAft>
            </a:pPr>
            <a:r>
              <a:rPr lang="ru" sz="3600" b="1" dirty="0">
                <a:solidFill>
                  <a:srgbClr val="FFFFFF"/>
                </a:solidFill>
                <a:latin typeface="Arial"/>
              </a:rPr>
              <a:t>Реклама и продвижение</a:t>
            </a:r>
          </a:p>
          <a:p>
            <a:pPr marL="584200" indent="-584200">
              <a:lnSpc>
                <a:spcPts val="3816"/>
              </a:lnSpc>
            </a:pPr>
            <a:r>
              <a:rPr lang="ru" sz="3100" dirty="0">
                <a:solidFill>
                  <a:srgbClr val="FFFFFF"/>
                </a:solidFill>
                <a:latin typeface="Arial"/>
              </a:rPr>
              <a:t>■    Медийная реклама и ПО для покупки цифровой рекламы</a:t>
            </a:r>
          </a:p>
          <a:p>
            <a:pPr indent="0" algn="just">
              <a:lnSpc>
                <a:spcPts val="3816"/>
              </a:lnSpc>
            </a:pPr>
            <a:r>
              <a:rPr lang="ru" sz="3100" dirty="0">
                <a:solidFill>
                  <a:srgbClr val="FFFFFF"/>
                </a:solidFill>
                <a:latin typeface="Arial"/>
              </a:rPr>
              <a:t>■    Поисковая реклама</a:t>
            </a:r>
          </a:p>
          <a:p>
            <a:pPr indent="0" algn="just">
              <a:lnSpc>
                <a:spcPts val="3816"/>
              </a:lnSpc>
            </a:pPr>
            <a:r>
              <a:rPr lang="ru" sz="3100" dirty="0">
                <a:solidFill>
                  <a:srgbClr val="FFFFFF"/>
                </a:solidFill>
                <a:latin typeface="Arial"/>
              </a:rPr>
              <a:t>■    Реклама в соцсетях</a:t>
            </a:r>
          </a:p>
          <a:p>
            <a:pPr indent="0" algn="just">
              <a:lnSpc>
                <a:spcPts val="3816"/>
              </a:lnSpc>
            </a:pPr>
            <a:r>
              <a:rPr lang="ru" sz="3100" dirty="0">
                <a:solidFill>
                  <a:srgbClr val="FFFFFF"/>
                </a:solidFill>
                <a:latin typeface="Arial"/>
              </a:rPr>
              <a:t>■    Нативная реклама</a:t>
            </a:r>
          </a:p>
          <a:p>
            <a:pPr indent="0" algn="just">
              <a:lnSpc>
                <a:spcPts val="3816"/>
              </a:lnSpc>
            </a:pPr>
            <a:r>
              <a:rPr lang="ru" sz="3100" dirty="0">
                <a:solidFill>
                  <a:srgbClr val="FFFFFF"/>
                </a:solidFill>
                <a:latin typeface="Arial"/>
              </a:rPr>
              <a:t>■    Контекстная реклама</a:t>
            </a:r>
          </a:p>
          <a:p>
            <a:pPr indent="0" algn="just">
              <a:lnSpc>
                <a:spcPts val="3816"/>
              </a:lnSpc>
            </a:pPr>
            <a:r>
              <a:rPr lang="ru" sz="3100" dirty="0">
                <a:solidFill>
                  <a:srgbClr val="FFFFFF"/>
                </a:solidFill>
                <a:latin typeface="Arial"/>
              </a:rPr>
              <a:t>■    Видеореклама</a:t>
            </a:r>
          </a:p>
          <a:p>
            <a:pPr indent="0" algn="just">
              <a:lnSpc>
                <a:spcPts val="3816"/>
              </a:lnSpc>
            </a:pPr>
            <a:r>
              <a:rPr lang="ru" sz="3100" dirty="0">
                <a:solidFill>
                  <a:srgbClr val="FFFFFF"/>
                </a:solidFill>
                <a:latin typeface="Arial"/>
              </a:rPr>
              <a:t>■    Печатная реклама</a:t>
            </a:r>
          </a:p>
          <a:p>
            <a:pPr indent="0" algn="just">
              <a:lnSpc>
                <a:spcPts val="3816"/>
              </a:lnSpc>
            </a:pPr>
            <a:r>
              <a:rPr lang="ru" sz="3100" dirty="0">
                <a:solidFill>
                  <a:srgbClr val="FFFFFF"/>
                </a:solidFill>
                <a:latin typeface="Arial"/>
              </a:rPr>
              <a:t>■    </a:t>
            </a:r>
            <a:r>
              <a:rPr lang="en-US" sz="3100" dirty="0">
                <a:solidFill>
                  <a:srgbClr val="FFFFFF"/>
                </a:solidFill>
                <a:latin typeface="Arial"/>
              </a:rPr>
              <a:t>PR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4528" y="347472"/>
            <a:ext cx="7620000" cy="6239256"/>
          </a:xfrm>
          <a:prstGeom prst="rect">
            <a:avLst/>
          </a:prstGeom>
          <a:solidFill>
            <a:srgbClr val="153879"/>
          </a:solidFill>
        </p:spPr>
        <p:txBody>
          <a:bodyPr lIns="0" tIns="0" rIns="0" bIns="0">
            <a:noAutofit/>
          </a:bodyPr>
          <a:lstStyle/>
          <a:p>
            <a:pPr marR="571500" indent="0" algn="ctr">
              <a:spcAft>
                <a:spcPts val="1050"/>
              </a:spcAft>
            </a:pPr>
            <a:r>
              <a:rPr lang="ru" sz="3600" b="1">
                <a:solidFill>
                  <a:srgbClr val="FFFFFF"/>
                </a:solidFill>
                <a:latin typeface="Arial"/>
              </a:rPr>
              <a:t>Кластер 2</a:t>
            </a:r>
          </a:p>
          <a:p>
            <a:pPr marR="571500" indent="0" algn="ctr">
              <a:spcAft>
                <a:spcPts val="2940"/>
              </a:spcAft>
            </a:pPr>
            <a:r>
              <a:rPr lang="ru" sz="3600" b="1">
                <a:solidFill>
                  <a:srgbClr val="FFFFFF"/>
                </a:solidFill>
                <a:latin typeface="Arial"/>
              </a:rPr>
              <a:t>Контент и знания (опыт)</a:t>
            </a:r>
          </a:p>
          <a:p>
            <a:pPr indent="0" algn="just">
              <a:lnSpc>
                <a:spcPts val="2880"/>
              </a:lnSpc>
            </a:pPr>
            <a:r>
              <a:rPr lang="ru" sz="2300">
                <a:solidFill>
                  <a:srgbClr val="FFFFFF"/>
                </a:solidFill>
                <a:latin typeface="Arial"/>
              </a:rPr>
              <a:t>•    Интерактивный контент</a:t>
            </a:r>
          </a:p>
          <a:p>
            <a:pPr indent="0" algn="just">
              <a:lnSpc>
                <a:spcPts val="2880"/>
              </a:lnSpc>
            </a:pPr>
            <a:r>
              <a:rPr lang="ru" sz="2300">
                <a:solidFill>
                  <a:srgbClr val="FFFFFF"/>
                </a:solidFill>
                <a:latin typeface="Arial"/>
              </a:rPr>
              <a:t>•    Контент маркетинг</a:t>
            </a:r>
          </a:p>
          <a:p>
            <a:pPr indent="0" algn="just">
              <a:lnSpc>
                <a:spcPts val="2880"/>
              </a:lnSpc>
            </a:pPr>
            <a:r>
              <a:rPr lang="ru" sz="2300">
                <a:solidFill>
                  <a:srgbClr val="FFFFFF"/>
                </a:solidFill>
                <a:latin typeface="Arial"/>
              </a:rPr>
              <a:t>•    Видео маркетинг</a:t>
            </a:r>
          </a:p>
          <a:p>
            <a:pPr indent="0" algn="just">
              <a:lnSpc>
                <a:spcPts val="2880"/>
              </a:lnSpc>
            </a:pPr>
            <a:r>
              <a:rPr lang="ru" sz="2300">
                <a:solidFill>
                  <a:srgbClr val="FFFFFF"/>
                </a:solidFill>
                <a:latin typeface="Arial"/>
              </a:rPr>
              <a:t>•    </a:t>
            </a:r>
            <a:r>
              <a:rPr lang="uk" sz="2300">
                <a:solidFill>
                  <a:srgbClr val="FFFFFF"/>
                </a:solidFill>
                <a:latin typeface="Arial"/>
              </a:rPr>
              <a:t>е</a:t>
            </a:r>
            <a:r>
              <a:rPr lang="en-US" sz="2300">
                <a:solidFill>
                  <a:srgbClr val="FFFFFF"/>
                </a:solidFill>
                <a:latin typeface="Arial"/>
              </a:rPr>
              <a:t>-mail </a:t>
            </a:r>
            <a:r>
              <a:rPr lang="ru" sz="2300">
                <a:solidFill>
                  <a:srgbClr val="FFFFFF"/>
                </a:solidFill>
                <a:latin typeface="Arial"/>
              </a:rPr>
              <a:t>маркетинг</a:t>
            </a:r>
          </a:p>
          <a:p>
            <a:pPr indent="0" algn="just">
              <a:lnSpc>
                <a:spcPts val="2880"/>
              </a:lnSpc>
            </a:pPr>
            <a:r>
              <a:rPr lang="ru" sz="2300">
                <a:solidFill>
                  <a:srgbClr val="FFFFFF"/>
                </a:solidFill>
                <a:latin typeface="Arial"/>
              </a:rPr>
              <a:t>•    Оптимизация, персонализация и тестирование</a:t>
            </a:r>
          </a:p>
          <a:p>
            <a:pPr indent="0" algn="just">
              <a:lnSpc>
                <a:spcPts val="2880"/>
              </a:lnSpc>
            </a:pPr>
            <a:r>
              <a:rPr lang="ru" sz="2300">
                <a:solidFill>
                  <a:srgbClr val="FFFFFF"/>
                </a:solidFill>
                <a:latin typeface="Arial"/>
              </a:rPr>
              <a:t>•    </a:t>
            </a:r>
            <a:r>
              <a:rPr lang="en-US" sz="2300">
                <a:solidFill>
                  <a:srgbClr val="FFFFFF"/>
                </a:solidFill>
                <a:latin typeface="Arial"/>
              </a:rPr>
              <a:t>SEO</a:t>
            </a:r>
          </a:p>
          <a:p>
            <a:pPr indent="0" algn="just">
              <a:lnSpc>
                <a:spcPts val="2880"/>
              </a:lnSpc>
            </a:pPr>
            <a:r>
              <a:rPr lang="ru" sz="2300">
                <a:solidFill>
                  <a:srgbClr val="FFFFFF"/>
                </a:solidFill>
                <a:latin typeface="Arial"/>
              </a:rPr>
              <a:t>•    Мобильные приложения</a:t>
            </a:r>
          </a:p>
          <a:p>
            <a:pPr indent="0" algn="just">
              <a:lnSpc>
                <a:spcPts val="2880"/>
              </a:lnSpc>
            </a:pPr>
            <a:r>
              <a:rPr lang="ru" sz="2300">
                <a:solidFill>
                  <a:srgbClr val="FFFFFF"/>
                </a:solidFill>
                <a:latin typeface="Arial"/>
              </a:rPr>
              <a:t>•    Управление цифровыми активами </a:t>
            </a:r>
            <a:r>
              <a:rPr lang="en-US" sz="2300">
                <a:solidFill>
                  <a:srgbClr val="FFFFFF"/>
                </a:solidFill>
                <a:latin typeface="Arial"/>
              </a:rPr>
              <a:t>(DAM)</a:t>
            </a:r>
          </a:p>
          <a:p>
            <a:pPr marL="596900" indent="-596900">
              <a:lnSpc>
                <a:spcPts val="2880"/>
              </a:lnSpc>
            </a:pPr>
            <a:r>
              <a:rPr lang="ru" sz="2300">
                <a:solidFill>
                  <a:srgbClr val="FFFFFF"/>
                </a:solidFill>
                <a:latin typeface="Arial"/>
              </a:rPr>
              <a:t>•    Управление приложениями и маркетинг ресурсов </a:t>
            </a:r>
            <a:r>
              <a:rPr lang="en-US" sz="2300">
                <a:solidFill>
                  <a:srgbClr val="FFFFFF"/>
                </a:solidFill>
                <a:latin typeface="Arial"/>
              </a:rPr>
              <a:t>(MRM)</a:t>
            </a:r>
          </a:p>
          <a:p>
            <a:pPr marL="596900" indent="-596900">
              <a:lnSpc>
                <a:spcPts val="2880"/>
              </a:lnSpc>
            </a:pPr>
            <a:r>
              <a:rPr lang="ru" sz="2300">
                <a:solidFill>
                  <a:srgbClr val="FFFFFF"/>
                </a:solidFill>
                <a:latin typeface="Arial"/>
              </a:rPr>
              <a:t>•    Автоматизация маркетинга и кампаний/ Лид менеджмент</a:t>
            </a:r>
          </a:p>
          <a:p>
            <a:pPr indent="0" algn="just">
              <a:lnSpc>
                <a:spcPts val="2880"/>
              </a:lnSpc>
            </a:pPr>
            <a:r>
              <a:rPr lang="ru" sz="2300">
                <a:solidFill>
                  <a:srgbClr val="FFFFFF"/>
                </a:solidFill>
                <a:latin typeface="Arial"/>
              </a:rPr>
              <a:t>•    </a:t>
            </a:r>
            <a:r>
              <a:rPr lang="en-US" sz="2300">
                <a:solidFill>
                  <a:srgbClr val="FFFFFF"/>
                </a:solidFill>
                <a:latin typeface="Arial"/>
              </a:rPr>
              <a:t>CMS </a:t>
            </a:r>
            <a:r>
              <a:rPr lang="ru" sz="2300">
                <a:solidFill>
                  <a:srgbClr val="FFFFFF"/>
                </a:solidFill>
                <a:latin typeface="Arial"/>
              </a:rPr>
              <a:t>и управление веб-опытом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7576" y="347472"/>
            <a:ext cx="7778496" cy="5788152"/>
          </a:xfrm>
          <a:prstGeom prst="rect">
            <a:avLst/>
          </a:prstGeom>
          <a:solidFill>
            <a:srgbClr val="153879"/>
          </a:solidFill>
        </p:spPr>
        <p:txBody>
          <a:bodyPr lIns="0" tIns="0" rIns="0" bIns="0">
            <a:noAutofit/>
          </a:bodyPr>
          <a:lstStyle/>
          <a:p>
            <a:pPr marR="393700" indent="0" algn="ctr">
              <a:spcAft>
                <a:spcPts val="1050"/>
              </a:spcAft>
            </a:pPr>
            <a:r>
              <a:rPr lang="ru" sz="3600" b="1">
                <a:solidFill>
                  <a:srgbClr val="FFFFFF"/>
                </a:solidFill>
                <a:latin typeface="Arial"/>
              </a:rPr>
              <a:t>Кластер 3</a:t>
            </a:r>
          </a:p>
          <a:p>
            <a:pPr marL="393700" indent="0">
              <a:spcAft>
                <a:spcPts val="2940"/>
              </a:spcAft>
            </a:pPr>
            <a:r>
              <a:rPr lang="ru" sz="3600" b="1">
                <a:solidFill>
                  <a:srgbClr val="FFFFFF"/>
                </a:solidFill>
                <a:latin typeface="Arial"/>
              </a:rPr>
              <a:t>Социальные взаимоотношения</a:t>
            </a:r>
          </a:p>
          <a:p>
            <a:pPr indent="0" algn="just">
              <a:lnSpc>
                <a:spcPts val="3840"/>
              </a:lnSpc>
            </a:pPr>
            <a:r>
              <a:rPr lang="ru" sz="3100">
                <a:solidFill>
                  <a:srgbClr val="FFFFFF"/>
                </a:solidFill>
                <a:latin typeface="Arial"/>
              </a:rPr>
              <a:t>•    </a:t>
            </a:r>
            <a:r>
              <a:rPr lang="en-US" sz="3100">
                <a:solidFill>
                  <a:srgbClr val="FFFFFF"/>
                </a:solidFill>
                <a:latin typeface="Arial"/>
              </a:rPr>
              <a:t>Call </a:t>
            </a:r>
            <a:r>
              <a:rPr lang="ru" sz="3100">
                <a:solidFill>
                  <a:srgbClr val="FFFFFF"/>
                </a:solidFill>
                <a:latin typeface="Arial"/>
              </a:rPr>
              <a:t>аналитика и менеджмент</a:t>
            </a:r>
          </a:p>
          <a:p>
            <a:pPr marL="596900" indent="-596900">
              <a:lnSpc>
                <a:spcPts val="3840"/>
              </a:lnSpc>
            </a:pPr>
            <a:r>
              <a:rPr lang="ru" sz="3100">
                <a:solidFill>
                  <a:srgbClr val="FFFFFF"/>
                </a:solidFill>
                <a:latin typeface="Arial"/>
              </a:rPr>
              <a:t>•    Моделирование потребительского поведения (в т.ч. в соцсетях) (АВМ)</a:t>
            </a:r>
          </a:p>
          <a:p>
            <a:pPr indent="0" algn="just">
              <a:lnSpc>
                <a:spcPts val="3840"/>
              </a:lnSpc>
            </a:pPr>
            <a:r>
              <a:rPr lang="ru" sz="3100">
                <a:solidFill>
                  <a:srgbClr val="FFFFFF"/>
                </a:solidFill>
                <a:latin typeface="Arial"/>
              </a:rPr>
              <a:t>•    Мероприятия, встречи, вибинары</a:t>
            </a:r>
          </a:p>
          <a:p>
            <a:pPr indent="0" algn="just">
              <a:lnSpc>
                <a:spcPts val="3840"/>
              </a:lnSpc>
            </a:pPr>
            <a:r>
              <a:rPr lang="ru" sz="3100">
                <a:solidFill>
                  <a:srgbClr val="FFFFFF"/>
                </a:solidFill>
                <a:latin typeface="Arial"/>
              </a:rPr>
              <a:t>•    Маркетинг в соцсетях и мониторинг</a:t>
            </a:r>
          </a:p>
          <a:p>
            <a:pPr indent="0" algn="just">
              <a:lnSpc>
                <a:spcPts val="3840"/>
              </a:lnSpc>
            </a:pPr>
            <a:r>
              <a:rPr lang="ru" sz="3100">
                <a:solidFill>
                  <a:srgbClr val="FFFFFF"/>
                </a:solidFill>
                <a:latin typeface="Arial"/>
              </a:rPr>
              <a:t>•    Сообщества и обзоры</a:t>
            </a:r>
          </a:p>
          <a:p>
            <a:pPr indent="0" algn="just">
              <a:lnSpc>
                <a:spcPts val="3840"/>
              </a:lnSpc>
            </a:pPr>
            <a:r>
              <a:rPr lang="ru" sz="3100">
                <a:solidFill>
                  <a:srgbClr val="FFFFFF"/>
                </a:solidFill>
                <a:latin typeface="Arial"/>
              </a:rPr>
              <a:t>•    Обратная связь и чат</a:t>
            </a:r>
          </a:p>
          <a:p>
            <a:pPr indent="0" algn="just">
              <a:lnSpc>
                <a:spcPts val="3840"/>
              </a:lnSpc>
            </a:pPr>
            <a:r>
              <a:rPr lang="ru" sz="3100">
                <a:solidFill>
                  <a:srgbClr val="FFFFFF"/>
                </a:solidFill>
                <a:latin typeface="Arial"/>
              </a:rPr>
              <a:t>•    Опыт потребителя и сервис</a:t>
            </a:r>
          </a:p>
          <a:p>
            <a:pPr indent="0" algn="just">
              <a:lnSpc>
                <a:spcPts val="3840"/>
              </a:lnSpc>
            </a:pPr>
            <a:r>
              <a:rPr lang="ru" sz="3100">
                <a:solidFill>
                  <a:srgbClr val="FFFFFF"/>
                </a:solidFill>
                <a:latin typeface="Arial"/>
              </a:rPr>
              <a:t>•    </a:t>
            </a:r>
            <a:r>
              <a:rPr lang="en-US" sz="3100">
                <a:solidFill>
                  <a:srgbClr val="FFFFFF"/>
                </a:solidFill>
                <a:latin typeface="Arial"/>
              </a:rPr>
              <a:t>CRM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7576" y="347472"/>
            <a:ext cx="8095488" cy="6352032"/>
          </a:xfrm>
          <a:prstGeom prst="rect">
            <a:avLst/>
          </a:prstGeom>
          <a:solidFill>
            <a:srgbClr val="153879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1260"/>
              </a:spcAft>
            </a:pPr>
            <a:r>
              <a:rPr lang="ru" sz="3600" b="1">
                <a:solidFill>
                  <a:srgbClr val="FFFFFF"/>
                </a:solidFill>
                <a:latin typeface="Arial"/>
              </a:rPr>
              <a:t>Кластер 4</a:t>
            </a:r>
          </a:p>
          <a:p>
            <a:pPr indent="0" algn="ctr">
              <a:spcAft>
                <a:spcPts val="2940"/>
              </a:spcAft>
            </a:pPr>
            <a:r>
              <a:rPr lang="ru" sz="3600" b="1">
                <a:solidFill>
                  <a:srgbClr val="FFFFFF"/>
                </a:solidFill>
                <a:latin typeface="Arial"/>
              </a:rPr>
              <a:t>Торговля и продажи</a:t>
            </a:r>
          </a:p>
          <a:p>
            <a:pPr indent="0" algn="just">
              <a:lnSpc>
                <a:spcPts val="3840"/>
              </a:lnSpc>
            </a:pPr>
            <a:r>
              <a:rPr lang="ru" sz="3100">
                <a:solidFill>
                  <a:srgbClr val="FFFFFF"/>
                </a:solidFill>
                <a:latin typeface="Arial"/>
              </a:rPr>
              <a:t>•    Розничная торговля и маркетинг</a:t>
            </a:r>
          </a:p>
          <a:p>
            <a:pPr marL="596900" indent="-596900">
              <a:lnSpc>
                <a:spcPts val="3840"/>
              </a:lnSpc>
            </a:pPr>
            <a:r>
              <a:rPr lang="ru" sz="3100">
                <a:solidFill>
                  <a:srgbClr val="FFFFFF"/>
                </a:solidFill>
                <a:latin typeface="Arial"/>
              </a:rPr>
              <a:t>•    Канальный, партнерский и локальный маркетинг</a:t>
            </a:r>
          </a:p>
          <a:p>
            <a:pPr indent="0" algn="just">
              <a:lnSpc>
                <a:spcPts val="3840"/>
              </a:lnSpc>
            </a:pPr>
            <a:r>
              <a:rPr lang="ru" sz="3100">
                <a:solidFill>
                  <a:srgbClr val="FFFFFF"/>
                </a:solidFill>
                <a:latin typeface="Arial"/>
              </a:rPr>
              <a:t>•    Автоматизация продаж</a:t>
            </a:r>
          </a:p>
          <a:p>
            <a:pPr indent="0" algn="just">
              <a:lnSpc>
                <a:spcPts val="3840"/>
              </a:lnSpc>
            </a:pPr>
            <a:r>
              <a:rPr lang="ru" sz="3100">
                <a:solidFill>
                  <a:srgbClr val="FFFFFF"/>
                </a:solidFill>
                <a:latin typeface="Arial"/>
              </a:rPr>
              <a:t>•    Маркетинг в соцсетях и мониторинг</a:t>
            </a:r>
          </a:p>
          <a:p>
            <a:pPr marL="596900" indent="-596900">
              <a:lnSpc>
                <a:spcPts val="3840"/>
              </a:lnSpc>
            </a:pPr>
            <a:r>
              <a:rPr lang="ru" sz="3100">
                <a:solidFill>
                  <a:srgbClr val="FFFFFF"/>
                </a:solidFill>
                <a:latin typeface="Arial"/>
              </a:rPr>
              <a:t>•    Управление и маркетинг в представительствах компании</a:t>
            </a:r>
          </a:p>
          <a:p>
            <a:pPr indent="0" algn="just">
              <a:lnSpc>
                <a:spcPts val="3840"/>
              </a:lnSpc>
            </a:pPr>
            <a:r>
              <a:rPr lang="ru" sz="3100">
                <a:solidFill>
                  <a:srgbClr val="FFFFFF"/>
                </a:solidFill>
                <a:latin typeface="Arial"/>
              </a:rPr>
              <a:t>•    Маркетинг в электронной коммерции</a:t>
            </a:r>
          </a:p>
          <a:p>
            <a:pPr marL="596900" indent="-596900">
              <a:lnSpc>
                <a:spcPts val="3840"/>
              </a:lnSpc>
            </a:pPr>
            <a:r>
              <a:rPr lang="ru" sz="3100">
                <a:solidFill>
                  <a:srgbClr val="FFFFFF"/>
                </a:solidFill>
                <a:latin typeface="Arial"/>
              </a:rPr>
              <a:t>•    Платформы и приложения электронной коммерции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21024" y="320039"/>
            <a:ext cx="1901952" cy="448445"/>
          </a:xfrm>
          <a:prstGeom prst="rect">
            <a:avLst/>
          </a:prstGeom>
          <a:solidFill>
            <a:srgbClr val="284B8E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800" dirty="0">
                <a:solidFill>
                  <a:srgbClr val="FFFF00"/>
                </a:solidFill>
                <a:latin typeface="Calibri"/>
              </a:rPr>
              <a:t>АНАЛИТИКА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6240" y="938784"/>
            <a:ext cx="8125968" cy="5123688"/>
          </a:xfrm>
          <a:prstGeom prst="rect">
            <a:avLst/>
          </a:prstGeom>
          <a:solidFill>
            <a:srgbClr val="153879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ts val="2880"/>
              </a:lnSpc>
            </a:pPr>
            <a:r>
              <a:rPr lang="en-US" sz="2400" b="1" spc="-50">
                <a:solidFill>
                  <a:srgbClr val="FFFF00"/>
                </a:solidFill>
                <a:latin typeface="Arial"/>
              </a:rPr>
              <a:t>Gartner</a:t>
            </a:r>
          </a:p>
          <a:p>
            <a:pPr indent="0">
              <a:lnSpc>
                <a:spcPts val="2880"/>
              </a:lnSpc>
            </a:pPr>
            <a:r>
              <a:rPr lang="ru" sz="2300">
                <a:solidFill>
                  <a:srgbClr val="FFFFFF"/>
                </a:solidFill>
                <a:latin typeface="Arial"/>
              </a:rPr>
              <a:t>-    В 2016 г. компании во всем мире потратят на публичные облачные услуги $ 204 млрд., что на 16,5% больше, чем в предыдущем году.</a:t>
            </a:r>
          </a:p>
          <a:p>
            <a:pPr indent="0">
              <a:lnSpc>
                <a:spcPts val="2880"/>
              </a:lnSpc>
            </a:pPr>
            <a:r>
              <a:rPr lang="ru" sz="2300">
                <a:solidFill>
                  <a:srgbClr val="FFFFFF"/>
                </a:solidFill>
                <a:latin typeface="Arial"/>
              </a:rPr>
              <a:t>-    Объем мировых ИТ-расходов в 2016 г. вырастет на 0,6% по сравнению с предыдущим годом.</a:t>
            </a:r>
          </a:p>
          <a:p>
            <a:pPr indent="0">
              <a:lnSpc>
                <a:spcPts val="2880"/>
              </a:lnSpc>
              <a:spcAft>
                <a:spcPts val="1890"/>
              </a:spcAft>
            </a:pPr>
            <a:r>
              <a:rPr lang="ru" sz="2300">
                <a:solidFill>
                  <a:srgbClr val="FFFFFF"/>
                </a:solidFill>
                <a:latin typeface="Arial"/>
              </a:rPr>
              <a:t>-Темп роста рынка публичных облачных сервисов в 27,5 раз превышает темп роста ИТ-рынка в целом.</a:t>
            </a:r>
          </a:p>
          <a:p>
            <a:pPr indent="0">
              <a:lnSpc>
                <a:spcPts val="2880"/>
              </a:lnSpc>
            </a:pPr>
            <a:r>
              <a:rPr lang="en-US" sz="2400" b="1" spc="-50">
                <a:solidFill>
                  <a:srgbClr val="FFFF00"/>
                </a:solidFill>
                <a:latin typeface="Arial"/>
              </a:rPr>
              <a:t>IDC</a:t>
            </a:r>
          </a:p>
          <a:p>
            <a:pPr indent="0">
              <a:lnSpc>
                <a:spcPts val="2880"/>
              </a:lnSpc>
            </a:pPr>
            <a:r>
              <a:rPr lang="ru" sz="2300">
                <a:solidFill>
                  <a:srgbClr val="FFFFFF"/>
                </a:solidFill>
                <a:latin typeface="Arial"/>
              </a:rPr>
              <a:t>-    Рост затрат на публичные облачные услуги — на 19,4% до $ 141 млрд. против $ 70 млрд. в 2015 году.</a:t>
            </a:r>
          </a:p>
          <a:p>
            <a:pPr indent="0" algn="just">
              <a:lnSpc>
                <a:spcPts val="2880"/>
              </a:lnSpc>
            </a:pPr>
            <a:r>
              <a:rPr lang="ru" sz="2300">
                <a:solidFill>
                  <a:srgbClr val="FFFFFF"/>
                </a:solidFill>
                <a:latin typeface="Arial"/>
              </a:rPr>
              <a:t>-    Темп роста публичных облачных сервисов в 6 раз</a:t>
            </a:r>
          </a:p>
          <a:p>
            <a:pPr indent="0" algn="just"/>
            <a:r>
              <a:rPr lang="ru" sz="2300">
                <a:solidFill>
                  <a:srgbClr val="FFFFFF"/>
                </a:solidFill>
                <a:latin typeface="Arial"/>
              </a:rPr>
              <a:t>превышает темп роста ИТ-рынка в целом.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7576" y="347472"/>
            <a:ext cx="7458456" cy="5864352"/>
          </a:xfrm>
          <a:prstGeom prst="rect">
            <a:avLst/>
          </a:prstGeom>
          <a:solidFill>
            <a:srgbClr val="153879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4800"/>
              </a:lnSpc>
              <a:spcAft>
                <a:spcPts val="1260"/>
              </a:spcAft>
            </a:pPr>
            <a:r>
              <a:rPr lang="ru" sz="3600" b="1">
                <a:solidFill>
                  <a:srgbClr val="FFFFFF"/>
                </a:solidFill>
                <a:latin typeface="Arial"/>
              </a:rPr>
              <a:t>Кластер 5 Данные</a:t>
            </a:r>
          </a:p>
          <a:p>
            <a:pPr marL="571500" indent="-571500">
              <a:lnSpc>
                <a:spcPts val="3840"/>
              </a:lnSpc>
            </a:pPr>
            <a:r>
              <a:rPr lang="ru" sz="3100">
                <a:solidFill>
                  <a:srgbClr val="FFFFFF"/>
                </a:solidFill>
                <a:latin typeface="Arial"/>
              </a:rPr>
              <a:t>•    Аудитория/Рыночные и улучшенные данные</a:t>
            </a:r>
          </a:p>
          <a:p>
            <a:pPr indent="0" algn="just">
              <a:lnSpc>
                <a:spcPts val="3840"/>
              </a:lnSpc>
            </a:pPr>
            <a:r>
              <a:rPr lang="ru" sz="3100">
                <a:solidFill>
                  <a:srgbClr val="FFFFFF"/>
                </a:solidFill>
                <a:latin typeface="Arial"/>
              </a:rPr>
              <a:t>•    Маркетинговая аналитика</a:t>
            </a:r>
          </a:p>
          <a:p>
            <a:pPr indent="0" algn="just">
              <a:lnSpc>
                <a:spcPts val="3840"/>
              </a:lnSpc>
            </a:pPr>
            <a:r>
              <a:rPr lang="ru" sz="3100">
                <a:solidFill>
                  <a:srgbClr val="FFFFFF"/>
                </a:solidFill>
                <a:latin typeface="Arial"/>
              </a:rPr>
              <a:t>•    Мобильная и веб-аналитика</a:t>
            </a:r>
          </a:p>
          <a:p>
            <a:pPr indent="0" algn="just">
              <a:lnSpc>
                <a:spcPts val="3840"/>
              </a:lnSpc>
            </a:pPr>
            <a:r>
              <a:rPr lang="ru" sz="3100">
                <a:solidFill>
                  <a:srgbClr val="FFFFFF"/>
                </a:solidFill>
                <a:latin typeface="Arial"/>
              </a:rPr>
              <a:t>•    Визуализация данных</a:t>
            </a:r>
          </a:p>
          <a:p>
            <a:pPr indent="0" algn="just">
              <a:lnSpc>
                <a:spcPts val="3840"/>
              </a:lnSpc>
            </a:pPr>
            <a:r>
              <a:rPr lang="ru" sz="3100">
                <a:solidFill>
                  <a:srgbClr val="FFFFFF"/>
                </a:solidFill>
                <a:latin typeface="Arial"/>
              </a:rPr>
              <a:t>•    Прогнозный анализ</a:t>
            </a:r>
          </a:p>
          <a:p>
            <a:pPr indent="0" algn="just">
              <a:lnSpc>
                <a:spcPts val="3840"/>
              </a:lnSpc>
            </a:pPr>
            <a:r>
              <a:rPr lang="ru" sz="3100">
                <a:solidFill>
                  <a:srgbClr val="FFFFFF"/>
                </a:solidFill>
                <a:latin typeface="Arial"/>
              </a:rPr>
              <a:t>•    Платформа данных о клиентах</a:t>
            </a:r>
          </a:p>
          <a:p>
            <a:pPr indent="0" algn="just">
              <a:lnSpc>
                <a:spcPts val="3840"/>
              </a:lnSpc>
            </a:pPr>
            <a:r>
              <a:rPr lang="ru" sz="3100">
                <a:solidFill>
                  <a:srgbClr val="FFFFFF"/>
                </a:solidFill>
                <a:latin typeface="Arial"/>
              </a:rPr>
              <a:t>•    Управление зашитой данных </a:t>
            </a:r>
            <a:r>
              <a:rPr lang="en-US" sz="3100">
                <a:solidFill>
                  <a:srgbClr val="FFFFFF"/>
                </a:solidFill>
                <a:latin typeface="Arial"/>
              </a:rPr>
              <a:t>(DPM)</a:t>
            </a:r>
          </a:p>
          <a:p>
            <a:pPr indent="0" algn="just">
              <a:lnSpc>
                <a:spcPts val="3840"/>
              </a:lnSpc>
            </a:pPr>
            <a:r>
              <a:rPr lang="ru" sz="3100">
                <a:solidFill>
                  <a:srgbClr val="FFFFFF"/>
                </a:solidFill>
                <a:latin typeface="Arial"/>
              </a:rPr>
              <a:t>•    Интеграция данных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46704" y="347471"/>
            <a:ext cx="2316480" cy="1432691"/>
          </a:xfrm>
          <a:prstGeom prst="rect">
            <a:avLst/>
          </a:prstGeom>
          <a:solidFill>
            <a:srgbClr val="284B8E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4800"/>
              </a:lnSpc>
              <a:spcAft>
                <a:spcPts val="1260"/>
              </a:spcAft>
            </a:pPr>
            <a:r>
              <a:rPr lang="ru" sz="3600" b="1" dirty="0">
                <a:solidFill>
                  <a:srgbClr val="FFFFFF"/>
                </a:solidFill>
                <a:latin typeface="Arial"/>
              </a:rPr>
              <a:t>Кластер 6 Данные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17576" y="1780162"/>
            <a:ext cx="7743930" cy="4552544"/>
          </a:xfrm>
          <a:prstGeom prst="rect">
            <a:avLst/>
          </a:prstGeom>
          <a:solidFill>
            <a:srgbClr val="496AB2"/>
          </a:solidFill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3840"/>
              </a:lnSpc>
              <a:spcBef>
                <a:spcPts val="1260"/>
              </a:spcBef>
            </a:pPr>
            <a:r>
              <a:rPr lang="ru" sz="3100" dirty="0">
                <a:solidFill>
                  <a:srgbClr val="FFFFFF"/>
                </a:solidFill>
                <a:latin typeface="Arial"/>
              </a:rPr>
              <a:t>•    Управление продуктами</a:t>
            </a:r>
          </a:p>
          <a:p>
            <a:pPr indent="0" algn="just">
              <a:lnSpc>
                <a:spcPts val="3840"/>
              </a:lnSpc>
            </a:pPr>
            <a:r>
              <a:rPr lang="ru" sz="3100" dirty="0">
                <a:solidFill>
                  <a:srgbClr val="FFFFFF"/>
                </a:solidFill>
                <a:latin typeface="Arial"/>
              </a:rPr>
              <a:t>•    Бюджетирование и финансы</a:t>
            </a:r>
          </a:p>
          <a:p>
            <a:pPr indent="0" algn="just">
              <a:lnSpc>
                <a:spcPts val="3840"/>
              </a:lnSpc>
            </a:pPr>
            <a:r>
              <a:rPr lang="ru" sz="3100" dirty="0">
                <a:solidFill>
                  <a:srgbClr val="FFFFFF"/>
                </a:solidFill>
                <a:latin typeface="Arial"/>
              </a:rPr>
              <a:t>•    Совместная работа</a:t>
            </a:r>
          </a:p>
          <a:p>
            <a:pPr marL="596900" indent="-596900">
              <a:lnSpc>
                <a:spcPts val="3840"/>
              </a:lnSpc>
            </a:pPr>
            <a:r>
              <a:rPr lang="ru" sz="3100" dirty="0">
                <a:solidFill>
                  <a:srgbClr val="FFFFFF"/>
                </a:solidFill>
                <a:latin typeface="Arial"/>
              </a:rPr>
              <a:t>•    Управление проектами и бизнеспроцессы</a:t>
            </a:r>
          </a:p>
          <a:p>
            <a:pPr indent="0" algn="just">
              <a:lnSpc>
                <a:spcPts val="3840"/>
              </a:lnSpc>
            </a:pPr>
            <a:r>
              <a:rPr lang="ru" sz="3100" dirty="0">
                <a:solidFill>
                  <a:srgbClr val="FFFFFF"/>
                </a:solidFill>
                <a:latin typeface="Arial"/>
              </a:rPr>
              <a:t>•    Гибкое управление</a:t>
            </a:r>
          </a:p>
          <a:p>
            <a:pPr indent="0" algn="just">
              <a:lnSpc>
                <a:spcPts val="3840"/>
              </a:lnSpc>
            </a:pPr>
            <a:r>
              <a:rPr lang="ru" sz="3100" dirty="0">
                <a:solidFill>
                  <a:srgbClr val="FFFFFF"/>
                </a:solidFill>
                <a:latin typeface="Arial"/>
              </a:rPr>
              <a:t>•    Аналитика вендора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1183" y="1862327"/>
            <a:ext cx="7109233" cy="2680489"/>
          </a:xfrm>
          <a:prstGeom prst="rect">
            <a:avLst/>
          </a:prstGeom>
          <a:solidFill>
            <a:srgbClr val="072A6A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7152"/>
              </a:lnSpc>
            </a:pPr>
            <a:r>
              <a:rPr lang="ru" sz="5900">
                <a:solidFill>
                  <a:srgbClr val="FFFF00"/>
                </a:solidFill>
                <a:latin typeface="Calibri"/>
              </a:rPr>
              <a:t>Эффективность облачных технологий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3752" y="301752"/>
            <a:ext cx="7022592" cy="1400588"/>
          </a:xfrm>
          <a:prstGeom prst="rect">
            <a:avLst/>
          </a:prstGeom>
          <a:solidFill>
            <a:srgbClr val="153879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1260"/>
              </a:spcAft>
            </a:pPr>
            <a:r>
              <a:rPr lang="ru" sz="3600" b="1" dirty="0">
                <a:solidFill>
                  <a:srgbClr val="FFFFFF"/>
                </a:solidFill>
                <a:latin typeface="Arial"/>
              </a:rPr>
              <a:t>Метод совокупной стоимости</a:t>
            </a:r>
          </a:p>
          <a:p>
            <a:pPr indent="0" algn="ctr">
              <a:spcAft>
                <a:spcPts val="3570"/>
              </a:spcAft>
            </a:pPr>
            <a:r>
              <a:rPr lang="ru" sz="3600" b="1" dirty="0">
                <a:solidFill>
                  <a:srgbClr val="FFFFFF"/>
                </a:solidFill>
                <a:latin typeface="Arial"/>
              </a:rPr>
              <a:t>владения (ТСО)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86512" y="2045208"/>
            <a:ext cx="6888480" cy="3340608"/>
          </a:xfrm>
          <a:prstGeom prst="rect">
            <a:avLst/>
          </a:prstGeom>
          <a:solidFill>
            <a:srgbClr val="496AB2"/>
          </a:solidFill>
        </p:spPr>
        <p:txBody>
          <a:bodyPr lIns="0" tIns="0" rIns="0" bIns="0">
            <a:noAutofit/>
          </a:bodyPr>
          <a:lstStyle/>
          <a:p>
            <a:pPr indent="0" algn="just">
              <a:spcBef>
                <a:spcPts val="3570"/>
              </a:spcBef>
              <a:spcAft>
                <a:spcPts val="3570"/>
              </a:spcAft>
            </a:pPr>
            <a:r>
              <a:rPr lang="ru" sz="3100" b="1">
                <a:solidFill>
                  <a:srgbClr val="FFFF00"/>
                </a:solidFill>
                <a:latin typeface="Times New Roman"/>
              </a:rPr>
              <a:t>□    Предварительные затраты</a:t>
            </a:r>
          </a:p>
          <a:p>
            <a:pPr indent="0" algn="just">
              <a:spcAft>
                <a:spcPts val="3570"/>
              </a:spcAft>
            </a:pPr>
            <a:r>
              <a:rPr lang="ru" sz="3100" b="1">
                <a:solidFill>
                  <a:srgbClr val="FFFF00"/>
                </a:solidFill>
                <a:latin typeface="Times New Roman"/>
              </a:rPr>
              <a:t>□    Текущие (эксплуатационные)</a:t>
            </a:r>
          </a:p>
          <a:p>
            <a:pPr marL="457200" indent="-457200">
              <a:lnSpc>
                <a:spcPts val="3840"/>
              </a:lnSpc>
            </a:pPr>
            <a:r>
              <a:rPr lang="ru" sz="3100" b="1">
                <a:solidFill>
                  <a:srgbClr val="FFFF00"/>
                </a:solidFill>
                <a:latin typeface="Times New Roman"/>
              </a:rPr>
              <a:t>□    Затраты на прекращение функционирования или изменение поставщика услуг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47088" y="0"/>
            <a:ext cx="5452872" cy="1182624"/>
          </a:xfrm>
          <a:prstGeom prst="rect">
            <a:avLst/>
          </a:prstGeom>
          <a:solidFill>
            <a:srgbClr val="062969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5256"/>
              </a:lnSpc>
            </a:pPr>
            <a:r>
              <a:rPr lang="ru" sz="3600" b="1">
                <a:solidFill>
                  <a:srgbClr val="FFFFFF"/>
                </a:solidFill>
                <a:latin typeface="Arial"/>
              </a:rPr>
              <a:t>Метод рентабельности инвестиций </a:t>
            </a:r>
            <a:r>
              <a:rPr lang="en-US" sz="3600" b="1">
                <a:solidFill>
                  <a:srgbClr val="FFFFFF"/>
                </a:solidFill>
                <a:latin typeface="Arial"/>
              </a:rPr>
              <a:t>(ROI)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20040" y="1191768"/>
          <a:ext cx="8650224" cy="5266944"/>
        </p:xfrm>
        <a:graphic>
          <a:graphicData uri="http://schemas.openxmlformats.org/drawingml/2006/table">
            <a:tbl>
              <a:tblPr/>
              <a:tblGrid>
                <a:gridCol w="1941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8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2232">
                <a:tc>
                  <a:txBody>
                    <a:bodyPr/>
                    <a:lstStyle/>
                    <a:p>
                      <a:pPr indent="0" algn="ctr"/>
                      <a:r>
                        <a:rPr lang="ru" sz="1600" b="1">
                          <a:solidFill>
                            <a:srgbClr val="FFFFFF"/>
                          </a:solidFill>
                          <a:latin typeface="Calibri"/>
                        </a:rPr>
                        <a:t>Этап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600" b="1">
                          <a:solidFill>
                            <a:srgbClr val="FFFFFF"/>
                          </a:solidFill>
                          <a:latin typeface="Calibri"/>
                        </a:rPr>
                        <a:t>Шаг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indent="0">
                        <a:lnSpc>
                          <a:spcPts val="2328"/>
                        </a:lnSpc>
                      </a:pPr>
                      <a:r>
                        <a:rPr lang="ru" sz="1600" b="1">
                          <a:solidFill>
                            <a:srgbClr val="FFFFFF"/>
                          </a:solidFill>
                          <a:latin typeface="Calibri"/>
                        </a:rPr>
                        <a:t>1 Определение затрат и выгод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2304"/>
                        </a:lnSpc>
                      </a:pPr>
                      <a:r>
                        <a:rPr lang="ru" sz="1600">
                          <a:latin typeface="Calibri"/>
                        </a:rPr>
                        <a:t>1 Определение бизнес-требований высокого уровня (функциональные требования).</a:t>
                      </a:r>
                    </a:p>
                  </a:txBody>
                  <a:tcPr marL="0" marR="0" marT="0" marB="0">
                    <a:solidFill>
                      <a:srgbClr val="D0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1600">
                          <a:latin typeface="Calibri"/>
                        </a:rPr>
                        <a:t>2 Определить начальную / исходную модель облачных услуг.</a:t>
                      </a:r>
                    </a:p>
                  </a:txBody>
                  <a:tcPr marL="0" marR="0" marT="0" marB="0">
                    <a:solidFill>
                      <a:srgbClr val="E9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096"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1600">
                          <a:latin typeface="Calibri"/>
                        </a:rPr>
                        <a:t>3 Риск-оценки начальной / базовой модели облака</a:t>
                      </a:r>
                    </a:p>
                  </a:txBody>
                  <a:tcPr marL="0" marR="0" marT="0" marB="0">
                    <a:solidFill>
                      <a:srgbClr val="D0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376"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1600">
                          <a:latin typeface="Calibri"/>
                        </a:rPr>
                        <a:t>4 Затраты на оценку.</a:t>
                      </a:r>
                    </a:p>
                  </a:txBody>
                  <a:tcPr marL="0" marR="0" marT="0" marB="0">
                    <a:solidFill>
                      <a:srgbClr val="E9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1600">
                          <a:latin typeface="Calibri"/>
                        </a:rPr>
                        <a:t>5 Рассмотрение других моделей облачных вычислений.</a:t>
                      </a:r>
                    </a:p>
                  </a:txBody>
                  <a:tcPr marL="0" marR="0" marT="0" marB="0">
                    <a:solidFill>
                      <a:srgbClr val="D0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2752">
                <a:tc>
                  <a:txBody>
                    <a:bodyPr/>
                    <a:lstStyle/>
                    <a:p>
                      <a:endParaRPr sz="3300"/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2352"/>
                        </a:lnSpc>
                      </a:pPr>
                      <a:r>
                        <a:rPr lang="ru" sz="1600">
                          <a:latin typeface="Calibri"/>
                        </a:rPr>
                        <a:t>6 Реоценка затрат / выгод для выравнивания до оптимальной модели.</a:t>
                      </a:r>
                    </a:p>
                  </a:txBody>
                  <a:tcPr marL="0" marR="0" marT="0" marB="0">
                    <a:solidFill>
                      <a:srgbClr val="E9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192">
                <a:tc>
                  <a:txBody>
                    <a:bodyPr/>
                    <a:lstStyle/>
                    <a:p>
                      <a:pPr indent="0"/>
                      <a:r>
                        <a:rPr lang="ru" sz="1600" b="1">
                          <a:solidFill>
                            <a:srgbClr val="FFFFFF"/>
                          </a:solidFill>
                          <a:latin typeface="Calibri"/>
                        </a:rPr>
                        <a:t>2 Оценка затрат и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1600">
                          <a:latin typeface="Calibri"/>
                        </a:rPr>
                        <a:t>1 Рассчитать показатели издержек и выгод как есть.</a:t>
                      </a:r>
                    </a:p>
                  </a:txBody>
                  <a:tcPr marL="0" marR="0" marT="0" marB="0">
                    <a:solidFill>
                      <a:srgbClr val="D0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1896">
                <a:tc>
                  <a:txBody>
                    <a:bodyPr/>
                    <a:lstStyle/>
                    <a:p>
                      <a:pPr indent="0"/>
                      <a:r>
                        <a:rPr lang="ru" sz="1600" b="1">
                          <a:solidFill>
                            <a:srgbClr val="FFFFFF"/>
                          </a:solidFill>
                          <a:latin typeface="Calibri"/>
                        </a:rPr>
                        <a:t>выгод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2304"/>
                        </a:lnSpc>
                      </a:pPr>
                      <a:r>
                        <a:rPr lang="ru" sz="1600">
                          <a:latin typeface="Calibri"/>
                        </a:rPr>
                        <a:t>2 Выполнить (или пересмотреть, если она уже существует) оценку риска текущей сервисной модели.</a:t>
                      </a:r>
                    </a:p>
                  </a:txBody>
                  <a:tcPr marL="0" marR="0" marT="0" marB="0">
                    <a:solidFill>
                      <a:srgbClr val="E9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1376"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1600">
                          <a:latin typeface="Calibri"/>
                        </a:rPr>
                        <a:t>3 Рассчитать показатель затраты / выгоды.</a:t>
                      </a:r>
                    </a:p>
                  </a:txBody>
                  <a:tcPr marL="0" marR="0" marT="0" marB="0">
                    <a:solidFill>
                      <a:srgbClr val="D0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91896">
                <a:tc>
                  <a:txBody>
                    <a:bodyPr/>
                    <a:lstStyle/>
                    <a:p>
                      <a:pPr indent="0">
                        <a:lnSpc>
                          <a:spcPts val="2304"/>
                        </a:lnSpc>
                      </a:pPr>
                      <a:r>
                        <a:rPr lang="ru" sz="1600" b="1">
                          <a:solidFill>
                            <a:srgbClr val="FFFFFF"/>
                          </a:solidFill>
                          <a:latin typeface="Calibri"/>
                        </a:rPr>
                        <a:t>3 Расчетный показатель </a:t>
                      </a:r>
                      <a:r>
                        <a:rPr lang="en-US" sz="1600" b="1">
                          <a:solidFill>
                            <a:srgbClr val="FFFFFF"/>
                          </a:solidFill>
                          <a:latin typeface="Calibri"/>
                        </a:rPr>
                        <a:t>ROI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1600">
                          <a:latin typeface="Calibri"/>
                        </a:rPr>
                        <a:t>1 Сравнить существующие и будущие затраты и выгоды.</a:t>
                      </a:r>
                    </a:p>
                  </a:txBody>
                  <a:tcPr marL="0" marR="0" marT="0" marB="0">
                    <a:solidFill>
                      <a:srgbClr val="E9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7320" y="1837944"/>
            <a:ext cx="6312408" cy="405384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12648" y="274320"/>
            <a:ext cx="7915656" cy="1437748"/>
          </a:xfrm>
          <a:prstGeom prst="rect">
            <a:avLst/>
          </a:prstGeom>
          <a:solidFill>
            <a:srgbClr val="153879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ts val="3360"/>
              </a:lnSpc>
            </a:pPr>
            <a:r>
              <a:rPr lang="ru" sz="2300" b="1" dirty="0">
                <a:solidFill>
                  <a:srgbClr val="FFFF00"/>
                </a:solidFill>
                <a:latin typeface="Arial"/>
              </a:rPr>
              <a:t>Облачный рынок в 2014-2018 гг., млрд. долл. </a:t>
            </a:r>
            <a:r>
              <a:rPr lang="en-US" sz="2300" b="1" dirty="0">
                <a:solidFill>
                  <a:srgbClr val="FFFF00"/>
                </a:solidFill>
                <a:latin typeface="Arial"/>
              </a:rPr>
              <a:t>(IDC)</a:t>
            </a:r>
          </a:p>
          <a:p>
            <a:pPr indent="0" algn="ctr">
              <a:lnSpc>
                <a:spcPts val="3360"/>
              </a:lnSpc>
              <a:spcAft>
                <a:spcPts val="2310"/>
              </a:spcAft>
            </a:pPr>
            <a:r>
              <a:rPr lang="ru" sz="2300" dirty="0">
                <a:solidFill>
                  <a:srgbClr val="FFFFFF"/>
                </a:solidFill>
                <a:latin typeface="Arial"/>
              </a:rPr>
              <a:t>+22,8 % в год ( в 6 раз быстрее ИТ-рынка) к 2017 35 % всех приложений будут в облаке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5320" y="115823"/>
            <a:ext cx="7833360" cy="438653"/>
          </a:xfrm>
          <a:prstGeom prst="rect">
            <a:avLst/>
          </a:prstGeom>
          <a:solidFill>
            <a:srgbClr val="052868"/>
          </a:solidFill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1890"/>
              </a:spcAft>
            </a:pPr>
            <a:r>
              <a:rPr lang="ru" sz="2300" b="1" dirty="0">
                <a:solidFill>
                  <a:srgbClr val="FFFF00"/>
                </a:solidFill>
                <a:latin typeface="Arial"/>
              </a:rPr>
              <a:t>Мировые расходы на публичные облачные услуги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3632" y="762000"/>
          <a:ext cx="8936736" cy="5858256"/>
        </p:xfrm>
        <a:graphic>
          <a:graphicData uri="http://schemas.openxmlformats.org/drawingml/2006/table">
            <a:tbl>
              <a:tblPr/>
              <a:tblGrid>
                <a:gridCol w="1868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8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8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52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2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14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42544">
                <a:tc>
                  <a:txBody>
                    <a:bodyPr/>
                    <a:lstStyle/>
                    <a:p>
                      <a:pPr indent="0" algn="ctr"/>
                      <a:r>
                        <a:rPr lang="ru" sz="1600" b="1">
                          <a:solidFill>
                            <a:srgbClr val="FFFFFF"/>
                          </a:solidFill>
                          <a:latin typeface="Calibri"/>
                        </a:rPr>
                        <a:t>Вид услуги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ts val="1800"/>
                        </a:lnSpc>
                      </a:pPr>
                      <a:r>
                        <a:rPr lang="ru" sz="1600" b="1">
                          <a:solidFill>
                            <a:srgbClr val="FFFFFF"/>
                          </a:solidFill>
                          <a:latin typeface="Calibri"/>
                        </a:rPr>
                        <a:t>Годовые расходы, млрд долл.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indent="0"/>
                      <a:r>
                        <a:rPr lang="ru" sz="1600" b="1">
                          <a:solidFill>
                            <a:srgbClr val="FFFFFF"/>
                          </a:solidFill>
                          <a:latin typeface="Calibri"/>
                        </a:rPr>
                        <a:t>Структура расходов, %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01600" indent="0"/>
                      <a:r>
                        <a:rPr lang="ru" sz="1600" b="1">
                          <a:solidFill>
                            <a:srgbClr val="FFFFFF"/>
                          </a:solidFill>
                          <a:latin typeface="Calibri"/>
                        </a:rPr>
                        <a:t>Темп роста расходов, %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688">
                <a:tc>
                  <a:txBody>
                    <a:bodyPr/>
                    <a:lstStyle/>
                    <a:p>
                      <a:endParaRPr sz="2700"/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203200" indent="0" algn="r"/>
                      <a:r>
                        <a:rPr lang="ru" sz="1400" b="1">
                          <a:latin typeface="Calibri"/>
                        </a:rPr>
                        <a:t>2015</a:t>
                      </a:r>
                    </a:p>
                  </a:txBody>
                  <a:tcPr marL="0" marR="0" marT="0" marB="0">
                    <a:solidFill>
                      <a:srgbClr val="D0D7E7"/>
                    </a:solidFill>
                  </a:tcPr>
                </a:tc>
                <a:tc>
                  <a:txBody>
                    <a:bodyPr/>
                    <a:lstStyle/>
                    <a:p>
                      <a:pPr marR="114300" indent="0" algn="ctr"/>
                      <a:r>
                        <a:rPr lang="ru" sz="1400" b="1"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ctr">
                    <a:solidFill>
                      <a:srgbClr val="D0D7E7"/>
                    </a:solidFill>
                  </a:tcPr>
                </a:tc>
                <a:tc>
                  <a:txBody>
                    <a:bodyPr/>
                    <a:lstStyle/>
                    <a:p>
                      <a:pPr marR="190500" indent="0" algn="ctr"/>
                      <a:r>
                        <a:rPr lang="ru" sz="1400" b="1">
                          <a:latin typeface="Calibri"/>
                        </a:rPr>
                        <a:t>2015</a:t>
                      </a:r>
                    </a:p>
                  </a:txBody>
                  <a:tcPr marL="0" marR="0" marT="0" marB="0">
                    <a:solidFill>
                      <a:srgbClr val="D0D7E7"/>
                    </a:solidFill>
                  </a:tcPr>
                </a:tc>
                <a:tc>
                  <a:txBody>
                    <a:bodyPr/>
                    <a:lstStyle/>
                    <a:p>
                      <a:pPr marR="241300" indent="0" algn="ctr"/>
                      <a:r>
                        <a:rPr lang="ru" sz="1400" b="1"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ctr">
                    <a:solidFill>
                      <a:srgbClr val="D0D7E7"/>
                    </a:solidFill>
                  </a:tcPr>
                </a:tc>
                <a:tc>
                  <a:txBody>
                    <a:bodyPr/>
                    <a:lstStyle/>
                    <a:p>
                      <a:pPr marR="152400" indent="0" algn="ctr">
                        <a:spcAft>
                          <a:spcPts val="420"/>
                        </a:spcAft>
                      </a:pPr>
                      <a:r>
                        <a:rPr lang="ru" sz="1400" b="1">
                          <a:latin typeface="Calibri"/>
                        </a:rPr>
                        <a:t>2015/</a:t>
                      </a:r>
                    </a:p>
                    <a:p>
                      <a:pPr marR="215900" indent="0" algn="ctr"/>
                      <a:r>
                        <a:rPr lang="ru" sz="1400" b="1"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ctr">
                    <a:solidFill>
                      <a:srgbClr val="D0D7E7"/>
                    </a:solidFill>
                  </a:tcPr>
                </a:tc>
                <a:tc>
                  <a:txBody>
                    <a:bodyPr/>
                    <a:lstStyle/>
                    <a:p>
                      <a:pPr marR="228600" indent="0" algn="ctr">
                        <a:spcAft>
                          <a:spcPts val="420"/>
                        </a:spcAft>
                      </a:pPr>
                      <a:r>
                        <a:rPr lang="ru" sz="1400" b="1">
                          <a:latin typeface="Calibri"/>
                        </a:rPr>
                        <a:t>2016/</a:t>
                      </a:r>
                    </a:p>
                    <a:p>
                      <a:pPr marR="279400" indent="0" algn="ctr"/>
                      <a:r>
                        <a:rPr lang="ru" sz="1400" b="1">
                          <a:latin typeface="Calibri"/>
                        </a:rPr>
                        <a:t>2015</a:t>
                      </a:r>
                    </a:p>
                  </a:txBody>
                  <a:tcPr marL="0" marR="0" marT="0" marB="0" anchor="ctr">
                    <a:solidFill>
                      <a:srgbClr val="D0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1896">
                <a:tc>
                  <a:txBody>
                    <a:bodyPr/>
                    <a:lstStyle/>
                    <a:p>
                      <a:pPr indent="0">
                        <a:lnSpc>
                          <a:spcPts val="1800"/>
                        </a:lnSpc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latin typeface="Calibri"/>
                        </a:rPr>
                        <a:t>Cloud business process services (BPaaS)</a:t>
                      </a:r>
                    </a:p>
                  </a:txBody>
                  <a:tcPr marL="0" marR="0" marT="0" marB="0" anchor="b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203200" indent="0" algn="ctr"/>
                      <a:r>
                        <a:rPr lang="ru" sz="1400" b="1">
                          <a:latin typeface="Calibri"/>
                        </a:rPr>
                        <a:t>39,2</a:t>
                      </a:r>
                    </a:p>
                  </a:txBody>
                  <a:tcPr marL="0" marR="0" marT="0" marB="0"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marR="114300" indent="0" algn="ctr"/>
                      <a:r>
                        <a:rPr lang="ru" sz="1400" b="1">
                          <a:latin typeface="Calibri"/>
                        </a:rPr>
                        <a:t>42,6</a:t>
                      </a:r>
                    </a:p>
                  </a:txBody>
                  <a:tcPr marL="0" marR="0" marT="0" marB="0"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marR="190500" indent="0" algn="ctr"/>
                      <a:r>
                        <a:rPr lang="ru" sz="1400" b="1">
                          <a:latin typeface="Calibri"/>
                        </a:rPr>
                        <a:t>22,40</a:t>
                      </a:r>
                    </a:p>
                  </a:txBody>
                  <a:tcPr marL="0" marR="0" marT="0" marB="0"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marR="241300" indent="0" algn="ctr"/>
                      <a:r>
                        <a:rPr lang="ru" sz="1400" b="1">
                          <a:latin typeface="Calibri"/>
                        </a:rPr>
                        <a:t>20,89</a:t>
                      </a:r>
                    </a:p>
                  </a:txBody>
                  <a:tcPr marL="0" marR="0" marT="0" marB="0"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marR="152400" indent="0" algn="ctr"/>
                      <a:r>
                        <a:rPr lang="ru" sz="1400" b="1">
                          <a:latin typeface="Calibri"/>
                        </a:rPr>
                        <a:t>102,70</a:t>
                      </a:r>
                    </a:p>
                  </a:txBody>
                  <a:tcPr marL="0" marR="0" marT="0" marB="0"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marR="228600" indent="0" algn="ctr"/>
                      <a:r>
                        <a:rPr lang="ru" sz="1400" b="1">
                          <a:latin typeface="Calibri"/>
                        </a:rPr>
                        <a:t>108,67</a:t>
                      </a:r>
                    </a:p>
                  </a:txBody>
                  <a:tcPr marL="0" marR="0" marT="0" marB="0" anchor="ctr">
                    <a:solidFill>
                      <a:srgbClr val="E9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752">
                <a:tc>
                  <a:txBody>
                    <a:bodyPr/>
                    <a:lstStyle/>
                    <a:p>
                      <a:pPr indent="0">
                        <a:lnSpc>
                          <a:spcPts val="1800"/>
                        </a:lnSpc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latin typeface="Calibri"/>
                        </a:rPr>
                        <a:t>Cloud application services (SaaS)</a:t>
                      </a:r>
                    </a:p>
                  </a:txBody>
                  <a:tcPr marL="0" marR="0" marT="0" marB="0" anchor="ctr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203200" indent="0" algn="ctr"/>
                      <a:r>
                        <a:rPr lang="ru" sz="1400" b="1">
                          <a:latin typeface="Calibri"/>
                        </a:rPr>
                        <a:t>31,4</a:t>
                      </a:r>
                    </a:p>
                  </a:txBody>
                  <a:tcPr marL="0" marR="0" marT="0" marB="0" anchor="ctr">
                    <a:solidFill>
                      <a:srgbClr val="D0D7E7"/>
                    </a:solidFill>
                  </a:tcPr>
                </a:tc>
                <a:tc>
                  <a:txBody>
                    <a:bodyPr/>
                    <a:lstStyle/>
                    <a:p>
                      <a:pPr marR="114300" indent="0" algn="ctr"/>
                      <a:r>
                        <a:rPr lang="ru" sz="1400" b="1">
                          <a:latin typeface="Calibri"/>
                        </a:rPr>
                        <a:t>37,7</a:t>
                      </a:r>
                    </a:p>
                  </a:txBody>
                  <a:tcPr marL="0" marR="0" marT="0" marB="0" anchor="ctr">
                    <a:solidFill>
                      <a:srgbClr val="D0D7E7"/>
                    </a:solidFill>
                  </a:tcPr>
                </a:tc>
                <a:tc>
                  <a:txBody>
                    <a:bodyPr/>
                    <a:lstStyle/>
                    <a:p>
                      <a:pPr marR="190500" indent="0" algn="ctr"/>
                      <a:r>
                        <a:rPr lang="ru" sz="1400" b="1">
                          <a:latin typeface="Calibri"/>
                        </a:rPr>
                        <a:t>17,94</a:t>
                      </a:r>
                    </a:p>
                  </a:txBody>
                  <a:tcPr marL="0" marR="0" marT="0" marB="0" anchor="ctr">
                    <a:solidFill>
                      <a:srgbClr val="D0D7E7"/>
                    </a:solidFill>
                  </a:tcPr>
                </a:tc>
                <a:tc>
                  <a:txBody>
                    <a:bodyPr/>
                    <a:lstStyle/>
                    <a:p>
                      <a:pPr marR="241300" indent="0" algn="ctr"/>
                      <a:r>
                        <a:rPr lang="ru" sz="1400" b="1">
                          <a:latin typeface="Calibri"/>
                        </a:rPr>
                        <a:t>18,49</a:t>
                      </a:r>
                    </a:p>
                  </a:txBody>
                  <a:tcPr marL="0" marR="0" marT="0" marB="0" anchor="ctr">
                    <a:solidFill>
                      <a:srgbClr val="D0D7E7"/>
                    </a:solidFill>
                  </a:tcPr>
                </a:tc>
                <a:tc>
                  <a:txBody>
                    <a:bodyPr/>
                    <a:lstStyle/>
                    <a:p>
                      <a:pPr marR="152400" indent="0" algn="ctr"/>
                      <a:r>
                        <a:rPr lang="ru" sz="1400" b="1">
                          <a:latin typeface="Calibri"/>
                        </a:rPr>
                        <a:t>115,50</a:t>
                      </a:r>
                    </a:p>
                  </a:txBody>
                  <a:tcPr marL="0" marR="0" marT="0" marB="0" anchor="ctr">
                    <a:solidFill>
                      <a:srgbClr val="D0D7E7"/>
                    </a:solidFill>
                  </a:tcPr>
                </a:tc>
                <a:tc>
                  <a:txBody>
                    <a:bodyPr/>
                    <a:lstStyle/>
                    <a:p>
                      <a:pPr marR="228600" indent="0" algn="ctr"/>
                      <a:r>
                        <a:rPr lang="ru" sz="1400" b="1">
                          <a:latin typeface="Calibri"/>
                        </a:rPr>
                        <a:t>120,06</a:t>
                      </a:r>
                    </a:p>
                  </a:txBody>
                  <a:tcPr marL="0" marR="0" marT="0" marB="0" anchor="ctr">
                    <a:solidFill>
                      <a:srgbClr val="D0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indent="0">
                        <a:lnSpc>
                          <a:spcPts val="1800"/>
                        </a:lnSpc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latin typeface="Calibri"/>
                        </a:rPr>
                        <a:t>Cloud application infrastructure services (PaaS)</a:t>
                      </a:r>
                    </a:p>
                  </a:txBody>
                  <a:tcPr marL="0" marR="0" marT="0" marB="0" anchor="ctr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203200" indent="0" algn="ctr"/>
                      <a:r>
                        <a:rPr lang="ru" sz="1400" b="1">
                          <a:latin typeface="Calibri"/>
                        </a:rPr>
                        <a:t>3,8</a:t>
                      </a:r>
                    </a:p>
                  </a:txBody>
                  <a:tcPr marL="0" marR="0" marT="0" marB="0"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marR="203200" indent="0" algn="ctr"/>
                      <a:r>
                        <a:rPr lang="ru" sz="1400" b="1">
                          <a:latin typeface="Calibri"/>
                        </a:rPr>
                        <a:t>4,6</a:t>
                      </a:r>
                    </a:p>
                  </a:txBody>
                  <a:tcPr marL="0" marR="0" marT="0" marB="0"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marR="190500" indent="0" algn="ctr"/>
                      <a:r>
                        <a:rPr lang="ru" sz="1400" b="1">
                          <a:latin typeface="Calibri"/>
                        </a:rPr>
                        <a:t>2,17</a:t>
                      </a:r>
                    </a:p>
                  </a:txBody>
                  <a:tcPr marL="0" marR="0" marT="0" marB="0"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marR="241300" indent="0" algn="ctr"/>
                      <a:r>
                        <a:rPr lang="ru" sz="1400" b="1">
                          <a:latin typeface="Calibri"/>
                        </a:rPr>
                        <a:t>2,26</a:t>
                      </a:r>
                    </a:p>
                  </a:txBody>
                  <a:tcPr marL="0" marR="0" marT="0" marB="0"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marR="152400" indent="0" algn="ctr"/>
                      <a:r>
                        <a:rPr lang="ru" sz="1400" b="1">
                          <a:latin typeface="Calibri"/>
                        </a:rPr>
                        <a:t>116,10</a:t>
                      </a:r>
                    </a:p>
                  </a:txBody>
                  <a:tcPr marL="0" marR="0" marT="0" marB="0"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marR="228600" indent="0" algn="ctr"/>
                      <a:r>
                        <a:rPr lang="ru" sz="1400" b="1">
                          <a:latin typeface="Calibri"/>
                        </a:rPr>
                        <a:t>121,05</a:t>
                      </a:r>
                    </a:p>
                  </a:txBody>
                  <a:tcPr marL="0" marR="0" marT="0" marB="0" anchor="ctr">
                    <a:solidFill>
                      <a:srgbClr val="E9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8848">
                <a:tc>
                  <a:txBody>
                    <a:bodyPr/>
                    <a:lstStyle/>
                    <a:p>
                      <a:pPr indent="0">
                        <a:lnSpc>
                          <a:spcPts val="1800"/>
                        </a:lnSpc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latin typeface="Calibri"/>
                        </a:rPr>
                        <a:t>Cloud system infrastructure services (IaaS)</a:t>
                      </a:r>
                    </a:p>
                  </a:txBody>
                  <a:tcPr marL="0" marR="0" marT="0" marB="0" anchor="b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203200" indent="0" algn="ctr"/>
                      <a:r>
                        <a:rPr lang="ru" sz="1400" b="1">
                          <a:latin typeface="Calibri"/>
                        </a:rPr>
                        <a:t>16,2</a:t>
                      </a:r>
                    </a:p>
                  </a:txBody>
                  <a:tcPr marL="0" marR="0" marT="0" marB="0" anchor="ctr">
                    <a:solidFill>
                      <a:srgbClr val="D0D7E7"/>
                    </a:solidFill>
                  </a:tcPr>
                </a:tc>
                <a:tc>
                  <a:txBody>
                    <a:bodyPr/>
                    <a:lstStyle/>
                    <a:p>
                      <a:pPr marR="203200" indent="0" algn="ctr"/>
                      <a:r>
                        <a:rPr lang="ru" sz="1400" b="1">
                          <a:latin typeface="Calibri"/>
                        </a:rPr>
                        <a:t>22,4</a:t>
                      </a:r>
                    </a:p>
                  </a:txBody>
                  <a:tcPr marL="0" marR="0" marT="0" marB="0" anchor="ctr">
                    <a:solidFill>
                      <a:srgbClr val="D0D7E7"/>
                    </a:solidFill>
                  </a:tcPr>
                </a:tc>
                <a:tc>
                  <a:txBody>
                    <a:bodyPr/>
                    <a:lstStyle/>
                    <a:p>
                      <a:pPr marR="279400" indent="0" algn="ctr"/>
                      <a:r>
                        <a:rPr lang="ru" sz="1400" b="1">
                          <a:latin typeface="Calibri"/>
                        </a:rPr>
                        <a:t>9,26</a:t>
                      </a:r>
                    </a:p>
                  </a:txBody>
                  <a:tcPr marL="0" marR="0" marT="0" marB="0" anchor="ctr">
                    <a:solidFill>
                      <a:srgbClr val="D0D7E7"/>
                    </a:solidFill>
                  </a:tcPr>
                </a:tc>
                <a:tc>
                  <a:txBody>
                    <a:bodyPr/>
                    <a:lstStyle/>
                    <a:p>
                      <a:pPr marR="241300" indent="0" algn="ctr"/>
                      <a:r>
                        <a:rPr lang="ru" sz="1400" b="1">
                          <a:latin typeface="Calibri"/>
                        </a:rPr>
                        <a:t>10,99</a:t>
                      </a:r>
                    </a:p>
                  </a:txBody>
                  <a:tcPr marL="0" marR="0" marT="0" marB="0" anchor="ctr">
                    <a:solidFill>
                      <a:srgbClr val="D0D7E7"/>
                    </a:solidFill>
                  </a:tcPr>
                </a:tc>
                <a:tc>
                  <a:txBody>
                    <a:bodyPr/>
                    <a:lstStyle/>
                    <a:p>
                      <a:pPr marR="152400" indent="0" algn="ctr"/>
                      <a:r>
                        <a:rPr lang="ru" sz="1400" b="1">
                          <a:latin typeface="Calibri"/>
                        </a:rPr>
                        <a:t>131,90</a:t>
                      </a:r>
                    </a:p>
                  </a:txBody>
                  <a:tcPr marL="0" marR="0" marT="0" marB="0" anchor="ctr">
                    <a:solidFill>
                      <a:srgbClr val="D0D7E7"/>
                    </a:solidFill>
                  </a:tcPr>
                </a:tc>
                <a:tc>
                  <a:txBody>
                    <a:bodyPr/>
                    <a:lstStyle/>
                    <a:p>
                      <a:pPr marR="228600" indent="0" algn="ctr"/>
                      <a:r>
                        <a:rPr lang="ru" sz="1400" b="1">
                          <a:latin typeface="Calibri"/>
                        </a:rPr>
                        <a:t>138,27</a:t>
                      </a:r>
                    </a:p>
                  </a:txBody>
                  <a:tcPr marL="0" marR="0" marT="0" marB="0" anchor="ctr">
                    <a:solidFill>
                      <a:srgbClr val="D0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2752">
                <a:tc>
                  <a:txBody>
                    <a:bodyPr/>
                    <a:lstStyle/>
                    <a:p>
                      <a:pPr indent="0">
                        <a:lnSpc>
                          <a:spcPts val="1800"/>
                        </a:lnSpc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latin typeface="Calibri"/>
                        </a:rPr>
                        <a:t>Cloud management and security services</a:t>
                      </a:r>
                    </a:p>
                  </a:txBody>
                  <a:tcPr marL="0" marR="0" marT="0" marB="0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304800" indent="0" algn="ctr"/>
                      <a:r>
                        <a:rPr lang="ru" sz="1400" b="1">
                          <a:latin typeface="Calibri"/>
                        </a:rPr>
                        <a:t>5,0</a:t>
                      </a:r>
                    </a:p>
                  </a:txBody>
                  <a:tcPr marL="0" marR="0" marT="0" marB="0"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marR="304800" indent="0" algn="ctr"/>
                      <a:r>
                        <a:rPr lang="ru" sz="1400" b="1">
                          <a:latin typeface="Calibri"/>
                        </a:rPr>
                        <a:t>6,2</a:t>
                      </a:r>
                    </a:p>
                  </a:txBody>
                  <a:tcPr marL="0" marR="0" marT="0" marB="0"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marR="279400" indent="0" algn="ctr"/>
                      <a:r>
                        <a:rPr lang="ru" sz="1400" b="1">
                          <a:latin typeface="Calibri"/>
                        </a:rPr>
                        <a:t>2,86</a:t>
                      </a:r>
                    </a:p>
                  </a:txBody>
                  <a:tcPr marL="0" marR="0" marT="0" marB="0"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marR="241300" indent="0" algn="ctr"/>
                      <a:r>
                        <a:rPr lang="ru" sz="1400" b="1">
                          <a:latin typeface="Calibri"/>
                        </a:rPr>
                        <a:t>3,04</a:t>
                      </a:r>
                    </a:p>
                  </a:txBody>
                  <a:tcPr marL="0" marR="0" marT="0" marB="0"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marR="152400" indent="0" algn="ctr"/>
                      <a:r>
                        <a:rPr lang="ru" sz="1400" b="1">
                          <a:latin typeface="Calibri"/>
                        </a:rPr>
                        <a:t>120,70</a:t>
                      </a:r>
                    </a:p>
                  </a:txBody>
                  <a:tcPr marL="0" marR="0" marT="0" marB="0"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marR="228600" indent="0" algn="ctr"/>
                      <a:r>
                        <a:rPr lang="ru" sz="1400" b="1">
                          <a:latin typeface="Calibri"/>
                        </a:rPr>
                        <a:t>124,00</a:t>
                      </a:r>
                    </a:p>
                  </a:txBody>
                  <a:tcPr marL="0" marR="0" marT="0" marB="0" anchor="ctr">
                    <a:solidFill>
                      <a:srgbClr val="E9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indent="0"/>
                      <a:r>
                        <a:rPr lang="en-US" sz="1400" b="1">
                          <a:solidFill>
                            <a:srgbClr val="FFFFFF"/>
                          </a:solidFill>
                          <a:latin typeface="Calibri"/>
                        </a:rPr>
                        <a:t>Cloud advertising</a:t>
                      </a:r>
                    </a:p>
                  </a:txBody>
                  <a:tcPr marL="0" marR="0" marT="0" marB="0" anchor="ctr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203200" indent="0" algn="ctr"/>
                      <a:r>
                        <a:rPr lang="ru" sz="1400" b="1">
                          <a:latin typeface="Calibri"/>
                        </a:rPr>
                        <a:t>79,4</a:t>
                      </a:r>
                    </a:p>
                  </a:txBody>
                  <a:tcPr marL="0" marR="0" marT="0" marB="0" anchor="ctr">
                    <a:solidFill>
                      <a:srgbClr val="D0D7E7"/>
                    </a:solidFill>
                  </a:tcPr>
                </a:tc>
                <a:tc>
                  <a:txBody>
                    <a:bodyPr/>
                    <a:lstStyle/>
                    <a:p>
                      <a:pPr marR="203200" indent="0" algn="ctr"/>
                      <a:r>
                        <a:rPr lang="ru" sz="1400" b="1">
                          <a:latin typeface="Calibri"/>
                        </a:rPr>
                        <a:t>90,3</a:t>
                      </a:r>
                    </a:p>
                  </a:txBody>
                  <a:tcPr marL="0" marR="0" marT="0" marB="0" anchor="ctr">
                    <a:solidFill>
                      <a:srgbClr val="D0D7E7"/>
                    </a:solidFill>
                  </a:tcPr>
                </a:tc>
                <a:tc>
                  <a:txBody>
                    <a:bodyPr/>
                    <a:lstStyle/>
                    <a:p>
                      <a:pPr marR="190500" indent="0" algn="ctr"/>
                      <a:r>
                        <a:rPr lang="ru" sz="1400" b="1">
                          <a:latin typeface="Calibri"/>
                        </a:rPr>
                        <a:t>45,37</a:t>
                      </a:r>
                    </a:p>
                  </a:txBody>
                  <a:tcPr marL="0" marR="0" marT="0" marB="0" anchor="ctr">
                    <a:solidFill>
                      <a:srgbClr val="D0D7E7"/>
                    </a:solidFill>
                  </a:tcPr>
                </a:tc>
                <a:tc>
                  <a:txBody>
                    <a:bodyPr/>
                    <a:lstStyle/>
                    <a:p>
                      <a:pPr marR="241300" indent="0" algn="ctr"/>
                      <a:r>
                        <a:rPr lang="ru" sz="1400" b="1">
                          <a:latin typeface="Calibri"/>
                        </a:rPr>
                        <a:t>44,29</a:t>
                      </a:r>
                    </a:p>
                  </a:txBody>
                  <a:tcPr marL="0" marR="0" marT="0" marB="0" anchor="ctr">
                    <a:solidFill>
                      <a:srgbClr val="D0D7E7"/>
                    </a:solidFill>
                  </a:tcPr>
                </a:tc>
                <a:tc>
                  <a:txBody>
                    <a:bodyPr/>
                    <a:lstStyle/>
                    <a:p>
                      <a:pPr marR="152400" indent="0" algn="ctr"/>
                      <a:r>
                        <a:rPr lang="ru" sz="1400" b="1">
                          <a:latin typeface="Calibri"/>
                        </a:rPr>
                        <a:t>115,40</a:t>
                      </a:r>
                    </a:p>
                  </a:txBody>
                  <a:tcPr marL="0" marR="0" marT="0" marB="0" anchor="ctr">
                    <a:solidFill>
                      <a:srgbClr val="D0D7E7"/>
                    </a:solidFill>
                  </a:tcPr>
                </a:tc>
                <a:tc>
                  <a:txBody>
                    <a:bodyPr/>
                    <a:lstStyle/>
                    <a:p>
                      <a:pPr marR="228600" indent="0" algn="ctr"/>
                      <a:r>
                        <a:rPr lang="ru" sz="1400" b="1">
                          <a:latin typeface="Calibri"/>
                        </a:rPr>
                        <a:t>113,73</a:t>
                      </a:r>
                    </a:p>
                  </a:txBody>
                  <a:tcPr marL="0" marR="0" marT="0" marB="0" anchor="ctr">
                    <a:solidFill>
                      <a:srgbClr val="D0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4736">
                <a:tc>
                  <a:txBody>
                    <a:bodyPr/>
                    <a:lstStyle/>
                    <a:p>
                      <a:pPr marL="254000" indent="0" algn="ctr"/>
                      <a:r>
                        <a:rPr lang="ru" sz="1600" b="1">
                          <a:solidFill>
                            <a:srgbClr val="FFFFFF"/>
                          </a:solidFill>
                          <a:latin typeface="Calibri"/>
                        </a:rPr>
                        <a:t>Всего</a:t>
                      </a:r>
                    </a:p>
                  </a:txBody>
                  <a:tcPr marL="0" marR="0" marT="0" marB="0" anchor="ctr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101600" indent="0" algn="r"/>
                      <a:r>
                        <a:rPr lang="ru" sz="1400" b="1">
                          <a:latin typeface="Calibri"/>
                        </a:rPr>
                        <a:t>175,0</a:t>
                      </a:r>
                    </a:p>
                  </a:txBody>
                  <a:tcPr marL="0" marR="0" marT="0" marB="0"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marR="114300" indent="0" algn="ctr"/>
                      <a:r>
                        <a:rPr lang="ru" sz="1400" b="1">
                          <a:latin typeface="Calibri"/>
                        </a:rPr>
                        <a:t>203,9</a:t>
                      </a:r>
                    </a:p>
                  </a:txBody>
                  <a:tcPr marL="0" marR="0" marT="0" marB="0"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marR="190500" indent="0" algn="ctr"/>
                      <a:r>
                        <a:rPr lang="ru" sz="1400" b="1">
                          <a:latin typeface="Calibri"/>
                        </a:rPr>
                        <a:t>100,0</a:t>
                      </a:r>
                    </a:p>
                  </a:txBody>
                  <a:tcPr marL="0" marR="0" marT="0" marB="0"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marR="241300" indent="0" algn="ctr"/>
                      <a:r>
                        <a:rPr lang="ru" sz="1400" b="1">
                          <a:latin typeface="Calibri"/>
                        </a:rPr>
                        <a:t>100,0</a:t>
                      </a:r>
                    </a:p>
                  </a:txBody>
                  <a:tcPr marL="0" marR="0" marT="0" marB="0"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marR="152400" indent="0" algn="ctr"/>
                      <a:r>
                        <a:rPr lang="ru" sz="1400" b="1">
                          <a:latin typeface="Calibri"/>
                        </a:rPr>
                        <a:t>113,70</a:t>
                      </a:r>
                    </a:p>
                  </a:txBody>
                  <a:tcPr marL="0" marR="0" marT="0" marB="0"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marR="228600" indent="0" algn="ctr"/>
                      <a:r>
                        <a:rPr lang="ru" sz="1400" b="1">
                          <a:latin typeface="Calibri"/>
                        </a:rPr>
                        <a:t>116,51</a:t>
                      </a:r>
                    </a:p>
                  </a:txBody>
                  <a:tcPr marL="0" marR="0" marT="0" marB="0" anchor="ctr">
                    <a:solidFill>
                      <a:srgbClr val="E9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10902"/>
            <a:ext cx="9144000" cy="474709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144000" cy="2110902"/>
          </a:xfrm>
          <a:prstGeom prst="rect">
            <a:avLst/>
          </a:prstGeom>
          <a:solidFill>
            <a:srgbClr val="153879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3288"/>
              </a:lnSpc>
            </a:pPr>
            <a:r>
              <a:rPr lang="ru" sz="2700" b="1" dirty="0">
                <a:solidFill>
                  <a:srgbClr val="FFFF00"/>
                </a:solidFill>
                <a:latin typeface="Arial"/>
              </a:rPr>
              <a:t>Динамика и объем </a:t>
            </a:r>
            <a:r>
              <a:rPr lang="ru" sz="2700" b="1" dirty="0" smtClean="0">
                <a:solidFill>
                  <a:srgbClr val="FFFF00"/>
                </a:solidFill>
                <a:latin typeface="Arial"/>
              </a:rPr>
              <a:t>облачного </a:t>
            </a:r>
            <a:r>
              <a:rPr lang="ru" sz="2700" b="1" dirty="0">
                <a:solidFill>
                  <a:srgbClr val="FFFF00"/>
                </a:solidFill>
                <a:latin typeface="Arial"/>
              </a:rPr>
              <a:t>рынка, </a:t>
            </a:r>
            <a:r>
              <a:rPr lang="ru" sz="2700" b="1" dirty="0" smtClean="0">
                <a:solidFill>
                  <a:srgbClr val="FFFF00"/>
                </a:solidFill>
                <a:latin typeface="Arial"/>
              </a:rPr>
              <a:t> </a:t>
            </a:r>
            <a:r>
              <a:rPr lang="en-US" sz="2300" b="1" dirty="0">
                <a:solidFill>
                  <a:srgbClr val="FFFF00"/>
                </a:solidFill>
                <a:latin typeface="Arial"/>
              </a:rPr>
              <a:t>(</a:t>
            </a:r>
            <a:r>
              <a:rPr lang="en-US" sz="2700" b="1" dirty="0" err="1">
                <a:solidFill>
                  <a:srgbClr val="FFFF00"/>
                </a:solidFill>
                <a:latin typeface="Arial"/>
              </a:rPr>
              <a:t>iKS</a:t>
            </a:r>
            <a:r>
              <a:rPr lang="en-US" sz="2700" b="1" dirty="0">
                <a:solidFill>
                  <a:srgbClr val="FFFF00"/>
                </a:solidFill>
                <a:latin typeface="Arial"/>
              </a:rPr>
              <a:t>-Consulting)</a:t>
            </a:r>
          </a:p>
          <a:p>
            <a:pPr indent="0" algn="ctr">
              <a:lnSpc>
                <a:spcPts val="3288"/>
              </a:lnSpc>
            </a:pPr>
            <a:r>
              <a:rPr lang="ru" sz="2300" b="1" dirty="0">
                <a:solidFill>
                  <a:srgbClr val="FFFFFF"/>
                </a:solidFill>
                <a:latin typeface="Arial"/>
              </a:rPr>
              <a:t>+35% в 2014 г.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8640" y="335280"/>
            <a:ext cx="8034528" cy="5690616"/>
          </a:xfrm>
          <a:prstGeom prst="rect">
            <a:avLst/>
          </a:prstGeom>
          <a:solidFill>
            <a:srgbClr val="153879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1890"/>
              </a:spcAft>
            </a:pPr>
            <a:r>
              <a:rPr lang="ru" sz="4300" b="1" dirty="0">
                <a:solidFill>
                  <a:srgbClr val="FFFFFF"/>
                </a:solidFill>
                <a:latin typeface="Calibri"/>
              </a:rPr>
              <a:t>Какие облака будут преобладать</a:t>
            </a:r>
          </a:p>
          <a:p>
            <a:pPr marL="367792" indent="-330200">
              <a:lnSpc>
                <a:spcPts val="2880"/>
              </a:lnSpc>
              <a:spcAft>
                <a:spcPts val="2730"/>
              </a:spcAft>
            </a:pPr>
            <a:r>
              <a:rPr lang="ru" sz="2300" dirty="0">
                <a:solidFill>
                  <a:srgbClr val="FFFFFF"/>
                </a:solidFill>
                <a:latin typeface="Arial"/>
              </a:rPr>
              <a:t>•    Наибольший рост, как ожидают в </a:t>
            </a:r>
            <a:r>
              <a:rPr lang="en-US" sz="2300" dirty="0">
                <a:solidFill>
                  <a:srgbClr val="FFFF00"/>
                </a:solidFill>
                <a:latin typeface="Arial"/>
              </a:rPr>
              <a:t>Gartner</a:t>
            </a:r>
            <a:r>
              <a:rPr lang="en-US" sz="2300" dirty="0">
                <a:solidFill>
                  <a:srgbClr val="FFFFFF"/>
                </a:solidFill>
                <a:latin typeface="Arial"/>
              </a:rPr>
              <a:t>, </a:t>
            </a:r>
            <a:r>
              <a:rPr lang="ru" sz="2300" dirty="0">
                <a:solidFill>
                  <a:srgbClr val="FFFFFF"/>
                </a:solidFill>
                <a:latin typeface="Arial"/>
              </a:rPr>
              <a:t>покажет сегмент «инфраструктура как услуга» </a:t>
            </a:r>
            <a:r>
              <a:rPr lang="en-US" sz="2300" dirty="0">
                <a:solidFill>
                  <a:srgbClr val="FFFFFF"/>
                </a:solidFill>
                <a:latin typeface="Arial"/>
              </a:rPr>
              <a:t>(IaaS). </a:t>
            </a:r>
            <a:r>
              <a:rPr lang="ru" sz="2300" dirty="0">
                <a:solidFill>
                  <a:srgbClr val="FFFFFF"/>
                </a:solidFill>
                <a:latin typeface="Arial"/>
              </a:rPr>
              <a:t>По подсчетам аналитиков, в 2016 г. рост этого направления в денежном выражении составит 38,4%.</a:t>
            </a:r>
          </a:p>
          <a:p>
            <a:pPr marL="367792" indent="-330200">
              <a:lnSpc>
                <a:spcPts val="2880"/>
              </a:lnSpc>
              <a:spcAft>
                <a:spcPts val="210"/>
              </a:spcAft>
            </a:pPr>
            <a:r>
              <a:rPr lang="ru" sz="2300" dirty="0">
                <a:solidFill>
                  <a:srgbClr val="FFFFFF"/>
                </a:solidFill>
                <a:latin typeface="Arial"/>
              </a:rPr>
              <a:t>•    •В </a:t>
            </a:r>
            <a:r>
              <a:rPr lang="en-US" sz="2300" dirty="0">
                <a:solidFill>
                  <a:srgbClr val="FFFF00"/>
                </a:solidFill>
                <a:latin typeface="Arial"/>
              </a:rPr>
              <a:t>IDC </a:t>
            </a:r>
            <a:r>
              <a:rPr lang="ru" sz="2300" dirty="0">
                <a:solidFill>
                  <a:srgbClr val="FFFFFF"/>
                </a:solidFill>
                <a:latin typeface="Arial"/>
              </a:rPr>
              <a:t>называют наиболее крупным сегментом «программное обеспечение как услугу» </a:t>
            </a:r>
            <a:r>
              <a:rPr lang="en-US" sz="2300" dirty="0">
                <a:solidFill>
                  <a:srgbClr val="FFFFFF"/>
                </a:solidFill>
                <a:latin typeface="Arial"/>
              </a:rPr>
              <a:t>(SaaS). </a:t>
            </a:r>
            <a:r>
              <a:rPr lang="ru" sz="2300" dirty="0">
                <a:solidFill>
                  <a:srgbClr val="FFFFFF"/>
                </a:solidFill>
                <a:latin typeface="Arial"/>
              </a:rPr>
              <a:t>Предполагается, что в ближайшие годы на этот вид облачных сервисов придется более, чем две трети всего рынка в денежном выражении. При этом годовой темп роста сегмента </a:t>
            </a:r>
            <a:r>
              <a:rPr lang="en-US" sz="2300" dirty="0">
                <a:solidFill>
                  <a:srgbClr val="FFFFFF"/>
                </a:solidFill>
                <a:latin typeface="Arial"/>
              </a:rPr>
              <a:t>IaaS, </a:t>
            </a:r>
            <a:r>
              <a:rPr lang="ru" sz="2300" dirty="0">
                <a:solidFill>
                  <a:srgbClr val="FFFFFF"/>
                </a:solidFill>
                <a:latin typeface="Arial"/>
              </a:rPr>
              <a:t>согласно </a:t>
            </a:r>
            <a:r>
              <a:rPr lang="en-US" sz="2300" dirty="0">
                <a:solidFill>
                  <a:srgbClr val="FFFFFF"/>
                </a:solidFill>
                <a:latin typeface="Arial"/>
              </a:rPr>
              <a:t>IDC, </a:t>
            </a:r>
            <a:r>
              <a:rPr lang="ru" sz="2300" dirty="0">
                <a:solidFill>
                  <a:srgbClr val="FFFFFF"/>
                </a:solidFill>
                <a:latin typeface="Arial"/>
              </a:rPr>
              <a:t>составит в среднем 27% в период с 2015 по 2019 г.г.,</a:t>
            </a:r>
          </a:p>
          <a:p>
            <a:pPr indent="0" algn="ctr"/>
            <a:r>
              <a:rPr lang="ru" sz="2300" dirty="0">
                <a:solidFill>
                  <a:srgbClr val="FFFFFF"/>
                </a:solidFill>
                <a:latin typeface="Arial"/>
              </a:rPr>
              <a:t>а сегмента «платформа как услуга» </a:t>
            </a:r>
            <a:r>
              <a:rPr lang="en-US" sz="2300" dirty="0">
                <a:solidFill>
                  <a:srgbClr val="FFFFFF"/>
                </a:solidFill>
                <a:latin typeface="Arial"/>
              </a:rPr>
              <a:t>(PaaS) </a:t>
            </a:r>
            <a:r>
              <a:rPr lang="ru" sz="2300" dirty="0">
                <a:solidFill>
                  <a:srgbClr val="FFFFFF"/>
                </a:solidFill>
                <a:latin typeface="Arial"/>
              </a:rPr>
              <a:t>— 30,6%.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4816"/>
            <a:ext cx="9144000" cy="566318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04088" y="557784"/>
            <a:ext cx="7729728" cy="347472"/>
          </a:xfrm>
          <a:prstGeom prst="rect">
            <a:avLst/>
          </a:prstGeom>
          <a:solidFill>
            <a:srgbClr val="153879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700" b="1">
                <a:solidFill>
                  <a:srgbClr val="FFFF00"/>
                </a:solidFill>
                <a:latin typeface="Arial"/>
              </a:rPr>
              <a:t>ОТНОШЕНИЕ ИТ-ДИРЕКТОРОВ К ОБЛАКАМ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8136" y="2266545"/>
            <a:ext cx="7092696" cy="3064211"/>
          </a:xfrm>
          <a:prstGeom prst="rect">
            <a:avLst/>
          </a:prstGeom>
          <a:solidFill>
            <a:srgbClr val="4F81BC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2730"/>
              </a:spcAft>
            </a:pPr>
            <a:r>
              <a:rPr lang="ru" sz="5900" dirty="0">
                <a:solidFill>
                  <a:srgbClr val="FFFF00"/>
                </a:solidFill>
                <a:latin typeface="Calibri"/>
              </a:rPr>
              <a:t>Облачные технологии</a:t>
            </a:r>
          </a:p>
          <a:p>
            <a:pPr indent="0" algn="ctr"/>
            <a:r>
              <a:rPr lang="ru" sz="5900" dirty="0">
                <a:solidFill>
                  <a:srgbClr val="FFFF00"/>
                </a:solidFill>
                <a:latin typeface="Calibri"/>
              </a:rPr>
              <a:t>в маркетинге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2880" y="146304"/>
            <a:ext cx="8189976" cy="6434328"/>
          </a:xfrm>
          <a:prstGeom prst="rect">
            <a:avLst/>
          </a:prstGeom>
          <a:solidFill>
            <a:srgbClr val="153879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3792"/>
              </a:lnSpc>
            </a:pPr>
            <a:r>
              <a:rPr lang="ru" sz="2700" b="1">
                <a:solidFill>
                  <a:srgbClr val="FFFFFF"/>
                </a:solidFill>
                <a:latin typeface="Arial"/>
              </a:rPr>
              <a:t>Направления использования облачных технологий в маркетинговой деятельности</a:t>
            </a:r>
          </a:p>
          <a:p>
            <a:pPr marL="299720" indent="0" algn="just">
              <a:spcAft>
                <a:spcPts val="840"/>
              </a:spcAft>
            </a:pPr>
            <a:r>
              <a:rPr lang="ru" sz="2300" b="1">
                <a:solidFill>
                  <a:srgbClr val="FFFF00"/>
                </a:solidFill>
                <a:latin typeface="Times New Roman"/>
              </a:rPr>
              <a:t>1    Маркетинговые исследования:</a:t>
            </a:r>
          </a:p>
          <a:p>
            <a:pPr indent="0">
              <a:lnSpc>
                <a:spcPts val="2640"/>
              </a:lnSpc>
            </a:pPr>
            <a:r>
              <a:rPr lang="ru" sz="2000">
                <a:solidFill>
                  <a:srgbClr val="FFFF00"/>
                </a:solidFill>
                <a:latin typeface="Times New Roman"/>
              </a:rPr>
              <a:t>-анализ всех данных о действиях потребителей и конкурентов в соцмедиа; -формирование портрета целевой аудитории;</a:t>
            </a:r>
          </a:p>
          <a:p>
            <a:pPr indent="0">
              <a:lnSpc>
                <a:spcPts val="2640"/>
              </a:lnSpc>
              <a:spcAft>
                <a:spcPts val="1890"/>
              </a:spcAft>
            </a:pPr>
            <a:r>
              <a:rPr lang="ru" sz="2000">
                <a:solidFill>
                  <a:srgbClr val="FFFF00"/>
                </a:solidFill>
                <a:latin typeface="Times New Roman"/>
              </a:rPr>
              <a:t>-ведение и сегментирование базы лидов (потенциальных клиентов); -аналитика с сайта организации.</a:t>
            </a:r>
          </a:p>
          <a:p>
            <a:pPr marL="299720" indent="0" algn="just">
              <a:spcAft>
                <a:spcPts val="840"/>
              </a:spcAft>
            </a:pPr>
            <a:r>
              <a:rPr lang="ru" sz="2300" b="1">
                <a:solidFill>
                  <a:srgbClr val="FFFF00"/>
                </a:solidFill>
                <a:latin typeface="Times New Roman"/>
              </a:rPr>
              <a:t>2    Управление маркетинговыми кампаниями:</a:t>
            </a:r>
          </a:p>
          <a:p>
            <a:pPr indent="0" algn="just">
              <a:lnSpc>
                <a:spcPts val="2640"/>
              </a:lnSpc>
            </a:pPr>
            <a:r>
              <a:rPr lang="ru" sz="2000">
                <a:solidFill>
                  <a:srgbClr val="FFFF00"/>
                </a:solidFill>
                <a:latin typeface="Times New Roman"/>
              </a:rPr>
              <a:t>-в Интернете;</a:t>
            </a:r>
          </a:p>
          <a:p>
            <a:pPr indent="0" algn="just">
              <a:lnSpc>
                <a:spcPts val="2640"/>
              </a:lnSpc>
            </a:pPr>
            <a:r>
              <a:rPr lang="ru" sz="2000">
                <a:solidFill>
                  <a:srgbClr val="FFFF00"/>
                </a:solidFill>
                <a:latin typeface="Times New Roman"/>
              </a:rPr>
              <a:t>-социальных сетях;</a:t>
            </a:r>
          </a:p>
          <a:p>
            <a:pPr indent="0" algn="just">
              <a:lnSpc>
                <a:spcPts val="2640"/>
              </a:lnSpc>
            </a:pPr>
            <a:r>
              <a:rPr lang="ru" sz="2000">
                <a:solidFill>
                  <a:srgbClr val="FFFF00"/>
                </a:solidFill>
                <a:latin typeface="Times New Roman"/>
              </a:rPr>
              <a:t>-на мобильных устройствах;</a:t>
            </a:r>
          </a:p>
          <a:p>
            <a:pPr indent="0" algn="just">
              <a:lnSpc>
                <a:spcPts val="2640"/>
              </a:lnSpc>
              <a:spcAft>
                <a:spcPts val="1890"/>
              </a:spcAft>
            </a:pPr>
            <a:r>
              <a:rPr lang="ru" sz="2000">
                <a:solidFill>
                  <a:srgbClr val="FFFF00"/>
                </a:solidFill>
                <a:latin typeface="Times New Roman"/>
              </a:rPr>
              <a:t>-по электронной почте.</a:t>
            </a:r>
          </a:p>
          <a:p>
            <a:pPr indent="0" algn="just">
              <a:spcAft>
                <a:spcPts val="840"/>
              </a:spcAft>
            </a:pPr>
            <a:r>
              <a:rPr lang="ru" sz="2300" b="1">
                <a:solidFill>
                  <a:srgbClr val="FFFF00"/>
                </a:solidFill>
                <a:latin typeface="Times New Roman"/>
              </a:rPr>
              <a:t>3</a:t>
            </a:r>
            <a:r>
              <a:rPr lang="ru" sz="2300" b="1">
                <a:solidFill>
                  <a:srgbClr val="FFFFFF"/>
                </a:solidFill>
                <a:latin typeface="Times New Roman"/>
              </a:rPr>
              <a:t> </a:t>
            </a:r>
            <a:r>
              <a:rPr lang="ru" sz="2300" b="1">
                <a:solidFill>
                  <a:srgbClr val="FFFF00"/>
                </a:solidFill>
                <a:latin typeface="Times New Roman"/>
              </a:rPr>
              <a:t>Коммуникационная политика организации:</a:t>
            </a:r>
          </a:p>
          <a:p>
            <a:pPr indent="0" algn="just">
              <a:lnSpc>
                <a:spcPts val="2640"/>
              </a:lnSpc>
            </a:pPr>
            <a:r>
              <a:rPr lang="ru" sz="2000">
                <a:solidFill>
                  <a:srgbClr val="FFFF00"/>
                </a:solidFill>
                <a:latin typeface="Times New Roman"/>
              </a:rPr>
              <a:t>-интеграцию </a:t>
            </a:r>
            <a:r>
              <a:rPr lang="en-US" sz="2000">
                <a:solidFill>
                  <a:srgbClr val="FFFF00"/>
                </a:solidFill>
                <a:latin typeface="Times New Roman"/>
              </a:rPr>
              <a:t>CRM</a:t>
            </a:r>
            <a:r>
              <a:rPr lang="ru" sz="2000">
                <a:solidFill>
                  <a:srgbClr val="FFFF00"/>
                </a:solidFill>
                <a:latin typeface="Times New Roman"/>
              </a:rPr>
              <a:t>-системы с сайтом компании;</a:t>
            </a:r>
          </a:p>
          <a:p>
            <a:pPr indent="0" algn="just">
              <a:lnSpc>
                <a:spcPts val="2640"/>
              </a:lnSpc>
            </a:pPr>
            <a:r>
              <a:rPr lang="ru" sz="2000">
                <a:solidFill>
                  <a:srgbClr val="FFFF00"/>
                </a:solidFill>
                <a:latin typeface="Times New Roman"/>
              </a:rPr>
              <a:t>-прямые контакты с пользователями в соцсетях;</a:t>
            </a:r>
          </a:p>
          <a:p>
            <a:pPr indent="0" algn="just">
              <a:lnSpc>
                <a:spcPts val="2640"/>
              </a:lnSpc>
            </a:pPr>
            <a:r>
              <a:rPr lang="ru" sz="2000">
                <a:solidFill>
                  <a:srgbClr val="FFFF00"/>
                </a:solidFill>
                <a:latin typeface="Times New Roman"/>
              </a:rPr>
              <a:t>-оЫ^-поддержка клиентов в соцмедиа и через единую инфосистему.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1081</Words>
  <Application>Microsoft Office PowerPoint</Application>
  <PresentationFormat>Экран (4:3)</PresentationFormat>
  <Paragraphs>242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Иванов</dc:creator>
  <cp:keywords/>
  <cp:lastModifiedBy>Пользователь Windows</cp:lastModifiedBy>
  <cp:revision>3</cp:revision>
  <dcterms:modified xsi:type="dcterms:W3CDTF">2020-11-11T09:04:10Z</dcterms:modified>
</cp:coreProperties>
</file>