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58"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1/30/2023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1/30/2023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1/30/2023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1/30/2023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uk.wikipedia.org/w/index.php?title=%D0%97%D0%B5%D0%BC%D0%BB%D0%B5%D0%B2%D0%BE%D0%BB%D0%BE%D0%B4%D1%96%D0%BD%D0%BD%D1%8F&amp;action=edit&amp;redlink=1" TargetMode="External"/><Relationship Id="rId7" Type="http://schemas.openxmlformats.org/officeDocument/2006/relationships/image" Target="../media/image7.jpg"/><Relationship Id="rId2" Type="http://schemas.openxmlformats.org/officeDocument/2006/relationships/hyperlink" Target="https://uk.wikipedia.org/wiki/%D0%92%D0%B8%D0%BA%D0%BE%D1%80%D0%B8%D1%81%D1%82%D0%B0%D0%BD%D0%BD%D1%8F_%D0%B7%D0%B5%D0%BC%D0%B5%D0%BB%D1%8C" TargetMode="Externa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hyperlink" Target="https://uk.wikipedia.org/wiki/%D0%97%D0%B5%D0%BC%D0%B5%D0%BB%D1%8C%D0%BD%D0%B0_%D0%B4%D1%96%D0%BB%D1%8F%D0%BD%D0%BA%D0%B0" TargetMode="External"/><Relationship Id="rId4" Type="http://schemas.openxmlformats.org/officeDocument/2006/relationships/hyperlink" Target="https://uk.wikipedia.org/wiki/%D0%97%D0%B5%D0%BC%D0%BB%D0%B5%D0%BA%D0%BE%D1%80%D0%B8%D1%81%D1%82%D1%83%D0%B2%D0%B0%D0%BD%D0%BD%D1%8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k.wikipedia.org/wiki/%D0%97%D0%B5%D0%BC%D0%BB%D0%B5%D0%BA%D0%BE%D1%80%D0%B8%D1%81%D1%82%D1%83%D0%B2%D0%B0%D0%BD%D0%BD%D1%8F" TargetMode="External"/><Relationship Id="rId2" Type="http://schemas.openxmlformats.org/officeDocument/2006/relationships/hyperlink" Target="https://uk.wikipedia.org/w/index.php?title=%D0%97%D0%B5%D0%BC%D0%BB%D0%B5%D0%B2%D0%BE%D0%BB%D0%BE%D0%B4%D1%96%D0%BD%D0%BD%D1%8F&amp;action=edit&amp;redlink=1" TargetMode="Externa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ttps://uk.wikipedia.org/wiki/%D0%9D%D0%B0%D0%B2%D0%BA%D0%BE%D0%BB%D0%B8%D1%88%D0%BD%D1%94_%D1%81%D0%B5%D1%80%D0%B5%D0%B4%D0%BE%D0%B2%D0%B8%D1%89%D0%B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16BC4-EE8E-8C03-3493-146F6628ACEE}"/>
              </a:ext>
            </a:extLst>
          </p:cNvPr>
          <p:cNvSpPr>
            <a:spLocks noGrp="1"/>
          </p:cNvSpPr>
          <p:nvPr>
            <p:ph type="ctrTitle"/>
          </p:nvPr>
        </p:nvSpPr>
        <p:spPr>
          <a:xfrm>
            <a:off x="914399" y="112427"/>
            <a:ext cx="7895687" cy="6858000"/>
          </a:xfrm>
        </p:spPr>
        <p:txBody>
          <a:bodyPr>
            <a:normAutofit/>
          </a:bodyPr>
          <a:lstStyle/>
          <a:p>
            <a:pPr algn="ctr"/>
            <a:br>
              <a:rPr lang="uk-UA" sz="1100" dirty="0"/>
            </a:br>
            <a:r>
              <a:rPr lang="uk-UA" sz="2400" dirty="0"/>
              <a:t>Економічний факультет</a:t>
            </a:r>
            <a:br>
              <a:rPr lang="uk-UA" sz="2400" dirty="0"/>
            </a:br>
            <a:r>
              <a:rPr lang="uk-UA" sz="2400" dirty="0"/>
              <a:t>Кафедра міжнародної економіки, природних ресурсів  та економіки міжнародного туризму </a:t>
            </a:r>
            <a:br>
              <a:rPr lang="uk-UA" sz="2400" dirty="0"/>
            </a:br>
            <a:r>
              <a:rPr lang="uk-UA" sz="2400" dirty="0"/>
              <a:t>Запорізького національного університету</a:t>
            </a:r>
            <a:br>
              <a:rPr lang="uk-UA" sz="2400" dirty="0"/>
            </a:br>
            <a:br>
              <a:rPr lang="uk-UA" sz="2400" dirty="0"/>
            </a:br>
            <a:br>
              <a:rPr lang="uk-UA" sz="2400" dirty="0"/>
            </a:br>
            <a:r>
              <a:rPr lang="uk-UA" sz="3600" b="1" u="sng" dirty="0">
                <a:solidFill>
                  <a:srgbClr val="92D050"/>
                </a:solidFill>
                <a:latin typeface="Bahnschrift Light Condensed" panose="020B0502040204020203" pitchFamily="34" charset="0"/>
              </a:rPr>
              <a:t>ОСНОВИ ТЕОРІЇ ЗЕМЛЕВПОРЯДКУВАННЯ</a:t>
            </a: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br>
              <a:rPr lang="uk-UA" sz="2400" dirty="0"/>
            </a:br>
            <a:r>
              <a:rPr lang="uk-UA" sz="1200" b="1" dirty="0">
                <a:solidFill>
                  <a:schemeClr val="accent1">
                    <a:lumMod val="40000"/>
                    <a:lumOff val="60000"/>
                  </a:schemeClr>
                </a:solidFill>
              </a:rPr>
              <a:t>Освітньо-професійна програма «Економіка та управління ринком землі»</a:t>
            </a:r>
            <a:br>
              <a:rPr lang="uk-UA" sz="1200" b="1" dirty="0">
                <a:solidFill>
                  <a:schemeClr val="accent1">
                    <a:lumMod val="40000"/>
                    <a:lumOff val="60000"/>
                  </a:schemeClr>
                </a:solidFill>
              </a:rPr>
            </a:br>
            <a:r>
              <a:rPr lang="uk-UA" sz="1200" b="1" dirty="0">
                <a:solidFill>
                  <a:schemeClr val="accent1">
                    <a:lumMod val="40000"/>
                    <a:lumOff val="60000"/>
                  </a:schemeClr>
                </a:solidFill>
              </a:rPr>
              <a:t> рівень вищої освіти «бакалавр»</a:t>
            </a:r>
            <a:br>
              <a:rPr lang="uk-UA" sz="1200" b="1" dirty="0">
                <a:solidFill>
                  <a:schemeClr val="accent1">
                    <a:lumMod val="40000"/>
                    <a:lumOff val="60000"/>
                  </a:schemeClr>
                </a:solidFill>
              </a:rPr>
            </a:br>
            <a:endParaRPr lang="ru-RU" sz="1200" dirty="0"/>
          </a:p>
        </p:txBody>
      </p:sp>
      <p:sp>
        <p:nvSpPr>
          <p:cNvPr id="5" name="Подзаголовок 4">
            <a:extLst>
              <a:ext uri="{FF2B5EF4-FFF2-40B4-BE49-F238E27FC236}">
                <a16:creationId xmlns:a16="http://schemas.microsoft.com/office/drawing/2014/main" id="{24EBD332-3DCC-12EB-E4E9-1BC8DCF70455}"/>
              </a:ext>
            </a:extLst>
          </p:cNvPr>
          <p:cNvSpPr>
            <a:spLocks noGrp="1"/>
          </p:cNvSpPr>
          <p:nvPr>
            <p:ph type="subTitle" idx="1"/>
          </p:nvPr>
        </p:nvSpPr>
        <p:spPr>
          <a:xfrm>
            <a:off x="2053652" y="6505731"/>
            <a:ext cx="6076222" cy="239842"/>
          </a:xfrm>
        </p:spPr>
        <p:txBody>
          <a:bodyPr>
            <a:normAutofit fontScale="62500" lnSpcReduction="20000"/>
          </a:bodyPr>
          <a:lstStyle/>
          <a:p>
            <a:pPr algn="ctr"/>
            <a:endParaRPr lang="ru-RU" dirty="0"/>
          </a:p>
        </p:txBody>
      </p:sp>
      <p:pic>
        <p:nvPicPr>
          <p:cNvPr id="7" name="Рисунок 6">
            <a:extLst>
              <a:ext uri="{FF2B5EF4-FFF2-40B4-BE49-F238E27FC236}">
                <a16:creationId xmlns:a16="http://schemas.microsoft.com/office/drawing/2014/main" id="{7A42597C-BE65-8CF9-BF06-97A59BF31092}"/>
              </a:ext>
            </a:extLst>
          </p:cNvPr>
          <p:cNvPicPr>
            <a:picLocks noChangeAspect="1"/>
          </p:cNvPicPr>
          <p:nvPr/>
        </p:nvPicPr>
        <p:blipFill>
          <a:blip r:embed="rId2"/>
          <a:stretch>
            <a:fillRect/>
          </a:stretch>
        </p:blipFill>
        <p:spPr>
          <a:xfrm>
            <a:off x="979713" y="2801922"/>
            <a:ext cx="4982547" cy="2469797"/>
          </a:xfrm>
          <a:prstGeom prst="rect">
            <a:avLst/>
          </a:prstGeom>
        </p:spPr>
      </p:pic>
      <p:pic>
        <p:nvPicPr>
          <p:cNvPr id="9" name="Рисунок 8">
            <a:extLst>
              <a:ext uri="{FF2B5EF4-FFF2-40B4-BE49-F238E27FC236}">
                <a16:creationId xmlns:a16="http://schemas.microsoft.com/office/drawing/2014/main" id="{D68F59E3-DB06-71A7-92D0-117165F785DB}"/>
              </a:ext>
            </a:extLst>
          </p:cNvPr>
          <p:cNvPicPr>
            <a:picLocks noChangeAspect="1"/>
          </p:cNvPicPr>
          <p:nvPr/>
        </p:nvPicPr>
        <p:blipFill>
          <a:blip r:embed="rId3"/>
          <a:stretch>
            <a:fillRect/>
          </a:stretch>
        </p:blipFill>
        <p:spPr>
          <a:xfrm>
            <a:off x="4639304" y="4252006"/>
            <a:ext cx="4236096" cy="2118048"/>
          </a:xfrm>
          <a:prstGeom prst="rect">
            <a:avLst/>
          </a:prstGeom>
        </p:spPr>
      </p:pic>
    </p:spTree>
    <p:extLst>
      <p:ext uri="{BB962C8B-B14F-4D97-AF65-F5344CB8AC3E}">
        <p14:creationId xmlns:p14="http://schemas.microsoft.com/office/powerpoint/2010/main" val="17865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46983-2F1B-05D4-5F01-993846B98195}"/>
              </a:ext>
            </a:extLst>
          </p:cNvPr>
          <p:cNvSpPr>
            <a:spLocks noGrp="1"/>
          </p:cNvSpPr>
          <p:nvPr>
            <p:ph type="title"/>
          </p:nvPr>
        </p:nvSpPr>
        <p:spPr>
          <a:xfrm>
            <a:off x="10283268" y="6503437"/>
            <a:ext cx="45719" cy="111967"/>
          </a:xfrm>
        </p:spPr>
        <p:txBody>
          <a:bodyPr>
            <a:normAutofit fontScale="90000"/>
          </a:bodyPr>
          <a:lstStyle/>
          <a:p>
            <a:pPr algn="ctr"/>
            <a:endParaRPr lang="ru-RU" sz="1800" dirty="0">
              <a:solidFill>
                <a:schemeClr val="accent1">
                  <a:lumMod val="20000"/>
                  <a:lumOff val="80000"/>
                </a:schemeClr>
              </a:solidFill>
            </a:endParaRPr>
          </a:p>
        </p:txBody>
      </p:sp>
      <p:sp>
        <p:nvSpPr>
          <p:cNvPr id="3" name="Текст 2">
            <a:extLst>
              <a:ext uri="{FF2B5EF4-FFF2-40B4-BE49-F238E27FC236}">
                <a16:creationId xmlns:a16="http://schemas.microsoft.com/office/drawing/2014/main" id="{C4A91477-38FC-227F-1E3A-B314CE5E2147}"/>
              </a:ext>
            </a:extLst>
          </p:cNvPr>
          <p:cNvSpPr>
            <a:spLocks noGrp="1"/>
          </p:cNvSpPr>
          <p:nvPr>
            <p:ph type="body" idx="1"/>
          </p:nvPr>
        </p:nvSpPr>
        <p:spPr>
          <a:xfrm>
            <a:off x="11541966" y="6503437"/>
            <a:ext cx="478261" cy="111967"/>
          </a:xfrm>
        </p:spPr>
        <p:txBody>
          <a:bodyPr>
            <a:noAutofit/>
          </a:bodyPr>
          <a:lstStyle/>
          <a:p>
            <a:pPr algn="ctr"/>
            <a:endParaRPr lang="uk-UA" sz="2400" b="1" dirty="0">
              <a:solidFill>
                <a:schemeClr val="accent1">
                  <a:lumMod val="20000"/>
                  <a:lumOff val="80000"/>
                </a:schemeClr>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AEDAD2D-8E3C-F8F5-10AC-FDC8698E5D4A}"/>
              </a:ext>
            </a:extLst>
          </p:cNvPr>
          <p:cNvSpPr txBox="1"/>
          <p:nvPr/>
        </p:nvSpPr>
        <p:spPr>
          <a:xfrm>
            <a:off x="1450066" y="242597"/>
            <a:ext cx="9286358" cy="2800767"/>
          </a:xfrm>
          <a:prstGeom prst="rect">
            <a:avLst/>
          </a:prstGeom>
          <a:noFill/>
        </p:spPr>
        <p:txBody>
          <a:bodyPr wrap="square">
            <a:spAutoFit/>
          </a:bodyPr>
          <a:lstStyle/>
          <a:p>
            <a:pPr algn="ctr"/>
            <a:r>
              <a:rPr lang="uk-UA" sz="1600" b="1" dirty="0">
                <a:solidFill>
                  <a:schemeClr val="accent1">
                    <a:lumMod val="20000"/>
                    <a:lumOff val="80000"/>
                  </a:schemeClr>
                </a:solidFill>
                <a:latin typeface="Times New Roman" panose="02020603050405020304" pitchFamily="18" charset="0"/>
                <a:ea typeface="Times New Roman" panose="02020603050405020304" pitchFamily="18" charset="0"/>
              </a:rPr>
              <a:t>ОСНОВИ ТЕОРІЇ ЗЕМЛЕВПОРІДКУВАННЯ</a:t>
            </a:r>
          </a:p>
          <a:p>
            <a:pPr algn="ctr"/>
            <a:endParaRPr lang="uk-UA" sz="1600" b="1" dirty="0">
              <a:solidFill>
                <a:schemeClr val="accent1">
                  <a:lumMod val="20000"/>
                  <a:lumOff val="80000"/>
                </a:schemeClr>
              </a:solidFill>
              <a:latin typeface="Times New Roman" panose="02020603050405020304" pitchFamily="18" charset="0"/>
              <a:ea typeface="Times New Roman" panose="02020603050405020304" pitchFamily="18" charset="0"/>
            </a:endParaRP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Питання ,яким приділяє особливу увагу дисципліна </a:t>
            </a:r>
            <a:r>
              <a:rPr lang="uk-UA" b="1" dirty="0">
                <a:solidFill>
                  <a:schemeClr val="accent1">
                    <a:lumMod val="20000"/>
                    <a:lumOff val="80000"/>
                  </a:schemeClr>
                </a:solidFill>
                <a:latin typeface="Times New Roman" panose="02020603050405020304" pitchFamily="18" charset="0"/>
                <a:ea typeface="Times New Roman" panose="02020603050405020304" pitchFamily="18" charset="0"/>
              </a:rPr>
              <a:t>«ОТЗ</a:t>
            </a:r>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 </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це</a:t>
            </a:r>
            <a:r>
              <a:rPr lang="ru-RU" b="0" i="0" dirty="0">
                <a:solidFill>
                  <a:schemeClr val="tx2">
                    <a:lumMod val="75000"/>
                  </a:schemeClr>
                </a:solidFill>
                <a:effectLst/>
                <a:latin typeface="Arial" panose="020B0604020202020204" pitchFamily="34" charset="0"/>
              </a:rPr>
              <a:t> система </a:t>
            </a:r>
            <a:r>
              <a:rPr lang="ru-RU" b="0" i="0" dirty="0" err="1">
                <a:solidFill>
                  <a:schemeClr val="tx2">
                    <a:lumMod val="75000"/>
                  </a:schemeClr>
                </a:solidFill>
                <a:effectLst/>
                <a:latin typeface="Arial" panose="020B0604020202020204" pitchFamily="34" charset="0"/>
              </a:rPr>
              <a:t>державних</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заходів</a:t>
            </a:r>
            <a:r>
              <a:rPr lang="ru-RU" b="0" i="0" dirty="0">
                <a:solidFill>
                  <a:schemeClr val="tx2">
                    <a:lumMod val="75000"/>
                  </a:schemeClr>
                </a:solidFill>
                <a:effectLst/>
                <a:latin typeface="Arial" panose="020B0604020202020204" pitchFamily="34" charset="0"/>
              </a:rPr>
              <a:t> по </a:t>
            </a:r>
            <a:r>
              <a:rPr lang="ru-RU" b="0" i="0" dirty="0" err="1">
                <a:solidFill>
                  <a:schemeClr val="tx2">
                    <a:lumMod val="75000"/>
                  </a:schemeClr>
                </a:solidFill>
                <a:effectLst/>
                <a:latin typeface="Arial" panose="020B0604020202020204" pitchFamily="34" charset="0"/>
              </a:rPr>
              <a:t>реалізації</a:t>
            </a:r>
            <a:r>
              <a:rPr lang="ru-RU" b="0" i="0" dirty="0">
                <a:solidFill>
                  <a:schemeClr val="tx2">
                    <a:lumMod val="75000"/>
                  </a:schemeClr>
                </a:solidFill>
                <a:effectLst/>
                <a:latin typeface="Arial" panose="020B0604020202020204" pitchFamily="34" charset="0"/>
              </a:rPr>
              <a:t> земельного </a:t>
            </a:r>
            <a:r>
              <a:rPr lang="ru-RU" b="0" i="0" dirty="0" err="1">
                <a:solidFill>
                  <a:schemeClr val="tx2">
                    <a:lumMod val="75000"/>
                  </a:schemeClr>
                </a:solidFill>
                <a:effectLst/>
                <a:latin typeface="Arial" panose="020B0604020202020204" pitchFamily="34" charset="0"/>
              </a:rPr>
              <a:t>законодавства</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спрямованого</a:t>
            </a:r>
            <a:r>
              <a:rPr lang="ru-RU" b="0" i="0" dirty="0">
                <a:solidFill>
                  <a:schemeClr val="tx2">
                    <a:lumMod val="75000"/>
                  </a:schemeClr>
                </a:solidFill>
                <a:effectLst/>
                <a:latin typeface="Arial" panose="020B0604020202020204" pitchFamily="34" charset="0"/>
              </a:rPr>
              <a:t> на </a:t>
            </a:r>
            <a:r>
              <a:rPr lang="ru-RU" b="0" i="0" dirty="0" err="1">
                <a:solidFill>
                  <a:schemeClr val="tx2">
                    <a:lumMod val="75000"/>
                  </a:schemeClr>
                </a:solidFill>
                <a:effectLst/>
                <a:latin typeface="Arial" panose="020B0604020202020204" pitchFamily="34" charset="0"/>
              </a:rPr>
              <a:t>організацію</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повного</a:t>
            </a:r>
            <a:r>
              <a:rPr lang="ru-RU" b="0" i="0" dirty="0">
                <a:solidFill>
                  <a:schemeClr val="tx2">
                    <a:lumMod val="75000"/>
                  </a:schemeClr>
                </a:solidFill>
                <a:effectLst/>
                <a:latin typeface="Arial" panose="020B0604020202020204" pitchFamily="34" charset="0"/>
              </a:rPr>
              <a:t> та </a:t>
            </a:r>
            <a:r>
              <a:rPr lang="ru-RU" b="0" i="0" dirty="0" err="1">
                <a:solidFill>
                  <a:schemeClr val="tx2">
                    <a:lumMod val="75000"/>
                  </a:schemeClr>
                </a:solidFill>
                <a:effectLst/>
                <a:latin typeface="Arial" panose="020B0604020202020204" pitchFamily="34" charset="0"/>
              </a:rPr>
              <a:t>раціонального</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hlinkClick r:id="rId2" tooltip="Використання земель">
                  <a:extLst>
                    <a:ext uri="{A12FA001-AC4F-418D-AE19-62706E023703}">
                      <ahyp:hlinkClr xmlns:ahyp="http://schemas.microsoft.com/office/drawing/2018/hyperlinkcolor" val="tx"/>
                    </a:ext>
                  </a:extLst>
                </a:hlinkClick>
              </a:rPr>
              <a:t>використання</a:t>
            </a:r>
            <a:r>
              <a:rPr lang="ru-RU" b="0" i="0" dirty="0">
                <a:solidFill>
                  <a:schemeClr val="tx2">
                    <a:lumMod val="75000"/>
                  </a:schemeClr>
                </a:solidFill>
                <a:effectLst/>
                <a:latin typeface="Arial" panose="020B0604020202020204" pitchFamily="34" charset="0"/>
                <a:hlinkClick r:id="rId2" tooltip="Використання земель">
                  <a:extLst>
                    <a:ext uri="{A12FA001-AC4F-418D-AE19-62706E023703}">
                      <ahyp:hlinkClr xmlns:ahyp="http://schemas.microsoft.com/office/drawing/2018/hyperlinkcolor" val="tx"/>
                    </a:ext>
                  </a:extLst>
                </a:hlinkClick>
              </a:rPr>
              <a:t> земель</a:t>
            </a:r>
            <a:r>
              <a:rPr lang="ru-RU" b="0" i="0" dirty="0">
                <a:solidFill>
                  <a:schemeClr val="tx2">
                    <a:lumMod val="75000"/>
                  </a:schemeClr>
                </a:solidFill>
                <a:effectLst/>
                <a:latin typeface="Arial" panose="020B0604020202020204" pitchFamily="34" charset="0"/>
              </a:rPr>
              <a:t>, а </a:t>
            </a:r>
            <a:r>
              <a:rPr lang="ru-RU" b="0" i="0" dirty="0" err="1">
                <a:solidFill>
                  <a:schemeClr val="tx2">
                    <a:lumMod val="75000"/>
                  </a:schemeClr>
                </a:solidFill>
                <a:effectLst/>
                <a:latin typeface="Arial" panose="020B0604020202020204" pitchFamily="34" charset="0"/>
              </a:rPr>
              <a:t>також</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засобів</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виробництва</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нерозривно</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пов'язаних</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із</a:t>
            </a:r>
            <a:r>
              <a:rPr lang="ru-RU" b="0" i="0" dirty="0">
                <a:solidFill>
                  <a:schemeClr val="tx2">
                    <a:lumMod val="75000"/>
                  </a:schemeClr>
                </a:solidFill>
                <a:effectLst/>
                <a:latin typeface="Arial" panose="020B0604020202020204" pitchFamily="34" charset="0"/>
              </a:rPr>
              <a:t> землею з метою </a:t>
            </a:r>
            <a:r>
              <a:rPr lang="ru-RU" b="0" i="0" dirty="0" err="1">
                <a:solidFill>
                  <a:schemeClr val="tx2">
                    <a:lumMod val="75000"/>
                  </a:schemeClr>
                </a:solidFill>
                <a:effectLst/>
                <a:latin typeface="Arial" panose="020B0604020202020204" pitchFamily="34" charset="0"/>
              </a:rPr>
              <a:t>ефективного</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суспільного</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виробництва</a:t>
            </a:r>
            <a:r>
              <a:rPr lang="ru-RU" dirty="0">
                <a:solidFill>
                  <a:schemeClr val="tx2">
                    <a:lumMod val="75000"/>
                  </a:schemeClr>
                </a:solidFill>
                <a:latin typeface="Arial" panose="020B0604020202020204" pitchFamily="34" charset="0"/>
              </a:rPr>
              <a:t>, </a:t>
            </a:r>
            <a:r>
              <a:rPr lang="ru-RU" b="0" i="0" dirty="0">
                <a:solidFill>
                  <a:schemeClr val="tx2">
                    <a:lumMod val="75000"/>
                  </a:schemeClr>
                </a:solidFill>
                <a:effectLst/>
                <a:latin typeface="Arial" panose="020B0604020202020204" pitchFamily="34" charset="0"/>
              </a:rPr>
              <a:t> </a:t>
            </a:r>
          </a:p>
          <a:p>
            <a:pPr algn="l" fontAlgn="base"/>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де </a:t>
            </a:r>
            <a:r>
              <a:rPr lang="ru-RU" b="1" dirty="0" err="1">
                <a:solidFill>
                  <a:schemeClr val="tx2">
                    <a:lumMod val="75000"/>
                  </a:schemeClr>
                </a:solidFill>
                <a:latin typeface="Arial" panose="020B0604020202020204" pitchFamily="34" charset="0"/>
                <a:ea typeface="Times New Roman" panose="02020603050405020304" pitchFamily="18" charset="0"/>
              </a:rPr>
              <a:t>о</a:t>
            </a:r>
            <a:r>
              <a:rPr lang="ru-RU" b="0" i="0" dirty="0" err="1">
                <a:solidFill>
                  <a:schemeClr val="tx2">
                    <a:lumMod val="75000"/>
                  </a:schemeClr>
                </a:solidFill>
                <a:effectLst/>
                <a:latin typeface="Arial" panose="020B0604020202020204" pitchFamily="34" charset="0"/>
              </a:rPr>
              <a:t>б'єктами</a:t>
            </a:r>
            <a:r>
              <a:rPr lang="ru-RU" b="0" i="0" dirty="0">
                <a:solidFill>
                  <a:schemeClr val="tx2">
                    <a:lumMod val="75000"/>
                  </a:schemeClr>
                </a:solidFill>
                <a:effectLst/>
                <a:latin typeface="Arial" panose="020B0604020202020204" pitchFamily="34" charset="0"/>
              </a:rPr>
              <a:t> </a:t>
            </a:r>
            <a:r>
              <a:rPr lang="ru-RU" b="0" i="0" dirty="0" err="1">
                <a:solidFill>
                  <a:schemeClr val="tx2">
                    <a:lumMod val="75000"/>
                  </a:schemeClr>
                </a:solidFill>
                <a:effectLst/>
                <a:latin typeface="Arial" panose="020B0604020202020204" pitchFamily="34" charset="0"/>
              </a:rPr>
              <a:t>землевпорядкування</a:t>
            </a:r>
            <a:r>
              <a:rPr lang="ru-RU" b="0" i="0" dirty="0">
                <a:solidFill>
                  <a:schemeClr val="tx2">
                    <a:lumMod val="75000"/>
                  </a:schemeClr>
                </a:solidFill>
                <a:effectLst/>
                <a:latin typeface="Arial" panose="020B0604020202020204" pitchFamily="34" charset="0"/>
              </a:rPr>
              <a:t> є:</a:t>
            </a:r>
          </a:p>
          <a:p>
            <a:pPr algn="l" fontAlgn="base">
              <a:buFont typeface="Arial" panose="020B0604020202020204" pitchFamily="34" charset="0"/>
              <a:buChar char="•"/>
            </a:pPr>
            <a:r>
              <a:rPr lang="ru-RU" b="0" i="0" dirty="0" err="1">
                <a:solidFill>
                  <a:schemeClr val="tx2">
                    <a:lumMod val="75000"/>
                  </a:schemeClr>
                </a:solidFill>
                <a:effectLst/>
                <a:latin typeface="inherit"/>
              </a:rPr>
              <a:t>територія</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країни</a:t>
            </a:r>
            <a:r>
              <a:rPr lang="ru-RU" b="0" i="0" dirty="0">
                <a:solidFill>
                  <a:schemeClr val="tx2">
                    <a:lumMod val="75000"/>
                  </a:schemeClr>
                </a:solidFill>
                <a:effectLst/>
                <a:latin typeface="inherit"/>
              </a:rPr>
              <a:t>;</a:t>
            </a:r>
          </a:p>
          <a:p>
            <a:pPr algn="l" fontAlgn="base">
              <a:buFont typeface="Arial" panose="020B0604020202020204" pitchFamily="34" charset="0"/>
              <a:buChar char="•"/>
            </a:pPr>
            <a:r>
              <a:rPr lang="ru-RU" b="0" i="0" dirty="0" err="1">
                <a:solidFill>
                  <a:schemeClr val="tx2">
                    <a:lumMod val="75000"/>
                  </a:schemeClr>
                </a:solidFill>
                <a:effectLst/>
                <a:latin typeface="inherit"/>
              </a:rPr>
              <a:t>території</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адміністративно-територіальних</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утворень</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або</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їх</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частин</a:t>
            </a:r>
            <a:r>
              <a:rPr lang="ru-RU" b="0" i="0" dirty="0">
                <a:solidFill>
                  <a:schemeClr val="tx2">
                    <a:lumMod val="75000"/>
                  </a:schemeClr>
                </a:solidFill>
                <a:effectLst/>
                <a:latin typeface="inherit"/>
              </a:rPr>
              <a:t>;</a:t>
            </a:r>
          </a:p>
          <a:p>
            <a:pPr algn="l" fontAlgn="base">
              <a:buFont typeface="Arial" panose="020B0604020202020204" pitchFamily="34" charset="0"/>
              <a:buChar char="•"/>
            </a:pPr>
            <a:r>
              <a:rPr lang="ru-RU" b="0" i="0" dirty="0" err="1">
                <a:solidFill>
                  <a:schemeClr val="tx2">
                    <a:lumMod val="75000"/>
                  </a:schemeClr>
                </a:solidFill>
                <a:effectLst/>
                <a:latin typeface="inherit"/>
              </a:rPr>
              <a:t>території</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hlinkClick r:id="rId3" tooltip="Землеволодіння (ще не написана)">
                  <a:extLst>
                    <a:ext uri="{A12FA001-AC4F-418D-AE19-62706E023703}">
                      <ahyp:hlinkClr xmlns:ahyp="http://schemas.microsoft.com/office/drawing/2018/hyperlinkcolor" val="tx"/>
                    </a:ext>
                  </a:extLst>
                </a:hlinkClick>
              </a:rPr>
              <a:t>землеволодінь</a:t>
            </a:r>
            <a:r>
              <a:rPr lang="ru-RU" b="0" i="0" dirty="0">
                <a:solidFill>
                  <a:schemeClr val="tx2">
                    <a:lumMod val="75000"/>
                  </a:schemeClr>
                </a:solidFill>
                <a:effectLst/>
                <a:latin typeface="inherit"/>
              </a:rPr>
              <a:t> та </a:t>
            </a:r>
            <a:r>
              <a:rPr lang="ru-RU" b="0" i="0" dirty="0" err="1">
                <a:solidFill>
                  <a:schemeClr val="tx2">
                    <a:lumMod val="75000"/>
                  </a:schemeClr>
                </a:solidFill>
                <a:effectLst/>
                <a:latin typeface="inherit"/>
                <a:hlinkClick r:id="rId4" tooltip="Землекористування">
                  <a:extLst>
                    <a:ext uri="{A12FA001-AC4F-418D-AE19-62706E023703}">
                      <ahyp:hlinkClr xmlns:ahyp="http://schemas.microsoft.com/office/drawing/2018/hyperlinkcolor" val="tx"/>
                    </a:ext>
                  </a:extLst>
                </a:hlinkClick>
              </a:rPr>
              <a:t>землекористувань</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чи</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rPr>
              <a:t>окремі</a:t>
            </a:r>
            <a:r>
              <a:rPr lang="ru-RU" b="0" i="0" dirty="0">
                <a:solidFill>
                  <a:schemeClr val="tx2">
                    <a:lumMod val="75000"/>
                  </a:schemeClr>
                </a:solidFill>
                <a:effectLst/>
                <a:latin typeface="inherit"/>
              </a:rPr>
              <a:t> </a:t>
            </a:r>
            <a:r>
              <a:rPr lang="ru-RU" b="0" i="0" dirty="0" err="1">
                <a:solidFill>
                  <a:schemeClr val="tx2">
                    <a:lumMod val="75000"/>
                  </a:schemeClr>
                </a:solidFill>
                <a:effectLst/>
                <a:latin typeface="inherit"/>
                <a:hlinkClick r:id="rId5" tooltip="Земельна ділянка">
                  <a:extLst>
                    <a:ext uri="{A12FA001-AC4F-418D-AE19-62706E023703}">
                      <ahyp:hlinkClr xmlns:ahyp="http://schemas.microsoft.com/office/drawing/2018/hyperlinkcolor" val="tx"/>
                    </a:ext>
                  </a:extLst>
                </a:hlinkClick>
              </a:rPr>
              <a:t>земельні</a:t>
            </a:r>
            <a:r>
              <a:rPr lang="ru-RU" b="0" i="0" dirty="0">
                <a:solidFill>
                  <a:srgbClr val="6D9D9B"/>
                </a:solidFill>
                <a:effectLst/>
                <a:latin typeface="inherit"/>
                <a:hlinkClick r:id="rId5" tooltip="Земельна ділянка">
                  <a:extLst>
                    <a:ext uri="{A12FA001-AC4F-418D-AE19-62706E023703}">
                      <ahyp:hlinkClr xmlns:ahyp="http://schemas.microsoft.com/office/drawing/2018/hyperlinkcolor" val="tx"/>
                    </a:ext>
                  </a:extLst>
                </a:hlinkClick>
              </a:rPr>
              <a:t> </a:t>
            </a:r>
            <a:r>
              <a:rPr lang="ru-RU" b="0" i="0" dirty="0" err="1">
                <a:solidFill>
                  <a:schemeClr val="tx2">
                    <a:lumMod val="75000"/>
                  </a:schemeClr>
                </a:solidFill>
                <a:effectLst/>
                <a:latin typeface="inherit"/>
                <a:hlinkClick r:id="rId5" tooltip="Земельна ділянка">
                  <a:extLst>
                    <a:ext uri="{A12FA001-AC4F-418D-AE19-62706E023703}">
                      <ahyp:hlinkClr xmlns:ahyp="http://schemas.microsoft.com/office/drawing/2018/hyperlinkcolor" val="tx"/>
                    </a:ext>
                  </a:extLst>
                </a:hlinkClick>
              </a:rPr>
              <a:t>ділянки</a:t>
            </a:r>
            <a:r>
              <a:rPr lang="ru-RU" b="0" i="0" dirty="0">
                <a:solidFill>
                  <a:schemeClr val="tx2">
                    <a:lumMod val="75000"/>
                  </a:schemeClr>
                </a:solidFill>
                <a:effectLst/>
                <a:latin typeface="inherit"/>
              </a:rPr>
              <a:t>.</a:t>
            </a:r>
          </a:p>
        </p:txBody>
      </p:sp>
      <p:pic>
        <p:nvPicPr>
          <p:cNvPr id="7" name="Рисунок 6">
            <a:extLst>
              <a:ext uri="{FF2B5EF4-FFF2-40B4-BE49-F238E27FC236}">
                <a16:creationId xmlns:a16="http://schemas.microsoft.com/office/drawing/2014/main" id="{9AA5C7C0-7DF2-59B2-2907-C6575A0EF895}"/>
              </a:ext>
            </a:extLst>
          </p:cNvPr>
          <p:cNvPicPr>
            <a:picLocks noChangeAspect="1"/>
          </p:cNvPicPr>
          <p:nvPr/>
        </p:nvPicPr>
        <p:blipFill>
          <a:blip r:embed="rId6"/>
          <a:stretch>
            <a:fillRect/>
          </a:stretch>
        </p:blipFill>
        <p:spPr>
          <a:xfrm>
            <a:off x="1300530" y="3285645"/>
            <a:ext cx="4421786" cy="2915816"/>
          </a:xfrm>
          <a:prstGeom prst="rect">
            <a:avLst/>
          </a:prstGeom>
        </p:spPr>
      </p:pic>
      <p:pic>
        <p:nvPicPr>
          <p:cNvPr id="9" name="Рисунок 8">
            <a:extLst>
              <a:ext uri="{FF2B5EF4-FFF2-40B4-BE49-F238E27FC236}">
                <a16:creationId xmlns:a16="http://schemas.microsoft.com/office/drawing/2014/main" id="{B924EE22-2F47-8096-EDCA-B93D8AD0E4DE}"/>
              </a:ext>
            </a:extLst>
          </p:cNvPr>
          <p:cNvPicPr>
            <a:picLocks noChangeAspect="1"/>
          </p:cNvPicPr>
          <p:nvPr/>
        </p:nvPicPr>
        <p:blipFill>
          <a:blip r:embed="rId7"/>
          <a:stretch>
            <a:fillRect/>
          </a:stretch>
        </p:blipFill>
        <p:spPr>
          <a:xfrm>
            <a:off x="6469685" y="3043364"/>
            <a:ext cx="4266739" cy="3059171"/>
          </a:xfrm>
          <a:prstGeom prst="rect">
            <a:avLst/>
          </a:prstGeom>
        </p:spPr>
      </p:pic>
    </p:spTree>
    <p:extLst>
      <p:ext uri="{BB962C8B-B14F-4D97-AF65-F5344CB8AC3E}">
        <p14:creationId xmlns:p14="http://schemas.microsoft.com/office/powerpoint/2010/main" val="178756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2F0AF-1F8B-DC23-55F1-7A4AC009D2A0}"/>
              </a:ext>
            </a:extLst>
          </p:cNvPr>
          <p:cNvSpPr>
            <a:spLocks noGrp="1"/>
          </p:cNvSpPr>
          <p:nvPr>
            <p:ph type="title"/>
          </p:nvPr>
        </p:nvSpPr>
        <p:spPr>
          <a:xfrm>
            <a:off x="1455576" y="251926"/>
            <a:ext cx="8386777" cy="1856793"/>
          </a:xfrm>
        </p:spPr>
        <p:txBody>
          <a:bodyPr>
            <a:noAutofit/>
          </a:bodyPr>
          <a:lstStyle/>
          <a:p>
            <a:pPr marL="45720" indent="0" algn="just">
              <a:buNone/>
            </a:pPr>
            <a:r>
              <a:rPr lang="uk-UA" sz="2400" b="1" dirty="0">
                <a:latin typeface="Times New Roman" panose="02020603050405020304" pitchFamily="18" charset="0"/>
                <a:cs typeface="Times New Roman" panose="02020603050405020304" pitchFamily="18" charset="0"/>
              </a:rPr>
              <a:t>Метою</a:t>
            </a:r>
            <a:r>
              <a:rPr lang="uk-UA" sz="2400" dirty="0">
                <a:latin typeface="Times New Roman" panose="02020603050405020304" pitchFamily="18" charset="0"/>
                <a:cs typeface="Times New Roman" panose="02020603050405020304" pitchFamily="18" charset="0"/>
              </a:rPr>
              <a:t> викладання навчальної дисципліни «ОСНОВИ ТЕОРІЇ ЗЕМЛЕВПОРЯДКУВАННЯ» є </a:t>
            </a:r>
            <a:r>
              <a:rPr lang="ru-RU" sz="1800" b="0" i="0" dirty="0" err="1">
                <a:solidFill>
                  <a:schemeClr val="accent1"/>
                </a:solidFill>
                <a:effectLst/>
                <a:latin typeface="Times New Roman" panose="02020603050405020304" pitchFamily="18" charset="0"/>
                <a:cs typeface="Times New Roman" panose="02020603050405020304" pitchFamily="18" charset="0"/>
              </a:rPr>
              <a:t>сучасне</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призначення</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землевпорядкування</a:t>
            </a:r>
            <a:r>
              <a:rPr lang="ru-RU" sz="1800" b="0" i="0" dirty="0">
                <a:solidFill>
                  <a:schemeClr val="accent1"/>
                </a:solidFill>
                <a:effectLst/>
                <a:latin typeface="Times New Roman" panose="02020603050405020304" pitchFamily="18" charset="0"/>
                <a:cs typeface="Times New Roman" panose="02020603050405020304" pitchFamily="18" charset="0"/>
              </a:rPr>
              <a:t> ,де в першу </a:t>
            </a:r>
            <a:r>
              <a:rPr lang="ru-RU" sz="1800" b="0" i="0" dirty="0" err="1">
                <a:solidFill>
                  <a:schemeClr val="accent1"/>
                </a:solidFill>
                <a:effectLst/>
                <a:latin typeface="Times New Roman" panose="02020603050405020304" pitchFamily="18" charset="0"/>
                <a:cs typeface="Times New Roman" panose="02020603050405020304" pitchFamily="18" charset="0"/>
              </a:rPr>
              <a:t>чергу</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це</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забезпечення</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соціальної</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функції</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hlinkClick r:id="rId2" tooltip="Землеволодіння (ще не написана)">
                  <a:extLst>
                    <a:ext uri="{A12FA001-AC4F-418D-AE19-62706E023703}">
                      <ahyp:hlinkClr xmlns:ahyp="http://schemas.microsoft.com/office/drawing/2018/hyperlinkcolor" val="tx"/>
                    </a:ext>
                  </a:extLst>
                </a:hlinkClick>
              </a:rPr>
              <a:t>землеволодіння</a:t>
            </a:r>
            <a:r>
              <a:rPr lang="ru-RU" sz="1800" b="0" i="0" dirty="0">
                <a:solidFill>
                  <a:schemeClr val="accent1"/>
                </a:solidFill>
                <a:effectLst/>
                <a:latin typeface="Times New Roman" panose="02020603050405020304" pitchFamily="18" charset="0"/>
                <a:cs typeface="Times New Roman" panose="02020603050405020304" pitchFamily="18" charset="0"/>
              </a:rPr>
              <a:t> та </a:t>
            </a:r>
            <a:r>
              <a:rPr lang="ru-RU" sz="1800" b="0" i="0" dirty="0" err="1">
                <a:solidFill>
                  <a:schemeClr val="accent1"/>
                </a:solidFill>
                <a:effectLst/>
                <a:latin typeface="Times New Roman" panose="02020603050405020304" pitchFamily="18" charset="0"/>
                <a:cs typeface="Times New Roman" panose="02020603050405020304" pitchFamily="18" charset="0"/>
                <a:hlinkClick r:id="rId3" tooltip="Землекористування">
                  <a:extLst>
                    <a:ext uri="{A12FA001-AC4F-418D-AE19-62706E023703}">
                      <ahyp:hlinkClr xmlns:ahyp="http://schemas.microsoft.com/office/drawing/2018/hyperlinkcolor" val="tx"/>
                    </a:ext>
                  </a:extLst>
                </a:hlinkClick>
              </a:rPr>
              <a:t>землекористування</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згідно</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із</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якою</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земельні</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ділянки</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повинні</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використовуватись</a:t>
            </a:r>
            <a:r>
              <a:rPr lang="ru-RU" sz="1800" b="0" i="0" dirty="0">
                <a:solidFill>
                  <a:schemeClr val="accent1"/>
                </a:solidFill>
                <a:effectLst/>
                <a:latin typeface="Times New Roman" panose="02020603050405020304" pitchFamily="18" charset="0"/>
                <a:cs typeface="Times New Roman" panose="02020603050405020304" pitchFamily="18" charset="0"/>
              </a:rPr>
              <a:t> максимально </a:t>
            </a:r>
            <a:r>
              <a:rPr lang="ru-RU" sz="1800" b="0" i="0" dirty="0" err="1">
                <a:solidFill>
                  <a:schemeClr val="accent1"/>
                </a:solidFill>
                <a:effectLst/>
                <a:latin typeface="Times New Roman" panose="02020603050405020304" pitchFamily="18" charset="0"/>
                <a:cs typeface="Times New Roman" panose="02020603050405020304" pitchFamily="18" charset="0"/>
              </a:rPr>
              <a:t>ефективно</a:t>
            </a:r>
            <a:r>
              <a:rPr lang="ru-RU" sz="1800" b="0" i="0" dirty="0">
                <a:solidFill>
                  <a:schemeClr val="accent1"/>
                </a:solidFill>
                <a:effectLst/>
                <a:latin typeface="Times New Roman" panose="02020603050405020304" pitchFamily="18" charset="0"/>
                <a:cs typeface="Times New Roman" panose="02020603050405020304" pitchFamily="18" charset="0"/>
              </a:rPr>
              <a:t> за </a:t>
            </a:r>
            <a:r>
              <a:rPr lang="ru-RU" sz="1800" b="0" i="0" dirty="0" err="1">
                <a:solidFill>
                  <a:schemeClr val="accent1"/>
                </a:solidFill>
                <a:effectLst/>
                <a:latin typeface="Times New Roman" panose="02020603050405020304" pitchFamily="18" charset="0"/>
                <a:cs typeface="Times New Roman" panose="02020603050405020304" pitchFamily="18" charset="0"/>
              </a:rPr>
              <a:t>цільовим</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призначенням</a:t>
            </a:r>
            <a:r>
              <a:rPr lang="ru-RU" sz="1800" b="0" i="0" dirty="0">
                <a:solidFill>
                  <a:schemeClr val="accent1"/>
                </a:solidFill>
                <a:effectLst/>
                <a:latin typeface="Times New Roman" panose="02020603050405020304" pitchFamily="18" charset="0"/>
                <a:cs typeface="Times New Roman" panose="02020603050405020304" pitchFamily="18" charset="0"/>
              </a:rPr>
              <a:t> без </a:t>
            </a:r>
            <a:r>
              <a:rPr lang="ru-RU" sz="1800" b="0" i="0" dirty="0" err="1">
                <a:solidFill>
                  <a:schemeClr val="accent1"/>
                </a:solidFill>
                <a:effectLst/>
                <a:latin typeface="Times New Roman" panose="02020603050405020304" pitchFamily="18" charset="0"/>
                <a:cs typeface="Times New Roman" panose="02020603050405020304" pitchFamily="18" charset="0"/>
              </a:rPr>
              <a:t>втрат</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корисних</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властивостей</a:t>
            </a:r>
            <a:r>
              <a:rPr lang="ru-RU" sz="1800" b="0" i="0" dirty="0">
                <a:solidFill>
                  <a:schemeClr val="accent1"/>
                </a:solidFill>
                <a:effectLst/>
                <a:latin typeface="Times New Roman" panose="02020603050405020304" pitchFamily="18" charset="0"/>
                <a:cs typeface="Times New Roman" panose="02020603050405020304" pitchFamily="18" charset="0"/>
              </a:rPr>
              <a:t> та </a:t>
            </a:r>
            <a:r>
              <a:rPr lang="ru-RU" sz="1800" b="0" i="0" dirty="0" err="1">
                <a:solidFill>
                  <a:schemeClr val="accent1"/>
                </a:solidFill>
                <a:effectLst/>
                <a:latin typeface="Times New Roman" panose="02020603050405020304" pitchFamily="18" charset="0"/>
                <a:cs typeface="Times New Roman" panose="02020603050405020304" pitchFamily="18" charset="0"/>
              </a:rPr>
              <a:t>погіршення</a:t>
            </a:r>
            <a:r>
              <a:rPr lang="ru-RU" sz="1800" b="0" i="0" dirty="0">
                <a:solidFill>
                  <a:schemeClr val="accent1"/>
                </a:solidFill>
                <a:effectLst/>
                <a:latin typeface="Times New Roman" panose="02020603050405020304" pitchFamily="18" charset="0"/>
                <a:cs typeface="Times New Roman" panose="02020603050405020304" pitchFamily="18" charset="0"/>
              </a:rPr>
              <a:t> стану </a:t>
            </a:r>
            <a:r>
              <a:rPr lang="ru-RU" sz="1800" b="0" i="0" dirty="0" err="1">
                <a:solidFill>
                  <a:schemeClr val="accent1"/>
                </a:solidFill>
                <a:effectLst/>
                <a:latin typeface="Times New Roman" panose="02020603050405020304" pitchFamily="18" charset="0"/>
                <a:cs typeface="Times New Roman" panose="02020603050405020304" pitchFamily="18" charset="0"/>
                <a:hlinkClick r:id="rId4" tooltip="Навколишнє середовище">
                  <a:extLst>
                    <a:ext uri="{A12FA001-AC4F-418D-AE19-62706E023703}">
                      <ahyp:hlinkClr xmlns:ahyp="http://schemas.microsoft.com/office/drawing/2018/hyperlinkcolor" val="tx"/>
                    </a:ext>
                  </a:extLst>
                </a:hlinkClick>
              </a:rPr>
              <a:t>навколишнього</a:t>
            </a:r>
            <a:r>
              <a:rPr lang="ru-RU" sz="1800" b="0" i="0" dirty="0">
                <a:solidFill>
                  <a:srgbClr val="6D9D9B"/>
                </a:solidFill>
                <a:effectLst/>
                <a:latin typeface="Times New Roman" panose="02020603050405020304" pitchFamily="18" charset="0"/>
                <a:cs typeface="Times New Roman" panose="02020603050405020304" pitchFamily="18" charset="0"/>
                <a:hlinkClick r:id="rId4" tooltip="Навколишнє середовище">
                  <a:extLst>
                    <a:ext uri="{A12FA001-AC4F-418D-AE19-62706E023703}">
                      <ahyp:hlinkClr xmlns:ahyp="http://schemas.microsoft.com/office/drawing/2018/hyperlinkcolor" val="tx"/>
                    </a:ext>
                  </a:extLst>
                </a:hlinkClick>
              </a:rPr>
              <a:t> </a:t>
            </a:r>
            <a:r>
              <a:rPr lang="ru-RU" sz="1800" b="0" i="0" dirty="0" err="1">
                <a:solidFill>
                  <a:schemeClr val="accent1"/>
                </a:solidFill>
                <a:effectLst/>
                <a:latin typeface="Times New Roman" panose="02020603050405020304" pitchFamily="18" charset="0"/>
                <a:cs typeface="Times New Roman" panose="02020603050405020304" pitchFamily="18" charset="0"/>
                <a:hlinkClick r:id="rId4" tooltip="Навколишнє середовище">
                  <a:extLst>
                    <a:ext uri="{A12FA001-AC4F-418D-AE19-62706E023703}">
                      <ahyp:hlinkClr xmlns:ahyp="http://schemas.microsoft.com/office/drawing/2018/hyperlinkcolor" val="tx"/>
                    </a:ext>
                  </a:extLst>
                </a:hlinkClick>
              </a:rPr>
              <a:t>середовища</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досягнення</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комплексності</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розвитку</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території</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забезпечення</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платності</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землеволодіння</a:t>
            </a:r>
            <a:r>
              <a:rPr lang="ru-RU" sz="1800" b="0" i="0" dirty="0">
                <a:solidFill>
                  <a:schemeClr val="accent1"/>
                </a:solidFill>
                <a:effectLst/>
                <a:latin typeface="Times New Roman" panose="02020603050405020304" pitchFamily="18" charset="0"/>
                <a:cs typeface="Times New Roman" panose="02020603050405020304" pitchFamily="18" charset="0"/>
              </a:rPr>
              <a:t> та </a:t>
            </a:r>
            <a:r>
              <a:rPr lang="ru-RU" sz="1800" b="0" i="0" dirty="0" err="1">
                <a:solidFill>
                  <a:schemeClr val="accent1"/>
                </a:solidFill>
                <a:effectLst/>
                <a:latin typeface="Times New Roman" panose="02020603050405020304" pitchFamily="18" charset="0"/>
                <a:cs typeface="Times New Roman" panose="02020603050405020304" pitchFamily="18" charset="0"/>
              </a:rPr>
              <a:t>землекористування</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економічного</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стимулювання</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раціонального</a:t>
            </a:r>
            <a:r>
              <a:rPr lang="ru-RU" sz="1800" b="0" i="0" dirty="0">
                <a:solidFill>
                  <a:schemeClr val="accent1"/>
                </a:solidFill>
                <a:effectLst/>
                <a:latin typeface="Times New Roman" panose="02020603050405020304" pitchFamily="18" charset="0"/>
                <a:cs typeface="Times New Roman" panose="02020603050405020304" pitchFamily="18" charset="0"/>
              </a:rPr>
              <a:t> </a:t>
            </a:r>
            <a:r>
              <a:rPr lang="ru-RU" sz="1800" b="0" i="0" dirty="0" err="1">
                <a:solidFill>
                  <a:schemeClr val="accent1"/>
                </a:solidFill>
                <a:effectLst/>
                <a:latin typeface="Times New Roman" panose="02020603050405020304" pitchFamily="18" charset="0"/>
                <a:cs typeface="Times New Roman" panose="02020603050405020304" pitchFamily="18" charset="0"/>
              </a:rPr>
              <a:t>використання</a:t>
            </a:r>
            <a:r>
              <a:rPr lang="ru-RU" sz="1800" b="0" i="0" dirty="0">
                <a:solidFill>
                  <a:schemeClr val="accent1"/>
                </a:solidFill>
                <a:effectLst/>
                <a:latin typeface="Times New Roman" panose="02020603050405020304" pitchFamily="18" charset="0"/>
                <a:cs typeface="Times New Roman" panose="02020603050405020304" pitchFamily="18" charset="0"/>
              </a:rPr>
              <a:t> та </a:t>
            </a:r>
            <a:r>
              <a:rPr lang="ru-RU" sz="1800" b="0" i="0" dirty="0" err="1">
                <a:solidFill>
                  <a:schemeClr val="accent1"/>
                </a:solidFill>
                <a:effectLst/>
                <a:latin typeface="Times New Roman" panose="02020603050405020304" pitchFamily="18" charset="0"/>
                <a:cs typeface="Times New Roman" panose="02020603050405020304" pitchFamily="18" charset="0"/>
              </a:rPr>
              <a:t>охорони</a:t>
            </a:r>
            <a:r>
              <a:rPr lang="ru-RU" sz="1800" b="0" i="0" dirty="0">
                <a:solidFill>
                  <a:schemeClr val="accent1"/>
                </a:solidFill>
                <a:effectLst/>
                <a:latin typeface="Times New Roman" panose="02020603050405020304" pitchFamily="18" charset="0"/>
                <a:cs typeface="Times New Roman" panose="02020603050405020304" pitchFamily="18" charset="0"/>
              </a:rPr>
              <a:t> земель.</a:t>
            </a:r>
            <a:endParaRPr lang="uk-UA" sz="1800" dirty="0">
              <a:solidFill>
                <a:schemeClr val="accent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13C27C0-5AC6-287A-9F23-337924C30F34}"/>
              </a:ext>
            </a:extLst>
          </p:cNvPr>
          <p:cNvPicPr>
            <a:picLocks noChangeAspect="1"/>
          </p:cNvPicPr>
          <p:nvPr/>
        </p:nvPicPr>
        <p:blipFill rotWithShape="1">
          <a:blip r:embed="rId5"/>
          <a:srcRect l="16162" t="24172" r="35222" b="26113"/>
          <a:stretch/>
        </p:blipFill>
        <p:spPr bwMode="auto">
          <a:xfrm>
            <a:off x="6403331" y="4599993"/>
            <a:ext cx="4770256" cy="2006082"/>
          </a:xfrm>
          <a:prstGeom prst="rect">
            <a:avLst/>
          </a:prstGeom>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ACD474B7-AE96-A520-826C-16523F614711}"/>
              </a:ext>
            </a:extLst>
          </p:cNvPr>
          <p:cNvPicPr>
            <a:picLocks noChangeAspect="1"/>
          </p:cNvPicPr>
          <p:nvPr/>
        </p:nvPicPr>
        <p:blipFill>
          <a:blip r:embed="rId6"/>
          <a:stretch>
            <a:fillRect/>
          </a:stretch>
        </p:blipFill>
        <p:spPr>
          <a:xfrm>
            <a:off x="1726162" y="2976466"/>
            <a:ext cx="4369837" cy="3277378"/>
          </a:xfrm>
          <a:prstGeom prst="rect">
            <a:avLst/>
          </a:prstGeom>
        </p:spPr>
      </p:pic>
    </p:spTree>
    <p:extLst>
      <p:ext uri="{BB962C8B-B14F-4D97-AF65-F5344CB8AC3E}">
        <p14:creationId xmlns:p14="http://schemas.microsoft.com/office/powerpoint/2010/main" val="38615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02B82-EAEB-5A4A-D257-0F56167D952C}"/>
              </a:ext>
            </a:extLst>
          </p:cNvPr>
          <p:cNvSpPr>
            <a:spLocks noGrp="1"/>
          </p:cNvSpPr>
          <p:nvPr>
            <p:ph type="title"/>
          </p:nvPr>
        </p:nvSpPr>
        <p:spPr>
          <a:xfrm>
            <a:off x="1492898" y="802433"/>
            <a:ext cx="9077242" cy="5533053"/>
          </a:xfrm>
        </p:spPr>
        <p:txBody>
          <a:bodyPr>
            <a:normAutofit fontScale="90000"/>
          </a:bodyPr>
          <a:lstStyle/>
          <a:p>
            <a:pPr marL="45720" indent="0" algn="l"/>
            <a:r>
              <a:rPr lang="uk-UA" sz="2800" b="1" dirty="0">
                <a:latin typeface="Times New Roman" panose="02020603050405020304" pitchFamily="18" charset="0"/>
                <a:cs typeface="Times New Roman" panose="02020603050405020304" pitchFamily="18" charset="0"/>
              </a:rPr>
              <a:t>Основні завдання вивчення курсу полягають у:</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-розумінні </a:t>
            </a: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структури управляння системи землеволодіння і землекористування</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-розумінні керівних принципів землевпорядкування;</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-володінні сукупності знань про</a:t>
            </a:r>
            <a:r>
              <a:rPr lang="ru-RU" sz="27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700" dirty="0" err="1">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з</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емлевпорядні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роботи</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роботи</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із</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землеустрою</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обстежувальні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вишукувальні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топографо-</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геодезичні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картографічні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проектні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та проектно-</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вишукувальні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роботи</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які</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виконуються</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з метою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складання</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документації</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із</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 </a:t>
            </a:r>
            <a:r>
              <a:rPr lang="ru-RU" sz="2700" b="0" i="0" dirty="0" err="1">
                <a:solidFill>
                  <a:schemeClr val="accent1">
                    <a:lumMod val="20000"/>
                    <a:lumOff val="80000"/>
                  </a:schemeClr>
                </a:solidFill>
                <a:effectLst/>
                <a:latin typeface="Times New Roman" panose="02020603050405020304" pitchFamily="18" charset="0"/>
                <a:cs typeface="Times New Roman" panose="02020603050405020304" pitchFamily="18" charset="0"/>
              </a:rPr>
              <a:t>землеустрою</a:t>
            </a:r>
            <a:r>
              <a:rPr lang="ru-RU" sz="2700" b="0" i="0" dirty="0">
                <a:solidFill>
                  <a:schemeClr val="accent1">
                    <a:lumMod val="20000"/>
                    <a:lumOff val="80000"/>
                  </a:schemeClr>
                </a:solidFill>
                <a:effectLst/>
                <a:latin typeface="Times New Roman" panose="02020603050405020304" pitchFamily="18" charset="0"/>
                <a:cs typeface="Times New Roman" panose="02020603050405020304" pitchFamily="18" charset="0"/>
              </a:rPr>
              <a:t>.</a:t>
            </a:r>
            <a:br>
              <a:rPr lang="en-US" sz="27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-формування документації землевпорядкування</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-вмінні функціонального планування землекористуванням; </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практиці застосування системи землевпорядкування.</a:t>
            </a:r>
            <a:b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br>
            <a:b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-охорона та раціональне використання земельного фонду.</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90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1D274A-2C94-48BE-201E-977129FC1BE2}"/>
              </a:ext>
            </a:extLst>
          </p:cNvPr>
          <p:cNvSpPr>
            <a:spLocks noGrp="1"/>
          </p:cNvSpPr>
          <p:nvPr>
            <p:ph type="title"/>
          </p:nvPr>
        </p:nvSpPr>
        <p:spPr>
          <a:xfrm>
            <a:off x="2368445" y="6190938"/>
            <a:ext cx="8197987" cy="464694"/>
          </a:xfrm>
        </p:spPr>
        <p:txBody>
          <a:bodyPr>
            <a:noAutofit/>
          </a:bodyPr>
          <a:lstStyle/>
          <a:p>
            <a:pPr algn="ctr"/>
            <a:endParaRPr lang="ru-RU" sz="2000" dirty="0"/>
          </a:p>
        </p:txBody>
      </p:sp>
      <p:sp>
        <p:nvSpPr>
          <p:cNvPr id="3" name="Текст 2">
            <a:extLst>
              <a:ext uri="{FF2B5EF4-FFF2-40B4-BE49-F238E27FC236}">
                <a16:creationId xmlns:a16="http://schemas.microsoft.com/office/drawing/2014/main" id="{BEED55D8-992E-E4D4-83F7-F81F8A0AE742}"/>
              </a:ext>
            </a:extLst>
          </p:cNvPr>
          <p:cNvSpPr>
            <a:spLocks noGrp="1"/>
          </p:cNvSpPr>
          <p:nvPr>
            <p:ph type="body" idx="1"/>
          </p:nvPr>
        </p:nvSpPr>
        <p:spPr>
          <a:xfrm>
            <a:off x="1521423" y="326572"/>
            <a:ext cx="9045009" cy="5732668"/>
          </a:xfrm>
        </p:spPr>
        <p:txBody>
          <a:bodyPr>
            <a:normAutofit fontScale="77500" lnSpcReduction="20000"/>
          </a:bodyPr>
          <a:lstStyle/>
          <a:p>
            <a:pPr algn="l"/>
            <a:r>
              <a:rPr lang="uk-UA" sz="2300" dirty="0">
                <a:latin typeface="Times New Roman" panose="02020603050405020304" pitchFamily="18" charset="0"/>
                <a:cs typeface="Times New Roman" panose="02020603050405020304" pitchFamily="18" charset="0"/>
              </a:rPr>
              <a:t>Курс </a:t>
            </a:r>
          </a:p>
          <a:p>
            <a:pPr marL="342900" indent="-342900" algn="l">
              <a:buAutoNum type="arabicPeriod"/>
            </a:pPr>
            <a:r>
              <a:rPr lang="uk-UA" sz="2300" dirty="0">
                <a:latin typeface="Times New Roman" panose="02020603050405020304" pitchFamily="18" charset="0"/>
                <a:cs typeface="Times New Roman" panose="02020603050405020304" pitchFamily="18" charset="0"/>
              </a:rPr>
              <a:t>Структура землевпорядкування.</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Загальна характеристика документації землевпорядкування.</a:t>
            </a:r>
          </a:p>
          <a:p>
            <a:pPr marL="342900" indent="-342900" algn="l">
              <a:buAutoNum type="arabicPeriod"/>
            </a:pPr>
            <a:r>
              <a:rPr lang="uk-UA" sz="2300" dirty="0">
                <a:latin typeface="Times New Roman" panose="02020603050405020304" pitchFamily="18" charset="0"/>
                <a:cs typeface="Times New Roman" panose="02020603050405020304" pitchFamily="18" charset="0"/>
              </a:rPr>
              <a:t>Управляння земельними відносинами.</a:t>
            </a:r>
          </a:p>
          <a:p>
            <a:pPr marL="342900" indent="-342900" algn="l">
              <a:buAutoNum type="arabicPeriod"/>
            </a:pPr>
            <a:r>
              <a:rPr lang="uk-UA" sz="2300" dirty="0">
                <a:latin typeface="Times New Roman" panose="02020603050405020304" pitchFamily="18" charset="0"/>
                <a:cs typeface="Times New Roman" panose="02020603050405020304" pitchFamily="18" charset="0"/>
              </a:rPr>
              <a:t>Формування і розвиток землевпорядкування.</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Земельно-господарський устрій ,моніторинг територій.</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Охорона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Методичні підходи щодо критеріїв економічної, екологічної та соціальної оцінки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Основні принципи і регулювання адміністративно-територіальних утворень.</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Організаційно-правові засади землевпорядкування.</a:t>
            </a:r>
          </a:p>
          <a:p>
            <a:pPr marL="342900" indent="-342900" algn="l">
              <a:buAutoNum type="arabicPeriod"/>
            </a:pPr>
            <a:r>
              <a:rPr lang="uk-UA" sz="2300" dirty="0">
                <a:latin typeface="Times New Roman" panose="02020603050405020304" pitchFamily="18" charset="0"/>
                <a:cs typeface="Times New Roman" panose="02020603050405020304" pitchFamily="18" charset="0"/>
              </a:rPr>
              <a:t>Контроль за використанням землеволодінь.</a:t>
            </a:r>
          </a:p>
          <a:p>
            <a:pPr marL="342900" indent="-342900">
              <a:buAutoNum type="arabicPeriod"/>
            </a:pPr>
            <a:endParaRPr lang="ru-RU" dirty="0"/>
          </a:p>
        </p:txBody>
      </p:sp>
    </p:spTree>
    <p:extLst>
      <p:ext uri="{BB962C8B-B14F-4D97-AF65-F5344CB8AC3E}">
        <p14:creationId xmlns:p14="http://schemas.microsoft.com/office/powerpoint/2010/main" val="124964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4F9FD-897A-30A4-3671-6056FEA7C61A}"/>
              </a:ext>
            </a:extLst>
          </p:cNvPr>
          <p:cNvSpPr>
            <a:spLocks noGrp="1"/>
          </p:cNvSpPr>
          <p:nvPr>
            <p:ph type="title"/>
          </p:nvPr>
        </p:nvSpPr>
        <p:spPr>
          <a:xfrm flipV="1">
            <a:off x="2416628" y="6730583"/>
            <a:ext cx="8149805" cy="45719"/>
          </a:xfrm>
        </p:spPr>
        <p:txBody>
          <a:bodyPr>
            <a:normAutofit fontScale="90000"/>
          </a:bodyPr>
          <a:lstStyle/>
          <a:p>
            <a:pPr algn="ctr"/>
            <a:endParaRPr lang="ru-RU" sz="1800" dirty="0"/>
          </a:p>
        </p:txBody>
      </p:sp>
      <p:sp>
        <p:nvSpPr>
          <p:cNvPr id="3" name="Текст 2">
            <a:extLst>
              <a:ext uri="{FF2B5EF4-FFF2-40B4-BE49-F238E27FC236}">
                <a16:creationId xmlns:a16="http://schemas.microsoft.com/office/drawing/2014/main" id="{55E9EC4C-E346-26D3-9160-3C055B8BA087}"/>
              </a:ext>
            </a:extLst>
          </p:cNvPr>
          <p:cNvSpPr>
            <a:spLocks noGrp="1"/>
          </p:cNvSpPr>
          <p:nvPr>
            <p:ph type="body" idx="1"/>
          </p:nvPr>
        </p:nvSpPr>
        <p:spPr>
          <a:xfrm>
            <a:off x="1427584" y="316307"/>
            <a:ext cx="9138316" cy="5904611"/>
          </a:xfrm>
        </p:spPr>
        <p:txBody>
          <a:bodyPr>
            <a:normAutofit/>
          </a:bodyPr>
          <a:lstStyle/>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1" i="0" u="none" strike="noStrike" kern="1200" cap="none" spc="0" normalizeH="0" baseline="0" noProof="0" dirty="0">
                <a:ln>
                  <a:noFill/>
                </a:ln>
                <a:solidFill>
                  <a:prstClr val="white"/>
                </a:solidFill>
                <a:effectLst/>
                <a:uLnTx/>
                <a:uFillTx/>
                <a:latin typeface="Arial" panose="020B0604020202020204"/>
                <a:ea typeface="+mn-ea"/>
                <a:cs typeface="+mn-cs"/>
              </a:rPr>
              <a:t>Курс дає можливість отримати знання</a:t>
            </a: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термінологічні поняття, визначення, предмет, об’єкт та методи дослідження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законодавчі та нормативні акти, що використовуються для вивчення предмету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теоретичні та методологічні основи здійснення землевпорядкування;</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нормативно-правове забезпечення землекористування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сучасні тенденції розвитку та проблеми </a:t>
            </a:r>
            <a:r>
              <a:rPr lang="uk-UA" dirty="0">
                <a:solidFill>
                  <a:prstClr val="white"/>
                </a:solidFill>
                <a:latin typeface="Arial" panose="020B0604020202020204"/>
              </a:rPr>
              <a:t>землевпорядкування</a:t>
            </a: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45720" indent="0">
              <a:buNone/>
            </a:pPr>
            <a:endParaRPr lang="ru-RU" sz="3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8163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15245</TotalTime>
  <Words>400</Words>
  <Application>Microsoft Office PowerPoint</Application>
  <PresentationFormat>Широкоэкранный</PresentationFormat>
  <Paragraphs>27</Paragraphs>
  <Slides>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vt:i4>
      </vt:variant>
    </vt:vector>
  </HeadingPairs>
  <TitlesOfParts>
    <vt:vector size="14" baseType="lpstr">
      <vt:lpstr>Arial</vt:lpstr>
      <vt:lpstr>Bahnschrift Light Condensed</vt:lpstr>
      <vt:lpstr>inherit</vt:lpstr>
      <vt:lpstr>MS Shell Dlg 2</vt:lpstr>
      <vt:lpstr>Times New Roman</vt:lpstr>
      <vt:lpstr>Wingdings</vt:lpstr>
      <vt:lpstr>Wingdings 3</vt:lpstr>
      <vt:lpstr>Мэдисон</vt:lpstr>
      <vt:lpstr> Економічний факультет Кафедра міжнародної економіки, природних ресурсів  та економіки міжнародного туризму  Запорізького національного університету   ОСНОВИ ТЕОРІЇ ЗЕМЛЕВПОРЯДКУВАННЯ            Освітньо-професійна програма «Економіка та управління ринком землі»  рівень вищої освіти «бакалавр» </vt:lpstr>
      <vt:lpstr>Презентация PowerPoint</vt:lpstr>
      <vt:lpstr>Метою викладання навчальної дисципліни «ОСНОВИ ТЕОРІЇ ЗЕМЛЕВПОРЯДКУВАННЯ» є сучасне призначення землевпорядкування ,де в першу чергу ,це забезпечення соціальної функції землеволодіння та землекористування, згідно із якою земельні ділянки повинні використовуватись максимально ефективно за цільовим призначенням без втрат корисних властивостей та погіршення стану навколишнього середовища, досягнення комплексності розвитку території, забезпечення платності землеволодіння та землекористування, економічного стимулювання раціонального використання та охорони земель.</vt:lpstr>
      <vt:lpstr>Основні завдання вивчення курсу полягають у:  -розумінні структури управляння системи землеволодіння і землекористування;  -розумінні керівних принципів землевпорядкування;  -володінні сукупності знань про землевпорядні роботи (роботи із землеустрою) - обстежувальні, вишукувальні, топографо-геодезичні, картографічні, проектні та проектно-вишукувальні роботи, які виконуються з метою складання документації із землеустрою.  -формування документації землевпорядкування;  -вмінні функціонального планування землекористуванням;   - практиці застосування системи землевпорядкування.  -охорона та раціональне використання земельного фонду.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ЗАХОДУ  Бабміндра Дмитро Іванович академік Академії економічних наук , доктор економічних наук, професор,завідувач кафедри міжнародної економіки, природних ресурсів  та економіки міжнародного туризму Запорізького національного університету  Слободяник Ірина Миколаївна аспірант,викладач кафедри міжнародної економіки, природних ресурсів  та економіки міжнародного туризму Запорізького національного університету</dc:title>
  <dc:creator>Ирина Слободяник</dc:creator>
  <cp:lastModifiedBy>Ирина Слободяник</cp:lastModifiedBy>
  <cp:revision>30</cp:revision>
  <dcterms:created xsi:type="dcterms:W3CDTF">2022-06-05T03:32:01Z</dcterms:created>
  <dcterms:modified xsi:type="dcterms:W3CDTF">2023-01-30T01:10:39Z</dcterms:modified>
</cp:coreProperties>
</file>