
<file path=[Content_Types].xml><?xml version="1.0" encoding="utf-8"?>
<Types xmlns="http://schemas.openxmlformats.org/package/2006/content-types"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9.xml" ContentType="application/vnd.ms-office.drawingml.diagramDrawing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drawing7.xml" ContentType="application/vnd.ms-office.drawingml.diagramDrawing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drawing6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Default Extension="jpg" ContentType="image/jpeg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59" r:id="rId4"/>
    <p:sldId id="257" r:id="rId5"/>
    <p:sldId id="262" r:id="rId6"/>
    <p:sldId id="273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81" autoAdjust="0"/>
    <p:restoredTop sz="94660"/>
  </p:normalViewPr>
  <p:slideViewPr>
    <p:cSldViewPr>
      <p:cViewPr varScale="1">
        <p:scale>
          <a:sx n="83" d="100"/>
          <a:sy n="83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4" Type="http://schemas.openxmlformats.org/officeDocument/2006/relationships/image" Target="../media/image9.jp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image" Target="../media/image10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31E69E-9DF4-4ACA-A2CC-5F3D2D52738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41128D-6C09-4B15-828D-22A821A3CA94}">
      <dgm:prSet phldrT="[Текст]" custT="1"/>
      <dgm:spPr/>
      <dgm:t>
        <a:bodyPr/>
        <a:lstStyle/>
        <a:p>
          <a:r>
            <a:rPr lang="ru-RU" sz="1600" b="1" dirty="0" err="1" smtClean="0">
              <a:solidFill>
                <a:schemeClr val="tx1"/>
              </a:solidFill>
            </a:rPr>
            <a:t>Місто</a:t>
          </a:r>
          <a:r>
            <a:rPr lang="ru-RU" sz="1600" b="1" dirty="0" smtClean="0">
              <a:solidFill>
                <a:schemeClr val="tx1"/>
              </a:solidFill>
            </a:rPr>
            <a:t> - </a:t>
          </a:r>
          <a:r>
            <a:rPr lang="ru-RU" sz="1600" b="1" dirty="0" err="1" smtClean="0">
              <a:solidFill>
                <a:schemeClr val="tx1"/>
              </a:solidFill>
            </a:rPr>
            <a:t>сконцентроване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територіальне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поселення</a:t>
          </a:r>
          <a:r>
            <a:rPr lang="ru-RU" sz="1600" b="1" dirty="0" smtClean="0">
              <a:solidFill>
                <a:schemeClr val="tx1"/>
              </a:solidFill>
            </a:rPr>
            <a:t> людей, </a:t>
          </a:r>
          <a:r>
            <a:rPr lang="ru-RU" sz="1600" b="1" dirty="0" err="1" smtClean="0">
              <a:solidFill>
                <a:schemeClr val="tx1"/>
              </a:solidFill>
            </a:rPr>
            <a:t>зайнятих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різноманітними</a:t>
          </a:r>
          <a:r>
            <a:rPr lang="ru-RU" sz="1600" b="1" dirty="0" smtClean="0">
              <a:solidFill>
                <a:schemeClr val="tx1"/>
              </a:solidFill>
            </a:rPr>
            <a:t> і </a:t>
          </a:r>
          <a:r>
            <a:rPr lang="ru-RU" sz="1600" b="1" dirty="0" err="1" smtClean="0">
              <a:solidFill>
                <a:schemeClr val="tx1"/>
              </a:solidFill>
            </a:rPr>
            <a:t>неоднорідними</a:t>
          </a:r>
          <a:r>
            <a:rPr lang="ru-RU" sz="1600" b="1" dirty="0" smtClean="0">
              <a:solidFill>
                <a:schemeClr val="tx1"/>
              </a:solidFill>
            </a:rPr>
            <a:t> - </a:t>
          </a:r>
          <a:r>
            <a:rPr lang="ru-RU" sz="1600" b="1" dirty="0" err="1" smtClean="0">
              <a:solidFill>
                <a:schemeClr val="tx1"/>
              </a:solidFill>
            </a:rPr>
            <a:t>переважно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індустріальними</a:t>
          </a:r>
          <a:r>
            <a:rPr lang="ru-RU" sz="1600" b="1" dirty="0" smtClean="0">
              <a:solidFill>
                <a:schemeClr val="tx1"/>
              </a:solidFill>
            </a:rPr>
            <a:t> - видами </a:t>
          </a:r>
          <a:r>
            <a:rPr lang="ru-RU" sz="1600" b="1" dirty="0" err="1" smtClean="0">
              <a:solidFill>
                <a:schemeClr val="tx1"/>
              </a:solidFill>
            </a:rPr>
            <a:t>трудової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діяльності</a:t>
          </a:r>
          <a:r>
            <a:rPr lang="ru-RU" sz="1600" b="1" dirty="0" smtClean="0">
              <a:solidFill>
                <a:schemeClr val="tx1"/>
              </a:solidFill>
            </a:rPr>
            <a:t>, </a:t>
          </a:r>
          <a:r>
            <a:rPr lang="ru-RU" sz="1600" b="1" dirty="0" err="1" smtClean="0">
              <a:solidFill>
                <a:schemeClr val="tx1"/>
              </a:solidFill>
            </a:rPr>
            <a:t>зі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специфічним</a:t>
          </a:r>
          <a:r>
            <a:rPr lang="ru-RU" sz="1600" b="1" dirty="0" smtClean="0">
              <a:solidFill>
                <a:schemeClr val="tx1"/>
              </a:solidFill>
            </a:rPr>
            <a:t> способом </a:t>
          </a:r>
          <a:r>
            <a:rPr lang="ru-RU" sz="1600" b="1" dirty="0" err="1" smtClean="0">
              <a:solidFill>
                <a:schemeClr val="tx1"/>
              </a:solidFill>
            </a:rPr>
            <a:t>життя</a:t>
          </a:r>
          <a:r>
            <a:rPr lang="ru-RU" sz="1600" b="1" dirty="0" smtClean="0">
              <a:solidFill>
                <a:schemeClr val="tx1"/>
              </a:solidFill>
            </a:rPr>
            <a:t>. </a:t>
          </a:r>
          <a:r>
            <a:rPr lang="ru-RU" sz="1600" b="0" dirty="0" smtClean="0">
              <a:solidFill>
                <a:schemeClr val="tx1"/>
              </a:solidFill>
            </a:rPr>
            <a:t>(</a:t>
          </a:r>
          <a:r>
            <a:rPr lang="ru-RU" sz="1600" b="0" dirty="0" err="1" smtClean="0">
              <a:solidFill>
                <a:schemeClr val="tx1"/>
              </a:solidFill>
            </a:rPr>
            <a:t>Соціологія</a:t>
          </a:r>
          <a:r>
            <a:rPr lang="ru-RU" sz="1600" b="0" dirty="0" smtClean="0">
              <a:solidFill>
                <a:schemeClr val="tx1"/>
              </a:solidFill>
            </a:rPr>
            <a:t>. У </a:t>
          </a:r>
          <a:r>
            <a:rPr lang="ru-RU" sz="1600" b="0" dirty="0" err="1" smtClean="0">
              <a:solidFill>
                <a:schemeClr val="tx1"/>
              </a:solidFill>
            </a:rPr>
            <a:t>двох</a:t>
          </a:r>
          <a:r>
            <a:rPr lang="ru-RU" sz="1600" b="0" dirty="0" smtClean="0">
              <a:solidFill>
                <a:schemeClr val="tx1"/>
              </a:solidFill>
            </a:rPr>
            <a:t> </a:t>
          </a:r>
          <a:r>
            <a:rPr lang="ru-RU" sz="1600" b="0" dirty="0" err="1" smtClean="0">
              <a:solidFill>
                <a:schemeClr val="tx1"/>
              </a:solidFill>
            </a:rPr>
            <a:t>частинах</a:t>
          </a:r>
          <a:r>
            <a:rPr lang="ru-RU" sz="1600" b="0" dirty="0" smtClean="0">
              <a:solidFill>
                <a:schemeClr val="tx1"/>
              </a:solidFill>
            </a:rPr>
            <a:t>. </a:t>
          </a:r>
          <a:r>
            <a:rPr lang="ru-RU" sz="1600" b="0" dirty="0" err="1" smtClean="0">
              <a:solidFill>
                <a:schemeClr val="tx1"/>
              </a:solidFill>
            </a:rPr>
            <a:t>Частина</a:t>
          </a:r>
          <a:r>
            <a:rPr lang="ru-RU" sz="1600" b="0" dirty="0" smtClean="0">
              <a:solidFill>
                <a:schemeClr val="tx1"/>
              </a:solidFill>
            </a:rPr>
            <a:t> 1: </a:t>
          </a:r>
          <a:r>
            <a:rPr lang="ru-RU" sz="1600" b="0" dirty="0" err="1" smtClean="0">
              <a:solidFill>
                <a:schemeClr val="tx1"/>
              </a:solidFill>
            </a:rPr>
            <a:t>навчальний</a:t>
          </a:r>
          <a:r>
            <a:rPr lang="ru-RU" sz="1600" b="0" dirty="0" smtClean="0">
              <a:solidFill>
                <a:schemeClr val="tx1"/>
              </a:solidFill>
            </a:rPr>
            <a:t> </a:t>
          </a:r>
          <a:r>
            <a:rPr lang="ru-RU" sz="1600" b="0" dirty="0" err="1" smtClean="0">
              <a:solidFill>
                <a:schemeClr val="tx1"/>
              </a:solidFill>
            </a:rPr>
            <a:t>посібник</a:t>
          </a:r>
          <a:r>
            <a:rPr lang="ru-RU" sz="1600" b="0" dirty="0" smtClean="0">
              <a:solidFill>
                <a:schemeClr val="tx1"/>
              </a:solidFill>
            </a:rPr>
            <a:t> для </a:t>
          </a:r>
          <a:r>
            <a:rPr lang="ru-RU" sz="1600" b="0" dirty="0" err="1" smtClean="0">
              <a:solidFill>
                <a:schemeClr val="tx1"/>
              </a:solidFill>
            </a:rPr>
            <a:t>студентів</a:t>
          </a:r>
          <a:r>
            <a:rPr lang="ru-RU" sz="1600" b="0" dirty="0" smtClean="0">
              <a:solidFill>
                <a:schemeClr val="tx1"/>
              </a:solidFill>
            </a:rPr>
            <a:t> </a:t>
          </a:r>
          <a:r>
            <a:rPr lang="ru-RU" sz="1600" b="0" dirty="0" err="1" smtClean="0">
              <a:solidFill>
                <a:schemeClr val="tx1"/>
              </a:solidFill>
            </a:rPr>
            <a:t>усіх</a:t>
          </a:r>
          <a:r>
            <a:rPr lang="ru-RU" sz="1600" b="0" dirty="0" smtClean="0">
              <a:solidFill>
                <a:schemeClr val="tx1"/>
              </a:solidFill>
            </a:rPr>
            <a:t> </a:t>
          </a:r>
          <a:r>
            <a:rPr lang="ru-RU" sz="1600" b="0" dirty="0" err="1" smtClean="0">
              <a:solidFill>
                <a:schemeClr val="tx1"/>
              </a:solidFill>
            </a:rPr>
            <a:t>спеціальностей</a:t>
          </a:r>
          <a:r>
            <a:rPr lang="ru-RU" sz="1600" b="0" dirty="0" smtClean="0">
              <a:solidFill>
                <a:schemeClr val="tx1"/>
              </a:solidFill>
            </a:rPr>
            <a:t> та </a:t>
          </a:r>
          <a:r>
            <a:rPr lang="ru-RU" sz="1600" b="0" dirty="0" err="1" smtClean="0">
              <a:solidFill>
                <a:schemeClr val="tx1"/>
              </a:solidFill>
            </a:rPr>
            <a:t>напрямків</a:t>
          </a:r>
          <a:r>
            <a:rPr lang="ru-RU" sz="1600" b="0" dirty="0" smtClean="0">
              <a:solidFill>
                <a:schemeClr val="tx1"/>
              </a:solidFill>
            </a:rPr>
            <a:t> (О. В. </a:t>
          </a:r>
          <a:r>
            <a:rPr lang="ru-RU" sz="1600" b="0" dirty="0" err="1" smtClean="0">
              <a:solidFill>
                <a:schemeClr val="tx1"/>
              </a:solidFill>
            </a:rPr>
            <a:t>Шіняева</a:t>
          </a:r>
          <a:r>
            <a:rPr lang="ru-RU" sz="1600" b="0" dirty="0" smtClean="0">
              <a:solidFill>
                <a:schemeClr val="tx1"/>
              </a:solidFill>
            </a:rPr>
            <a:t>, І. Г. </a:t>
          </a:r>
          <a:r>
            <a:rPr lang="ru-RU" sz="1600" b="0" dirty="0" err="1" smtClean="0">
              <a:solidFill>
                <a:schemeClr val="tx1"/>
              </a:solidFill>
            </a:rPr>
            <a:t>Гоношилин</a:t>
          </a:r>
          <a:r>
            <a:rPr lang="ru-RU" sz="1600" b="0" dirty="0" smtClean="0">
              <a:solidFill>
                <a:schemeClr val="tx1"/>
              </a:solidFill>
            </a:rPr>
            <a:t>, І. А. </a:t>
          </a:r>
          <a:r>
            <a:rPr lang="ru-RU" sz="1600" b="0" dirty="0" err="1" smtClean="0">
              <a:solidFill>
                <a:schemeClr val="tx1"/>
              </a:solidFill>
            </a:rPr>
            <a:t>Зосименко</a:t>
          </a:r>
          <a:r>
            <a:rPr lang="ru-RU" sz="1600" b="0" dirty="0" smtClean="0">
              <a:solidFill>
                <a:schemeClr val="tx1"/>
              </a:solidFill>
            </a:rPr>
            <a:t>)</a:t>
          </a:r>
          <a:endParaRPr lang="ru-RU" sz="1600" b="0" dirty="0">
            <a:solidFill>
              <a:schemeClr val="tx1"/>
            </a:solidFill>
          </a:endParaRPr>
        </a:p>
      </dgm:t>
    </dgm:pt>
    <dgm:pt modelId="{4165741F-3B2F-46B6-91FA-43394C4498DE}" type="parTrans" cxnId="{9E97EB67-271B-42D7-99DE-0997EB223842}">
      <dgm:prSet/>
      <dgm:spPr/>
      <dgm:t>
        <a:bodyPr/>
        <a:lstStyle/>
        <a:p>
          <a:endParaRPr lang="ru-RU" sz="1200" b="1">
            <a:solidFill>
              <a:schemeClr val="tx1"/>
            </a:solidFill>
          </a:endParaRPr>
        </a:p>
      </dgm:t>
    </dgm:pt>
    <dgm:pt modelId="{D3A68CE1-6C4A-4CBD-8EC7-8C2C21D0F68A}" type="sibTrans" cxnId="{9E97EB67-271B-42D7-99DE-0997EB223842}">
      <dgm:prSet/>
      <dgm:spPr/>
      <dgm:t>
        <a:bodyPr/>
        <a:lstStyle/>
        <a:p>
          <a:endParaRPr lang="ru-RU" sz="1200" b="1">
            <a:solidFill>
              <a:schemeClr val="tx1"/>
            </a:solidFill>
          </a:endParaRPr>
        </a:p>
      </dgm:t>
    </dgm:pt>
    <dgm:pt modelId="{1E0E4550-0611-4939-815A-0CF076F9AEEA}">
      <dgm:prSet phldrT="[Текст]" custT="1"/>
      <dgm:spPr/>
      <dgm:t>
        <a:bodyPr/>
        <a:lstStyle/>
        <a:p>
          <a:r>
            <a:rPr lang="ru-RU" sz="1600" b="1" dirty="0" err="1" smtClean="0">
              <a:solidFill>
                <a:schemeClr val="tx1"/>
              </a:solidFill>
            </a:rPr>
            <a:t>Соціологія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міста</a:t>
          </a:r>
          <a:r>
            <a:rPr lang="ru-RU" sz="1600" b="1" dirty="0" smtClean="0">
              <a:solidFill>
                <a:schemeClr val="tx1"/>
              </a:solidFill>
            </a:rPr>
            <a:t> - </a:t>
          </a:r>
          <a:r>
            <a:rPr lang="ru-RU" sz="1600" b="1" dirty="0" err="1" smtClean="0">
              <a:solidFill>
                <a:schemeClr val="tx1"/>
              </a:solidFill>
            </a:rPr>
            <a:t>спеціальна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галузь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соціології</a:t>
          </a:r>
          <a:r>
            <a:rPr lang="ru-RU" sz="1600" b="1" dirty="0" smtClean="0">
              <a:solidFill>
                <a:schemeClr val="tx1"/>
              </a:solidFill>
            </a:rPr>
            <a:t>, </a:t>
          </a:r>
          <a:r>
            <a:rPr lang="ru-RU" sz="1600" b="1" dirty="0" err="1" smtClean="0">
              <a:solidFill>
                <a:schemeClr val="tx1"/>
              </a:solidFill>
            </a:rPr>
            <a:t>об'єктом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пізнання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якої</a:t>
          </a:r>
          <a:r>
            <a:rPr lang="ru-RU" sz="1600" b="1" dirty="0" smtClean="0">
              <a:solidFill>
                <a:schemeClr val="tx1"/>
              </a:solidFill>
            </a:rPr>
            <a:t> є </a:t>
          </a:r>
          <a:r>
            <a:rPr lang="ru-RU" sz="1600" b="1" dirty="0" err="1" smtClean="0">
              <a:solidFill>
                <a:schemeClr val="tx1"/>
              </a:solidFill>
            </a:rPr>
            <a:t>місто</a:t>
          </a:r>
          <a:r>
            <a:rPr lang="ru-RU" sz="1600" b="1" dirty="0" smtClean="0">
              <a:solidFill>
                <a:schemeClr val="tx1"/>
              </a:solidFill>
            </a:rPr>
            <a:t> як </a:t>
          </a:r>
          <a:r>
            <a:rPr lang="ru-RU" sz="1600" b="1" dirty="0" err="1" smtClean="0">
              <a:solidFill>
                <a:schemeClr val="tx1"/>
              </a:solidFill>
            </a:rPr>
            <a:t>соціально-просторова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1600" b="1" dirty="0" err="1" smtClean="0">
              <a:solidFill>
                <a:schemeClr val="tx1"/>
              </a:solidFill>
            </a:rPr>
            <a:t>спільність</a:t>
          </a:r>
          <a:r>
            <a:rPr lang="ru-RU" sz="1600" b="1" dirty="0" smtClean="0">
              <a:solidFill>
                <a:schemeClr val="tx1"/>
              </a:solidFill>
            </a:rPr>
            <a:t>, </a:t>
          </a:r>
          <a:r>
            <a:rPr lang="ru-RU" sz="1600" b="1" dirty="0" err="1" smtClean="0">
              <a:solidFill>
                <a:schemeClr val="tx1"/>
              </a:solidFill>
            </a:rPr>
            <a:t>історично</a:t>
          </a:r>
          <a:r>
            <a:rPr lang="ru-RU" sz="1600" b="1" dirty="0" smtClean="0">
              <a:solidFill>
                <a:schemeClr val="tx1"/>
              </a:solidFill>
            </a:rPr>
            <a:t> конкретна </a:t>
          </a:r>
          <a:r>
            <a:rPr lang="ru-RU" sz="1600" b="1" dirty="0" err="1" smtClean="0">
              <a:solidFill>
                <a:schemeClr val="tx1"/>
              </a:solidFill>
            </a:rPr>
            <a:t>поселенська</a:t>
          </a:r>
          <a:r>
            <a:rPr lang="ru-RU" sz="1600" b="1" dirty="0" smtClean="0">
              <a:solidFill>
                <a:schemeClr val="tx1"/>
              </a:solidFill>
            </a:rPr>
            <a:t> структура, </a:t>
          </a:r>
          <a:r>
            <a:rPr lang="ru-RU" sz="1600" b="1" dirty="0" err="1" smtClean="0">
              <a:solidFill>
                <a:schemeClr val="tx1"/>
              </a:solidFill>
            </a:rPr>
            <a:t>основна</a:t>
          </a:r>
          <a:r>
            <a:rPr lang="ru-RU" sz="1600" b="1" dirty="0" smtClean="0">
              <a:solidFill>
                <a:schemeClr val="tx1"/>
              </a:solidFill>
            </a:rPr>
            <a:t> форма </a:t>
          </a:r>
          <a:r>
            <a:rPr lang="ru-RU" sz="1600" b="1" dirty="0" err="1" smtClean="0">
              <a:solidFill>
                <a:schemeClr val="tx1"/>
              </a:solidFill>
            </a:rPr>
            <a:t>розселення</a:t>
          </a:r>
          <a:r>
            <a:rPr lang="ru-RU" sz="1600" b="1" dirty="0" smtClean="0">
              <a:solidFill>
                <a:schemeClr val="tx1"/>
              </a:solidFill>
            </a:rPr>
            <a:t> людей </a:t>
          </a:r>
          <a:r>
            <a:rPr lang="ru-RU" sz="1600" b="0" dirty="0" smtClean="0">
              <a:solidFill>
                <a:schemeClr val="tx1"/>
              </a:solidFill>
            </a:rPr>
            <a:t>(Коган </a:t>
          </a:r>
          <a:r>
            <a:rPr lang="ru-RU" sz="1600" b="0" dirty="0" err="1" smtClean="0">
              <a:solidFill>
                <a:schemeClr val="tx1"/>
              </a:solidFill>
            </a:rPr>
            <a:t>Л.Н.Соціологія</a:t>
          </a:r>
          <a:r>
            <a:rPr lang="ru-RU" sz="1600" b="0" dirty="0" smtClean="0">
              <a:solidFill>
                <a:schemeClr val="tx1"/>
              </a:solidFill>
            </a:rPr>
            <a:t> </a:t>
          </a:r>
          <a:r>
            <a:rPr lang="ru-RU" sz="1600" b="0" dirty="0" err="1" smtClean="0">
              <a:solidFill>
                <a:schemeClr val="tx1"/>
              </a:solidFill>
            </a:rPr>
            <a:t>міста</a:t>
          </a:r>
          <a:r>
            <a:rPr lang="ru-RU" sz="1600" b="0" dirty="0" smtClean="0">
              <a:solidFill>
                <a:schemeClr val="tx1"/>
              </a:solidFill>
            </a:rPr>
            <a:t> / / </a:t>
          </a:r>
          <a:r>
            <a:rPr lang="ru-RU" sz="1600" b="0" dirty="0" err="1" smtClean="0">
              <a:solidFill>
                <a:schemeClr val="tx1"/>
              </a:solidFill>
            </a:rPr>
            <a:t>Філософська</a:t>
          </a:r>
          <a:r>
            <a:rPr lang="ru-RU" sz="1600" b="0" dirty="0" smtClean="0">
              <a:solidFill>
                <a:schemeClr val="tx1"/>
              </a:solidFill>
            </a:rPr>
            <a:t> </a:t>
          </a:r>
          <a:r>
            <a:rPr lang="ru-RU" sz="1600" b="0" dirty="0" err="1" smtClean="0">
              <a:solidFill>
                <a:schemeClr val="tx1"/>
              </a:solidFill>
            </a:rPr>
            <a:t>енциклопедія</a:t>
          </a:r>
          <a:r>
            <a:rPr lang="ru-RU" sz="1600" b="0" dirty="0" smtClean="0">
              <a:solidFill>
                <a:schemeClr val="tx1"/>
              </a:solidFill>
            </a:rPr>
            <a:t>. У 5-х т. - М.: </a:t>
          </a:r>
          <a:r>
            <a:rPr lang="ru-RU" sz="1600" b="0" dirty="0" err="1" smtClean="0">
              <a:solidFill>
                <a:schemeClr val="tx1"/>
              </a:solidFill>
            </a:rPr>
            <a:t>Радянська</a:t>
          </a:r>
          <a:r>
            <a:rPr lang="ru-RU" sz="1600" b="0" dirty="0" smtClean="0">
              <a:solidFill>
                <a:schemeClr val="tx1"/>
              </a:solidFill>
            </a:rPr>
            <a:t> </a:t>
          </a:r>
          <a:r>
            <a:rPr lang="ru-RU" sz="1600" b="0" dirty="0" err="1" smtClean="0">
              <a:solidFill>
                <a:schemeClr val="tx1"/>
              </a:solidFill>
            </a:rPr>
            <a:t>енциклопедія</a:t>
          </a:r>
          <a:r>
            <a:rPr lang="ru-RU" sz="1600" b="0" dirty="0" smtClean="0">
              <a:solidFill>
                <a:schemeClr val="tx1"/>
              </a:solidFill>
            </a:rPr>
            <a:t>. </a:t>
          </a:r>
          <a:r>
            <a:rPr lang="ru-RU" sz="1600" b="0" dirty="0" err="1" smtClean="0">
              <a:solidFill>
                <a:schemeClr val="tx1"/>
              </a:solidFill>
            </a:rPr>
            <a:t>Під</a:t>
          </a:r>
          <a:r>
            <a:rPr lang="ru-RU" sz="1600" b="0" dirty="0" smtClean="0">
              <a:solidFill>
                <a:schemeClr val="tx1"/>
              </a:solidFill>
            </a:rPr>
            <a:t> </a:t>
          </a:r>
          <a:r>
            <a:rPr lang="ru-RU" sz="1600" b="0" dirty="0" err="1" smtClean="0">
              <a:solidFill>
                <a:schemeClr val="tx1"/>
              </a:solidFill>
            </a:rPr>
            <a:t>редакцією</a:t>
          </a:r>
          <a:r>
            <a:rPr lang="ru-RU" sz="1600" b="0" dirty="0" smtClean="0">
              <a:solidFill>
                <a:schemeClr val="tx1"/>
              </a:solidFill>
            </a:rPr>
            <a:t> Ф. В. Константинова. 1960-1970.)</a:t>
          </a:r>
          <a:endParaRPr lang="ru-RU" sz="1600" b="0" dirty="0">
            <a:solidFill>
              <a:schemeClr val="tx1"/>
            </a:solidFill>
          </a:endParaRPr>
        </a:p>
      </dgm:t>
    </dgm:pt>
    <dgm:pt modelId="{2A2ED6E7-9648-4FB2-83CE-3C04F73FD079}" type="parTrans" cxnId="{37B28C80-8CA7-404C-8257-3661049023F1}">
      <dgm:prSet/>
      <dgm:spPr/>
      <dgm:t>
        <a:bodyPr/>
        <a:lstStyle/>
        <a:p>
          <a:endParaRPr lang="ru-RU" sz="1200" b="1">
            <a:solidFill>
              <a:schemeClr val="tx1"/>
            </a:solidFill>
          </a:endParaRPr>
        </a:p>
      </dgm:t>
    </dgm:pt>
    <dgm:pt modelId="{3A976866-7E27-492C-AA90-843266060E96}" type="sibTrans" cxnId="{37B28C80-8CA7-404C-8257-3661049023F1}">
      <dgm:prSet/>
      <dgm:spPr/>
      <dgm:t>
        <a:bodyPr/>
        <a:lstStyle/>
        <a:p>
          <a:endParaRPr lang="ru-RU" sz="1200" b="1">
            <a:solidFill>
              <a:schemeClr val="tx1"/>
            </a:solidFill>
          </a:endParaRPr>
        </a:p>
      </dgm:t>
    </dgm:pt>
    <dgm:pt modelId="{B2A41EF8-19DE-4C1D-AC8A-DE757A9DAE62}" type="pres">
      <dgm:prSet presAssocID="{0F31E69E-9DF4-4ACA-A2CC-5F3D2D52738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B45C0D-83A0-4563-A725-2FB193B28F83}" type="pres">
      <dgm:prSet presAssocID="{C441128D-6C09-4B15-828D-22A821A3CA94}" presName="parentLin" presStyleCnt="0"/>
      <dgm:spPr/>
    </dgm:pt>
    <dgm:pt modelId="{2ACE5E5D-8400-4594-86C1-A36B68BAC922}" type="pres">
      <dgm:prSet presAssocID="{C441128D-6C09-4B15-828D-22A821A3CA94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5536DC52-C6F0-4787-BCF8-27BEA154707C}" type="pres">
      <dgm:prSet presAssocID="{C441128D-6C09-4B15-828D-22A821A3CA94}" presName="parentText" presStyleLbl="node1" presStyleIdx="0" presStyleCnt="2" custScaleX="137712" custScaleY="1259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C07A7-F92F-48D8-B072-A42478ABB3D6}" type="pres">
      <dgm:prSet presAssocID="{C441128D-6C09-4B15-828D-22A821A3CA94}" presName="negativeSpace" presStyleCnt="0"/>
      <dgm:spPr/>
    </dgm:pt>
    <dgm:pt modelId="{C1A6A12E-171A-47F3-8EDC-B167A3303CAF}" type="pres">
      <dgm:prSet presAssocID="{C441128D-6C09-4B15-828D-22A821A3CA94}" presName="childText" presStyleLbl="conFgAcc1" presStyleIdx="0" presStyleCnt="2">
        <dgm:presLayoutVars>
          <dgm:bulletEnabled val="1"/>
        </dgm:presLayoutVars>
      </dgm:prSet>
      <dgm:spPr/>
    </dgm:pt>
    <dgm:pt modelId="{CB670BFA-5ABC-443B-9284-0D33DA93FCD9}" type="pres">
      <dgm:prSet presAssocID="{D3A68CE1-6C4A-4CBD-8EC7-8C2C21D0F68A}" presName="spaceBetweenRectangles" presStyleCnt="0"/>
      <dgm:spPr/>
    </dgm:pt>
    <dgm:pt modelId="{BB48D6C9-4505-4752-ADBD-5B4D8D110D26}" type="pres">
      <dgm:prSet presAssocID="{1E0E4550-0611-4939-815A-0CF076F9AEEA}" presName="parentLin" presStyleCnt="0"/>
      <dgm:spPr/>
    </dgm:pt>
    <dgm:pt modelId="{3FD5302A-06A3-4D69-911F-D8510EC0AC31}" type="pres">
      <dgm:prSet presAssocID="{1E0E4550-0611-4939-815A-0CF076F9AEE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EB5D54B9-E2CC-44FE-948B-622ED24F8601}" type="pres">
      <dgm:prSet presAssocID="{1E0E4550-0611-4939-815A-0CF076F9AEEA}" presName="parentText" presStyleLbl="node1" presStyleIdx="1" presStyleCnt="2" custScaleX="140748" custScaleY="1396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FE728-F6F7-40D1-B120-6F407BD03971}" type="pres">
      <dgm:prSet presAssocID="{1E0E4550-0611-4939-815A-0CF076F9AEEA}" presName="negativeSpace" presStyleCnt="0"/>
      <dgm:spPr/>
    </dgm:pt>
    <dgm:pt modelId="{BDB15815-FE95-4D75-93BC-EAA3D2198A25}" type="pres">
      <dgm:prSet presAssocID="{1E0E4550-0611-4939-815A-0CF076F9AEE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7B28C80-8CA7-404C-8257-3661049023F1}" srcId="{0F31E69E-9DF4-4ACA-A2CC-5F3D2D527383}" destId="{1E0E4550-0611-4939-815A-0CF076F9AEEA}" srcOrd="1" destOrd="0" parTransId="{2A2ED6E7-9648-4FB2-83CE-3C04F73FD079}" sibTransId="{3A976866-7E27-492C-AA90-843266060E96}"/>
    <dgm:cxn modelId="{59D90FBF-A95B-4F9D-B6D3-47E5F7E5C5FA}" type="presOf" srcId="{0F31E69E-9DF4-4ACA-A2CC-5F3D2D527383}" destId="{B2A41EF8-19DE-4C1D-AC8A-DE757A9DAE62}" srcOrd="0" destOrd="0" presId="urn:microsoft.com/office/officeart/2005/8/layout/list1"/>
    <dgm:cxn modelId="{AB0C0EF0-F1B6-4371-B28C-8A4AF52B1AF4}" type="presOf" srcId="{1E0E4550-0611-4939-815A-0CF076F9AEEA}" destId="{3FD5302A-06A3-4D69-911F-D8510EC0AC31}" srcOrd="0" destOrd="0" presId="urn:microsoft.com/office/officeart/2005/8/layout/list1"/>
    <dgm:cxn modelId="{9E97EB67-271B-42D7-99DE-0997EB223842}" srcId="{0F31E69E-9DF4-4ACA-A2CC-5F3D2D527383}" destId="{C441128D-6C09-4B15-828D-22A821A3CA94}" srcOrd="0" destOrd="0" parTransId="{4165741F-3B2F-46B6-91FA-43394C4498DE}" sibTransId="{D3A68CE1-6C4A-4CBD-8EC7-8C2C21D0F68A}"/>
    <dgm:cxn modelId="{8B45C993-B728-4F81-AC4E-BC5309FF9049}" type="presOf" srcId="{C441128D-6C09-4B15-828D-22A821A3CA94}" destId="{2ACE5E5D-8400-4594-86C1-A36B68BAC922}" srcOrd="0" destOrd="0" presId="urn:microsoft.com/office/officeart/2005/8/layout/list1"/>
    <dgm:cxn modelId="{1D3CE7D4-AD7B-4B0B-9752-836CD32C4441}" type="presOf" srcId="{C441128D-6C09-4B15-828D-22A821A3CA94}" destId="{5536DC52-C6F0-4787-BCF8-27BEA154707C}" srcOrd="1" destOrd="0" presId="urn:microsoft.com/office/officeart/2005/8/layout/list1"/>
    <dgm:cxn modelId="{9EAC2AB1-7CD4-48F9-9765-99F1CEF411A8}" type="presOf" srcId="{1E0E4550-0611-4939-815A-0CF076F9AEEA}" destId="{EB5D54B9-E2CC-44FE-948B-622ED24F8601}" srcOrd="1" destOrd="0" presId="urn:microsoft.com/office/officeart/2005/8/layout/list1"/>
    <dgm:cxn modelId="{A8566DE3-0373-4D75-9A8E-85EE3E315587}" type="presParOf" srcId="{B2A41EF8-19DE-4C1D-AC8A-DE757A9DAE62}" destId="{1DB45C0D-83A0-4563-A725-2FB193B28F83}" srcOrd="0" destOrd="0" presId="urn:microsoft.com/office/officeart/2005/8/layout/list1"/>
    <dgm:cxn modelId="{BB66E92A-6192-439D-B18E-AD3FE5CD60CA}" type="presParOf" srcId="{1DB45C0D-83A0-4563-A725-2FB193B28F83}" destId="{2ACE5E5D-8400-4594-86C1-A36B68BAC922}" srcOrd="0" destOrd="0" presId="urn:microsoft.com/office/officeart/2005/8/layout/list1"/>
    <dgm:cxn modelId="{BF0F0456-AE5F-4BB1-8E54-535A9E59FD45}" type="presParOf" srcId="{1DB45C0D-83A0-4563-A725-2FB193B28F83}" destId="{5536DC52-C6F0-4787-BCF8-27BEA154707C}" srcOrd="1" destOrd="0" presId="urn:microsoft.com/office/officeart/2005/8/layout/list1"/>
    <dgm:cxn modelId="{387D3F22-4511-4211-A334-2D24EBCBB6F2}" type="presParOf" srcId="{B2A41EF8-19DE-4C1D-AC8A-DE757A9DAE62}" destId="{BA3C07A7-F92F-48D8-B072-A42478ABB3D6}" srcOrd="1" destOrd="0" presId="urn:microsoft.com/office/officeart/2005/8/layout/list1"/>
    <dgm:cxn modelId="{3A1AFA37-7796-4556-8F60-DADAE12629AC}" type="presParOf" srcId="{B2A41EF8-19DE-4C1D-AC8A-DE757A9DAE62}" destId="{C1A6A12E-171A-47F3-8EDC-B167A3303CAF}" srcOrd="2" destOrd="0" presId="urn:microsoft.com/office/officeart/2005/8/layout/list1"/>
    <dgm:cxn modelId="{CFF5ABF0-811C-4049-AC45-A9A926843E69}" type="presParOf" srcId="{B2A41EF8-19DE-4C1D-AC8A-DE757A9DAE62}" destId="{CB670BFA-5ABC-443B-9284-0D33DA93FCD9}" srcOrd="3" destOrd="0" presId="urn:microsoft.com/office/officeart/2005/8/layout/list1"/>
    <dgm:cxn modelId="{BE8E3F93-7B02-4668-BA82-2E29916B8831}" type="presParOf" srcId="{B2A41EF8-19DE-4C1D-AC8A-DE757A9DAE62}" destId="{BB48D6C9-4505-4752-ADBD-5B4D8D110D26}" srcOrd="4" destOrd="0" presId="urn:microsoft.com/office/officeart/2005/8/layout/list1"/>
    <dgm:cxn modelId="{37C09FFF-2E83-4885-ACD3-8370D022D0C2}" type="presParOf" srcId="{BB48D6C9-4505-4752-ADBD-5B4D8D110D26}" destId="{3FD5302A-06A3-4D69-911F-D8510EC0AC31}" srcOrd="0" destOrd="0" presId="urn:microsoft.com/office/officeart/2005/8/layout/list1"/>
    <dgm:cxn modelId="{C4676EEC-B93B-46F6-8642-4FED0083937D}" type="presParOf" srcId="{BB48D6C9-4505-4752-ADBD-5B4D8D110D26}" destId="{EB5D54B9-E2CC-44FE-948B-622ED24F8601}" srcOrd="1" destOrd="0" presId="urn:microsoft.com/office/officeart/2005/8/layout/list1"/>
    <dgm:cxn modelId="{E0FA6001-DA08-4631-9129-C1465826AEFC}" type="presParOf" srcId="{B2A41EF8-19DE-4C1D-AC8A-DE757A9DAE62}" destId="{A3BFE728-F6F7-40D1-B120-6F407BD03971}" srcOrd="5" destOrd="0" presId="urn:microsoft.com/office/officeart/2005/8/layout/list1"/>
    <dgm:cxn modelId="{FC95F10D-93A5-4892-8443-1DCB597A46B1}" type="presParOf" srcId="{B2A41EF8-19DE-4C1D-AC8A-DE757A9DAE62}" destId="{BDB15815-FE95-4D75-93BC-EAA3D2198A25}" srcOrd="6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3BF7C2-51DF-4950-9850-C00995076A82}" type="doc">
      <dgm:prSet loTypeId="urn:microsoft.com/office/officeart/2005/8/layout/default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479E6B-0E70-447F-90BB-F3916BA8A48D}">
      <dgm:prSet phldrT="[Текст]"/>
      <dgm:spPr>
        <a:ln>
          <a:solidFill>
            <a:schemeClr val="bg2"/>
          </a:solidFill>
        </a:ln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 </a:t>
          </a:r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процеси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акумуляції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капіталу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</a:t>
          </a:r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місті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r>
            <a:rPr lang="ru-RU" b="0" dirty="0" err="1" smtClean="0">
              <a:solidFill>
                <a:schemeClr val="tx1"/>
              </a:solidFill>
              <a:effectLst/>
            </a:rPr>
            <a:t>Його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роботи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присвячені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просторовому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втіленню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соціальних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процесів</a:t>
          </a:r>
          <a:r>
            <a:rPr lang="ru-RU" b="0" dirty="0" smtClean="0">
              <a:solidFill>
                <a:schemeClr val="tx1"/>
              </a:solidFill>
              <a:effectLst/>
            </a:rPr>
            <a:t> у </a:t>
          </a:r>
          <a:r>
            <a:rPr lang="ru-RU" b="0" dirty="0" err="1" smtClean="0">
              <a:solidFill>
                <a:schemeClr val="tx1"/>
              </a:solidFill>
              <a:effectLst/>
            </a:rPr>
            <a:t>містах</a:t>
          </a:r>
          <a:r>
            <a:rPr lang="ru-RU" b="0" dirty="0" smtClean="0">
              <a:solidFill>
                <a:schemeClr val="tx1"/>
              </a:solidFill>
              <a:effectLst/>
            </a:rPr>
            <a:t>. Перша велика робота Д. </a:t>
          </a:r>
          <a:r>
            <a:rPr lang="ru-RU" b="0" dirty="0" err="1" smtClean="0">
              <a:solidFill>
                <a:schemeClr val="tx1"/>
              </a:solidFill>
              <a:effectLst/>
            </a:rPr>
            <a:t>Хервея</a:t>
          </a:r>
          <a:r>
            <a:rPr lang="ru-RU" b="0" dirty="0" smtClean="0">
              <a:solidFill>
                <a:schemeClr val="tx1"/>
              </a:solidFill>
              <a:effectLst/>
            </a:rPr>
            <a:t> на </a:t>
          </a:r>
          <a:r>
            <a:rPr lang="ru-RU" b="0" dirty="0" err="1" smtClean="0">
              <a:solidFill>
                <a:schemeClr val="tx1"/>
              </a:solidFill>
              <a:effectLst/>
            </a:rPr>
            <a:t>цю</a:t>
          </a:r>
          <a:r>
            <a:rPr lang="ru-RU" b="0" dirty="0" smtClean="0">
              <a:solidFill>
                <a:schemeClr val="tx1"/>
              </a:solidFill>
              <a:effectLst/>
            </a:rPr>
            <a:t> тему </a:t>
          </a:r>
          <a:r>
            <a:rPr lang="ru-RU" b="0" dirty="0" err="1" smtClean="0">
              <a:solidFill>
                <a:schemeClr val="tx1"/>
              </a:solidFill>
              <a:effectLst/>
            </a:rPr>
            <a:t>опублікована</a:t>
          </a:r>
          <a:r>
            <a:rPr lang="ru-RU" b="0" dirty="0" smtClean="0">
              <a:solidFill>
                <a:schemeClr val="tx1"/>
              </a:solidFill>
              <a:effectLst/>
            </a:rPr>
            <a:t> в 1973 р. Вона </a:t>
          </a:r>
          <a:r>
            <a:rPr lang="ru-RU" b="0" dirty="0" err="1" smtClean="0">
              <a:solidFill>
                <a:schemeClr val="tx1"/>
              </a:solidFill>
              <a:effectLst/>
            </a:rPr>
            <a:t>називалася</a:t>
          </a:r>
          <a:r>
            <a:rPr lang="ru-RU" b="0" dirty="0" smtClean="0">
              <a:solidFill>
                <a:schemeClr val="tx1"/>
              </a:solidFill>
              <a:effectLst/>
            </a:rPr>
            <a:t> - «</a:t>
          </a:r>
          <a:r>
            <a:rPr lang="ru-RU" b="0" dirty="0" err="1" smtClean="0">
              <a:solidFill>
                <a:schemeClr val="tx1"/>
              </a:solidFill>
              <a:effectLst/>
            </a:rPr>
            <a:t>Соціальна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справедливість</a:t>
          </a:r>
          <a:r>
            <a:rPr lang="ru-RU" b="0" dirty="0" smtClean="0">
              <a:solidFill>
                <a:schemeClr val="tx1"/>
              </a:solidFill>
              <a:effectLst/>
            </a:rPr>
            <a:t> і </a:t>
          </a:r>
          <a:r>
            <a:rPr lang="ru-RU" b="0" dirty="0" err="1" smtClean="0">
              <a:solidFill>
                <a:schemeClr val="tx1"/>
              </a:solidFill>
              <a:effectLst/>
            </a:rPr>
            <a:t>місто</a:t>
          </a:r>
          <a:r>
            <a:rPr lang="ru-RU" b="0" dirty="0" smtClean="0">
              <a:solidFill>
                <a:schemeClr val="tx1"/>
              </a:solidFill>
              <a:effectLst/>
            </a:rPr>
            <a:t>». </a:t>
          </a:r>
          <a:r>
            <a:rPr lang="ru-RU" b="0" dirty="0" err="1" smtClean="0">
              <a:solidFill>
                <a:schemeClr val="tx1"/>
              </a:solidFill>
              <a:effectLst/>
            </a:rPr>
            <a:t>Британський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соціолог</a:t>
          </a:r>
          <a:r>
            <a:rPr lang="ru-RU" b="0" dirty="0" smtClean="0">
              <a:solidFill>
                <a:schemeClr val="tx1"/>
              </a:solidFill>
              <a:effectLst/>
            </a:rPr>
            <a:t> доводить, </a:t>
          </a:r>
          <a:r>
            <a:rPr lang="ru-RU" b="0" dirty="0" err="1" smtClean="0">
              <a:solidFill>
                <a:schemeClr val="tx1"/>
              </a:solidFill>
              <a:effectLst/>
            </a:rPr>
            <a:t>що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просторовий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вигляд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міста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обумовлений</a:t>
          </a:r>
          <a:r>
            <a:rPr lang="ru-RU" b="0" dirty="0" smtClean="0">
              <a:solidFill>
                <a:schemeClr val="tx1"/>
              </a:solidFill>
              <a:effectLst/>
            </a:rPr>
            <a:t> аж </a:t>
          </a:r>
          <a:r>
            <a:rPr lang="ru-RU" b="0" dirty="0" err="1" smtClean="0">
              <a:solidFill>
                <a:schemeClr val="tx1"/>
              </a:solidFill>
              <a:effectLst/>
            </a:rPr>
            <a:t>ніяк</a:t>
          </a:r>
          <a:r>
            <a:rPr lang="ru-RU" b="0" dirty="0" smtClean="0">
              <a:solidFill>
                <a:schemeClr val="tx1"/>
              </a:solidFill>
              <a:effectLst/>
            </a:rPr>
            <a:t> не </a:t>
          </a:r>
          <a:r>
            <a:rPr lang="ru-RU" b="0" dirty="0" err="1" smtClean="0">
              <a:solidFill>
                <a:schemeClr val="tx1"/>
              </a:solidFill>
              <a:effectLst/>
            </a:rPr>
            <a:t>тільки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природними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ринковими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відносинами</a:t>
          </a:r>
          <a:r>
            <a:rPr lang="ru-RU" b="0" dirty="0" smtClean="0">
              <a:solidFill>
                <a:schemeClr val="tx1"/>
              </a:solidFill>
              <a:effectLst/>
            </a:rPr>
            <a:t>, але </a:t>
          </a:r>
          <a:r>
            <a:rPr lang="ru-RU" b="0" dirty="0" err="1" smtClean="0">
              <a:solidFill>
                <a:schemeClr val="tx1"/>
              </a:solidFill>
              <a:effectLst/>
            </a:rPr>
            <a:t>головним</a:t>
          </a:r>
          <a:r>
            <a:rPr lang="ru-RU" b="0" dirty="0" smtClean="0">
              <a:solidFill>
                <a:schemeClr val="tx1"/>
              </a:solidFill>
              <a:effectLst/>
            </a:rPr>
            <a:t> чином монопольною </a:t>
          </a:r>
          <a:r>
            <a:rPr lang="ru-RU" b="0" dirty="0" err="1" smtClean="0">
              <a:solidFill>
                <a:schemeClr val="tx1"/>
              </a:solidFill>
              <a:effectLst/>
            </a:rPr>
            <a:t>владою</a:t>
          </a:r>
          <a:r>
            <a:rPr lang="ru-RU" b="0" dirty="0" smtClean="0">
              <a:solidFill>
                <a:schemeClr val="tx1"/>
              </a:solidFill>
              <a:effectLst/>
            </a:rPr>
            <a:t> великого </a:t>
          </a:r>
          <a:r>
            <a:rPr lang="ru-RU" b="0" dirty="0" err="1" smtClean="0">
              <a:solidFill>
                <a:schemeClr val="tx1"/>
              </a:solidFill>
              <a:effectLst/>
            </a:rPr>
            <a:t>бізнесу</a:t>
          </a:r>
          <a:r>
            <a:rPr lang="ru-RU" b="0" dirty="0" smtClean="0">
              <a:solidFill>
                <a:schemeClr val="tx1"/>
              </a:solidFill>
              <a:effectLst/>
            </a:rPr>
            <a:t>. Автор </a:t>
          </a:r>
          <a:r>
            <a:rPr lang="ru-RU" b="0" dirty="0" err="1" smtClean="0">
              <a:solidFill>
                <a:schemeClr val="tx1"/>
              </a:solidFill>
              <a:effectLst/>
            </a:rPr>
            <a:t>усвідомив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міську</a:t>
          </a:r>
          <a:r>
            <a:rPr lang="ru-RU" b="0" dirty="0" smtClean="0">
              <a:solidFill>
                <a:schemeClr val="tx1"/>
              </a:solidFill>
              <a:effectLst/>
            </a:rPr>
            <a:t> структуру, як </a:t>
          </a:r>
          <a:r>
            <a:rPr lang="ru-RU" b="0" dirty="0" err="1" smtClean="0">
              <a:solidFill>
                <a:schemeClr val="tx1"/>
              </a:solidFill>
              <a:effectLst/>
            </a:rPr>
            <a:t>розвивається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процес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конфліктів</a:t>
          </a:r>
          <a:r>
            <a:rPr lang="ru-RU" b="0" dirty="0" smtClean="0">
              <a:solidFill>
                <a:schemeClr val="tx1"/>
              </a:solidFill>
              <a:effectLst/>
            </a:rPr>
            <a:t> і </a:t>
          </a:r>
          <a:r>
            <a:rPr lang="ru-RU" b="0" dirty="0" err="1" smtClean="0">
              <a:solidFill>
                <a:schemeClr val="tx1"/>
              </a:solidFill>
              <a:effectLst/>
            </a:rPr>
            <a:t>боротьби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спекулянтів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нерухомістю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зі</a:t>
          </a:r>
          <a:r>
            <a:rPr lang="ru-RU" b="0" dirty="0" smtClean="0">
              <a:solidFill>
                <a:schemeClr val="tx1"/>
              </a:solidFill>
              <a:effectLst/>
            </a:rPr>
            <a:t> спекулянтами землею, </a:t>
          </a:r>
          <a:r>
            <a:rPr lang="ru-RU" b="0" dirty="0" err="1" smtClean="0">
              <a:solidFill>
                <a:schemeClr val="tx1"/>
              </a:solidFill>
              <a:effectLst/>
            </a:rPr>
            <a:t>домовласників</a:t>
          </a:r>
          <a:r>
            <a:rPr lang="ru-RU" b="0" dirty="0" smtClean="0">
              <a:solidFill>
                <a:schemeClr val="tx1"/>
              </a:solidFill>
              <a:effectLst/>
            </a:rPr>
            <a:t> з </a:t>
          </a:r>
          <a:r>
            <a:rPr lang="ru-RU" b="0" dirty="0" err="1" smtClean="0">
              <a:solidFill>
                <a:schemeClr val="tx1"/>
              </a:solidFill>
              <a:effectLst/>
            </a:rPr>
            <a:t>споживачами</a:t>
          </a:r>
          <a:r>
            <a:rPr lang="ru-RU" b="0" dirty="0" smtClean="0">
              <a:solidFill>
                <a:schemeClr val="tx1"/>
              </a:solidFill>
              <a:effectLst/>
            </a:rPr>
            <a:t>, </a:t>
          </a:r>
          <a:r>
            <a:rPr lang="ru-RU" b="0" dirty="0" err="1" smtClean="0">
              <a:solidFill>
                <a:schemeClr val="tx1"/>
              </a:solidFill>
              <a:effectLst/>
            </a:rPr>
            <a:t>громадських</a:t>
          </a:r>
          <a:r>
            <a:rPr lang="ru-RU" b="0" dirty="0" smtClean="0">
              <a:solidFill>
                <a:schemeClr val="tx1"/>
              </a:solidFill>
              <a:effectLst/>
            </a:rPr>
            <a:t> і </a:t>
          </a:r>
          <a:r>
            <a:rPr lang="ru-RU" b="0" dirty="0" err="1" smtClean="0">
              <a:solidFill>
                <a:schemeClr val="tx1"/>
              </a:solidFill>
              <a:effectLst/>
            </a:rPr>
            <a:t>приватних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інститутів</a:t>
          </a:r>
          <a:r>
            <a:rPr lang="ru-RU" b="0" dirty="0" smtClean="0">
              <a:solidFill>
                <a:schemeClr val="tx1"/>
              </a:solidFill>
              <a:effectLst/>
            </a:rPr>
            <a:t> з </a:t>
          </a:r>
          <a:r>
            <a:rPr lang="ru-RU" b="0" dirty="0" err="1" smtClean="0">
              <a:solidFill>
                <a:schemeClr val="tx1"/>
              </a:solidFill>
              <a:effectLst/>
            </a:rPr>
            <a:t>ринковими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силами.Завжяки</a:t>
          </a:r>
          <a:r>
            <a:rPr lang="ru-RU" b="0" dirty="0" smtClean="0">
              <a:solidFill>
                <a:schemeClr val="tx1"/>
              </a:solidFill>
              <a:effectLst/>
            </a:rPr>
            <a:t> роботам Д. </a:t>
          </a:r>
          <a:r>
            <a:rPr lang="ru-RU" b="0" dirty="0" err="1" smtClean="0">
              <a:solidFill>
                <a:schemeClr val="tx1"/>
              </a:solidFill>
              <a:effectLst/>
            </a:rPr>
            <a:t>Хервея</a:t>
          </a:r>
          <a:r>
            <a:rPr lang="ru-RU" b="0" dirty="0" smtClean="0">
              <a:solidFill>
                <a:schemeClr val="tx1"/>
              </a:solidFill>
              <a:effectLst/>
            </a:rPr>
            <a:t> в </a:t>
          </a:r>
          <a:r>
            <a:rPr lang="ru-RU" b="0" dirty="0" err="1" smtClean="0">
              <a:solidFill>
                <a:schemeClr val="tx1"/>
              </a:solidFill>
              <a:effectLst/>
            </a:rPr>
            <a:t>останні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десятиліття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неомарксистське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політекономічне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пояснення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структури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міста</a:t>
          </a:r>
          <a:r>
            <a:rPr lang="ru-RU" b="0" dirty="0" smtClean="0">
              <a:solidFill>
                <a:schemeClr val="tx1"/>
              </a:solidFill>
              <a:effectLst/>
            </a:rPr>
            <a:t> є </a:t>
          </a:r>
          <a:r>
            <a:rPr lang="ru-RU" b="0" dirty="0" err="1" smtClean="0">
              <a:solidFill>
                <a:schemeClr val="tx1"/>
              </a:solidFill>
              <a:effectLst/>
            </a:rPr>
            <a:t>основним</a:t>
          </a:r>
          <a:r>
            <a:rPr lang="ru-RU" b="0" dirty="0" smtClean="0">
              <a:solidFill>
                <a:schemeClr val="tx1"/>
              </a:solidFill>
              <a:effectLst/>
            </a:rPr>
            <a:t> руслом </a:t>
          </a:r>
          <a:r>
            <a:rPr lang="ru-RU" b="0" dirty="0" err="1" smtClean="0">
              <a:solidFill>
                <a:schemeClr val="tx1"/>
              </a:solidFill>
              <a:effectLst/>
            </a:rPr>
            <a:t>теорій</a:t>
          </a:r>
          <a:r>
            <a:rPr lang="ru-RU" b="0" dirty="0" smtClean="0">
              <a:solidFill>
                <a:schemeClr val="tx1"/>
              </a:solidFill>
              <a:effectLst/>
            </a:rPr>
            <a:t>, </a:t>
          </a:r>
          <a:r>
            <a:rPr lang="ru-RU" b="0" dirty="0" err="1" smtClean="0">
              <a:solidFill>
                <a:schemeClr val="tx1"/>
              </a:solidFill>
              <a:effectLst/>
            </a:rPr>
            <a:t>що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пояснюють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міський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процес</a:t>
          </a:r>
          <a:r>
            <a:rPr lang="ru-RU" b="0" dirty="0" smtClean="0">
              <a:solidFill>
                <a:schemeClr val="tx1"/>
              </a:solidFill>
              <a:effectLst/>
            </a:rPr>
            <a:t> . У США </a:t>
          </a:r>
          <a:r>
            <a:rPr lang="ru-RU" b="0" dirty="0" err="1" smtClean="0">
              <a:solidFill>
                <a:schemeClr val="tx1"/>
              </a:solidFill>
              <a:effectLst/>
            </a:rPr>
            <a:t>ідеї</a:t>
          </a:r>
          <a:r>
            <a:rPr lang="ru-RU" b="0" dirty="0" smtClean="0">
              <a:solidFill>
                <a:schemeClr val="tx1"/>
              </a:solidFill>
              <a:effectLst/>
            </a:rPr>
            <a:t> Д. </a:t>
          </a:r>
          <a:r>
            <a:rPr lang="ru-RU" b="0" dirty="0" err="1" smtClean="0">
              <a:solidFill>
                <a:schemeClr val="tx1"/>
              </a:solidFill>
              <a:effectLst/>
            </a:rPr>
            <a:t>Хервея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були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розвинені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далі</a:t>
          </a:r>
          <a:r>
            <a:rPr lang="ru-RU" b="0" dirty="0" smtClean="0">
              <a:solidFill>
                <a:schemeClr val="tx1"/>
              </a:solidFill>
              <a:effectLst/>
            </a:rPr>
            <a:t> і </a:t>
          </a:r>
          <a:r>
            <a:rPr lang="ru-RU" b="0" dirty="0" err="1" smtClean="0">
              <a:solidFill>
                <a:schemeClr val="tx1"/>
              </a:solidFill>
              <a:effectLst/>
            </a:rPr>
            <a:t>інтерпретовані</a:t>
          </a:r>
          <a:r>
            <a:rPr lang="ru-RU" b="0" dirty="0" smtClean="0">
              <a:solidFill>
                <a:schemeClr val="tx1"/>
              </a:solidFill>
              <a:effectLst/>
            </a:rPr>
            <a:t> в </a:t>
          </a:r>
          <a:r>
            <a:rPr lang="ru-RU" b="0" dirty="0" err="1" smtClean="0">
              <a:solidFill>
                <a:schemeClr val="tx1"/>
              </a:solidFill>
              <a:effectLst/>
            </a:rPr>
            <a:t>більш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зрозумілою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лексиці</a:t>
          </a:r>
          <a:r>
            <a:rPr lang="ru-RU" b="0" dirty="0" smtClean="0">
              <a:solidFill>
                <a:schemeClr val="tx1"/>
              </a:solidFill>
              <a:effectLst/>
            </a:rPr>
            <a:t> у </a:t>
          </a:r>
          <a:r>
            <a:rPr lang="ru-RU" b="0" dirty="0" err="1" smtClean="0">
              <a:solidFill>
                <a:schemeClr val="tx1"/>
              </a:solidFill>
              <a:effectLst/>
            </a:rPr>
            <a:t>вже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згадуваній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роботі</a:t>
          </a:r>
          <a:r>
            <a:rPr lang="ru-RU" b="0" dirty="0" smtClean="0">
              <a:solidFill>
                <a:schemeClr val="tx1"/>
              </a:solidFill>
              <a:effectLst/>
            </a:rPr>
            <a:t> Д. </a:t>
          </a:r>
          <a:r>
            <a:rPr lang="ru-RU" b="0" dirty="0" err="1" smtClean="0">
              <a:solidFill>
                <a:schemeClr val="tx1"/>
              </a:solidFill>
              <a:effectLst/>
            </a:rPr>
            <a:t>Логана</a:t>
          </a:r>
          <a:r>
            <a:rPr lang="ru-RU" b="0" dirty="0" smtClean="0">
              <a:solidFill>
                <a:schemeClr val="tx1"/>
              </a:solidFill>
              <a:effectLst/>
            </a:rPr>
            <a:t> і Х. молочаю . Головною темою </a:t>
          </a:r>
          <a:r>
            <a:rPr lang="ru-RU" b="0" dirty="0" err="1" smtClean="0">
              <a:solidFill>
                <a:schemeClr val="tx1"/>
              </a:solidFill>
              <a:effectLst/>
            </a:rPr>
            <a:t>роботи</a:t>
          </a:r>
          <a:r>
            <a:rPr lang="ru-RU" b="0" dirty="0" smtClean="0">
              <a:solidFill>
                <a:schemeClr val="tx1"/>
              </a:solidFill>
              <a:effectLst/>
            </a:rPr>
            <a:t> є </a:t>
          </a:r>
          <a:r>
            <a:rPr lang="ru-RU" b="0" dirty="0" err="1" smtClean="0">
              <a:solidFill>
                <a:schemeClr val="tx1"/>
              </a:solidFill>
              <a:effectLst/>
            </a:rPr>
            <a:t>ідея</a:t>
          </a:r>
          <a:r>
            <a:rPr lang="ru-RU" b="0" dirty="0" smtClean="0">
              <a:solidFill>
                <a:schemeClr val="tx1"/>
              </a:solidFill>
              <a:effectLst/>
            </a:rPr>
            <a:t> про </a:t>
          </a:r>
          <a:r>
            <a:rPr lang="ru-RU" b="0" dirty="0" err="1" smtClean="0">
              <a:solidFill>
                <a:schemeClr val="tx1"/>
              </a:solidFill>
              <a:effectLst/>
            </a:rPr>
            <a:t>центральне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значення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місцевих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конфліктів</a:t>
          </a:r>
          <a:r>
            <a:rPr lang="ru-RU" b="0" dirty="0" smtClean="0">
              <a:solidFill>
                <a:schemeClr val="tx1"/>
              </a:solidFill>
              <a:effectLst/>
            </a:rPr>
            <a:t> в </a:t>
          </a:r>
          <a:r>
            <a:rPr lang="ru-RU" b="0" dirty="0" err="1" smtClean="0">
              <a:solidFill>
                <a:schemeClr val="tx1"/>
              </a:solidFill>
              <a:effectLst/>
            </a:rPr>
            <a:t>розвитку</a:t>
          </a:r>
          <a:r>
            <a:rPr lang="ru-RU" b="0" dirty="0" smtClean="0">
              <a:solidFill>
                <a:schemeClr val="tx1"/>
              </a:solidFill>
              <a:effectLst/>
            </a:rPr>
            <a:t> </a:t>
          </a:r>
          <a:r>
            <a:rPr lang="ru-RU" b="0" dirty="0" err="1" smtClean="0">
              <a:solidFill>
                <a:schemeClr val="tx1"/>
              </a:solidFill>
              <a:effectLst/>
            </a:rPr>
            <a:t>міста</a:t>
          </a:r>
          <a:r>
            <a:rPr lang="ru-RU" b="0" dirty="0" smtClean="0">
              <a:solidFill>
                <a:schemeClr val="tx1"/>
              </a:solidFill>
              <a:effectLst/>
            </a:rPr>
            <a:t>.</a:t>
          </a:r>
        </a:p>
      </dgm:t>
    </dgm:pt>
    <dgm:pt modelId="{4A1A89C9-2191-4E65-8D6C-04F530D18571}" type="sibTrans" cxnId="{6C92035C-822B-4AC9-9FFE-7FCF1EBDBC45}">
      <dgm:prSet/>
      <dgm:spPr/>
      <dgm:t>
        <a:bodyPr/>
        <a:lstStyle/>
        <a:p>
          <a:endParaRPr lang="ru-RU"/>
        </a:p>
      </dgm:t>
    </dgm:pt>
    <dgm:pt modelId="{C5AE4657-7C28-49A9-83F2-F812BEB4D46B}" type="parTrans" cxnId="{6C92035C-822B-4AC9-9FFE-7FCF1EBDBC45}">
      <dgm:prSet/>
      <dgm:spPr/>
      <dgm:t>
        <a:bodyPr/>
        <a:lstStyle/>
        <a:p>
          <a:endParaRPr lang="ru-RU"/>
        </a:p>
      </dgm:t>
    </dgm:pt>
    <dgm:pt modelId="{865D830B-AF29-489E-B7A2-0A627B338D6E}" type="pres">
      <dgm:prSet presAssocID="{C73BF7C2-51DF-4950-9850-C00995076A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AA35F2-B3E0-456F-BB7D-019027E604DB}" type="pres">
      <dgm:prSet presAssocID="{8B479E6B-0E70-447F-90BB-F3916BA8A48D}" presName="node" presStyleLbl="node1" presStyleIdx="0" presStyleCnt="1" custScaleY="161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92035C-822B-4AC9-9FFE-7FCF1EBDBC45}" srcId="{C73BF7C2-51DF-4950-9850-C00995076A82}" destId="{8B479E6B-0E70-447F-90BB-F3916BA8A48D}" srcOrd="0" destOrd="0" parTransId="{C5AE4657-7C28-49A9-83F2-F812BEB4D46B}" sibTransId="{4A1A89C9-2191-4E65-8D6C-04F530D18571}"/>
    <dgm:cxn modelId="{E913A923-2885-4890-A323-79482123F4DD}" type="presOf" srcId="{8B479E6B-0E70-447F-90BB-F3916BA8A48D}" destId="{FCAA35F2-B3E0-456F-BB7D-019027E604DB}" srcOrd="0" destOrd="0" presId="urn:microsoft.com/office/officeart/2005/8/layout/default#5"/>
    <dgm:cxn modelId="{584619B5-3DCC-493E-ADEA-E8C416080DD9}" type="presOf" srcId="{C73BF7C2-51DF-4950-9850-C00995076A82}" destId="{865D830B-AF29-489E-B7A2-0A627B338D6E}" srcOrd="0" destOrd="0" presId="urn:microsoft.com/office/officeart/2005/8/layout/default#5"/>
    <dgm:cxn modelId="{39CD6E30-AE80-4D3C-BF2D-AD9D77D92F9E}" type="presParOf" srcId="{865D830B-AF29-489E-B7A2-0A627B338D6E}" destId="{FCAA35F2-B3E0-456F-BB7D-019027E604DB}" srcOrd="0" destOrd="0" presId="urn:microsoft.com/office/officeart/2005/8/layout/default#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07D568D-9568-4AD2-AD68-E7475A21CF13}" type="doc">
      <dgm:prSet loTypeId="urn:microsoft.com/office/officeart/2005/8/layout/default#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E1939E-F698-4439-9CF7-6A0B0ECE5382}">
      <dgm:prSet phldrT="[Текст]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Місто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як </a:t>
          </a:r>
          <a:r>
            <a:rPr lang="ru-RU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механізм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(машина) </a:t>
          </a:r>
          <a:r>
            <a:rPr lang="ru-RU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розвитку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r>
            <a:rPr lang="ru-RU" b="0" dirty="0" smtClean="0">
              <a:effectLst/>
            </a:rPr>
            <a:t>За словами </a:t>
          </a:r>
          <a:r>
            <a:rPr lang="ru-RU" b="0" dirty="0" err="1" smtClean="0">
              <a:effectLst/>
            </a:rPr>
            <a:t>Логана</a:t>
          </a:r>
          <a:r>
            <a:rPr lang="ru-RU" b="0" dirty="0" smtClean="0">
              <a:effectLst/>
            </a:rPr>
            <a:t> і </a:t>
          </a:r>
          <a:r>
            <a:rPr lang="ru-RU" b="0" dirty="0" err="1" smtClean="0">
              <a:effectLst/>
            </a:rPr>
            <a:t>Молоча</a:t>
          </a:r>
          <a:r>
            <a:rPr lang="ru-RU" b="0" dirty="0" smtClean="0">
              <a:effectLst/>
            </a:rPr>
            <a:t>, у </a:t>
          </a:r>
          <a:r>
            <a:rPr lang="ru-RU" b="0" dirty="0" err="1" smtClean="0">
              <a:effectLst/>
            </a:rPr>
            <a:t>соціально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стратифікованому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суспільстві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класові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відмінності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керують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соціальними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відносинами</a:t>
          </a:r>
          <a:r>
            <a:rPr lang="ru-RU" b="0" dirty="0" smtClean="0">
              <a:effectLst/>
            </a:rPr>
            <a:t> в </a:t>
          </a:r>
          <a:r>
            <a:rPr lang="ru-RU" b="0" dirty="0" err="1" smtClean="0">
              <a:effectLst/>
            </a:rPr>
            <a:t>суспільстві</a:t>
          </a:r>
          <a:r>
            <a:rPr lang="ru-RU" b="0" dirty="0" smtClean="0">
              <a:effectLst/>
            </a:rPr>
            <a:t>, а </a:t>
          </a:r>
          <a:r>
            <a:rPr lang="ru-RU" b="0" dirty="0" err="1" smtClean="0">
              <a:effectLst/>
            </a:rPr>
            <a:t>просторові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відносини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визначають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взаємодію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між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сусідами</a:t>
          </a:r>
          <a:r>
            <a:rPr lang="ru-RU" b="0" dirty="0" smtClean="0">
              <a:effectLst/>
            </a:rPr>
            <a:t> в </a:t>
          </a:r>
          <a:r>
            <a:rPr lang="ru-RU" b="0" dirty="0" err="1" smtClean="0">
              <a:effectLst/>
            </a:rPr>
            <a:t>містах</a:t>
          </a:r>
          <a:r>
            <a:rPr lang="ru-RU" b="0" dirty="0" smtClean="0">
              <a:effectLst/>
            </a:rPr>
            <a:t>. Таким чином, </a:t>
          </a:r>
          <a:r>
            <a:rPr lang="ru-RU" b="0" dirty="0" err="1" smtClean="0">
              <a:effectLst/>
            </a:rPr>
            <a:t>життя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городян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визначена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класом</a:t>
          </a:r>
          <a:r>
            <a:rPr lang="ru-RU" b="0" dirty="0" smtClean="0">
              <a:effectLst/>
            </a:rPr>
            <a:t>, до </a:t>
          </a:r>
          <a:r>
            <a:rPr lang="ru-RU" b="0" dirty="0" err="1" smtClean="0">
              <a:effectLst/>
            </a:rPr>
            <a:t>якого</a:t>
          </a:r>
          <a:r>
            <a:rPr lang="ru-RU" b="0" dirty="0" smtClean="0">
              <a:effectLst/>
            </a:rPr>
            <a:t> вони належать </a:t>
          </a:r>
          <a:r>
            <a:rPr lang="ru-RU" b="0" dirty="0" err="1" smtClean="0">
              <a:effectLst/>
            </a:rPr>
            <a:t>від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народження</a:t>
          </a:r>
          <a:r>
            <a:rPr lang="ru-RU" b="0" dirty="0" smtClean="0">
              <a:effectLst/>
            </a:rPr>
            <a:t>; </a:t>
          </a:r>
          <a:r>
            <a:rPr lang="ru-RU" b="0" dirty="0" err="1" smtClean="0">
              <a:effectLst/>
            </a:rPr>
            <a:t>Ключовим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поняттям</a:t>
          </a:r>
          <a:r>
            <a:rPr lang="ru-RU" b="0" dirty="0" smtClean="0">
              <a:effectLst/>
            </a:rPr>
            <a:t>, </a:t>
          </a:r>
          <a:r>
            <a:rPr lang="ru-RU" b="0" dirty="0" err="1" smtClean="0">
              <a:effectLst/>
            </a:rPr>
            <a:t>введеним</a:t>
          </a:r>
          <a:r>
            <a:rPr lang="ru-RU" b="0" dirty="0" smtClean="0">
              <a:effectLst/>
            </a:rPr>
            <a:t> в </a:t>
          </a:r>
          <a:r>
            <a:rPr lang="ru-RU" b="0" dirty="0" err="1" smtClean="0">
              <a:effectLst/>
            </a:rPr>
            <a:t>обіг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Логаном</a:t>
          </a:r>
          <a:r>
            <a:rPr lang="ru-RU" b="0" dirty="0" smtClean="0">
              <a:effectLst/>
            </a:rPr>
            <a:t> і </a:t>
          </a:r>
          <a:r>
            <a:rPr lang="ru-RU" b="0" dirty="0" err="1" smtClean="0">
              <a:effectLst/>
            </a:rPr>
            <a:t>Молочем</a:t>
          </a:r>
          <a:r>
            <a:rPr lang="ru-RU" b="0" dirty="0" smtClean="0">
              <a:effectLst/>
            </a:rPr>
            <a:t>, є - </a:t>
          </a:r>
          <a:r>
            <a:rPr lang="ru-RU" b="0" dirty="0" err="1" smtClean="0">
              <a:effectLst/>
            </a:rPr>
            <a:t>місто</a:t>
          </a:r>
          <a:r>
            <a:rPr lang="ru-RU" b="0" dirty="0" smtClean="0">
              <a:effectLst/>
            </a:rPr>
            <a:t>, як </a:t>
          </a:r>
          <a:r>
            <a:rPr lang="ru-RU" b="0" dirty="0" err="1" smtClean="0">
              <a:effectLst/>
            </a:rPr>
            <a:t>механізм</a:t>
          </a:r>
          <a:r>
            <a:rPr lang="ru-RU" b="0" dirty="0" smtClean="0">
              <a:effectLst/>
            </a:rPr>
            <a:t> (машина) </a:t>
          </a:r>
          <a:r>
            <a:rPr lang="ru-RU" b="0" dirty="0" err="1" smtClean="0">
              <a:effectLst/>
            </a:rPr>
            <a:t>зростання</a:t>
          </a:r>
          <a:r>
            <a:rPr lang="ru-RU" b="0" dirty="0" smtClean="0">
              <a:effectLst/>
            </a:rPr>
            <a:t> </a:t>
          </a:r>
          <a:r>
            <a:rPr lang="en-US" b="0" dirty="0" smtClean="0">
              <a:effectLst/>
            </a:rPr>
            <a:t>. </a:t>
          </a:r>
          <a:r>
            <a:rPr lang="ru-RU" b="0" dirty="0" err="1" smtClean="0">
              <a:effectLst/>
            </a:rPr>
            <a:t>Їми</a:t>
          </a:r>
          <a:r>
            <a:rPr lang="ru-RU" b="0" dirty="0" smtClean="0">
              <a:effectLst/>
            </a:rPr>
            <a:t> є </a:t>
          </a:r>
          <a:r>
            <a:rPr lang="ru-RU" b="0" dirty="0" err="1" smtClean="0">
              <a:effectLst/>
            </a:rPr>
            <a:t>стосовно</a:t>
          </a:r>
          <a:r>
            <a:rPr lang="ru-RU" b="0" dirty="0" smtClean="0">
              <a:effectLst/>
            </a:rPr>
            <a:t> до </a:t>
          </a:r>
          <a:r>
            <a:rPr lang="ru-RU" b="0" dirty="0" err="1" smtClean="0">
              <a:effectLst/>
            </a:rPr>
            <a:t>міста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об'єднання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зусиль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підприємців</a:t>
          </a:r>
          <a:r>
            <a:rPr lang="ru-RU" b="0" dirty="0" smtClean="0">
              <a:effectLst/>
            </a:rPr>
            <a:t>, </a:t>
          </a:r>
          <a:r>
            <a:rPr lang="ru-RU" b="0" dirty="0" err="1" smtClean="0">
              <a:effectLst/>
            </a:rPr>
            <a:t>торговців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нерухомістю</a:t>
          </a:r>
          <a:r>
            <a:rPr lang="ru-RU" b="0" dirty="0" smtClean="0">
              <a:effectLst/>
            </a:rPr>
            <a:t>, </a:t>
          </a:r>
          <a:r>
            <a:rPr lang="ru-RU" b="0" dirty="0" err="1" smtClean="0">
              <a:effectLst/>
            </a:rPr>
            <a:t>будівельників</a:t>
          </a:r>
          <a:r>
            <a:rPr lang="ru-RU" b="0" dirty="0" smtClean="0">
              <a:effectLst/>
            </a:rPr>
            <a:t>, </a:t>
          </a:r>
          <a:r>
            <a:rPr lang="ru-RU" b="0" dirty="0" err="1" smtClean="0">
              <a:effectLst/>
            </a:rPr>
            <a:t>субпідрядників</a:t>
          </a:r>
          <a:r>
            <a:rPr lang="ru-RU" b="0" dirty="0" smtClean="0">
              <a:effectLst/>
            </a:rPr>
            <a:t>, </a:t>
          </a:r>
          <a:r>
            <a:rPr lang="ru-RU" b="0" dirty="0" err="1" smtClean="0">
              <a:effectLst/>
            </a:rPr>
            <a:t>банків</a:t>
          </a:r>
          <a:r>
            <a:rPr lang="ru-RU" b="0" dirty="0" smtClean="0">
              <a:effectLst/>
            </a:rPr>
            <a:t> і </a:t>
          </a:r>
          <a:r>
            <a:rPr lang="ru-RU" b="0" dirty="0" err="1" smtClean="0">
              <a:effectLst/>
            </a:rPr>
            <a:t>позичкових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установ</a:t>
          </a:r>
          <a:r>
            <a:rPr lang="ru-RU" b="0" dirty="0" smtClean="0">
              <a:effectLst/>
            </a:rPr>
            <a:t>, у </a:t>
          </a:r>
          <a:r>
            <a:rPr lang="ru-RU" b="0" dirty="0" err="1" smtClean="0">
              <a:effectLst/>
            </a:rPr>
            <a:t>досягненні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змін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вартості</a:t>
          </a:r>
          <a:r>
            <a:rPr lang="ru-RU" b="0" dirty="0" smtClean="0">
              <a:effectLst/>
            </a:rPr>
            <a:t> конкретного </a:t>
          </a:r>
          <a:r>
            <a:rPr lang="ru-RU" b="0" dirty="0" err="1" smtClean="0">
              <a:effectLst/>
            </a:rPr>
            <a:t>місця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міського</a:t>
          </a:r>
          <a:r>
            <a:rPr lang="ru-RU" b="0" dirty="0" smtClean="0">
              <a:effectLst/>
            </a:rPr>
            <a:t> простору. </a:t>
          </a:r>
          <a:r>
            <a:rPr lang="ru-RU" b="0" dirty="0" err="1" smtClean="0">
              <a:effectLst/>
            </a:rPr>
            <a:t>Їх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інтереси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різні</a:t>
          </a:r>
          <a:r>
            <a:rPr lang="ru-RU" b="0" dirty="0" smtClean="0">
              <a:effectLst/>
            </a:rPr>
            <a:t>, але </a:t>
          </a:r>
          <a:r>
            <a:rPr lang="ru-RU" b="0" dirty="0" err="1" smtClean="0">
              <a:effectLst/>
            </a:rPr>
            <a:t>об'єднує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їх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прагнення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забезпечити</a:t>
          </a:r>
          <a:r>
            <a:rPr lang="ru-RU" b="0" dirty="0" smtClean="0">
              <a:effectLst/>
            </a:rPr>
            <a:t> за </a:t>
          </a:r>
          <a:r>
            <a:rPr lang="ru-RU" b="0" dirty="0" err="1" smtClean="0">
              <a:effectLst/>
            </a:rPr>
            <a:t>підтримки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місцевого</a:t>
          </a:r>
          <a:r>
            <a:rPr lang="ru-RU" b="0" dirty="0" smtClean="0">
              <a:effectLst/>
            </a:rPr>
            <a:t> уряду </a:t>
          </a:r>
          <a:r>
            <a:rPr lang="ru-RU" b="0" dirty="0" err="1" smtClean="0">
              <a:effectLst/>
            </a:rPr>
            <a:t>отримання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прибутку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від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своєї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участі</a:t>
          </a:r>
          <a:r>
            <a:rPr lang="ru-RU" b="0" dirty="0" smtClean="0">
              <a:effectLst/>
            </a:rPr>
            <a:t> у </a:t>
          </a:r>
          <a:r>
            <a:rPr lang="ru-RU" b="0" dirty="0" err="1" smtClean="0">
              <a:effectLst/>
            </a:rPr>
            <a:t>вдосконаленні</a:t>
          </a:r>
          <a:r>
            <a:rPr lang="ru-RU" b="0" dirty="0" smtClean="0">
              <a:effectLst/>
            </a:rPr>
            <a:t> </a:t>
          </a:r>
          <a:r>
            <a:rPr lang="ru-RU" b="0" dirty="0" err="1" smtClean="0">
              <a:effectLst/>
            </a:rPr>
            <a:t>міського</a:t>
          </a:r>
          <a:r>
            <a:rPr lang="ru-RU" b="0" dirty="0" smtClean="0">
              <a:effectLst/>
            </a:rPr>
            <a:t> простору.</a:t>
          </a:r>
        </a:p>
      </dgm:t>
    </dgm:pt>
    <dgm:pt modelId="{1761F45A-8430-491B-A31D-74504108B6A5}" type="parTrans" cxnId="{043D391E-9815-4C57-AF45-0D9AB4CA07D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BFAC5F4-A0DA-4746-8C48-32B1DAB41E9D}" type="sibTrans" cxnId="{043D391E-9815-4C57-AF45-0D9AB4CA07D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E4E2EC1-2427-4F9E-A269-44BF587782F1}" type="pres">
      <dgm:prSet presAssocID="{207D568D-9568-4AD2-AD68-E7475A21CF1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423352-366D-4F56-BA06-EF5D9C2E529F}" type="pres">
      <dgm:prSet presAssocID="{06E1939E-F698-4439-9CF7-6A0B0ECE5382}" presName="node" presStyleLbl="node1" presStyleIdx="0" presStyleCnt="1" custScaleX="111843" custScaleY="216312" custLinFactNeighborX="0" custLinFactNeighborY="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8CA546-8C1E-4406-AB50-2F1BCD3F9FB8}" type="presOf" srcId="{06E1939E-F698-4439-9CF7-6A0B0ECE5382}" destId="{DE423352-366D-4F56-BA06-EF5D9C2E529F}" srcOrd="0" destOrd="0" presId="urn:microsoft.com/office/officeart/2005/8/layout/default#6"/>
    <dgm:cxn modelId="{DA2E5DC3-CA8D-418B-A110-4E9335C099F1}" type="presOf" srcId="{207D568D-9568-4AD2-AD68-E7475A21CF13}" destId="{2E4E2EC1-2427-4F9E-A269-44BF587782F1}" srcOrd="0" destOrd="0" presId="urn:microsoft.com/office/officeart/2005/8/layout/default#6"/>
    <dgm:cxn modelId="{043D391E-9815-4C57-AF45-0D9AB4CA07D1}" srcId="{207D568D-9568-4AD2-AD68-E7475A21CF13}" destId="{06E1939E-F698-4439-9CF7-6A0B0ECE5382}" srcOrd="0" destOrd="0" parTransId="{1761F45A-8430-491B-A31D-74504108B6A5}" sibTransId="{ABFAC5F4-A0DA-4746-8C48-32B1DAB41E9D}"/>
    <dgm:cxn modelId="{FD8CCAE7-DDE1-4C1C-9AAD-0DEBE2BFE3C6}" type="presParOf" srcId="{2E4E2EC1-2427-4F9E-A269-44BF587782F1}" destId="{DE423352-366D-4F56-BA06-EF5D9C2E529F}" srcOrd="0" destOrd="0" presId="urn:microsoft.com/office/officeart/2005/8/layout/default#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B033BDA-356C-45E9-9445-258541B1AAC9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647375EB-22FC-4FDF-8543-A13D4D1838E3}">
      <dgm:prSet phldrT="[Текст]" custT="1"/>
      <dgm:spPr/>
      <dgm:t>
        <a:bodyPr/>
        <a:lstStyle/>
        <a:p>
          <a:r>
            <a:rPr lang="ru-RU" sz="1400" dirty="0" smtClean="0"/>
            <a:t> </a:t>
          </a:r>
          <a:r>
            <a:rPr lang="ru-RU" sz="1400" dirty="0" err="1" smtClean="0"/>
            <a:t>визначення</a:t>
          </a:r>
          <a:r>
            <a:rPr lang="ru-RU" sz="1400" dirty="0" smtClean="0"/>
            <a:t> </a:t>
          </a:r>
          <a:r>
            <a:rPr lang="ru-RU" sz="1400" dirty="0" err="1" smtClean="0"/>
            <a:t>ролі</a:t>
          </a:r>
          <a:r>
            <a:rPr lang="ru-RU" sz="1400" dirty="0" smtClean="0"/>
            <a:t> </a:t>
          </a:r>
          <a:r>
            <a:rPr lang="ru-RU" sz="1400" dirty="0" err="1" smtClean="0"/>
            <a:t>міста</a:t>
          </a:r>
          <a:r>
            <a:rPr lang="ru-RU" sz="1400" dirty="0" smtClean="0"/>
            <a:t> у </a:t>
          </a:r>
          <a:r>
            <a:rPr lang="ru-RU" sz="1400" dirty="0" err="1" smtClean="0"/>
            <a:t>суспільному</a:t>
          </a:r>
          <a:r>
            <a:rPr lang="ru-RU" sz="1400" dirty="0" smtClean="0"/>
            <a:t> </a:t>
          </a:r>
          <a:r>
            <a:rPr lang="ru-RU" sz="1400" dirty="0" err="1" smtClean="0"/>
            <a:t>житті</a:t>
          </a:r>
          <a:endParaRPr lang="ru-RU" sz="1400" dirty="0"/>
        </a:p>
      </dgm:t>
    </dgm:pt>
    <dgm:pt modelId="{299FD5D2-DE35-4133-AF42-4667923B345F}" type="sibTrans" cxnId="{63F2A4ED-84CB-4918-817A-693C5C562C2A}">
      <dgm:prSet/>
      <dgm:spPr/>
      <dgm:t>
        <a:bodyPr/>
        <a:lstStyle/>
        <a:p>
          <a:endParaRPr lang="ru-RU" sz="1200"/>
        </a:p>
      </dgm:t>
    </dgm:pt>
    <dgm:pt modelId="{91899F2B-079E-4549-897C-2C8BD44D8DF0}" type="parTrans" cxnId="{63F2A4ED-84CB-4918-817A-693C5C562C2A}">
      <dgm:prSet/>
      <dgm:spPr/>
      <dgm:t>
        <a:bodyPr/>
        <a:lstStyle/>
        <a:p>
          <a:endParaRPr lang="ru-RU" sz="1200"/>
        </a:p>
      </dgm:t>
    </dgm:pt>
    <dgm:pt modelId="{2BCDF4CC-7206-4B4A-BD08-D377ED30AAEC}">
      <dgm:prSet custT="1"/>
      <dgm:spPr/>
      <dgm:t>
        <a:bodyPr/>
        <a:lstStyle/>
        <a:p>
          <a:r>
            <a:rPr lang="ru-RU" sz="1400" smtClean="0"/>
            <a:t>  основні причини появи місті фактори, що впливають на їх розвиток</a:t>
          </a:r>
        </a:p>
      </dgm:t>
    </dgm:pt>
    <dgm:pt modelId="{F11E4409-7CCE-4DE4-A266-343BA4E18162}" type="parTrans" cxnId="{63A966BE-84E5-4862-ABE3-5E1D318096F4}">
      <dgm:prSet/>
      <dgm:spPr/>
      <dgm:t>
        <a:bodyPr/>
        <a:lstStyle/>
        <a:p>
          <a:endParaRPr lang="ru-RU"/>
        </a:p>
      </dgm:t>
    </dgm:pt>
    <dgm:pt modelId="{DDD114C9-0115-46C2-9C88-B31215831260}" type="sibTrans" cxnId="{63A966BE-84E5-4862-ABE3-5E1D318096F4}">
      <dgm:prSet/>
      <dgm:spPr/>
      <dgm:t>
        <a:bodyPr/>
        <a:lstStyle/>
        <a:p>
          <a:endParaRPr lang="ru-RU"/>
        </a:p>
      </dgm:t>
    </dgm:pt>
    <dgm:pt modelId="{CC89572A-D769-42EB-9CA4-CBD8D97C3FC9}">
      <dgm:prSet custT="1"/>
      <dgm:spPr/>
      <dgm:t>
        <a:bodyPr/>
        <a:lstStyle/>
        <a:p>
          <a:r>
            <a:rPr lang="ru-RU" sz="1400" dirty="0" err="1" smtClean="0"/>
            <a:t>соціальна</a:t>
          </a:r>
          <a:r>
            <a:rPr lang="ru-RU" sz="1400" dirty="0" smtClean="0"/>
            <a:t> структура </a:t>
          </a:r>
          <a:r>
            <a:rPr lang="ru-RU" sz="1400" dirty="0" err="1" smtClean="0"/>
            <a:t>населення</a:t>
          </a:r>
          <a:r>
            <a:rPr lang="ru-RU" sz="1400" dirty="0" smtClean="0"/>
            <a:t> </a:t>
          </a:r>
          <a:r>
            <a:rPr lang="ru-RU" sz="1400" dirty="0" err="1" smtClean="0"/>
            <a:t>міст</a:t>
          </a:r>
          <a:r>
            <a:rPr lang="ru-RU" sz="1400" dirty="0" smtClean="0"/>
            <a:t>;</a:t>
          </a:r>
        </a:p>
      </dgm:t>
    </dgm:pt>
    <dgm:pt modelId="{4BBC4E08-7EB3-4C9A-82A6-918D66FCA5EC}" type="parTrans" cxnId="{703736AA-EB6C-48C3-A283-16B37AEFA697}">
      <dgm:prSet/>
      <dgm:spPr/>
      <dgm:t>
        <a:bodyPr/>
        <a:lstStyle/>
        <a:p>
          <a:endParaRPr lang="ru-RU"/>
        </a:p>
      </dgm:t>
    </dgm:pt>
    <dgm:pt modelId="{FBE5FFF5-3EEC-488E-B56F-B1B9C6863B57}" type="sibTrans" cxnId="{703736AA-EB6C-48C3-A283-16B37AEFA697}">
      <dgm:prSet/>
      <dgm:spPr/>
      <dgm:t>
        <a:bodyPr/>
        <a:lstStyle/>
        <a:p>
          <a:endParaRPr lang="ru-RU"/>
        </a:p>
      </dgm:t>
    </dgm:pt>
    <dgm:pt modelId="{A7BD212D-FA10-4E50-A35A-0E94C4CA391A}">
      <dgm:prSet custT="1"/>
      <dgm:spPr/>
      <dgm:t>
        <a:bodyPr/>
        <a:lstStyle/>
        <a:p>
          <a:r>
            <a:rPr lang="ru-RU" sz="1400" dirty="0" smtClean="0"/>
            <a:t>  </a:t>
          </a:r>
          <a:r>
            <a:rPr lang="ru-RU" sz="1400" dirty="0" err="1" smtClean="0"/>
            <a:t>соціальна</a:t>
          </a:r>
          <a:r>
            <a:rPr lang="ru-RU" sz="1400" dirty="0" smtClean="0"/>
            <a:t> </a:t>
          </a:r>
          <a:r>
            <a:rPr lang="ru-RU" sz="1400" dirty="0" err="1" smtClean="0"/>
            <a:t>стратифікація</a:t>
          </a:r>
          <a:r>
            <a:rPr lang="ru-RU" sz="1400" dirty="0" smtClean="0"/>
            <a:t> </a:t>
          </a:r>
          <a:r>
            <a:rPr lang="ru-RU" sz="1400" dirty="0" err="1" smtClean="0"/>
            <a:t>міста</a:t>
          </a:r>
          <a:r>
            <a:rPr lang="ru-RU" sz="1400" dirty="0" smtClean="0"/>
            <a:t> та </a:t>
          </a:r>
          <a:r>
            <a:rPr lang="ru-RU" sz="1400" dirty="0" err="1" smtClean="0"/>
            <a:t>соціальна</a:t>
          </a:r>
          <a:r>
            <a:rPr lang="ru-RU" sz="1400" dirty="0" smtClean="0"/>
            <a:t> </a:t>
          </a:r>
          <a:r>
            <a:rPr lang="ru-RU" sz="1400" dirty="0" err="1" smtClean="0"/>
            <a:t>мобільність</a:t>
          </a:r>
          <a:r>
            <a:rPr lang="ru-RU" sz="1400" dirty="0" smtClean="0"/>
            <a:t> у </a:t>
          </a:r>
          <a:r>
            <a:rPr lang="ru-RU" sz="1400" dirty="0" err="1" smtClean="0"/>
            <a:t>ньому</a:t>
          </a:r>
          <a:endParaRPr lang="ru-RU" sz="1400" dirty="0" smtClean="0"/>
        </a:p>
      </dgm:t>
    </dgm:pt>
    <dgm:pt modelId="{3EBA62B1-AE0A-4941-8BA4-E28B7954BEBA}" type="parTrans" cxnId="{97F3C19D-9D1A-4BA8-B8C0-84EC49D30482}">
      <dgm:prSet/>
      <dgm:spPr/>
      <dgm:t>
        <a:bodyPr/>
        <a:lstStyle/>
        <a:p>
          <a:endParaRPr lang="ru-RU"/>
        </a:p>
      </dgm:t>
    </dgm:pt>
    <dgm:pt modelId="{05247F58-2FF6-4FED-B194-71561E196C18}" type="sibTrans" cxnId="{97F3C19D-9D1A-4BA8-B8C0-84EC49D30482}">
      <dgm:prSet/>
      <dgm:spPr/>
      <dgm:t>
        <a:bodyPr/>
        <a:lstStyle/>
        <a:p>
          <a:endParaRPr lang="ru-RU"/>
        </a:p>
      </dgm:t>
    </dgm:pt>
    <dgm:pt modelId="{4B068090-E110-4B6D-A130-9BCAB2F40EF4}">
      <dgm:prSet custT="1"/>
      <dgm:spPr/>
      <dgm:t>
        <a:bodyPr/>
        <a:lstStyle/>
        <a:p>
          <a:r>
            <a:rPr lang="ru-RU" sz="1400" dirty="0" smtClean="0"/>
            <a:t>  </a:t>
          </a:r>
          <a:r>
            <a:rPr lang="ru-RU" sz="1400" dirty="0" err="1" smtClean="0"/>
            <a:t>особливості</a:t>
          </a:r>
          <a:r>
            <a:rPr lang="ru-RU" sz="1400" dirty="0" smtClean="0"/>
            <a:t> </a:t>
          </a:r>
          <a:r>
            <a:rPr lang="ru-RU" sz="1400" dirty="0" err="1" smtClean="0"/>
            <a:t>міського</a:t>
          </a:r>
          <a:r>
            <a:rPr lang="ru-RU" sz="1400" dirty="0" smtClean="0"/>
            <a:t> способу </a:t>
          </a:r>
          <a:r>
            <a:rPr lang="ru-RU" sz="1400" dirty="0" err="1" smtClean="0"/>
            <a:t>життя</a:t>
          </a:r>
          <a:r>
            <a:rPr lang="ru-RU" sz="1400" dirty="0" smtClean="0"/>
            <a:t> і </a:t>
          </a:r>
          <a:r>
            <a:rPr lang="ru-RU" sz="1400" dirty="0" err="1" smtClean="0"/>
            <a:t>міської</a:t>
          </a:r>
          <a:r>
            <a:rPr lang="ru-RU" sz="1400" dirty="0" smtClean="0"/>
            <a:t> </a:t>
          </a:r>
          <a:r>
            <a:rPr lang="ru-RU" sz="1400" dirty="0" err="1" smtClean="0"/>
            <a:t>культури</a:t>
          </a:r>
          <a:endParaRPr lang="ru-RU" sz="1400" dirty="0" smtClean="0"/>
        </a:p>
      </dgm:t>
    </dgm:pt>
    <dgm:pt modelId="{588441DF-067D-45D3-A35F-D8F586B75675}" type="parTrans" cxnId="{573633C9-0986-41FE-9789-353BEAEEB943}">
      <dgm:prSet/>
      <dgm:spPr/>
      <dgm:t>
        <a:bodyPr/>
        <a:lstStyle/>
        <a:p>
          <a:endParaRPr lang="ru-RU"/>
        </a:p>
      </dgm:t>
    </dgm:pt>
    <dgm:pt modelId="{F713F0A2-3CD4-4DD8-8922-C06AA01657E8}" type="sibTrans" cxnId="{573633C9-0986-41FE-9789-353BEAEEB943}">
      <dgm:prSet/>
      <dgm:spPr/>
      <dgm:t>
        <a:bodyPr/>
        <a:lstStyle/>
        <a:p>
          <a:endParaRPr lang="ru-RU"/>
        </a:p>
      </dgm:t>
    </dgm:pt>
    <dgm:pt modelId="{A0F0F7FD-6938-4BD9-92B1-06380ADA103C}">
      <dgm:prSet custT="1"/>
      <dgm:spPr/>
      <dgm:t>
        <a:bodyPr/>
        <a:lstStyle/>
        <a:p>
          <a:r>
            <a:rPr lang="ru-RU" sz="1400" dirty="0" err="1" smtClean="0"/>
            <a:t>соціальна</a:t>
          </a:r>
          <a:r>
            <a:rPr lang="ru-RU" sz="1400" dirty="0" smtClean="0"/>
            <a:t> природа </a:t>
          </a:r>
          <a:r>
            <a:rPr lang="ru-RU" sz="1400" dirty="0" err="1" smtClean="0"/>
            <a:t>урбанізації</a:t>
          </a:r>
          <a:endParaRPr lang="ru-RU" sz="1400" dirty="0" smtClean="0"/>
        </a:p>
      </dgm:t>
    </dgm:pt>
    <dgm:pt modelId="{50426A4E-5315-4734-AA66-1E30802D9E23}" type="parTrans" cxnId="{E589BEF0-24BC-4DE8-98C2-D72FE2FA6479}">
      <dgm:prSet/>
      <dgm:spPr/>
      <dgm:t>
        <a:bodyPr/>
        <a:lstStyle/>
        <a:p>
          <a:endParaRPr lang="ru-RU"/>
        </a:p>
      </dgm:t>
    </dgm:pt>
    <dgm:pt modelId="{1EFDA86A-3DF2-4C2A-B8F0-06FEC0D738AF}" type="sibTrans" cxnId="{E589BEF0-24BC-4DE8-98C2-D72FE2FA6479}">
      <dgm:prSet/>
      <dgm:spPr/>
      <dgm:t>
        <a:bodyPr/>
        <a:lstStyle/>
        <a:p>
          <a:endParaRPr lang="ru-RU"/>
        </a:p>
      </dgm:t>
    </dgm:pt>
    <dgm:pt modelId="{5406E374-57EA-4976-9D1C-0FF275858E52}">
      <dgm:prSet custT="1"/>
      <dgm:spPr/>
      <dgm:t>
        <a:bodyPr/>
        <a:lstStyle/>
        <a:p>
          <a:r>
            <a:rPr lang="ru-RU" sz="1400" dirty="0" smtClean="0"/>
            <a:t>  </a:t>
          </a:r>
          <a:r>
            <a:rPr lang="ru-RU" sz="1400" dirty="0" err="1" smtClean="0"/>
            <a:t>соціальна</a:t>
          </a:r>
          <a:r>
            <a:rPr lang="ru-RU" sz="1400" dirty="0" smtClean="0"/>
            <a:t> і культурна роль </a:t>
          </a:r>
          <a:r>
            <a:rPr lang="ru-RU" sz="1400" dirty="0" err="1" smtClean="0"/>
            <a:t>міст</a:t>
          </a:r>
          <a:endParaRPr lang="ru-RU" sz="1400" dirty="0" smtClean="0"/>
        </a:p>
      </dgm:t>
    </dgm:pt>
    <dgm:pt modelId="{A40E1FB3-8401-4CD6-97FD-70DBB2C97E6A}" type="parTrans" cxnId="{B1E21C37-3D4F-4368-BDB7-7116514792A0}">
      <dgm:prSet/>
      <dgm:spPr/>
      <dgm:t>
        <a:bodyPr/>
        <a:lstStyle/>
        <a:p>
          <a:endParaRPr lang="ru-RU"/>
        </a:p>
      </dgm:t>
    </dgm:pt>
    <dgm:pt modelId="{4A87ADCA-AE21-454F-8EDD-DFD8F4543BB3}" type="sibTrans" cxnId="{B1E21C37-3D4F-4368-BDB7-7116514792A0}">
      <dgm:prSet/>
      <dgm:spPr/>
      <dgm:t>
        <a:bodyPr/>
        <a:lstStyle/>
        <a:p>
          <a:endParaRPr lang="ru-RU"/>
        </a:p>
      </dgm:t>
    </dgm:pt>
    <dgm:pt modelId="{B344490A-2C03-4BBA-838C-260EA4571252}">
      <dgm:prSet custT="1"/>
      <dgm:spPr/>
      <dgm:t>
        <a:bodyPr/>
        <a:lstStyle/>
        <a:p>
          <a:r>
            <a:rPr lang="ru-RU" sz="1400" smtClean="0"/>
            <a:t>соціальні фактори і наслідки міграції населення</a:t>
          </a:r>
        </a:p>
      </dgm:t>
    </dgm:pt>
    <dgm:pt modelId="{E2C83203-74F3-4E82-97C9-CD7DC92B8006}" type="parTrans" cxnId="{E4CB5F41-EA54-4F0F-B77E-844F637F8227}">
      <dgm:prSet/>
      <dgm:spPr/>
      <dgm:t>
        <a:bodyPr/>
        <a:lstStyle/>
        <a:p>
          <a:endParaRPr lang="ru-RU"/>
        </a:p>
      </dgm:t>
    </dgm:pt>
    <dgm:pt modelId="{CEE12BC6-4630-44C4-B442-9875563A62F2}" type="sibTrans" cxnId="{E4CB5F41-EA54-4F0F-B77E-844F637F8227}">
      <dgm:prSet/>
      <dgm:spPr/>
      <dgm:t>
        <a:bodyPr/>
        <a:lstStyle/>
        <a:p>
          <a:endParaRPr lang="ru-RU"/>
        </a:p>
      </dgm:t>
    </dgm:pt>
    <dgm:pt modelId="{7AD817B5-85E4-4B5C-96CE-8EE9BC054FC3}">
      <dgm:prSet custT="1"/>
      <dgm:spPr/>
      <dgm:t>
        <a:bodyPr/>
        <a:lstStyle/>
        <a:p>
          <a:r>
            <a:rPr lang="ru-RU" sz="1400" smtClean="0"/>
            <a:t>типологія міст</a:t>
          </a:r>
        </a:p>
      </dgm:t>
    </dgm:pt>
    <dgm:pt modelId="{7463EF2A-AFF4-44DA-98F0-DE7C1A7E5C61}" type="parTrans" cxnId="{F6FA324B-2449-4154-B549-1716F69BF899}">
      <dgm:prSet/>
      <dgm:spPr/>
      <dgm:t>
        <a:bodyPr/>
        <a:lstStyle/>
        <a:p>
          <a:endParaRPr lang="ru-RU"/>
        </a:p>
      </dgm:t>
    </dgm:pt>
    <dgm:pt modelId="{7B7081D6-D8D2-49A9-A3B2-BC13D4E2153F}" type="sibTrans" cxnId="{F6FA324B-2449-4154-B549-1716F69BF899}">
      <dgm:prSet/>
      <dgm:spPr/>
      <dgm:t>
        <a:bodyPr/>
        <a:lstStyle/>
        <a:p>
          <a:endParaRPr lang="ru-RU"/>
        </a:p>
      </dgm:t>
    </dgm:pt>
    <dgm:pt modelId="{B3B9FB51-EB35-4CE9-BA4E-70E634F8CAED}">
      <dgm:prSet custT="1"/>
      <dgm:spPr/>
      <dgm:t>
        <a:bodyPr/>
        <a:lstStyle/>
        <a:p>
          <a:r>
            <a:rPr lang="ru-RU" sz="1400" smtClean="0"/>
            <a:t>інше</a:t>
          </a:r>
        </a:p>
      </dgm:t>
    </dgm:pt>
    <dgm:pt modelId="{58536771-FF68-4619-AFAB-C6BBAB715E7D}" type="parTrans" cxnId="{3630B89C-A272-4ED8-9311-139EE3B4D799}">
      <dgm:prSet/>
      <dgm:spPr/>
      <dgm:t>
        <a:bodyPr/>
        <a:lstStyle/>
        <a:p>
          <a:endParaRPr lang="ru-RU"/>
        </a:p>
      </dgm:t>
    </dgm:pt>
    <dgm:pt modelId="{DC0CAAC1-2006-4875-A82D-EC5C9ABE7A14}" type="sibTrans" cxnId="{3630B89C-A272-4ED8-9311-139EE3B4D799}">
      <dgm:prSet/>
      <dgm:spPr/>
      <dgm:t>
        <a:bodyPr/>
        <a:lstStyle/>
        <a:p>
          <a:endParaRPr lang="ru-RU"/>
        </a:p>
      </dgm:t>
    </dgm:pt>
    <dgm:pt modelId="{74B08B59-B44B-43E6-8486-BDB7E4CCAF97}" type="pres">
      <dgm:prSet presAssocID="{CB033BDA-356C-45E9-9445-258541B1AAC9}" presName="compositeShape" presStyleCnt="0">
        <dgm:presLayoutVars>
          <dgm:dir/>
          <dgm:resizeHandles/>
        </dgm:presLayoutVars>
      </dgm:prSet>
      <dgm:spPr/>
    </dgm:pt>
    <dgm:pt modelId="{784DE67D-E5F9-4F6D-A862-8FF1B53F0AD0}" type="pres">
      <dgm:prSet presAssocID="{CB033BDA-356C-45E9-9445-258541B1AAC9}" presName="pyramid" presStyleLbl="node1" presStyleIdx="0" presStyleCnt="1" custLinFactNeighborX="-15081" custLinFactNeighborY="-4839"/>
      <dgm:spPr>
        <a:effectLst>
          <a:softEdge rad="63500"/>
        </a:effectLst>
      </dgm:spPr>
    </dgm:pt>
    <dgm:pt modelId="{A5124197-4A0E-4888-AD1B-E9EE8FE03923}" type="pres">
      <dgm:prSet presAssocID="{CB033BDA-356C-45E9-9445-258541B1AAC9}" presName="theList" presStyleCnt="0"/>
      <dgm:spPr/>
    </dgm:pt>
    <dgm:pt modelId="{9BA1DD14-D0B2-496A-B14A-48BB68130B74}" type="pres">
      <dgm:prSet presAssocID="{647375EB-22FC-4FDF-8543-A13D4D1838E3}" presName="aNode" presStyleLbl="fgAcc1" presStyleIdx="0" presStyleCnt="10" custScaleX="227530" custScaleY="2525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A2761C-88CD-40AD-ADF2-6C33CF9BDC9F}" type="pres">
      <dgm:prSet presAssocID="{647375EB-22FC-4FDF-8543-A13D4D1838E3}" presName="aSpace" presStyleCnt="0"/>
      <dgm:spPr/>
    </dgm:pt>
    <dgm:pt modelId="{11A5CFD8-72C7-4A8C-9409-FBBEB251ABB9}" type="pres">
      <dgm:prSet presAssocID="{2BCDF4CC-7206-4B4A-BD08-D377ED30AAEC}" presName="aNode" presStyleLbl="fgAcc1" presStyleIdx="1" presStyleCnt="10" custScaleX="226495" custScaleY="220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4CBBBA-2AB9-497E-8BA3-07E0C26F25A6}" type="pres">
      <dgm:prSet presAssocID="{2BCDF4CC-7206-4B4A-BD08-D377ED30AAEC}" presName="aSpace" presStyleCnt="0"/>
      <dgm:spPr/>
    </dgm:pt>
    <dgm:pt modelId="{75C83A39-FE61-49D0-B7E4-DE4CF4F394D4}" type="pres">
      <dgm:prSet presAssocID="{CC89572A-D769-42EB-9CA4-CBD8D97C3FC9}" presName="aNode" presStyleLbl="fgAcc1" presStyleIdx="2" presStyleCnt="10" custScaleX="226495" custScaleY="220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A0A916-86A0-4304-B23C-11A03957779B}" type="pres">
      <dgm:prSet presAssocID="{CC89572A-D769-42EB-9CA4-CBD8D97C3FC9}" presName="aSpace" presStyleCnt="0"/>
      <dgm:spPr/>
    </dgm:pt>
    <dgm:pt modelId="{0920FCAD-439C-4F6E-A55C-38AE95478675}" type="pres">
      <dgm:prSet presAssocID="{A7BD212D-FA10-4E50-A35A-0E94C4CA391A}" presName="aNode" presStyleLbl="fgAcc1" presStyleIdx="3" presStyleCnt="10" custScaleX="226495" custScaleY="2342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21F9A5-B69A-47A7-AA7F-BA755D10393C}" type="pres">
      <dgm:prSet presAssocID="{A7BD212D-FA10-4E50-A35A-0E94C4CA391A}" presName="aSpace" presStyleCnt="0"/>
      <dgm:spPr/>
    </dgm:pt>
    <dgm:pt modelId="{8C5D4F7E-5576-4141-A5C6-6144870B0223}" type="pres">
      <dgm:prSet presAssocID="{4B068090-E110-4B6D-A130-9BCAB2F40EF4}" presName="aNode" presStyleLbl="fgAcc1" presStyleIdx="4" presStyleCnt="10" custScaleX="228565" custScaleY="130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A80CFB-ABE6-42E1-BFD4-61F05A9D6B48}" type="pres">
      <dgm:prSet presAssocID="{4B068090-E110-4B6D-A130-9BCAB2F40EF4}" presName="aSpace" presStyleCnt="0"/>
      <dgm:spPr/>
    </dgm:pt>
    <dgm:pt modelId="{42C8F98E-BE6A-46E1-A26D-F44FF6382821}" type="pres">
      <dgm:prSet presAssocID="{A0F0F7FD-6938-4BD9-92B1-06380ADA103C}" presName="aNode" presStyleLbl="fgAcc1" presStyleIdx="5" presStyleCnt="10" custScaleX="229082" custScaleY="2238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32FEE7-8452-4F6E-8CA7-0904C515F7FA}" type="pres">
      <dgm:prSet presAssocID="{A0F0F7FD-6938-4BD9-92B1-06380ADA103C}" presName="aSpace" presStyleCnt="0"/>
      <dgm:spPr/>
    </dgm:pt>
    <dgm:pt modelId="{CABF9AA3-0A32-4B45-9F70-1F7B14AFA29A}" type="pres">
      <dgm:prSet presAssocID="{5406E374-57EA-4976-9D1C-0FF275858E52}" presName="aNode" presStyleLbl="fgAcc1" presStyleIdx="6" presStyleCnt="10" custScaleX="229340" custScaleY="1590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149C32-8D14-4080-AAF9-D75DB1719D50}" type="pres">
      <dgm:prSet presAssocID="{5406E374-57EA-4976-9D1C-0FF275858E52}" presName="aSpace" presStyleCnt="0"/>
      <dgm:spPr/>
    </dgm:pt>
    <dgm:pt modelId="{C35DAADD-59EE-4CF7-ADDB-995FAEACE398}" type="pres">
      <dgm:prSet presAssocID="{B344490A-2C03-4BBA-838C-260EA4571252}" presName="aNode" presStyleLbl="fgAcc1" presStyleIdx="7" presStyleCnt="10" custScaleX="229470" custScaleY="13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006831-7175-4FD1-A51E-EB32F2C67FE2}" type="pres">
      <dgm:prSet presAssocID="{B344490A-2C03-4BBA-838C-260EA4571252}" presName="aSpace" presStyleCnt="0"/>
      <dgm:spPr/>
    </dgm:pt>
    <dgm:pt modelId="{EA38CC1C-F392-4DDA-9B8B-EF437ADBB7E8}" type="pres">
      <dgm:prSet presAssocID="{7AD817B5-85E4-4B5C-96CE-8EE9BC054FC3}" presName="aNode" presStyleLbl="fgAcc1" presStyleIdx="8" presStyleCnt="10" custScaleX="229534" custScaleY="1357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6CACB-B579-40DA-AFE7-82BE0170B5C1}" type="pres">
      <dgm:prSet presAssocID="{7AD817B5-85E4-4B5C-96CE-8EE9BC054FC3}" presName="aSpace" presStyleCnt="0"/>
      <dgm:spPr/>
    </dgm:pt>
    <dgm:pt modelId="{3F0A223C-0F67-4B8B-AA1B-70BFE50A7FE6}" type="pres">
      <dgm:prSet presAssocID="{B3B9FB51-EB35-4CE9-BA4E-70E634F8CAED}" presName="aNode" presStyleLbl="fgAcc1" presStyleIdx="9" presStyleCnt="10" custScaleX="229566" custScaleY="2200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AC70C3-1A66-47D7-952E-5E4404FDB794}" type="pres">
      <dgm:prSet presAssocID="{B3B9FB51-EB35-4CE9-BA4E-70E634F8CAED}" presName="aSpace" presStyleCnt="0"/>
      <dgm:spPr/>
    </dgm:pt>
  </dgm:ptLst>
  <dgm:cxnLst>
    <dgm:cxn modelId="{573633C9-0986-41FE-9789-353BEAEEB943}" srcId="{CB033BDA-356C-45E9-9445-258541B1AAC9}" destId="{4B068090-E110-4B6D-A130-9BCAB2F40EF4}" srcOrd="4" destOrd="0" parTransId="{588441DF-067D-45D3-A35F-D8F586B75675}" sibTransId="{F713F0A2-3CD4-4DD8-8922-C06AA01657E8}"/>
    <dgm:cxn modelId="{883A090C-757B-4EEE-9F40-C8DB9C961E0A}" type="presOf" srcId="{5406E374-57EA-4976-9D1C-0FF275858E52}" destId="{CABF9AA3-0A32-4B45-9F70-1F7B14AFA29A}" srcOrd="0" destOrd="0" presId="urn:microsoft.com/office/officeart/2005/8/layout/pyramid2"/>
    <dgm:cxn modelId="{870B37AA-3619-47F1-A229-26D940CA97A7}" type="presOf" srcId="{CB033BDA-356C-45E9-9445-258541B1AAC9}" destId="{74B08B59-B44B-43E6-8486-BDB7E4CCAF97}" srcOrd="0" destOrd="0" presId="urn:microsoft.com/office/officeart/2005/8/layout/pyramid2"/>
    <dgm:cxn modelId="{703736AA-EB6C-48C3-A283-16B37AEFA697}" srcId="{CB033BDA-356C-45E9-9445-258541B1AAC9}" destId="{CC89572A-D769-42EB-9CA4-CBD8D97C3FC9}" srcOrd="2" destOrd="0" parTransId="{4BBC4E08-7EB3-4C9A-82A6-918D66FCA5EC}" sibTransId="{FBE5FFF5-3EEC-488E-B56F-B1B9C6863B57}"/>
    <dgm:cxn modelId="{ED913D31-53DC-4D43-A851-FBE2305F25C5}" type="presOf" srcId="{B3B9FB51-EB35-4CE9-BA4E-70E634F8CAED}" destId="{3F0A223C-0F67-4B8B-AA1B-70BFE50A7FE6}" srcOrd="0" destOrd="0" presId="urn:microsoft.com/office/officeart/2005/8/layout/pyramid2"/>
    <dgm:cxn modelId="{5A0F4A8E-C11B-4023-A43B-D3FBBA5C9CB3}" type="presOf" srcId="{2BCDF4CC-7206-4B4A-BD08-D377ED30AAEC}" destId="{11A5CFD8-72C7-4A8C-9409-FBBEB251ABB9}" srcOrd="0" destOrd="0" presId="urn:microsoft.com/office/officeart/2005/8/layout/pyramid2"/>
    <dgm:cxn modelId="{63A966BE-84E5-4862-ABE3-5E1D318096F4}" srcId="{CB033BDA-356C-45E9-9445-258541B1AAC9}" destId="{2BCDF4CC-7206-4B4A-BD08-D377ED30AAEC}" srcOrd="1" destOrd="0" parTransId="{F11E4409-7CCE-4DE4-A266-343BA4E18162}" sibTransId="{DDD114C9-0115-46C2-9C88-B31215831260}"/>
    <dgm:cxn modelId="{2E30E2D8-A6A6-4C15-82F0-ED1F96365A7B}" type="presOf" srcId="{CC89572A-D769-42EB-9CA4-CBD8D97C3FC9}" destId="{75C83A39-FE61-49D0-B7E4-DE4CF4F394D4}" srcOrd="0" destOrd="0" presId="urn:microsoft.com/office/officeart/2005/8/layout/pyramid2"/>
    <dgm:cxn modelId="{B1E21C37-3D4F-4368-BDB7-7116514792A0}" srcId="{CB033BDA-356C-45E9-9445-258541B1AAC9}" destId="{5406E374-57EA-4976-9D1C-0FF275858E52}" srcOrd="6" destOrd="0" parTransId="{A40E1FB3-8401-4CD6-97FD-70DBB2C97E6A}" sibTransId="{4A87ADCA-AE21-454F-8EDD-DFD8F4543BB3}"/>
    <dgm:cxn modelId="{310C3158-5ECD-4F5A-B6F6-02C14DD160FE}" type="presOf" srcId="{647375EB-22FC-4FDF-8543-A13D4D1838E3}" destId="{9BA1DD14-D0B2-496A-B14A-48BB68130B74}" srcOrd="0" destOrd="0" presId="urn:microsoft.com/office/officeart/2005/8/layout/pyramid2"/>
    <dgm:cxn modelId="{E025B612-44D6-4BA3-87B4-23C8E7CEA320}" type="presOf" srcId="{A7BD212D-FA10-4E50-A35A-0E94C4CA391A}" destId="{0920FCAD-439C-4F6E-A55C-38AE95478675}" srcOrd="0" destOrd="0" presId="urn:microsoft.com/office/officeart/2005/8/layout/pyramid2"/>
    <dgm:cxn modelId="{97F3C19D-9D1A-4BA8-B8C0-84EC49D30482}" srcId="{CB033BDA-356C-45E9-9445-258541B1AAC9}" destId="{A7BD212D-FA10-4E50-A35A-0E94C4CA391A}" srcOrd="3" destOrd="0" parTransId="{3EBA62B1-AE0A-4941-8BA4-E28B7954BEBA}" sibTransId="{05247F58-2FF6-4FED-B194-71561E196C18}"/>
    <dgm:cxn modelId="{D3C4F89A-AE9E-4502-9E82-AA41FED816CB}" type="presOf" srcId="{7AD817B5-85E4-4B5C-96CE-8EE9BC054FC3}" destId="{EA38CC1C-F392-4DDA-9B8B-EF437ADBB7E8}" srcOrd="0" destOrd="0" presId="urn:microsoft.com/office/officeart/2005/8/layout/pyramid2"/>
    <dgm:cxn modelId="{EA48AB7C-5EC2-43DD-8A1C-7ABE6896ABA3}" type="presOf" srcId="{4B068090-E110-4B6D-A130-9BCAB2F40EF4}" destId="{8C5D4F7E-5576-4141-A5C6-6144870B0223}" srcOrd="0" destOrd="0" presId="urn:microsoft.com/office/officeart/2005/8/layout/pyramid2"/>
    <dgm:cxn modelId="{63F2A4ED-84CB-4918-817A-693C5C562C2A}" srcId="{CB033BDA-356C-45E9-9445-258541B1AAC9}" destId="{647375EB-22FC-4FDF-8543-A13D4D1838E3}" srcOrd="0" destOrd="0" parTransId="{91899F2B-079E-4549-897C-2C8BD44D8DF0}" sibTransId="{299FD5D2-DE35-4133-AF42-4667923B345F}"/>
    <dgm:cxn modelId="{1A8312E7-A5BC-4786-BAC3-DC3B26D1E772}" type="presOf" srcId="{B344490A-2C03-4BBA-838C-260EA4571252}" destId="{C35DAADD-59EE-4CF7-ADDB-995FAEACE398}" srcOrd="0" destOrd="0" presId="urn:microsoft.com/office/officeart/2005/8/layout/pyramid2"/>
    <dgm:cxn modelId="{E589BEF0-24BC-4DE8-98C2-D72FE2FA6479}" srcId="{CB033BDA-356C-45E9-9445-258541B1AAC9}" destId="{A0F0F7FD-6938-4BD9-92B1-06380ADA103C}" srcOrd="5" destOrd="0" parTransId="{50426A4E-5315-4734-AA66-1E30802D9E23}" sibTransId="{1EFDA86A-3DF2-4C2A-B8F0-06FEC0D738AF}"/>
    <dgm:cxn modelId="{F6FA324B-2449-4154-B549-1716F69BF899}" srcId="{CB033BDA-356C-45E9-9445-258541B1AAC9}" destId="{7AD817B5-85E4-4B5C-96CE-8EE9BC054FC3}" srcOrd="8" destOrd="0" parTransId="{7463EF2A-AFF4-44DA-98F0-DE7C1A7E5C61}" sibTransId="{7B7081D6-D8D2-49A9-A3B2-BC13D4E2153F}"/>
    <dgm:cxn modelId="{3630B89C-A272-4ED8-9311-139EE3B4D799}" srcId="{CB033BDA-356C-45E9-9445-258541B1AAC9}" destId="{B3B9FB51-EB35-4CE9-BA4E-70E634F8CAED}" srcOrd="9" destOrd="0" parTransId="{58536771-FF68-4619-AFAB-C6BBAB715E7D}" sibTransId="{DC0CAAC1-2006-4875-A82D-EC5C9ABE7A14}"/>
    <dgm:cxn modelId="{E4CB5F41-EA54-4F0F-B77E-844F637F8227}" srcId="{CB033BDA-356C-45E9-9445-258541B1AAC9}" destId="{B344490A-2C03-4BBA-838C-260EA4571252}" srcOrd="7" destOrd="0" parTransId="{E2C83203-74F3-4E82-97C9-CD7DC92B8006}" sibTransId="{CEE12BC6-4630-44C4-B442-9875563A62F2}"/>
    <dgm:cxn modelId="{51A9EB72-0E77-417B-8754-B2964F0216C4}" type="presOf" srcId="{A0F0F7FD-6938-4BD9-92B1-06380ADA103C}" destId="{42C8F98E-BE6A-46E1-A26D-F44FF6382821}" srcOrd="0" destOrd="0" presId="urn:microsoft.com/office/officeart/2005/8/layout/pyramid2"/>
    <dgm:cxn modelId="{76F3A2C4-1406-4B11-9E2E-FBF0D9A46470}" type="presParOf" srcId="{74B08B59-B44B-43E6-8486-BDB7E4CCAF97}" destId="{784DE67D-E5F9-4F6D-A862-8FF1B53F0AD0}" srcOrd="0" destOrd="0" presId="urn:microsoft.com/office/officeart/2005/8/layout/pyramid2"/>
    <dgm:cxn modelId="{79C3A5C8-38BC-4375-BE1E-4C87DF858B25}" type="presParOf" srcId="{74B08B59-B44B-43E6-8486-BDB7E4CCAF97}" destId="{A5124197-4A0E-4888-AD1B-E9EE8FE03923}" srcOrd="1" destOrd="0" presId="urn:microsoft.com/office/officeart/2005/8/layout/pyramid2"/>
    <dgm:cxn modelId="{483D2FA7-F972-49EB-BDF3-5E05D28D7694}" type="presParOf" srcId="{A5124197-4A0E-4888-AD1B-E9EE8FE03923}" destId="{9BA1DD14-D0B2-496A-B14A-48BB68130B74}" srcOrd="0" destOrd="0" presId="urn:microsoft.com/office/officeart/2005/8/layout/pyramid2"/>
    <dgm:cxn modelId="{34FEA77C-3689-4CF1-B50C-036507F2977F}" type="presParOf" srcId="{A5124197-4A0E-4888-AD1B-E9EE8FE03923}" destId="{C3A2761C-88CD-40AD-ADF2-6C33CF9BDC9F}" srcOrd="1" destOrd="0" presId="urn:microsoft.com/office/officeart/2005/8/layout/pyramid2"/>
    <dgm:cxn modelId="{1A5DCBBA-8DE6-48AA-A7B6-24279249C4E9}" type="presParOf" srcId="{A5124197-4A0E-4888-AD1B-E9EE8FE03923}" destId="{11A5CFD8-72C7-4A8C-9409-FBBEB251ABB9}" srcOrd="2" destOrd="0" presId="urn:microsoft.com/office/officeart/2005/8/layout/pyramid2"/>
    <dgm:cxn modelId="{73D8ADC0-11A5-40E6-98DE-4BF6C0EDB074}" type="presParOf" srcId="{A5124197-4A0E-4888-AD1B-E9EE8FE03923}" destId="{304CBBBA-2AB9-497E-8BA3-07E0C26F25A6}" srcOrd="3" destOrd="0" presId="urn:microsoft.com/office/officeart/2005/8/layout/pyramid2"/>
    <dgm:cxn modelId="{1DD7B2B8-7C2C-4119-80C6-5134E552F7AD}" type="presParOf" srcId="{A5124197-4A0E-4888-AD1B-E9EE8FE03923}" destId="{75C83A39-FE61-49D0-B7E4-DE4CF4F394D4}" srcOrd="4" destOrd="0" presId="urn:microsoft.com/office/officeart/2005/8/layout/pyramid2"/>
    <dgm:cxn modelId="{CDC48174-EEFF-4709-A740-BD54EBFE7317}" type="presParOf" srcId="{A5124197-4A0E-4888-AD1B-E9EE8FE03923}" destId="{37A0A916-86A0-4304-B23C-11A03957779B}" srcOrd="5" destOrd="0" presId="urn:microsoft.com/office/officeart/2005/8/layout/pyramid2"/>
    <dgm:cxn modelId="{D94BFFE2-19FE-48B2-B131-AF514DD4C150}" type="presParOf" srcId="{A5124197-4A0E-4888-AD1B-E9EE8FE03923}" destId="{0920FCAD-439C-4F6E-A55C-38AE95478675}" srcOrd="6" destOrd="0" presId="urn:microsoft.com/office/officeart/2005/8/layout/pyramid2"/>
    <dgm:cxn modelId="{E555163E-DAD5-4A3D-9721-3B0F7136912B}" type="presParOf" srcId="{A5124197-4A0E-4888-AD1B-E9EE8FE03923}" destId="{F421F9A5-B69A-47A7-AA7F-BA755D10393C}" srcOrd="7" destOrd="0" presId="urn:microsoft.com/office/officeart/2005/8/layout/pyramid2"/>
    <dgm:cxn modelId="{0EC4AB80-46E5-4669-A666-3BD756C737E2}" type="presParOf" srcId="{A5124197-4A0E-4888-AD1B-E9EE8FE03923}" destId="{8C5D4F7E-5576-4141-A5C6-6144870B0223}" srcOrd="8" destOrd="0" presId="urn:microsoft.com/office/officeart/2005/8/layout/pyramid2"/>
    <dgm:cxn modelId="{27DB6386-B16A-483A-B218-4FE7B6300B16}" type="presParOf" srcId="{A5124197-4A0E-4888-AD1B-E9EE8FE03923}" destId="{3DA80CFB-ABE6-42E1-BFD4-61F05A9D6B48}" srcOrd="9" destOrd="0" presId="urn:microsoft.com/office/officeart/2005/8/layout/pyramid2"/>
    <dgm:cxn modelId="{68AF621E-DAA0-448B-A7F1-A95F3E4F9802}" type="presParOf" srcId="{A5124197-4A0E-4888-AD1B-E9EE8FE03923}" destId="{42C8F98E-BE6A-46E1-A26D-F44FF6382821}" srcOrd="10" destOrd="0" presId="urn:microsoft.com/office/officeart/2005/8/layout/pyramid2"/>
    <dgm:cxn modelId="{E3AC9F73-3E63-4621-BB1E-E943C94E9F2D}" type="presParOf" srcId="{A5124197-4A0E-4888-AD1B-E9EE8FE03923}" destId="{7B32FEE7-8452-4F6E-8CA7-0904C515F7FA}" srcOrd="11" destOrd="0" presId="urn:microsoft.com/office/officeart/2005/8/layout/pyramid2"/>
    <dgm:cxn modelId="{1BEAD353-0E37-479E-8061-AB654AA8406A}" type="presParOf" srcId="{A5124197-4A0E-4888-AD1B-E9EE8FE03923}" destId="{CABF9AA3-0A32-4B45-9F70-1F7B14AFA29A}" srcOrd="12" destOrd="0" presId="urn:microsoft.com/office/officeart/2005/8/layout/pyramid2"/>
    <dgm:cxn modelId="{822C804D-251A-4B7D-AE04-3F363F3DA2C9}" type="presParOf" srcId="{A5124197-4A0E-4888-AD1B-E9EE8FE03923}" destId="{3C149C32-8D14-4080-AAF9-D75DB1719D50}" srcOrd="13" destOrd="0" presId="urn:microsoft.com/office/officeart/2005/8/layout/pyramid2"/>
    <dgm:cxn modelId="{71D6B21E-C017-4D15-BE42-470A8635EA6A}" type="presParOf" srcId="{A5124197-4A0E-4888-AD1B-E9EE8FE03923}" destId="{C35DAADD-59EE-4CF7-ADDB-995FAEACE398}" srcOrd="14" destOrd="0" presId="urn:microsoft.com/office/officeart/2005/8/layout/pyramid2"/>
    <dgm:cxn modelId="{88E16DC8-9276-44EF-A677-0BA31DDE1B76}" type="presParOf" srcId="{A5124197-4A0E-4888-AD1B-E9EE8FE03923}" destId="{9C006831-7175-4FD1-A51E-EB32F2C67FE2}" srcOrd="15" destOrd="0" presId="urn:microsoft.com/office/officeart/2005/8/layout/pyramid2"/>
    <dgm:cxn modelId="{CE68975C-A7C5-4D67-A487-75BC70AC10C5}" type="presParOf" srcId="{A5124197-4A0E-4888-AD1B-E9EE8FE03923}" destId="{EA38CC1C-F392-4DDA-9B8B-EF437ADBB7E8}" srcOrd="16" destOrd="0" presId="urn:microsoft.com/office/officeart/2005/8/layout/pyramid2"/>
    <dgm:cxn modelId="{EC8DEB53-5A37-465F-A699-DA97AF0CDE77}" type="presParOf" srcId="{A5124197-4A0E-4888-AD1B-E9EE8FE03923}" destId="{1796CACB-B579-40DA-AFE7-82BE0170B5C1}" srcOrd="17" destOrd="0" presId="urn:microsoft.com/office/officeart/2005/8/layout/pyramid2"/>
    <dgm:cxn modelId="{24B5C72B-2904-4D15-AB26-507D1BB1F315}" type="presParOf" srcId="{A5124197-4A0E-4888-AD1B-E9EE8FE03923}" destId="{3F0A223C-0F67-4B8B-AA1B-70BFE50A7FE6}" srcOrd="18" destOrd="0" presId="urn:microsoft.com/office/officeart/2005/8/layout/pyramid2"/>
    <dgm:cxn modelId="{B9411648-4F59-46FE-8E33-E0BCC977F457}" type="presParOf" srcId="{A5124197-4A0E-4888-AD1B-E9EE8FE03923}" destId="{A9AC70C3-1A66-47D7-952E-5E4404FDB794}" srcOrd="19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E09DD93-94ED-4F63-ABC7-0F477EAD865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1D1CBA-146F-443A-9BF2-C7AF1F983C9B}">
      <dgm:prSet custT="1"/>
      <dgm:spPr/>
      <dgm:t>
        <a:bodyPr/>
        <a:lstStyle/>
        <a:p>
          <a:r>
            <a:rPr lang="ru-RU" sz="1200" b="0" dirty="0" err="1" smtClean="0">
              <a:solidFill>
                <a:schemeClr val="tx1"/>
              </a:solidFill>
            </a:rPr>
            <a:t>Аналіз</a:t>
          </a:r>
          <a:r>
            <a:rPr lang="ru-RU" sz="1200" b="0" dirty="0" smtClean="0">
              <a:solidFill>
                <a:schemeClr val="tx1"/>
              </a:solidFill>
            </a:rPr>
            <a:t> </a:t>
          </a:r>
          <a:r>
            <a:rPr lang="ru-RU" sz="1200" b="0" dirty="0" err="1" smtClean="0">
              <a:solidFill>
                <a:schemeClr val="tx1"/>
              </a:solidFill>
            </a:rPr>
            <a:t>міста</a:t>
          </a:r>
          <a:r>
            <a:rPr lang="ru-RU" sz="1200" b="0" dirty="0" smtClean="0">
              <a:solidFill>
                <a:schemeClr val="tx1"/>
              </a:solidFill>
            </a:rPr>
            <a:t> як </a:t>
          </a:r>
          <a:r>
            <a:rPr lang="ru-RU" sz="1200" b="0" dirty="0" err="1" smtClean="0">
              <a:solidFill>
                <a:schemeClr val="tx1"/>
              </a:solidFill>
            </a:rPr>
            <a:t>форми</a:t>
          </a:r>
          <a:r>
            <a:rPr lang="ru-RU" sz="1200" b="0" dirty="0" smtClean="0">
              <a:solidFill>
                <a:schemeClr val="tx1"/>
              </a:solidFill>
            </a:rPr>
            <a:t> </a:t>
          </a:r>
          <a:r>
            <a:rPr lang="ru-RU" sz="1200" b="0" dirty="0" err="1" smtClean="0">
              <a:solidFill>
                <a:schemeClr val="tx1"/>
              </a:solidFill>
            </a:rPr>
            <a:t>розселення</a:t>
          </a:r>
          <a:r>
            <a:rPr lang="ru-RU" sz="1200" b="0" dirty="0" smtClean="0">
              <a:solidFill>
                <a:schemeClr val="tx1"/>
              </a:solidFill>
            </a:rPr>
            <a:t>;</a:t>
          </a:r>
          <a:endParaRPr lang="ru-RU" sz="1200" b="0" dirty="0">
            <a:solidFill>
              <a:schemeClr val="tx1"/>
            </a:solidFill>
          </a:endParaRPr>
        </a:p>
      </dgm:t>
    </dgm:pt>
    <dgm:pt modelId="{E30C75B8-6604-4E68-AB55-F24CA43FCD93}" type="parTrans" cxnId="{EF79BEEF-DE0C-4FEF-B1E7-AA79D251177B}">
      <dgm:prSet/>
      <dgm:spPr/>
      <dgm:t>
        <a:bodyPr/>
        <a:lstStyle/>
        <a:p>
          <a:endParaRPr lang="ru-RU" sz="1200" b="0">
            <a:solidFill>
              <a:schemeClr val="tx1"/>
            </a:solidFill>
          </a:endParaRPr>
        </a:p>
      </dgm:t>
    </dgm:pt>
    <dgm:pt modelId="{9C4C8BB1-D4F0-4BF9-ABEB-F377BE085D33}" type="sibTrans" cxnId="{EF79BEEF-DE0C-4FEF-B1E7-AA79D251177B}">
      <dgm:prSet/>
      <dgm:spPr/>
      <dgm:t>
        <a:bodyPr/>
        <a:lstStyle/>
        <a:p>
          <a:endParaRPr lang="ru-RU" sz="1200" b="0">
            <a:solidFill>
              <a:schemeClr val="tx1"/>
            </a:solidFill>
          </a:endParaRPr>
        </a:p>
      </dgm:t>
    </dgm:pt>
    <dgm:pt modelId="{C69835C6-B644-422A-B9AF-165053359DE8}">
      <dgm:prSet custT="1"/>
      <dgm:spPr/>
      <dgm:t>
        <a:bodyPr/>
        <a:lstStyle/>
        <a:p>
          <a:r>
            <a:rPr lang="ru-RU" sz="1200" b="0" dirty="0">
              <a:solidFill>
                <a:schemeClr val="tx1"/>
              </a:solidFill>
            </a:rPr>
            <a:t>Аналіз міста як середовища функціонування і розвитку специфічної соціально-територіальної спільності людей;</a:t>
          </a:r>
        </a:p>
      </dgm:t>
    </dgm:pt>
    <dgm:pt modelId="{F0C70331-1B9F-4690-A235-C43039C86CC4}" type="parTrans" cxnId="{AA688B81-23C1-421C-BAF7-92DDFF141280}">
      <dgm:prSet/>
      <dgm:spPr/>
      <dgm:t>
        <a:bodyPr/>
        <a:lstStyle/>
        <a:p>
          <a:endParaRPr lang="ru-RU"/>
        </a:p>
      </dgm:t>
    </dgm:pt>
    <dgm:pt modelId="{C4FACCCF-E050-4300-89C8-7F2084010CD5}" type="sibTrans" cxnId="{AA688B81-23C1-421C-BAF7-92DDFF141280}">
      <dgm:prSet/>
      <dgm:spPr/>
      <dgm:t>
        <a:bodyPr/>
        <a:lstStyle/>
        <a:p>
          <a:endParaRPr lang="ru-RU"/>
        </a:p>
      </dgm:t>
    </dgm:pt>
    <dgm:pt modelId="{3EF2D7B3-4A23-4BFC-8F78-AC54A967038E}">
      <dgm:prSet custT="1"/>
      <dgm:spPr/>
      <dgm:t>
        <a:bodyPr/>
        <a:lstStyle/>
        <a:p>
          <a:r>
            <a:rPr lang="ru-RU" sz="1200" b="0" dirty="0">
              <a:solidFill>
                <a:schemeClr val="tx1"/>
              </a:solidFill>
            </a:rPr>
            <a:t>Аналіз міста як проблеми відтворення соціальної структури і способу життя цієї спільності в процесі виробництва, розподілу, обміну та споживання на базі властивої місту матеріально-речового комплексу;</a:t>
          </a:r>
        </a:p>
      </dgm:t>
    </dgm:pt>
    <dgm:pt modelId="{DE270C18-1B27-4CC2-B8D9-92377B0F8E33}" type="parTrans" cxnId="{1DE94717-C131-46B6-B9B6-CF9800E43F4D}">
      <dgm:prSet/>
      <dgm:spPr/>
      <dgm:t>
        <a:bodyPr/>
        <a:lstStyle/>
        <a:p>
          <a:endParaRPr lang="ru-RU"/>
        </a:p>
      </dgm:t>
    </dgm:pt>
    <dgm:pt modelId="{58D8FBF9-70E6-4C79-B310-441AB4903A56}" type="sibTrans" cxnId="{1DE94717-C131-46B6-B9B6-CF9800E43F4D}">
      <dgm:prSet/>
      <dgm:spPr/>
      <dgm:t>
        <a:bodyPr/>
        <a:lstStyle/>
        <a:p>
          <a:endParaRPr lang="ru-RU"/>
        </a:p>
      </dgm:t>
    </dgm:pt>
    <dgm:pt modelId="{1D6D0749-7AC4-4D6F-BB34-1627052E03A6}">
      <dgm:prSet custT="1"/>
      <dgm:spPr/>
      <dgm:t>
        <a:bodyPr/>
        <a:lstStyle/>
        <a:p>
          <a:r>
            <a:rPr lang="ru-RU" sz="1200" b="0" dirty="0">
              <a:solidFill>
                <a:schemeClr val="tx1"/>
              </a:solidFill>
            </a:rPr>
            <a:t>Дослідження закономірностей розвитку соціально-поселенської структури, яка виступає в якості результату взаємодії поселенської мережі з соціальною організацією суспільства. Аналіз міста як соціально-класової структури і поселенської мережі;</a:t>
          </a:r>
        </a:p>
      </dgm:t>
    </dgm:pt>
    <dgm:pt modelId="{1BAC36F4-B7E7-4955-B8E9-D05788B6EFEE}" type="parTrans" cxnId="{C4C6331D-422C-4830-9A96-77B428B74D7E}">
      <dgm:prSet/>
      <dgm:spPr/>
      <dgm:t>
        <a:bodyPr/>
        <a:lstStyle/>
        <a:p>
          <a:endParaRPr lang="ru-RU"/>
        </a:p>
      </dgm:t>
    </dgm:pt>
    <dgm:pt modelId="{A0072B44-D60C-4E53-B8E7-60E61BF6E834}" type="sibTrans" cxnId="{C4C6331D-422C-4830-9A96-77B428B74D7E}">
      <dgm:prSet/>
      <dgm:spPr/>
      <dgm:t>
        <a:bodyPr/>
        <a:lstStyle/>
        <a:p>
          <a:endParaRPr lang="ru-RU"/>
        </a:p>
      </dgm:t>
    </dgm:pt>
    <dgm:pt modelId="{11C805E0-E8A9-411F-9345-698284ED79F5}">
      <dgm:prSet custT="1"/>
      <dgm:spPr/>
      <dgm:t>
        <a:bodyPr/>
        <a:lstStyle/>
        <a:p>
          <a:r>
            <a:rPr lang="ru-RU" sz="1200" b="0" dirty="0">
              <a:solidFill>
                <a:schemeClr val="tx1"/>
              </a:solidFill>
            </a:rPr>
            <a:t>Місто як система взаємозв'язку населення і ресурсів;</a:t>
          </a:r>
        </a:p>
      </dgm:t>
    </dgm:pt>
    <dgm:pt modelId="{3F9D6E52-7CA7-4196-B165-CFD1FD68784B}" type="parTrans" cxnId="{D2597F7B-72E4-4DE9-B06A-120F5FFDEDD8}">
      <dgm:prSet/>
      <dgm:spPr/>
      <dgm:t>
        <a:bodyPr/>
        <a:lstStyle/>
        <a:p>
          <a:endParaRPr lang="ru-RU"/>
        </a:p>
      </dgm:t>
    </dgm:pt>
    <dgm:pt modelId="{32B54026-7633-49D6-9707-4F5E403DBC58}" type="sibTrans" cxnId="{D2597F7B-72E4-4DE9-B06A-120F5FFDEDD8}">
      <dgm:prSet/>
      <dgm:spPr/>
      <dgm:t>
        <a:bodyPr/>
        <a:lstStyle/>
        <a:p>
          <a:endParaRPr lang="ru-RU"/>
        </a:p>
      </dgm:t>
    </dgm:pt>
    <dgm:pt modelId="{80BF7354-2A80-4693-B675-FEA60CDFBDDF}">
      <dgm:prSet custT="1"/>
      <dgm:spPr/>
      <dgm:t>
        <a:bodyPr/>
        <a:lstStyle/>
        <a:p>
          <a:r>
            <a:rPr lang="ru-RU" sz="1200" b="0" dirty="0">
              <a:solidFill>
                <a:schemeClr val="tx1"/>
              </a:solidFill>
            </a:rPr>
            <a:t>Система управління містом та міським ресурсом. Методи і способи.</a:t>
          </a:r>
        </a:p>
      </dgm:t>
    </dgm:pt>
    <dgm:pt modelId="{6363C512-42AC-4CE2-8C2F-71BC94205BC3}" type="parTrans" cxnId="{DBD8E6B5-150D-49BF-A22F-18454DF52E5B}">
      <dgm:prSet/>
      <dgm:spPr/>
      <dgm:t>
        <a:bodyPr/>
        <a:lstStyle/>
        <a:p>
          <a:endParaRPr lang="ru-RU"/>
        </a:p>
      </dgm:t>
    </dgm:pt>
    <dgm:pt modelId="{B990046B-6F6D-48AF-A8BF-13403C3BC463}" type="sibTrans" cxnId="{DBD8E6B5-150D-49BF-A22F-18454DF52E5B}">
      <dgm:prSet/>
      <dgm:spPr/>
      <dgm:t>
        <a:bodyPr/>
        <a:lstStyle/>
        <a:p>
          <a:endParaRPr lang="ru-RU"/>
        </a:p>
      </dgm:t>
    </dgm:pt>
    <dgm:pt modelId="{AE433703-3F7C-48EF-A192-AC4AB69819BB}" type="pres">
      <dgm:prSet presAssocID="{8E09DD93-94ED-4F63-ABC7-0F477EAD865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8723698-31E6-4440-8396-A64E2F20253C}" type="pres">
      <dgm:prSet presAssocID="{8E09DD93-94ED-4F63-ABC7-0F477EAD865B}" presName="Name1" presStyleCnt="0"/>
      <dgm:spPr/>
    </dgm:pt>
    <dgm:pt modelId="{5BDF873C-55C0-49FF-88BA-0BD055E70F39}" type="pres">
      <dgm:prSet presAssocID="{8E09DD93-94ED-4F63-ABC7-0F477EAD865B}" presName="cycle" presStyleCnt="0"/>
      <dgm:spPr/>
    </dgm:pt>
    <dgm:pt modelId="{2A3C3943-5535-4042-84F7-024B7F91A57C}" type="pres">
      <dgm:prSet presAssocID="{8E09DD93-94ED-4F63-ABC7-0F477EAD865B}" presName="srcNode" presStyleLbl="node1" presStyleIdx="0" presStyleCnt="6"/>
      <dgm:spPr/>
    </dgm:pt>
    <dgm:pt modelId="{0A5188E3-45CA-479C-A317-84FC8E7FE58C}" type="pres">
      <dgm:prSet presAssocID="{8E09DD93-94ED-4F63-ABC7-0F477EAD865B}" presName="conn" presStyleLbl="parChTrans1D2" presStyleIdx="0" presStyleCnt="1"/>
      <dgm:spPr/>
      <dgm:t>
        <a:bodyPr/>
        <a:lstStyle/>
        <a:p>
          <a:endParaRPr lang="ru-RU"/>
        </a:p>
      </dgm:t>
    </dgm:pt>
    <dgm:pt modelId="{6F046064-8B5E-4984-B085-A6C12C60E4D0}" type="pres">
      <dgm:prSet presAssocID="{8E09DD93-94ED-4F63-ABC7-0F477EAD865B}" presName="extraNode" presStyleLbl="node1" presStyleIdx="0" presStyleCnt="6"/>
      <dgm:spPr/>
    </dgm:pt>
    <dgm:pt modelId="{A300DEDE-862D-44DD-848A-2AFBEAA1DBA8}" type="pres">
      <dgm:prSet presAssocID="{8E09DD93-94ED-4F63-ABC7-0F477EAD865B}" presName="dstNode" presStyleLbl="node1" presStyleIdx="0" presStyleCnt="6"/>
      <dgm:spPr/>
    </dgm:pt>
    <dgm:pt modelId="{B6E25759-FDC2-4AF2-A467-0A97A44CE322}" type="pres">
      <dgm:prSet presAssocID="{141D1CBA-146F-443A-9BF2-C7AF1F983C9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515152-CB22-4538-B81F-3715C40C7556}" type="pres">
      <dgm:prSet presAssocID="{141D1CBA-146F-443A-9BF2-C7AF1F983C9B}" presName="accent_1" presStyleCnt="0"/>
      <dgm:spPr/>
    </dgm:pt>
    <dgm:pt modelId="{9DEA1A6E-295E-46E2-924C-1E21BF64FCA3}" type="pres">
      <dgm:prSet presAssocID="{141D1CBA-146F-443A-9BF2-C7AF1F983C9B}" presName="accentRepeatNode" presStyleLbl="solidFgAcc1" presStyleIdx="0" presStyleCnt="6"/>
      <dgm:spPr/>
    </dgm:pt>
    <dgm:pt modelId="{99A2C492-8B09-4A02-9C1D-3478BA33ED4E}" type="pres">
      <dgm:prSet presAssocID="{C69835C6-B644-422A-B9AF-165053359DE8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D43240-A9D5-4805-9557-585319FB54FA}" type="pres">
      <dgm:prSet presAssocID="{C69835C6-B644-422A-B9AF-165053359DE8}" presName="accent_2" presStyleCnt="0"/>
      <dgm:spPr/>
    </dgm:pt>
    <dgm:pt modelId="{BF20C9A1-83B5-47FB-B80F-7EFB3E238F63}" type="pres">
      <dgm:prSet presAssocID="{C69835C6-B644-422A-B9AF-165053359DE8}" presName="accentRepeatNode" presStyleLbl="solidFgAcc1" presStyleIdx="1" presStyleCnt="6"/>
      <dgm:spPr/>
    </dgm:pt>
    <dgm:pt modelId="{3DB83868-5C3A-428D-B767-933C9BE416EB}" type="pres">
      <dgm:prSet presAssocID="{3EF2D7B3-4A23-4BFC-8F78-AC54A967038E}" presName="text_3" presStyleLbl="node1" presStyleIdx="2" presStyleCnt="6" custScaleX="99929" custScaleY="136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436082-610F-45C7-82E4-0CB90A5CBB26}" type="pres">
      <dgm:prSet presAssocID="{3EF2D7B3-4A23-4BFC-8F78-AC54A967038E}" presName="accent_3" presStyleCnt="0"/>
      <dgm:spPr/>
    </dgm:pt>
    <dgm:pt modelId="{064F5B93-5D69-4693-8835-C99F323EFD36}" type="pres">
      <dgm:prSet presAssocID="{3EF2D7B3-4A23-4BFC-8F78-AC54A967038E}" presName="accentRepeatNode" presStyleLbl="solidFgAcc1" presStyleIdx="2" presStyleCnt="6"/>
      <dgm:spPr/>
    </dgm:pt>
    <dgm:pt modelId="{ECF9DD27-5ECB-4E2C-B98F-6FB14A18B817}" type="pres">
      <dgm:prSet presAssocID="{1D6D0749-7AC4-4D6F-BB34-1627052E03A6}" presName="text_4" presStyleLbl="node1" presStyleIdx="3" presStyleCnt="6" custScaleX="99929" custScaleY="166730" custLinFactNeighborX="724" custLinFactNeighborY="29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E65F6-04F8-4A5F-9497-579C757AA0E2}" type="pres">
      <dgm:prSet presAssocID="{1D6D0749-7AC4-4D6F-BB34-1627052E03A6}" presName="accent_4" presStyleCnt="0"/>
      <dgm:spPr/>
    </dgm:pt>
    <dgm:pt modelId="{61876334-0FBF-42A4-B265-E08570E0DA4C}" type="pres">
      <dgm:prSet presAssocID="{1D6D0749-7AC4-4D6F-BB34-1627052E03A6}" presName="accentRepeatNode" presStyleLbl="solidFgAcc1" presStyleIdx="3" presStyleCnt="6" custLinFactNeighborX="3199" custLinFactNeighborY="6565"/>
      <dgm:spPr/>
    </dgm:pt>
    <dgm:pt modelId="{CA67A0BC-9B25-4D0B-BD35-091849AB3DAD}" type="pres">
      <dgm:prSet presAssocID="{11C805E0-E8A9-411F-9345-698284ED79F5}" presName="text_5" presStyleLbl="node1" presStyleIdx="4" presStyleCnt="6" custLinFactNeighborX="475" custLinFactNeighborY="24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232B8-4A72-44E1-886A-5BD709683C6D}" type="pres">
      <dgm:prSet presAssocID="{11C805E0-E8A9-411F-9345-698284ED79F5}" presName="accent_5" presStyleCnt="0"/>
      <dgm:spPr/>
    </dgm:pt>
    <dgm:pt modelId="{31149B73-FB61-4168-8F44-3515EE6BE54F}" type="pres">
      <dgm:prSet presAssocID="{11C805E0-E8A9-411F-9345-698284ED79F5}" presName="accentRepeatNode" presStyleLbl="solidFgAcc1" presStyleIdx="4" presStyleCnt="6"/>
      <dgm:spPr/>
    </dgm:pt>
    <dgm:pt modelId="{A343C30F-24C6-410E-9C85-B476DF75189B}" type="pres">
      <dgm:prSet presAssocID="{80BF7354-2A80-4693-B675-FEA60CDFBDDF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5284F8-CC12-4F66-BF0E-B52BD9DECEA7}" type="pres">
      <dgm:prSet presAssocID="{80BF7354-2A80-4693-B675-FEA60CDFBDDF}" presName="accent_6" presStyleCnt="0"/>
      <dgm:spPr/>
    </dgm:pt>
    <dgm:pt modelId="{FE290FEE-701C-46AF-A43E-A2234E391752}" type="pres">
      <dgm:prSet presAssocID="{80BF7354-2A80-4693-B675-FEA60CDFBDDF}" presName="accentRepeatNode" presStyleLbl="solidFgAcc1" presStyleIdx="5" presStyleCnt="6"/>
      <dgm:spPr/>
    </dgm:pt>
  </dgm:ptLst>
  <dgm:cxnLst>
    <dgm:cxn modelId="{D2597F7B-72E4-4DE9-B06A-120F5FFDEDD8}" srcId="{8E09DD93-94ED-4F63-ABC7-0F477EAD865B}" destId="{11C805E0-E8A9-411F-9345-698284ED79F5}" srcOrd="4" destOrd="0" parTransId="{3F9D6E52-7CA7-4196-B165-CFD1FD68784B}" sibTransId="{32B54026-7633-49D6-9707-4F5E403DBC58}"/>
    <dgm:cxn modelId="{AA688B81-23C1-421C-BAF7-92DDFF141280}" srcId="{8E09DD93-94ED-4F63-ABC7-0F477EAD865B}" destId="{C69835C6-B644-422A-B9AF-165053359DE8}" srcOrd="1" destOrd="0" parTransId="{F0C70331-1B9F-4690-A235-C43039C86CC4}" sibTransId="{C4FACCCF-E050-4300-89C8-7F2084010CD5}"/>
    <dgm:cxn modelId="{CB0B5962-57D5-46A6-99AE-2DBE83C833AF}" type="presOf" srcId="{C69835C6-B644-422A-B9AF-165053359DE8}" destId="{99A2C492-8B09-4A02-9C1D-3478BA33ED4E}" srcOrd="0" destOrd="0" presId="urn:microsoft.com/office/officeart/2008/layout/VerticalCurvedList"/>
    <dgm:cxn modelId="{6ACA5AAA-D349-43F1-B37A-84E2E1F44BAA}" type="presOf" srcId="{80BF7354-2A80-4693-B675-FEA60CDFBDDF}" destId="{A343C30F-24C6-410E-9C85-B476DF75189B}" srcOrd="0" destOrd="0" presId="urn:microsoft.com/office/officeart/2008/layout/VerticalCurvedList"/>
    <dgm:cxn modelId="{27DE4759-725B-4FC7-9E9E-A5784787CB1F}" type="presOf" srcId="{141D1CBA-146F-443A-9BF2-C7AF1F983C9B}" destId="{B6E25759-FDC2-4AF2-A467-0A97A44CE322}" srcOrd="0" destOrd="0" presId="urn:microsoft.com/office/officeart/2008/layout/VerticalCurvedList"/>
    <dgm:cxn modelId="{1DE94717-C131-46B6-B9B6-CF9800E43F4D}" srcId="{8E09DD93-94ED-4F63-ABC7-0F477EAD865B}" destId="{3EF2D7B3-4A23-4BFC-8F78-AC54A967038E}" srcOrd="2" destOrd="0" parTransId="{DE270C18-1B27-4CC2-B8D9-92377B0F8E33}" sibTransId="{58D8FBF9-70E6-4C79-B310-441AB4903A56}"/>
    <dgm:cxn modelId="{EF79BEEF-DE0C-4FEF-B1E7-AA79D251177B}" srcId="{8E09DD93-94ED-4F63-ABC7-0F477EAD865B}" destId="{141D1CBA-146F-443A-9BF2-C7AF1F983C9B}" srcOrd="0" destOrd="0" parTransId="{E30C75B8-6604-4E68-AB55-F24CA43FCD93}" sibTransId="{9C4C8BB1-D4F0-4BF9-ABEB-F377BE085D33}"/>
    <dgm:cxn modelId="{48B64332-9722-49A7-A4F1-829825BC65C1}" type="presOf" srcId="{11C805E0-E8A9-411F-9345-698284ED79F5}" destId="{CA67A0BC-9B25-4D0B-BD35-091849AB3DAD}" srcOrd="0" destOrd="0" presId="urn:microsoft.com/office/officeart/2008/layout/VerticalCurvedList"/>
    <dgm:cxn modelId="{C4C6331D-422C-4830-9A96-77B428B74D7E}" srcId="{8E09DD93-94ED-4F63-ABC7-0F477EAD865B}" destId="{1D6D0749-7AC4-4D6F-BB34-1627052E03A6}" srcOrd="3" destOrd="0" parTransId="{1BAC36F4-B7E7-4955-B8E9-D05788B6EFEE}" sibTransId="{A0072B44-D60C-4E53-B8E7-60E61BF6E834}"/>
    <dgm:cxn modelId="{3471CF08-2359-40C3-B850-3F695A0DC85C}" type="presOf" srcId="{9C4C8BB1-D4F0-4BF9-ABEB-F377BE085D33}" destId="{0A5188E3-45CA-479C-A317-84FC8E7FE58C}" srcOrd="0" destOrd="0" presId="urn:microsoft.com/office/officeart/2008/layout/VerticalCurvedList"/>
    <dgm:cxn modelId="{886B97ED-FFB7-4639-8C78-894B4AF0A9E3}" type="presOf" srcId="{3EF2D7B3-4A23-4BFC-8F78-AC54A967038E}" destId="{3DB83868-5C3A-428D-B767-933C9BE416EB}" srcOrd="0" destOrd="0" presId="urn:microsoft.com/office/officeart/2008/layout/VerticalCurvedList"/>
    <dgm:cxn modelId="{B4C3D881-C32D-434C-9764-60773D2BCF9B}" type="presOf" srcId="{8E09DD93-94ED-4F63-ABC7-0F477EAD865B}" destId="{AE433703-3F7C-48EF-A192-AC4AB69819BB}" srcOrd="0" destOrd="0" presId="urn:microsoft.com/office/officeart/2008/layout/VerticalCurvedList"/>
    <dgm:cxn modelId="{8CCA02F3-229B-4ACE-BB7C-2E8445F7BAF3}" type="presOf" srcId="{1D6D0749-7AC4-4D6F-BB34-1627052E03A6}" destId="{ECF9DD27-5ECB-4E2C-B98F-6FB14A18B817}" srcOrd="0" destOrd="0" presId="urn:microsoft.com/office/officeart/2008/layout/VerticalCurvedList"/>
    <dgm:cxn modelId="{DBD8E6B5-150D-49BF-A22F-18454DF52E5B}" srcId="{8E09DD93-94ED-4F63-ABC7-0F477EAD865B}" destId="{80BF7354-2A80-4693-B675-FEA60CDFBDDF}" srcOrd="5" destOrd="0" parTransId="{6363C512-42AC-4CE2-8C2F-71BC94205BC3}" sibTransId="{B990046B-6F6D-48AF-A8BF-13403C3BC463}"/>
    <dgm:cxn modelId="{3A574D92-F66C-4D5A-8ACC-31E5DF9A6610}" type="presParOf" srcId="{AE433703-3F7C-48EF-A192-AC4AB69819BB}" destId="{C8723698-31E6-4440-8396-A64E2F20253C}" srcOrd="0" destOrd="0" presId="urn:microsoft.com/office/officeart/2008/layout/VerticalCurvedList"/>
    <dgm:cxn modelId="{64BFB2F5-1DDA-4473-A725-F522C2FBD412}" type="presParOf" srcId="{C8723698-31E6-4440-8396-A64E2F20253C}" destId="{5BDF873C-55C0-49FF-88BA-0BD055E70F39}" srcOrd="0" destOrd="0" presId="urn:microsoft.com/office/officeart/2008/layout/VerticalCurvedList"/>
    <dgm:cxn modelId="{4C0BB28F-8D19-4FEB-891E-655D6E202066}" type="presParOf" srcId="{5BDF873C-55C0-49FF-88BA-0BD055E70F39}" destId="{2A3C3943-5535-4042-84F7-024B7F91A57C}" srcOrd="0" destOrd="0" presId="urn:microsoft.com/office/officeart/2008/layout/VerticalCurvedList"/>
    <dgm:cxn modelId="{10029B85-7B38-4B86-BC3C-55D49E31C2E8}" type="presParOf" srcId="{5BDF873C-55C0-49FF-88BA-0BD055E70F39}" destId="{0A5188E3-45CA-479C-A317-84FC8E7FE58C}" srcOrd="1" destOrd="0" presId="urn:microsoft.com/office/officeart/2008/layout/VerticalCurvedList"/>
    <dgm:cxn modelId="{C8B443D6-06F6-4BFA-A506-9F3BD3E838AB}" type="presParOf" srcId="{5BDF873C-55C0-49FF-88BA-0BD055E70F39}" destId="{6F046064-8B5E-4984-B085-A6C12C60E4D0}" srcOrd="2" destOrd="0" presId="urn:microsoft.com/office/officeart/2008/layout/VerticalCurvedList"/>
    <dgm:cxn modelId="{2BE9F829-8DAD-436C-9635-818D504F76CF}" type="presParOf" srcId="{5BDF873C-55C0-49FF-88BA-0BD055E70F39}" destId="{A300DEDE-862D-44DD-848A-2AFBEAA1DBA8}" srcOrd="3" destOrd="0" presId="urn:microsoft.com/office/officeart/2008/layout/VerticalCurvedList"/>
    <dgm:cxn modelId="{5339977D-F299-46F5-B0FD-BC0CEB40D33E}" type="presParOf" srcId="{C8723698-31E6-4440-8396-A64E2F20253C}" destId="{B6E25759-FDC2-4AF2-A467-0A97A44CE322}" srcOrd="1" destOrd="0" presId="urn:microsoft.com/office/officeart/2008/layout/VerticalCurvedList"/>
    <dgm:cxn modelId="{E559F319-0BF5-4F78-81C5-40BBB9894F25}" type="presParOf" srcId="{C8723698-31E6-4440-8396-A64E2F20253C}" destId="{46515152-CB22-4538-B81F-3715C40C7556}" srcOrd="2" destOrd="0" presId="urn:microsoft.com/office/officeart/2008/layout/VerticalCurvedList"/>
    <dgm:cxn modelId="{55BEFA60-D805-4162-BF67-1EFAF4CBF6E5}" type="presParOf" srcId="{46515152-CB22-4538-B81F-3715C40C7556}" destId="{9DEA1A6E-295E-46E2-924C-1E21BF64FCA3}" srcOrd="0" destOrd="0" presId="urn:microsoft.com/office/officeart/2008/layout/VerticalCurvedList"/>
    <dgm:cxn modelId="{C22B3302-98D6-4BCE-907E-3EA3598F93DC}" type="presParOf" srcId="{C8723698-31E6-4440-8396-A64E2F20253C}" destId="{99A2C492-8B09-4A02-9C1D-3478BA33ED4E}" srcOrd="3" destOrd="0" presId="urn:microsoft.com/office/officeart/2008/layout/VerticalCurvedList"/>
    <dgm:cxn modelId="{2264EB87-637C-458D-B3F1-4BEBFA51C76E}" type="presParOf" srcId="{C8723698-31E6-4440-8396-A64E2F20253C}" destId="{B1D43240-A9D5-4805-9557-585319FB54FA}" srcOrd="4" destOrd="0" presId="urn:microsoft.com/office/officeart/2008/layout/VerticalCurvedList"/>
    <dgm:cxn modelId="{7C80574E-B46B-447B-B42E-10F092685877}" type="presParOf" srcId="{B1D43240-A9D5-4805-9557-585319FB54FA}" destId="{BF20C9A1-83B5-47FB-B80F-7EFB3E238F63}" srcOrd="0" destOrd="0" presId="urn:microsoft.com/office/officeart/2008/layout/VerticalCurvedList"/>
    <dgm:cxn modelId="{D50EFABB-D59B-4C76-A706-93092449B4EC}" type="presParOf" srcId="{C8723698-31E6-4440-8396-A64E2F20253C}" destId="{3DB83868-5C3A-428D-B767-933C9BE416EB}" srcOrd="5" destOrd="0" presId="urn:microsoft.com/office/officeart/2008/layout/VerticalCurvedList"/>
    <dgm:cxn modelId="{194AA1F8-B0B0-4CD2-A1F7-77E9C54B2BBB}" type="presParOf" srcId="{C8723698-31E6-4440-8396-A64E2F20253C}" destId="{52436082-610F-45C7-82E4-0CB90A5CBB26}" srcOrd="6" destOrd="0" presId="urn:microsoft.com/office/officeart/2008/layout/VerticalCurvedList"/>
    <dgm:cxn modelId="{9AA6E8AA-86DA-43C7-AE1A-40A04C4012FE}" type="presParOf" srcId="{52436082-610F-45C7-82E4-0CB90A5CBB26}" destId="{064F5B93-5D69-4693-8835-C99F323EFD36}" srcOrd="0" destOrd="0" presId="urn:microsoft.com/office/officeart/2008/layout/VerticalCurvedList"/>
    <dgm:cxn modelId="{C41B4FFB-2249-40FA-B718-7779EC6B7C9A}" type="presParOf" srcId="{C8723698-31E6-4440-8396-A64E2F20253C}" destId="{ECF9DD27-5ECB-4E2C-B98F-6FB14A18B817}" srcOrd="7" destOrd="0" presId="urn:microsoft.com/office/officeart/2008/layout/VerticalCurvedList"/>
    <dgm:cxn modelId="{EFF57F07-74D1-4D3F-B8F0-44B3DDF45BA2}" type="presParOf" srcId="{C8723698-31E6-4440-8396-A64E2F20253C}" destId="{152E65F6-04F8-4A5F-9497-579C757AA0E2}" srcOrd="8" destOrd="0" presId="urn:microsoft.com/office/officeart/2008/layout/VerticalCurvedList"/>
    <dgm:cxn modelId="{0C742AD4-DE59-4EDE-8D21-FD0AB30BEC88}" type="presParOf" srcId="{152E65F6-04F8-4A5F-9497-579C757AA0E2}" destId="{61876334-0FBF-42A4-B265-E08570E0DA4C}" srcOrd="0" destOrd="0" presId="urn:microsoft.com/office/officeart/2008/layout/VerticalCurvedList"/>
    <dgm:cxn modelId="{7C404616-0DF2-4DA1-88F8-F9CAF33BE9BD}" type="presParOf" srcId="{C8723698-31E6-4440-8396-A64E2F20253C}" destId="{CA67A0BC-9B25-4D0B-BD35-091849AB3DAD}" srcOrd="9" destOrd="0" presId="urn:microsoft.com/office/officeart/2008/layout/VerticalCurvedList"/>
    <dgm:cxn modelId="{9A773457-5A48-4962-869E-3BB82958993E}" type="presParOf" srcId="{C8723698-31E6-4440-8396-A64E2F20253C}" destId="{073232B8-4A72-44E1-886A-5BD709683C6D}" srcOrd="10" destOrd="0" presId="urn:microsoft.com/office/officeart/2008/layout/VerticalCurvedList"/>
    <dgm:cxn modelId="{422F484A-3A15-421A-B891-F2A6968A1860}" type="presParOf" srcId="{073232B8-4A72-44E1-886A-5BD709683C6D}" destId="{31149B73-FB61-4168-8F44-3515EE6BE54F}" srcOrd="0" destOrd="0" presId="urn:microsoft.com/office/officeart/2008/layout/VerticalCurvedList"/>
    <dgm:cxn modelId="{73AD7B7F-E7C6-42B4-8643-A79E7429875E}" type="presParOf" srcId="{C8723698-31E6-4440-8396-A64E2F20253C}" destId="{A343C30F-24C6-410E-9C85-B476DF75189B}" srcOrd="11" destOrd="0" presId="urn:microsoft.com/office/officeart/2008/layout/VerticalCurvedList"/>
    <dgm:cxn modelId="{061F6EBB-3F43-49FD-AC7A-70BC7026A824}" type="presParOf" srcId="{C8723698-31E6-4440-8396-A64E2F20253C}" destId="{AA5284F8-CC12-4F66-BF0E-B52BD9DECEA7}" srcOrd="12" destOrd="0" presId="urn:microsoft.com/office/officeart/2008/layout/VerticalCurvedList"/>
    <dgm:cxn modelId="{AC70FE34-38EA-491F-8A7C-FFFE2171D8F0}" type="presParOf" srcId="{AA5284F8-CC12-4F66-BF0E-B52BD9DECEA7}" destId="{FE290FEE-701C-46AF-A43E-A2234E391752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1946A1D-1066-4025-8BDD-02D0BDC004F1}" type="doc">
      <dgm:prSet loTypeId="urn:microsoft.com/office/officeart/2005/8/layout/hProcess7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727094-D1C9-468E-9F54-AD878FD9A6BC}">
      <dgm:prSet phldrT="[Текст]"/>
      <dgm:spPr/>
      <dgm:t>
        <a:bodyPr/>
        <a:lstStyle/>
        <a:p>
          <a:r>
            <a:rPr lang="ru-RU" b="1" dirty="0" err="1" smtClean="0"/>
            <a:t>Монографії</a:t>
          </a:r>
          <a:endParaRPr lang="ru-RU" b="1" dirty="0"/>
        </a:p>
      </dgm:t>
    </dgm:pt>
    <dgm:pt modelId="{4F9D17E6-399D-48FC-84A6-B83B46842693}" type="parTrans" cxnId="{50715692-A4E3-4EAE-B231-8739F8B063BF}">
      <dgm:prSet/>
      <dgm:spPr/>
      <dgm:t>
        <a:bodyPr/>
        <a:lstStyle/>
        <a:p>
          <a:endParaRPr lang="ru-RU"/>
        </a:p>
      </dgm:t>
    </dgm:pt>
    <dgm:pt modelId="{A6A1B936-0DA4-4ED9-8D88-17CED0C3AD92}" type="sibTrans" cxnId="{50715692-A4E3-4EAE-B231-8739F8B063BF}">
      <dgm:prSet/>
      <dgm:spPr/>
      <dgm:t>
        <a:bodyPr/>
        <a:lstStyle/>
        <a:p>
          <a:endParaRPr lang="ru-RU"/>
        </a:p>
      </dgm:t>
    </dgm:pt>
    <dgm:pt modelId="{36857E98-9BC5-457E-80F7-10185BC36095}">
      <dgm:prSet phldrT="[Текст]" custT="1"/>
      <dgm:spPr/>
      <dgm:t>
        <a:bodyPr/>
        <a:lstStyle/>
        <a:p>
          <a:endParaRPr lang="ru-RU" sz="1200" dirty="0" smtClean="0">
            <a:solidFill>
              <a:schemeClr val="tx1"/>
            </a:solidFill>
          </a:endParaRPr>
        </a:p>
        <a:p>
          <a:endParaRPr lang="ru-RU" sz="1200" dirty="0" smtClean="0">
            <a:solidFill>
              <a:schemeClr val="tx1"/>
            </a:solidFill>
          </a:endParaRPr>
        </a:p>
        <a:p>
          <a:r>
            <a:rPr lang="ru-RU" sz="1200" dirty="0" smtClean="0">
              <a:solidFill>
                <a:schemeClr val="tx1"/>
              </a:solidFill>
            </a:rPr>
            <a:t>1. 312/Ф17Файзуллін Ф.С. </a:t>
          </a:r>
          <a:r>
            <a:rPr lang="ru-RU" sz="1200" dirty="0" err="1" smtClean="0">
              <a:solidFill>
                <a:schemeClr val="tx1"/>
              </a:solidFill>
            </a:rPr>
            <a:t>Соціологічні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проблеми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міста</a:t>
          </a:r>
          <a:r>
            <a:rPr lang="ru-RU" sz="1200" dirty="0" smtClean="0">
              <a:solidFill>
                <a:schemeClr val="tx1"/>
              </a:solidFill>
            </a:rPr>
            <a:t>. </a:t>
          </a:r>
          <a:r>
            <a:rPr lang="ru-RU" sz="1200" dirty="0" err="1" smtClean="0">
              <a:solidFill>
                <a:schemeClr val="tx1"/>
              </a:solidFill>
            </a:rPr>
            <a:t>Под.ред.Н.А</a:t>
          </a:r>
          <a:r>
            <a:rPr lang="ru-RU" sz="1200" dirty="0" smtClean="0">
              <a:solidFill>
                <a:schemeClr val="tx1"/>
              </a:solidFill>
            </a:rPr>
            <a:t>. </a:t>
          </a:r>
          <a:r>
            <a:rPr lang="ru-RU" sz="1200" dirty="0" err="1" smtClean="0">
              <a:solidFill>
                <a:schemeClr val="tx1"/>
              </a:solidFill>
            </a:rPr>
            <a:t>Аітова</a:t>
          </a:r>
          <a:r>
            <a:rPr lang="ru-RU" sz="1200" dirty="0" smtClean="0">
              <a:solidFill>
                <a:schemeClr val="tx1"/>
              </a:solidFill>
            </a:rPr>
            <a:t>-Саратов, вид-во </a:t>
          </a:r>
          <a:r>
            <a:rPr lang="ru-RU" sz="1200" dirty="0" err="1" smtClean="0">
              <a:solidFill>
                <a:schemeClr val="tx1"/>
              </a:solidFill>
            </a:rPr>
            <a:t>ун-ті</a:t>
          </a:r>
          <a:r>
            <a:rPr lang="ru-RU" sz="1200" dirty="0" smtClean="0">
              <a:solidFill>
                <a:schemeClr val="tx1"/>
              </a:solidFill>
            </a:rPr>
            <a:t> 1981-207с.</a:t>
          </a:r>
          <a:endParaRPr lang="ru-RU" sz="1200" dirty="0">
            <a:solidFill>
              <a:schemeClr val="tx1"/>
            </a:solidFill>
          </a:endParaRPr>
        </a:p>
      </dgm:t>
    </dgm:pt>
    <dgm:pt modelId="{1FA0DF45-BD6C-49DE-83D0-702F40B7BC76}" type="parTrans" cxnId="{0341F08C-C3D8-44DD-ACDB-03AD42606F78}">
      <dgm:prSet/>
      <dgm:spPr/>
      <dgm:t>
        <a:bodyPr/>
        <a:lstStyle/>
        <a:p>
          <a:endParaRPr lang="ru-RU"/>
        </a:p>
      </dgm:t>
    </dgm:pt>
    <dgm:pt modelId="{A9E043D9-372A-4094-993B-832480A4EB34}" type="sibTrans" cxnId="{0341F08C-C3D8-44DD-ACDB-03AD42606F78}">
      <dgm:prSet/>
      <dgm:spPr/>
      <dgm:t>
        <a:bodyPr/>
        <a:lstStyle/>
        <a:p>
          <a:endParaRPr lang="ru-RU"/>
        </a:p>
      </dgm:t>
    </dgm:pt>
    <dgm:pt modelId="{045E7E0D-956D-4037-9444-FF68C066E11A}">
      <dgm:prSet/>
      <dgm:spPr/>
      <dgm:t>
        <a:bodyPr/>
        <a:lstStyle/>
        <a:p>
          <a:endParaRPr lang="ru-RU" sz="1000" dirty="0" smtClean="0">
            <a:solidFill>
              <a:schemeClr val="tx1"/>
            </a:solidFill>
          </a:endParaRPr>
        </a:p>
        <a:p>
          <a:r>
            <a:rPr lang="ru-RU" sz="1000" dirty="0" smtClean="0">
              <a:solidFill>
                <a:schemeClr val="tx1"/>
              </a:solidFill>
            </a:rPr>
            <a:t>1. Каганов Г.З. </a:t>
          </a:r>
          <a:r>
            <a:rPr lang="ru-RU" sz="1000" dirty="0" err="1" smtClean="0">
              <a:solidFill>
                <a:schemeClr val="tx1"/>
              </a:solidFill>
            </a:rPr>
            <a:t>Міське</a:t>
          </a:r>
          <a:r>
            <a:rPr lang="ru-RU" sz="1000" dirty="0" smtClean="0">
              <a:solidFill>
                <a:schemeClr val="tx1"/>
              </a:solidFill>
            </a:rPr>
            <a:t> </a:t>
          </a:r>
          <a:r>
            <a:rPr lang="ru-RU" sz="1000" dirty="0" err="1" smtClean="0">
              <a:solidFill>
                <a:schemeClr val="tx1"/>
              </a:solidFill>
            </a:rPr>
            <a:t>середовище</a:t>
          </a:r>
          <a:r>
            <a:rPr lang="ru-RU" sz="1000" dirty="0" smtClean="0">
              <a:solidFill>
                <a:schemeClr val="tx1"/>
              </a:solidFill>
            </a:rPr>
            <a:t>: </a:t>
          </a:r>
          <a:r>
            <a:rPr lang="ru-RU" sz="1000" dirty="0" err="1" smtClean="0">
              <a:solidFill>
                <a:schemeClr val="tx1"/>
              </a:solidFill>
            </a:rPr>
            <a:t>спадкоємство</a:t>
          </a:r>
          <a:r>
            <a:rPr lang="ru-RU" sz="1000" dirty="0" smtClean="0">
              <a:solidFill>
                <a:schemeClr val="tx1"/>
              </a:solidFill>
            </a:rPr>
            <a:t> і </a:t>
          </a:r>
          <a:r>
            <a:rPr lang="ru-RU" sz="1000" dirty="0" err="1" smtClean="0">
              <a:solidFill>
                <a:schemeClr val="tx1"/>
              </a:solidFill>
            </a:rPr>
            <a:t>дослідження</a:t>
          </a:r>
          <a:r>
            <a:rPr lang="ru-RU" sz="1000" dirty="0" smtClean="0">
              <a:solidFill>
                <a:schemeClr val="tx1"/>
              </a:solidFill>
            </a:rPr>
            <a:t> / / Челоаек.-2000. - № 4.-с.49-62</a:t>
          </a:r>
          <a:endParaRPr lang="ru-RU" sz="1000" dirty="0">
            <a:solidFill>
              <a:schemeClr val="tx1"/>
            </a:solidFill>
          </a:endParaRPr>
        </a:p>
      </dgm:t>
    </dgm:pt>
    <dgm:pt modelId="{AFB93449-FEE2-4AAE-87D0-9FB713FDAF9B}" type="parTrans" cxnId="{32956B2E-2B30-4811-B2CB-2750ED16D16C}">
      <dgm:prSet/>
      <dgm:spPr/>
      <dgm:t>
        <a:bodyPr/>
        <a:lstStyle/>
        <a:p>
          <a:endParaRPr lang="ru-RU"/>
        </a:p>
      </dgm:t>
    </dgm:pt>
    <dgm:pt modelId="{AD888083-F3B8-4565-9A23-EB506AC8FD31}" type="sibTrans" cxnId="{32956B2E-2B30-4811-B2CB-2750ED16D16C}">
      <dgm:prSet/>
      <dgm:spPr/>
      <dgm:t>
        <a:bodyPr/>
        <a:lstStyle/>
        <a:p>
          <a:endParaRPr lang="ru-RU"/>
        </a:p>
      </dgm:t>
    </dgm:pt>
    <dgm:pt modelId="{915B6E83-758D-4BE4-B27D-E90ABB176D09}">
      <dgm:prSet phldrT="[Текст]" custT="1"/>
      <dgm:spPr/>
      <dgm:t>
        <a:bodyPr/>
        <a:lstStyle/>
        <a:p>
          <a:endParaRPr lang="ru-RU" sz="1100" dirty="0">
            <a:solidFill>
              <a:schemeClr val="tx1"/>
            </a:solidFill>
          </a:endParaRPr>
        </a:p>
      </dgm:t>
    </dgm:pt>
    <dgm:pt modelId="{ABDFC246-1FD1-462D-9B1D-7D541A9005B4}" type="sibTrans" cxnId="{EB85CB28-6326-46CC-B9E9-4BB0D1BC9259}">
      <dgm:prSet/>
      <dgm:spPr/>
      <dgm:t>
        <a:bodyPr/>
        <a:lstStyle/>
        <a:p>
          <a:endParaRPr lang="ru-RU"/>
        </a:p>
      </dgm:t>
    </dgm:pt>
    <dgm:pt modelId="{F931C94D-42E1-4387-BECD-82D0C9893C22}" type="parTrans" cxnId="{EB85CB28-6326-46CC-B9E9-4BB0D1BC9259}">
      <dgm:prSet/>
      <dgm:spPr/>
      <dgm:t>
        <a:bodyPr/>
        <a:lstStyle/>
        <a:p>
          <a:endParaRPr lang="ru-RU"/>
        </a:p>
      </dgm:t>
    </dgm:pt>
    <dgm:pt modelId="{F790B8ED-8FD7-4131-BC33-B89EDF352F65}">
      <dgm:prSet/>
      <dgm:spPr/>
      <dgm:t>
        <a:bodyPr/>
        <a:lstStyle/>
        <a:p>
          <a:r>
            <a:rPr lang="ru-RU" b="1" dirty="0" err="1" smtClean="0"/>
            <a:t>Статті</a:t>
          </a:r>
          <a:endParaRPr lang="ru-RU" b="1" dirty="0"/>
        </a:p>
      </dgm:t>
    </dgm:pt>
    <dgm:pt modelId="{98D5471A-C19F-4BC0-8B34-04DADC86F98F}" type="sibTrans" cxnId="{EFE03426-123E-46AC-8782-1242689992BA}">
      <dgm:prSet/>
      <dgm:spPr/>
      <dgm:t>
        <a:bodyPr/>
        <a:lstStyle/>
        <a:p>
          <a:endParaRPr lang="ru-RU"/>
        </a:p>
      </dgm:t>
    </dgm:pt>
    <dgm:pt modelId="{E8AED1CC-CA4C-4476-8712-9330021BCFB6}" type="parTrans" cxnId="{EFE03426-123E-46AC-8782-1242689992BA}">
      <dgm:prSet/>
      <dgm:spPr/>
      <dgm:t>
        <a:bodyPr/>
        <a:lstStyle/>
        <a:p>
          <a:endParaRPr lang="ru-RU"/>
        </a:p>
      </dgm:t>
    </dgm:pt>
    <dgm:pt modelId="{1B298A99-3A5E-43B5-AA32-424B9562CD4E}">
      <dgm:prSet phldrT="[Текст]" custT="1"/>
      <dgm:spPr/>
      <dgm:t>
        <a:bodyPr/>
        <a:lstStyle/>
        <a:p>
          <a:r>
            <a:rPr lang="ru-RU" sz="1200" smtClean="0">
              <a:solidFill>
                <a:schemeClr val="tx1"/>
              </a:solidFill>
            </a:rPr>
            <a:t>2. 302/О12Орлова Е. А. Сучасна міська культура і людина / Відп. ред. А.І. Арнольдов; АН СРСР, Інститут філософії. - М.: Наука, 1987. - 191с.</a:t>
          </a:r>
        </a:p>
      </dgm:t>
    </dgm:pt>
    <dgm:pt modelId="{70A701E8-C0A7-4254-B0CA-461F26AC9F51}" type="parTrans" cxnId="{3C100766-A2A0-4482-820A-5323F9318BBD}">
      <dgm:prSet/>
      <dgm:spPr/>
      <dgm:t>
        <a:bodyPr/>
        <a:lstStyle/>
        <a:p>
          <a:endParaRPr lang="ru-RU"/>
        </a:p>
      </dgm:t>
    </dgm:pt>
    <dgm:pt modelId="{E978BA70-AEE3-44BC-A135-D18E8002183E}" type="sibTrans" cxnId="{3C100766-A2A0-4482-820A-5323F9318BBD}">
      <dgm:prSet/>
      <dgm:spPr/>
      <dgm:t>
        <a:bodyPr/>
        <a:lstStyle/>
        <a:p>
          <a:endParaRPr lang="ru-RU"/>
        </a:p>
      </dgm:t>
    </dgm:pt>
    <dgm:pt modelId="{5FB4FA09-20B3-48FE-BEC6-1A09F627EE82}">
      <dgm:prSet phldrT="[Текст]" custT="1"/>
      <dgm:spPr/>
      <dgm:t>
        <a:bodyPr/>
        <a:lstStyle/>
        <a:p>
          <a:r>
            <a:rPr lang="ru-RU" sz="1200" smtClean="0">
              <a:solidFill>
                <a:schemeClr val="tx1"/>
              </a:solidFill>
            </a:rPr>
            <a:t>3. 312/Х79Хорев В. С. Проблеми міст: Урбанізація і єдина система розселення в СРСР. М., 1975.-428с.</a:t>
          </a:r>
        </a:p>
      </dgm:t>
    </dgm:pt>
    <dgm:pt modelId="{5719CEC1-61A6-4487-9886-7D54991078A7}" type="parTrans" cxnId="{4A79100B-3DD0-4D82-BD02-17BA418E8975}">
      <dgm:prSet/>
      <dgm:spPr/>
      <dgm:t>
        <a:bodyPr/>
        <a:lstStyle/>
        <a:p>
          <a:endParaRPr lang="ru-RU"/>
        </a:p>
      </dgm:t>
    </dgm:pt>
    <dgm:pt modelId="{1CDB61DF-5234-4E8A-991C-2474AFA7B428}" type="sibTrans" cxnId="{4A79100B-3DD0-4D82-BD02-17BA418E8975}">
      <dgm:prSet/>
      <dgm:spPr/>
      <dgm:t>
        <a:bodyPr/>
        <a:lstStyle/>
        <a:p>
          <a:endParaRPr lang="ru-RU"/>
        </a:p>
      </dgm:t>
    </dgm:pt>
    <dgm:pt modelId="{25DB49A8-FD0C-4CDB-8D1D-672369122255}">
      <dgm:prSet phldrT="[Текст]" custT="1"/>
      <dgm:spPr/>
      <dgm:t>
        <a:bodyPr/>
        <a:lstStyle/>
        <a:p>
          <a:r>
            <a:rPr lang="ru-RU" sz="1200" smtClean="0">
              <a:solidFill>
                <a:schemeClr val="tx1"/>
              </a:solidFill>
            </a:rPr>
            <a:t>4. 301/Я62Янкова З.А., Родзинський І.Ю. Проблеми великого міста: (Досвід социол. Дослід.). М., 1982.-125с.</a:t>
          </a:r>
        </a:p>
      </dgm:t>
    </dgm:pt>
    <dgm:pt modelId="{86252264-CA8A-467D-A4ED-8873D71B4720}" type="parTrans" cxnId="{BC7538F8-1B1A-4A99-85E7-67EF3BFD57FF}">
      <dgm:prSet/>
      <dgm:spPr/>
      <dgm:t>
        <a:bodyPr/>
        <a:lstStyle/>
        <a:p>
          <a:endParaRPr lang="ru-RU"/>
        </a:p>
      </dgm:t>
    </dgm:pt>
    <dgm:pt modelId="{BC80AB49-A241-4BB5-9A50-8303DB18B841}" type="sibTrans" cxnId="{BC7538F8-1B1A-4A99-85E7-67EF3BFD57FF}">
      <dgm:prSet/>
      <dgm:spPr/>
      <dgm:t>
        <a:bodyPr/>
        <a:lstStyle/>
        <a:p>
          <a:endParaRPr lang="ru-RU"/>
        </a:p>
      </dgm:t>
    </dgm:pt>
    <dgm:pt modelId="{CD15B1E5-5FBB-4BBC-B3FA-86E1DBFDD48D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5. С55/У677 </a:t>
          </a:r>
          <a:r>
            <a:rPr lang="ru-RU" sz="1200" dirty="0" err="1" smtClean="0">
              <a:solidFill>
                <a:schemeClr val="tx1"/>
              </a:solidFill>
            </a:rPr>
            <a:t>Управління</a:t>
          </a:r>
          <a:r>
            <a:rPr lang="ru-RU" sz="1200" dirty="0" smtClean="0">
              <a:solidFill>
                <a:schemeClr val="tx1"/>
              </a:solidFill>
            </a:rPr>
            <a:t> за </a:t>
          </a:r>
          <a:r>
            <a:rPr lang="ru-RU" sz="1200" dirty="0" err="1" smtClean="0">
              <a:solidFill>
                <a:schemeClr val="tx1"/>
              </a:solidFill>
            </a:rPr>
            <a:t>участю</a:t>
          </a:r>
          <a:r>
            <a:rPr lang="ru-RU" sz="1200" dirty="0" smtClean="0">
              <a:solidFill>
                <a:schemeClr val="tx1"/>
              </a:solidFill>
            </a:rPr>
            <a:t> ГРОМАДЯН: </a:t>
          </a:r>
          <a:r>
            <a:rPr lang="ru-RU" sz="1200" dirty="0" err="1" smtClean="0">
              <a:solidFill>
                <a:schemeClr val="tx1"/>
              </a:solidFill>
            </a:rPr>
            <a:t>між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народний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досвід</a:t>
          </a:r>
          <a:r>
            <a:rPr lang="ru-RU" sz="1200" dirty="0" smtClean="0">
              <a:solidFill>
                <a:schemeClr val="tx1"/>
              </a:solidFill>
            </a:rPr>
            <a:t> та </a:t>
          </a:r>
          <a:r>
            <a:rPr lang="ru-RU" sz="1200" dirty="0" err="1" smtClean="0">
              <a:solidFill>
                <a:schemeClr val="tx1"/>
              </a:solidFill>
            </a:rPr>
            <a:t>рекомендації</a:t>
          </a:r>
          <a:r>
            <a:rPr lang="ru-RU" sz="1200" dirty="0" smtClean="0">
              <a:solidFill>
                <a:schemeClr val="tx1"/>
              </a:solidFill>
            </a:rPr>
            <a:t> для </a:t>
          </a:r>
          <a:r>
            <a:rPr lang="ru-RU" sz="1200" dirty="0" err="1" smtClean="0">
              <a:solidFill>
                <a:schemeClr val="tx1"/>
              </a:solidFill>
            </a:rPr>
            <a:t>України</a:t>
          </a:r>
          <a:r>
            <a:rPr lang="ru-RU" sz="1200" dirty="0" smtClean="0">
              <a:solidFill>
                <a:schemeClr val="tx1"/>
              </a:solidFill>
            </a:rPr>
            <a:t>. - К.: К.І.С, 2004.-124с</a:t>
          </a:r>
        </a:p>
      </dgm:t>
    </dgm:pt>
    <dgm:pt modelId="{A8A4EFEE-9CE2-440E-8F2F-96660CEC1EDA}" type="parTrans" cxnId="{3FC27211-1C74-460D-9264-ADB411D7774E}">
      <dgm:prSet/>
      <dgm:spPr/>
      <dgm:t>
        <a:bodyPr/>
        <a:lstStyle/>
        <a:p>
          <a:endParaRPr lang="ru-RU"/>
        </a:p>
      </dgm:t>
    </dgm:pt>
    <dgm:pt modelId="{E9831F51-D4C2-475B-89EC-7A2A202AE014}" type="sibTrans" cxnId="{3FC27211-1C74-460D-9264-ADB411D7774E}">
      <dgm:prSet/>
      <dgm:spPr/>
      <dgm:t>
        <a:bodyPr/>
        <a:lstStyle/>
        <a:p>
          <a:endParaRPr lang="ru-RU"/>
        </a:p>
      </dgm:t>
    </dgm:pt>
    <dgm:pt modelId="{907965C2-EBA6-4D5E-9AAA-627332232E2D}">
      <dgm:prSet phldrT="[Текст]" custT="1"/>
      <dgm:spPr/>
      <dgm:t>
        <a:bodyPr/>
        <a:lstStyle/>
        <a:p>
          <a:r>
            <a:rPr lang="ru-RU" sz="1200" smtClean="0">
              <a:solidFill>
                <a:schemeClr val="tx1"/>
              </a:solidFill>
            </a:rPr>
            <a:t> </a:t>
          </a:r>
          <a:endParaRPr lang="ru-RU"/>
        </a:p>
      </dgm:t>
    </dgm:pt>
    <dgm:pt modelId="{26A277A2-AEFF-489B-ACD7-94E19CC2B6C3}" type="parTrans" cxnId="{D4CB0D64-F029-47FB-A96E-41B084FF0B54}">
      <dgm:prSet/>
      <dgm:spPr/>
      <dgm:t>
        <a:bodyPr/>
        <a:lstStyle/>
        <a:p>
          <a:endParaRPr lang="ru-RU"/>
        </a:p>
      </dgm:t>
    </dgm:pt>
    <dgm:pt modelId="{7E867784-1DE6-471A-AD0E-253DCBC6F671}" type="sibTrans" cxnId="{D4CB0D64-F029-47FB-A96E-41B084FF0B54}">
      <dgm:prSet/>
      <dgm:spPr/>
      <dgm:t>
        <a:bodyPr/>
        <a:lstStyle/>
        <a:p>
          <a:endParaRPr lang="ru-RU"/>
        </a:p>
      </dgm:t>
    </dgm:pt>
    <dgm:pt modelId="{5CBB871C-BE36-41AB-8BA0-2050F5A1BED9}">
      <dgm:prSet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2. Оповідань В.М. Роль історичних традицій і соціально-психологічних фактів у розвитку малих міст. / / Світ України.-1999-№ 4.-с325-329.</a:t>
          </a:r>
        </a:p>
      </dgm:t>
    </dgm:pt>
    <dgm:pt modelId="{2EB67061-5A1B-4307-928F-5B69B622C355}" type="parTrans" cxnId="{6A3F2D14-51F7-409B-A21D-0B3BF013B075}">
      <dgm:prSet/>
      <dgm:spPr/>
      <dgm:t>
        <a:bodyPr/>
        <a:lstStyle/>
        <a:p>
          <a:endParaRPr lang="ru-RU"/>
        </a:p>
      </dgm:t>
    </dgm:pt>
    <dgm:pt modelId="{7ED58119-957C-421F-9F36-742904F8C240}" type="sibTrans" cxnId="{6A3F2D14-51F7-409B-A21D-0B3BF013B075}">
      <dgm:prSet/>
      <dgm:spPr/>
      <dgm:t>
        <a:bodyPr/>
        <a:lstStyle/>
        <a:p>
          <a:endParaRPr lang="ru-RU"/>
        </a:p>
      </dgm:t>
    </dgm:pt>
    <dgm:pt modelId="{17AEC0A6-DA62-41DF-842F-BB37DE0D2B62}">
      <dgm:prSet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3. Графмейстр І. Соціологічне дослідження міста. / / Журнал соціології та соціальної антропологіі.-1999.-Том2.-С157-168. - (Спец випуск)</a:t>
          </a:r>
        </a:p>
      </dgm:t>
    </dgm:pt>
    <dgm:pt modelId="{B773BB60-5C22-416E-A52D-A4E7A6CB1D2E}" type="parTrans" cxnId="{3446E1EB-7ABE-47C0-972B-AFECE94FD0ED}">
      <dgm:prSet/>
      <dgm:spPr/>
      <dgm:t>
        <a:bodyPr/>
        <a:lstStyle/>
        <a:p>
          <a:endParaRPr lang="ru-RU"/>
        </a:p>
      </dgm:t>
    </dgm:pt>
    <dgm:pt modelId="{951572A9-E439-4ADE-A44E-0AAEE2D9DC66}" type="sibTrans" cxnId="{3446E1EB-7ABE-47C0-972B-AFECE94FD0ED}">
      <dgm:prSet/>
      <dgm:spPr/>
      <dgm:t>
        <a:bodyPr/>
        <a:lstStyle/>
        <a:p>
          <a:endParaRPr lang="ru-RU"/>
        </a:p>
      </dgm:t>
    </dgm:pt>
    <dgm:pt modelId="{9A0A07DE-CDCC-4FEC-B2AF-CEA163ED479E}">
      <dgm:prSet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4. Ладижинська Р. Людина і міське середовище. / / Краєзнавство. географія, Турізм.-1999. - № 42.-с1.2</a:t>
          </a:r>
        </a:p>
      </dgm:t>
    </dgm:pt>
    <dgm:pt modelId="{EE466079-7D17-411B-81D3-F8677588B04E}" type="parTrans" cxnId="{3FE0708C-8257-49DB-8A82-DE90307FB71C}">
      <dgm:prSet/>
      <dgm:spPr/>
      <dgm:t>
        <a:bodyPr/>
        <a:lstStyle/>
        <a:p>
          <a:endParaRPr lang="ru-RU"/>
        </a:p>
      </dgm:t>
    </dgm:pt>
    <dgm:pt modelId="{A98F8FEF-85D4-4F2F-8E9F-AF76E26D66F9}" type="sibTrans" cxnId="{3FE0708C-8257-49DB-8A82-DE90307FB71C}">
      <dgm:prSet/>
      <dgm:spPr/>
      <dgm:t>
        <a:bodyPr/>
        <a:lstStyle/>
        <a:p>
          <a:endParaRPr lang="ru-RU"/>
        </a:p>
      </dgm:t>
    </dgm:pt>
    <dgm:pt modelId="{28C85273-236A-4B42-8815-F7D50CBD164E}">
      <dgm:prSet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5. Рудницька Т.М. Моноіндустріальне місто: проблеми Славутича. / / Соціс-1999. - № 10.-с 120-127</a:t>
          </a:r>
        </a:p>
      </dgm:t>
    </dgm:pt>
    <dgm:pt modelId="{EF7EDCF4-F9DD-4F1C-AF7A-CA923DFD795C}" type="parTrans" cxnId="{DF11B8E2-DF37-40A0-BF28-DF28D5198A42}">
      <dgm:prSet/>
      <dgm:spPr/>
      <dgm:t>
        <a:bodyPr/>
        <a:lstStyle/>
        <a:p>
          <a:endParaRPr lang="ru-RU"/>
        </a:p>
      </dgm:t>
    </dgm:pt>
    <dgm:pt modelId="{EA4209B1-3BB9-46E5-9F59-8D575AD00A54}" type="sibTrans" cxnId="{DF11B8E2-DF37-40A0-BF28-DF28D5198A42}">
      <dgm:prSet/>
      <dgm:spPr/>
      <dgm:t>
        <a:bodyPr/>
        <a:lstStyle/>
        <a:p>
          <a:endParaRPr lang="ru-RU"/>
        </a:p>
      </dgm:t>
    </dgm:pt>
    <dgm:pt modelId="{D3C90A8C-7BFC-4A4D-9769-920405355E82}">
      <dgm:prSet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6. Альтинбаев Р.З. Соціальний потенціал молодого міста. / / Соціс-1998. - № 11.-С49-51</a:t>
          </a:r>
        </a:p>
      </dgm:t>
    </dgm:pt>
    <dgm:pt modelId="{53A62944-95F8-42F6-AECE-B8BFF1B9A641}" type="parTrans" cxnId="{598E6DBF-B2D8-4C1C-B29C-4A97E708042E}">
      <dgm:prSet/>
      <dgm:spPr/>
      <dgm:t>
        <a:bodyPr/>
        <a:lstStyle/>
        <a:p>
          <a:endParaRPr lang="ru-RU"/>
        </a:p>
      </dgm:t>
    </dgm:pt>
    <dgm:pt modelId="{4AF67414-D244-446C-BF81-25288B25936D}" type="sibTrans" cxnId="{598E6DBF-B2D8-4C1C-B29C-4A97E708042E}">
      <dgm:prSet/>
      <dgm:spPr/>
      <dgm:t>
        <a:bodyPr/>
        <a:lstStyle/>
        <a:p>
          <a:endParaRPr lang="ru-RU"/>
        </a:p>
      </dgm:t>
    </dgm:pt>
    <dgm:pt modelId="{257623F9-A8F9-482B-90D8-1EA18050CFA3}">
      <dgm:prSet/>
      <dgm:spPr/>
      <dgm:t>
        <a:bodyPr/>
        <a:lstStyle/>
        <a:p>
          <a:r>
            <a:rPr lang="ru-RU" sz="1000" dirty="0">
              <a:solidFill>
                <a:schemeClr val="tx1"/>
              </a:solidFill>
            </a:rPr>
            <a:t>7. Залізняк Г. Динаміка соціальних пріоритетів мешканців столиці. / / Україна: аспекти туди. - № 1.-С56-61</a:t>
          </a:r>
        </a:p>
      </dgm:t>
    </dgm:pt>
    <dgm:pt modelId="{CD806C76-5B16-4024-8870-01F40DDACBB7}" type="parTrans" cxnId="{F6178A39-0D38-49D7-846B-B3F78A3C59FD}">
      <dgm:prSet/>
      <dgm:spPr/>
      <dgm:t>
        <a:bodyPr/>
        <a:lstStyle/>
        <a:p>
          <a:endParaRPr lang="ru-RU"/>
        </a:p>
      </dgm:t>
    </dgm:pt>
    <dgm:pt modelId="{6B354CB5-956C-4C20-BA3B-F9D4CBFEE613}" type="sibTrans" cxnId="{F6178A39-0D38-49D7-846B-B3F78A3C59FD}">
      <dgm:prSet/>
      <dgm:spPr/>
      <dgm:t>
        <a:bodyPr/>
        <a:lstStyle/>
        <a:p>
          <a:endParaRPr lang="ru-RU"/>
        </a:p>
      </dgm:t>
    </dgm:pt>
    <dgm:pt modelId="{88A5A046-5FF9-4030-B467-161E2CAA7034}" type="pres">
      <dgm:prSet presAssocID="{E1946A1D-1066-4025-8BDD-02D0BDC004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834B83-D89E-4E17-9F0B-DEB333A4ED2C}" type="pres">
      <dgm:prSet presAssocID="{72727094-D1C9-468E-9F54-AD878FD9A6BC}" presName="compositeNode" presStyleCnt="0">
        <dgm:presLayoutVars>
          <dgm:bulletEnabled val="1"/>
        </dgm:presLayoutVars>
      </dgm:prSet>
      <dgm:spPr/>
    </dgm:pt>
    <dgm:pt modelId="{4448B53B-E833-41FA-BED2-B9AEA0537160}" type="pres">
      <dgm:prSet presAssocID="{72727094-D1C9-468E-9F54-AD878FD9A6BC}" presName="bgRect" presStyleLbl="node1" presStyleIdx="0" presStyleCnt="2" custLinFactNeighborX="-11044" custLinFactNeighborY="-16393"/>
      <dgm:spPr/>
      <dgm:t>
        <a:bodyPr/>
        <a:lstStyle/>
        <a:p>
          <a:endParaRPr lang="ru-RU"/>
        </a:p>
      </dgm:t>
    </dgm:pt>
    <dgm:pt modelId="{BED0198A-0C68-46AA-9450-0F02D85934CE}" type="pres">
      <dgm:prSet presAssocID="{72727094-D1C9-468E-9F54-AD878FD9A6BC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8032C1-3056-4774-AF66-097E4650F94F}" type="pres">
      <dgm:prSet presAssocID="{72727094-D1C9-468E-9F54-AD878FD9A6BC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72AEF6-06CB-4B66-86CC-3A1A566811EC}" type="pres">
      <dgm:prSet presAssocID="{A6A1B936-0DA4-4ED9-8D88-17CED0C3AD92}" presName="hSp" presStyleCnt="0"/>
      <dgm:spPr/>
    </dgm:pt>
    <dgm:pt modelId="{9812BD53-7EB0-4B6E-A2A6-F14664235892}" type="pres">
      <dgm:prSet presAssocID="{A6A1B936-0DA4-4ED9-8D88-17CED0C3AD92}" presName="vProcSp" presStyleCnt="0"/>
      <dgm:spPr/>
    </dgm:pt>
    <dgm:pt modelId="{429D65FE-091B-412D-ADB3-C261DD05478A}" type="pres">
      <dgm:prSet presAssocID="{A6A1B936-0DA4-4ED9-8D88-17CED0C3AD92}" presName="vSp1" presStyleCnt="0"/>
      <dgm:spPr/>
    </dgm:pt>
    <dgm:pt modelId="{9D1860B0-1E77-450D-A4ED-E27FE9E45652}" type="pres">
      <dgm:prSet presAssocID="{A6A1B936-0DA4-4ED9-8D88-17CED0C3AD92}" presName="simulatedConn" presStyleLbl="solidFgAcc1" presStyleIdx="0" presStyleCnt="1"/>
      <dgm:spPr/>
    </dgm:pt>
    <dgm:pt modelId="{4CDCFCC6-600C-4459-BC45-8A4912F1581F}" type="pres">
      <dgm:prSet presAssocID="{A6A1B936-0DA4-4ED9-8D88-17CED0C3AD92}" presName="vSp2" presStyleCnt="0"/>
      <dgm:spPr/>
    </dgm:pt>
    <dgm:pt modelId="{896618A4-23FB-476D-B8A2-B14EA8A9AF36}" type="pres">
      <dgm:prSet presAssocID="{A6A1B936-0DA4-4ED9-8D88-17CED0C3AD92}" presName="sibTrans" presStyleCnt="0"/>
      <dgm:spPr/>
    </dgm:pt>
    <dgm:pt modelId="{CB4E6A4B-5BE1-4CAD-B9DD-739DF7FA3096}" type="pres">
      <dgm:prSet presAssocID="{F790B8ED-8FD7-4131-BC33-B89EDF352F65}" presName="compositeNode" presStyleCnt="0">
        <dgm:presLayoutVars>
          <dgm:bulletEnabled val="1"/>
        </dgm:presLayoutVars>
      </dgm:prSet>
      <dgm:spPr/>
    </dgm:pt>
    <dgm:pt modelId="{DA247265-9D53-4D97-A2E7-72E797C319DF}" type="pres">
      <dgm:prSet presAssocID="{F790B8ED-8FD7-4131-BC33-B89EDF352F65}" presName="bgRect" presStyleLbl="node1" presStyleIdx="1" presStyleCnt="2"/>
      <dgm:spPr/>
      <dgm:t>
        <a:bodyPr/>
        <a:lstStyle/>
        <a:p>
          <a:endParaRPr lang="ru-RU"/>
        </a:p>
      </dgm:t>
    </dgm:pt>
    <dgm:pt modelId="{2B9F246F-809F-489C-955F-000840255FF2}" type="pres">
      <dgm:prSet presAssocID="{F790B8ED-8FD7-4131-BC33-B89EDF352F65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B85FC-AC34-4E51-8380-926F848578F9}" type="pres">
      <dgm:prSet presAssocID="{F790B8ED-8FD7-4131-BC33-B89EDF352F65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BC5921-46B6-42FB-A08E-20C4BCBF32DE}" type="presOf" srcId="{915B6E83-758D-4BE4-B27D-E90ABB176D09}" destId="{57EB85FC-AC34-4E51-8380-926F848578F9}" srcOrd="0" destOrd="0" presId="urn:microsoft.com/office/officeart/2005/8/layout/hProcess7#1"/>
    <dgm:cxn modelId="{4AD2483F-C18A-4773-97C3-80590542BECD}" type="presOf" srcId="{9A0A07DE-CDCC-4FEC-B2AF-CEA163ED479E}" destId="{57EB85FC-AC34-4E51-8380-926F848578F9}" srcOrd="0" destOrd="4" presId="urn:microsoft.com/office/officeart/2005/8/layout/hProcess7#1"/>
    <dgm:cxn modelId="{D4CB0D64-F029-47FB-A96E-41B084FF0B54}" srcId="{72727094-D1C9-468E-9F54-AD878FD9A6BC}" destId="{907965C2-EBA6-4D5E-9AAA-627332232E2D}" srcOrd="5" destOrd="0" parTransId="{26A277A2-AEFF-489B-ACD7-94E19CC2B6C3}" sibTransId="{7E867784-1DE6-471A-AD0E-253DCBC6F671}"/>
    <dgm:cxn modelId="{3C100766-A2A0-4482-820A-5323F9318BBD}" srcId="{72727094-D1C9-468E-9F54-AD878FD9A6BC}" destId="{1B298A99-3A5E-43B5-AA32-424B9562CD4E}" srcOrd="1" destOrd="0" parTransId="{70A701E8-C0A7-4254-B0CA-461F26AC9F51}" sibTransId="{E978BA70-AEE3-44BC-A135-D18E8002183E}"/>
    <dgm:cxn modelId="{50715692-A4E3-4EAE-B231-8739F8B063BF}" srcId="{E1946A1D-1066-4025-8BDD-02D0BDC004F1}" destId="{72727094-D1C9-468E-9F54-AD878FD9A6BC}" srcOrd="0" destOrd="0" parTransId="{4F9D17E6-399D-48FC-84A6-B83B46842693}" sibTransId="{A6A1B936-0DA4-4ED9-8D88-17CED0C3AD92}"/>
    <dgm:cxn modelId="{0341F08C-C3D8-44DD-ACDB-03AD42606F78}" srcId="{72727094-D1C9-468E-9F54-AD878FD9A6BC}" destId="{36857E98-9BC5-457E-80F7-10185BC36095}" srcOrd="0" destOrd="0" parTransId="{1FA0DF45-BD6C-49DE-83D0-702F40B7BC76}" sibTransId="{A9E043D9-372A-4094-993B-832480A4EB34}"/>
    <dgm:cxn modelId="{A78A709B-0261-4A90-94B1-07D1D0BE744B}" type="presOf" srcId="{907965C2-EBA6-4D5E-9AAA-627332232E2D}" destId="{DA8032C1-3056-4774-AF66-097E4650F94F}" srcOrd="0" destOrd="5" presId="urn:microsoft.com/office/officeart/2005/8/layout/hProcess7#1"/>
    <dgm:cxn modelId="{04E15106-6935-45C5-ADE7-8681B352C80E}" type="presOf" srcId="{36857E98-9BC5-457E-80F7-10185BC36095}" destId="{DA8032C1-3056-4774-AF66-097E4650F94F}" srcOrd="0" destOrd="0" presId="urn:microsoft.com/office/officeart/2005/8/layout/hProcess7#1"/>
    <dgm:cxn modelId="{3FE0708C-8257-49DB-8A82-DE90307FB71C}" srcId="{F790B8ED-8FD7-4131-BC33-B89EDF352F65}" destId="{9A0A07DE-CDCC-4FEC-B2AF-CEA163ED479E}" srcOrd="4" destOrd="0" parTransId="{EE466079-7D17-411B-81D3-F8677588B04E}" sibTransId="{A98F8FEF-85D4-4F2F-8E9F-AF76E26D66F9}"/>
    <dgm:cxn modelId="{8AD07862-4CF9-40AF-B962-3C0DC7865589}" type="presOf" srcId="{E1946A1D-1066-4025-8BDD-02D0BDC004F1}" destId="{88A5A046-5FF9-4030-B467-161E2CAA7034}" srcOrd="0" destOrd="0" presId="urn:microsoft.com/office/officeart/2005/8/layout/hProcess7#1"/>
    <dgm:cxn modelId="{466E53EB-DEBB-4E5E-9013-40F551A45F88}" type="presOf" srcId="{F790B8ED-8FD7-4131-BC33-B89EDF352F65}" destId="{2B9F246F-809F-489C-955F-000840255FF2}" srcOrd="1" destOrd="0" presId="urn:microsoft.com/office/officeart/2005/8/layout/hProcess7#1"/>
    <dgm:cxn modelId="{5C7CB9CC-1B3B-492E-AEC1-10AE4B9EC88E}" type="presOf" srcId="{5FB4FA09-20B3-48FE-BEC6-1A09F627EE82}" destId="{DA8032C1-3056-4774-AF66-097E4650F94F}" srcOrd="0" destOrd="2" presId="urn:microsoft.com/office/officeart/2005/8/layout/hProcess7#1"/>
    <dgm:cxn modelId="{3FC27211-1C74-460D-9264-ADB411D7774E}" srcId="{72727094-D1C9-468E-9F54-AD878FD9A6BC}" destId="{CD15B1E5-5FBB-4BBC-B3FA-86E1DBFDD48D}" srcOrd="4" destOrd="0" parTransId="{A8A4EFEE-9CE2-440E-8F2F-96660CEC1EDA}" sibTransId="{E9831F51-D4C2-475B-89EC-7A2A202AE014}"/>
    <dgm:cxn modelId="{6E859208-4175-4456-B7EA-D723F887AAA8}" type="presOf" srcId="{5CBB871C-BE36-41AB-8BA0-2050F5A1BED9}" destId="{57EB85FC-AC34-4E51-8380-926F848578F9}" srcOrd="0" destOrd="2" presId="urn:microsoft.com/office/officeart/2005/8/layout/hProcess7#1"/>
    <dgm:cxn modelId="{6A3F2D14-51F7-409B-A21D-0B3BF013B075}" srcId="{F790B8ED-8FD7-4131-BC33-B89EDF352F65}" destId="{5CBB871C-BE36-41AB-8BA0-2050F5A1BED9}" srcOrd="2" destOrd="0" parTransId="{2EB67061-5A1B-4307-928F-5B69B622C355}" sibTransId="{7ED58119-957C-421F-9F36-742904F8C240}"/>
    <dgm:cxn modelId="{EB56B5A4-C623-4F39-9515-BD7C3AF2FF46}" type="presOf" srcId="{1B298A99-3A5E-43B5-AA32-424B9562CD4E}" destId="{DA8032C1-3056-4774-AF66-097E4650F94F}" srcOrd="0" destOrd="1" presId="urn:microsoft.com/office/officeart/2005/8/layout/hProcess7#1"/>
    <dgm:cxn modelId="{EB85CB28-6326-46CC-B9E9-4BB0D1BC9259}" srcId="{F790B8ED-8FD7-4131-BC33-B89EDF352F65}" destId="{915B6E83-758D-4BE4-B27D-E90ABB176D09}" srcOrd="0" destOrd="0" parTransId="{F931C94D-42E1-4387-BECD-82D0C9893C22}" sibTransId="{ABDFC246-1FD1-462D-9B1D-7D541A9005B4}"/>
    <dgm:cxn modelId="{F6178A39-0D38-49D7-846B-B3F78A3C59FD}" srcId="{F790B8ED-8FD7-4131-BC33-B89EDF352F65}" destId="{257623F9-A8F9-482B-90D8-1EA18050CFA3}" srcOrd="7" destOrd="0" parTransId="{CD806C76-5B16-4024-8870-01F40DDACBB7}" sibTransId="{6B354CB5-956C-4C20-BA3B-F9D4CBFEE613}"/>
    <dgm:cxn modelId="{26BEB04C-5D2F-4E6F-A4DA-D71C4B1A18CF}" type="presOf" srcId="{72727094-D1C9-468E-9F54-AD878FD9A6BC}" destId="{BED0198A-0C68-46AA-9450-0F02D85934CE}" srcOrd="1" destOrd="0" presId="urn:microsoft.com/office/officeart/2005/8/layout/hProcess7#1"/>
    <dgm:cxn modelId="{362CA4DC-9155-4CC6-AA4D-C286112CBD9B}" type="presOf" srcId="{17AEC0A6-DA62-41DF-842F-BB37DE0D2B62}" destId="{57EB85FC-AC34-4E51-8380-926F848578F9}" srcOrd="0" destOrd="3" presId="urn:microsoft.com/office/officeart/2005/8/layout/hProcess7#1"/>
    <dgm:cxn modelId="{3446E1EB-7ABE-47C0-972B-AFECE94FD0ED}" srcId="{F790B8ED-8FD7-4131-BC33-B89EDF352F65}" destId="{17AEC0A6-DA62-41DF-842F-BB37DE0D2B62}" srcOrd="3" destOrd="0" parTransId="{B773BB60-5C22-416E-A52D-A4E7A6CB1D2E}" sibTransId="{951572A9-E439-4ADE-A44E-0AAEE2D9DC66}"/>
    <dgm:cxn modelId="{5AF7B88A-8E08-4439-BB68-743711A19457}" type="presOf" srcId="{F790B8ED-8FD7-4131-BC33-B89EDF352F65}" destId="{DA247265-9D53-4D97-A2E7-72E797C319DF}" srcOrd="0" destOrd="0" presId="urn:microsoft.com/office/officeart/2005/8/layout/hProcess7#1"/>
    <dgm:cxn modelId="{EFE03426-123E-46AC-8782-1242689992BA}" srcId="{E1946A1D-1066-4025-8BDD-02D0BDC004F1}" destId="{F790B8ED-8FD7-4131-BC33-B89EDF352F65}" srcOrd="1" destOrd="0" parTransId="{E8AED1CC-CA4C-4476-8712-9330021BCFB6}" sibTransId="{98D5471A-C19F-4BC0-8B34-04DADC86F98F}"/>
    <dgm:cxn modelId="{598E6DBF-B2D8-4C1C-B29C-4A97E708042E}" srcId="{F790B8ED-8FD7-4131-BC33-B89EDF352F65}" destId="{D3C90A8C-7BFC-4A4D-9769-920405355E82}" srcOrd="6" destOrd="0" parTransId="{53A62944-95F8-42F6-AECE-B8BFF1B9A641}" sibTransId="{4AF67414-D244-446C-BF81-25288B25936D}"/>
    <dgm:cxn modelId="{DF11B8E2-DF37-40A0-BF28-DF28D5198A42}" srcId="{F790B8ED-8FD7-4131-BC33-B89EDF352F65}" destId="{28C85273-236A-4B42-8815-F7D50CBD164E}" srcOrd="5" destOrd="0" parTransId="{EF7EDCF4-F9DD-4F1C-AF7A-CA923DFD795C}" sibTransId="{EA4209B1-3BB9-46E5-9F59-8D575AD00A54}"/>
    <dgm:cxn modelId="{8719A24D-DFE0-49AF-A7EF-89F9110820AD}" type="presOf" srcId="{045E7E0D-956D-4037-9444-FF68C066E11A}" destId="{57EB85FC-AC34-4E51-8380-926F848578F9}" srcOrd="0" destOrd="1" presId="urn:microsoft.com/office/officeart/2005/8/layout/hProcess7#1"/>
    <dgm:cxn modelId="{A33240CC-D011-4BA7-A997-32E698F2C108}" type="presOf" srcId="{25DB49A8-FD0C-4CDB-8D1D-672369122255}" destId="{DA8032C1-3056-4774-AF66-097E4650F94F}" srcOrd="0" destOrd="3" presId="urn:microsoft.com/office/officeart/2005/8/layout/hProcess7#1"/>
    <dgm:cxn modelId="{1C8D1B08-9426-4C7C-857B-1DA3B89ED41D}" type="presOf" srcId="{CD15B1E5-5FBB-4BBC-B3FA-86E1DBFDD48D}" destId="{DA8032C1-3056-4774-AF66-097E4650F94F}" srcOrd="0" destOrd="4" presId="urn:microsoft.com/office/officeart/2005/8/layout/hProcess7#1"/>
    <dgm:cxn modelId="{EB7DB823-22B8-45C9-9522-06044FD57AF0}" type="presOf" srcId="{257623F9-A8F9-482B-90D8-1EA18050CFA3}" destId="{57EB85FC-AC34-4E51-8380-926F848578F9}" srcOrd="0" destOrd="7" presId="urn:microsoft.com/office/officeart/2005/8/layout/hProcess7#1"/>
    <dgm:cxn modelId="{56D0DD66-B875-4904-AAC6-09EEFBA48700}" type="presOf" srcId="{28C85273-236A-4B42-8815-F7D50CBD164E}" destId="{57EB85FC-AC34-4E51-8380-926F848578F9}" srcOrd="0" destOrd="5" presId="urn:microsoft.com/office/officeart/2005/8/layout/hProcess7#1"/>
    <dgm:cxn modelId="{4A79100B-3DD0-4D82-BD02-17BA418E8975}" srcId="{72727094-D1C9-468E-9F54-AD878FD9A6BC}" destId="{5FB4FA09-20B3-48FE-BEC6-1A09F627EE82}" srcOrd="2" destOrd="0" parTransId="{5719CEC1-61A6-4487-9886-7D54991078A7}" sibTransId="{1CDB61DF-5234-4E8A-991C-2474AFA7B428}"/>
    <dgm:cxn modelId="{32956B2E-2B30-4811-B2CB-2750ED16D16C}" srcId="{F790B8ED-8FD7-4131-BC33-B89EDF352F65}" destId="{045E7E0D-956D-4037-9444-FF68C066E11A}" srcOrd="1" destOrd="0" parTransId="{AFB93449-FEE2-4AAE-87D0-9FB713FDAF9B}" sibTransId="{AD888083-F3B8-4565-9A23-EB506AC8FD31}"/>
    <dgm:cxn modelId="{E6212C30-A8A0-439C-A528-D27FFDD861DC}" type="presOf" srcId="{72727094-D1C9-468E-9F54-AD878FD9A6BC}" destId="{4448B53B-E833-41FA-BED2-B9AEA0537160}" srcOrd="0" destOrd="0" presId="urn:microsoft.com/office/officeart/2005/8/layout/hProcess7#1"/>
    <dgm:cxn modelId="{E88DC136-35DA-43BE-8CE4-75EE453EF9EF}" type="presOf" srcId="{D3C90A8C-7BFC-4A4D-9769-920405355E82}" destId="{57EB85FC-AC34-4E51-8380-926F848578F9}" srcOrd="0" destOrd="6" presId="urn:microsoft.com/office/officeart/2005/8/layout/hProcess7#1"/>
    <dgm:cxn modelId="{BC7538F8-1B1A-4A99-85E7-67EF3BFD57FF}" srcId="{72727094-D1C9-468E-9F54-AD878FD9A6BC}" destId="{25DB49A8-FD0C-4CDB-8D1D-672369122255}" srcOrd="3" destOrd="0" parTransId="{86252264-CA8A-467D-A4ED-8873D71B4720}" sibTransId="{BC80AB49-A241-4BB5-9A50-8303DB18B841}"/>
    <dgm:cxn modelId="{97D9AAE1-8E44-4462-BFE9-58236A1A17A2}" type="presParOf" srcId="{88A5A046-5FF9-4030-B467-161E2CAA7034}" destId="{A6834B83-D89E-4E17-9F0B-DEB333A4ED2C}" srcOrd="0" destOrd="0" presId="urn:microsoft.com/office/officeart/2005/8/layout/hProcess7#1"/>
    <dgm:cxn modelId="{0E572E0E-0139-4481-A5F2-01345AAAC024}" type="presParOf" srcId="{A6834B83-D89E-4E17-9F0B-DEB333A4ED2C}" destId="{4448B53B-E833-41FA-BED2-B9AEA0537160}" srcOrd="0" destOrd="0" presId="urn:microsoft.com/office/officeart/2005/8/layout/hProcess7#1"/>
    <dgm:cxn modelId="{7EC175D5-4C4E-45EF-B0A5-91AE0229F531}" type="presParOf" srcId="{A6834B83-D89E-4E17-9F0B-DEB333A4ED2C}" destId="{BED0198A-0C68-46AA-9450-0F02D85934CE}" srcOrd="1" destOrd="0" presId="urn:microsoft.com/office/officeart/2005/8/layout/hProcess7#1"/>
    <dgm:cxn modelId="{E527797C-C87F-4911-95CF-A1C72DFB65A9}" type="presParOf" srcId="{A6834B83-D89E-4E17-9F0B-DEB333A4ED2C}" destId="{DA8032C1-3056-4774-AF66-097E4650F94F}" srcOrd="2" destOrd="0" presId="urn:microsoft.com/office/officeart/2005/8/layout/hProcess7#1"/>
    <dgm:cxn modelId="{9A39CD7F-6C4B-4CB6-9D83-3CB4ECF35C7C}" type="presParOf" srcId="{88A5A046-5FF9-4030-B467-161E2CAA7034}" destId="{2772AEF6-06CB-4B66-86CC-3A1A566811EC}" srcOrd="1" destOrd="0" presId="urn:microsoft.com/office/officeart/2005/8/layout/hProcess7#1"/>
    <dgm:cxn modelId="{6B387B26-F9D3-43AD-9636-A98E89DB0037}" type="presParOf" srcId="{88A5A046-5FF9-4030-B467-161E2CAA7034}" destId="{9812BD53-7EB0-4B6E-A2A6-F14664235892}" srcOrd="2" destOrd="0" presId="urn:microsoft.com/office/officeart/2005/8/layout/hProcess7#1"/>
    <dgm:cxn modelId="{84E2540B-F67F-48A2-8242-6280B50AD465}" type="presParOf" srcId="{9812BD53-7EB0-4B6E-A2A6-F14664235892}" destId="{429D65FE-091B-412D-ADB3-C261DD05478A}" srcOrd="0" destOrd="0" presId="urn:microsoft.com/office/officeart/2005/8/layout/hProcess7#1"/>
    <dgm:cxn modelId="{DA64F444-6FE1-4105-9065-94A02C18FFB0}" type="presParOf" srcId="{9812BD53-7EB0-4B6E-A2A6-F14664235892}" destId="{9D1860B0-1E77-450D-A4ED-E27FE9E45652}" srcOrd="1" destOrd="0" presId="urn:microsoft.com/office/officeart/2005/8/layout/hProcess7#1"/>
    <dgm:cxn modelId="{CCF12DBC-377B-460A-BCAD-4404F2FCCC3A}" type="presParOf" srcId="{9812BD53-7EB0-4B6E-A2A6-F14664235892}" destId="{4CDCFCC6-600C-4459-BC45-8A4912F1581F}" srcOrd="2" destOrd="0" presId="urn:microsoft.com/office/officeart/2005/8/layout/hProcess7#1"/>
    <dgm:cxn modelId="{702B1831-ECDE-4D05-A5EC-DF2A25EDB477}" type="presParOf" srcId="{88A5A046-5FF9-4030-B467-161E2CAA7034}" destId="{896618A4-23FB-476D-B8A2-B14EA8A9AF36}" srcOrd="3" destOrd="0" presId="urn:microsoft.com/office/officeart/2005/8/layout/hProcess7#1"/>
    <dgm:cxn modelId="{10EB8A5E-5EE8-4DD6-BEEF-D3E4AA8A9693}" type="presParOf" srcId="{88A5A046-5FF9-4030-B467-161E2CAA7034}" destId="{CB4E6A4B-5BE1-4CAD-B9DD-739DF7FA3096}" srcOrd="4" destOrd="0" presId="urn:microsoft.com/office/officeart/2005/8/layout/hProcess7#1"/>
    <dgm:cxn modelId="{DFE9D48C-88E0-4BD8-B3D0-F98ED3183A0E}" type="presParOf" srcId="{CB4E6A4B-5BE1-4CAD-B9DD-739DF7FA3096}" destId="{DA247265-9D53-4D97-A2E7-72E797C319DF}" srcOrd="0" destOrd="0" presId="urn:microsoft.com/office/officeart/2005/8/layout/hProcess7#1"/>
    <dgm:cxn modelId="{678A2BD4-2A46-4115-AF12-5F35740D614D}" type="presParOf" srcId="{CB4E6A4B-5BE1-4CAD-B9DD-739DF7FA3096}" destId="{2B9F246F-809F-489C-955F-000840255FF2}" srcOrd="1" destOrd="0" presId="urn:microsoft.com/office/officeart/2005/8/layout/hProcess7#1"/>
    <dgm:cxn modelId="{61436FD7-DF10-414B-B91C-78704FB5D6F4}" type="presParOf" srcId="{CB4E6A4B-5BE1-4CAD-B9DD-739DF7FA3096}" destId="{57EB85FC-AC34-4E51-8380-926F848578F9}" srcOrd="2" destOrd="0" presId="urn:microsoft.com/office/officeart/2005/8/layout/hProcess7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59C43F-8212-45F0-8E54-4304EFFEA19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F7B491-17EB-4E3B-AC73-0CE827C12CB7}">
      <dgm:prSet custT="1"/>
      <dgm:spPr/>
      <dgm:t>
        <a:bodyPr/>
        <a:lstStyle/>
        <a:p>
          <a:r>
            <a:rPr lang="ru-RU" sz="13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Предмет</a:t>
          </a:r>
          <a:r>
            <a:rPr lang="ru-RU" sz="13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</a:t>
          </a:r>
          <a:r>
            <a:rPr lang="ru-RU" sz="1300" dirty="0">
              <a:solidFill>
                <a:schemeClr val="tx1"/>
              </a:solidFill>
            </a:rPr>
            <a:t> </a:t>
          </a:r>
          <a:endParaRPr lang="ru-RU" sz="1300" dirty="0" smtClean="0">
            <a:solidFill>
              <a:schemeClr val="tx1"/>
            </a:solidFill>
          </a:endParaRPr>
        </a:p>
        <a:p>
          <a:r>
            <a:rPr lang="ru-RU" sz="1600" dirty="0" smtClean="0">
              <a:solidFill>
                <a:schemeClr val="tx1"/>
              </a:solidFill>
            </a:rPr>
            <a:t>механизм </a:t>
          </a:r>
          <a:r>
            <a:rPr lang="ru-RU" sz="1600" dirty="0">
              <a:solidFill>
                <a:schemeClr val="tx1"/>
              </a:solidFill>
            </a:rPr>
            <a:t>міського устрою як спосіб взаємозв'язку і взаємодії підсистем та їх властивостей, які складають структуру соціально-просторової системи міста.</a:t>
          </a:r>
        </a:p>
      </dgm:t>
    </dgm:pt>
    <dgm:pt modelId="{0B73F5BD-5830-4257-A4F0-8B09D4D92FB5}" type="parTrans" cxnId="{73DB0221-ADBB-4DE4-B83E-59FB088EF352}">
      <dgm:prSet/>
      <dgm:spPr/>
      <dgm:t>
        <a:bodyPr/>
        <a:lstStyle/>
        <a:p>
          <a:endParaRPr lang="ru-RU"/>
        </a:p>
      </dgm:t>
    </dgm:pt>
    <dgm:pt modelId="{E4FE46FB-EA86-4E54-85CA-08AC8324259E}" type="sibTrans" cxnId="{73DB0221-ADBB-4DE4-B83E-59FB088EF352}">
      <dgm:prSet/>
      <dgm:spPr/>
      <dgm:t>
        <a:bodyPr/>
        <a:lstStyle/>
        <a:p>
          <a:endParaRPr lang="ru-RU"/>
        </a:p>
      </dgm:t>
    </dgm:pt>
    <dgm:pt modelId="{69804220-CCFF-4C57-94FB-37ED396B69D3}">
      <dgm:prSet/>
      <dgm:spPr/>
      <dgm:t>
        <a:bodyPr/>
        <a:lstStyle/>
        <a:p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об'єкт</a:t>
          </a:r>
          <a:endParaRPr lang="ru-RU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ru-RU" dirty="0" err="1" smtClean="0">
              <a:solidFill>
                <a:schemeClr val="tx1"/>
              </a:solidFill>
            </a:rPr>
            <a:t>виробнича</a:t>
          </a:r>
          <a:r>
            <a:rPr lang="ru-RU" dirty="0" smtClean="0">
              <a:solidFill>
                <a:schemeClr val="tx1"/>
              </a:solidFill>
            </a:rPr>
            <a:t> і </a:t>
          </a:r>
          <a:r>
            <a:rPr lang="ru-RU" dirty="0" err="1" smtClean="0">
              <a:solidFill>
                <a:schemeClr val="tx1"/>
              </a:solidFill>
            </a:rPr>
            <a:t>соціальна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інфраструктури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міста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міський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спосіб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життя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міська</a:t>
          </a:r>
          <a:r>
            <a:rPr lang="ru-RU" dirty="0" smtClean="0">
              <a:solidFill>
                <a:schemeClr val="tx1"/>
              </a:solidFill>
            </a:rPr>
            <a:t> культура, </a:t>
          </a:r>
          <a:r>
            <a:rPr lang="ru-RU" dirty="0" err="1" smtClean="0">
              <a:solidFill>
                <a:schemeClr val="tx1"/>
              </a:solidFill>
            </a:rPr>
            <a:t>соціальний</a:t>
          </a:r>
          <a:r>
            <a:rPr lang="ru-RU" dirty="0" smtClean="0">
              <a:solidFill>
                <a:schemeClr val="tx1"/>
              </a:solidFill>
            </a:rPr>
            <a:t> склад </a:t>
          </a:r>
          <a:r>
            <a:rPr lang="ru-RU" dirty="0" err="1" smtClean="0">
              <a:solidFill>
                <a:schemeClr val="tx1"/>
              </a:solidFill>
            </a:rPr>
            <a:t>міського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населення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соціальна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морфологія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міста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соціальна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стратифікація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міського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населення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специфіка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взаємодії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названих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підсистем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інше</a:t>
          </a:r>
          <a:endParaRPr lang="ru-RU" dirty="0" smtClean="0">
            <a:solidFill>
              <a:schemeClr val="tx1"/>
            </a:solidFill>
          </a:endParaRPr>
        </a:p>
      </dgm:t>
    </dgm:pt>
    <dgm:pt modelId="{D0DA291F-41E5-4792-9725-F15BC1EC0877}" type="parTrans" cxnId="{765EB5D3-5182-4726-B1B4-10B72840A100}">
      <dgm:prSet/>
      <dgm:spPr/>
      <dgm:t>
        <a:bodyPr/>
        <a:lstStyle/>
        <a:p>
          <a:endParaRPr lang="ru-RU"/>
        </a:p>
      </dgm:t>
    </dgm:pt>
    <dgm:pt modelId="{4C1CEEC6-2938-4CCB-9173-51E85DED50B6}" type="sibTrans" cxnId="{765EB5D3-5182-4726-B1B4-10B72840A100}">
      <dgm:prSet/>
      <dgm:spPr/>
      <dgm:t>
        <a:bodyPr/>
        <a:lstStyle/>
        <a:p>
          <a:endParaRPr lang="ru-RU"/>
        </a:p>
      </dgm:t>
    </dgm:pt>
    <dgm:pt modelId="{5C2D2E04-E1C9-4DE7-9041-BF1C15CA555D}" type="pres">
      <dgm:prSet presAssocID="{3D59C43F-8212-45F0-8E54-4304EFFEA1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36F510-3C02-4080-A946-7CAC20EEEE4F}" type="pres">
      <dgm:prSet presAssocID="{81F7B491-17EB-4E3B-AC73-0CE827C12CB7}" presName="arrow" presStyleLbl="node1" presStyleIdx="0" presStyleCnt="2" custScaleX="110733" custScaleY="989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EDA72-2766-44B8-898E-10FAC73C8823}" type="pres">
      <dgm:prSet presAssocID="{69804220-CCFF-4C57-94FB-37ED396B69D3}" presName="arrow" presStyleLbl="node1" presStyleIdx="1" presStyleCnt="2" custScaleX="118768" custScaleY="111795" custRadScaleRad="103769" custRadScaleInc="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8E7439-DBC5-44B7-B40B-52F07200FA5D}" type="presOf" srcId="{69804220-CCFF-4C57-94FB-37ED396B69D3}" destId="{3AFEDA72-2766-44B8-898E-10FAC73C8823}" srcOrd="0" destOrd="0" presId="urn:microsoft.com/office/officeart/2005/8/layout/arrow5"/>
    <dgm:cxn modelId="{765EB5D3-5182-4726-B1B4-10B72840A100}" srcId="{3D59C43F-8212-45F0-8E54-4304EFFEA194}" destId="{69804220-CCFF-4C57-94FB-37ED396B69D3}" srcOrd="1" destOrd="0" parTransId="{D0DA291F-41E5-4792-9725-F15BC1EC0877}" sibTransId="{4C1CEEC6-2938-4CCB-9173-51E85DED50B6}"/>
    <dgm:cxn modelId="{FA1C0CA0-CB65-4F20-B44F-A7432858675F}" type="presOf" srcId="{3D59C43F-8212-45F0-8E54-4304EFFEA194}" destId="{5C2D2E04-E1C9-4DE7-9041-BF1C15CA555D}" srcOrd="0" destOrd="0" presId="urn:microsoft.com/office/officeart/2005/8/layout/arrow5"/>
    <dgm:cxn modelId="{EC00E9E5-0B0F-4DE3-A2B9-82DDB0D15067}" type="presOf" srcId="{81F7B491-17EB-4E3B-AC73-0CE827C12CB7}" destId="{7F36F510-3C02-4080-A946-7CAC20EEEE4F}" srcOrd="0" destOrd="0" presId="urn:microsoft.com/office/officeart/2005/8/layout/arrow5"/>
    <dgm:cxn modelId="{73DB0221-ADBB-4DE4-B83E-59FB088EF352}" srcId="{3D59C43F-8212-45F0-8E54-4304EFFEA194}" destId="{81F7B491-17EB-4E3B-AC73-0CE827C12CB7}" srcOrd="0" destOrd="0" parTransId="{0B73F5BD-5830-4257-A4F0-8B09D4D92FB5}" sibTransId="{E4FE46FB-EA86-4E54-85CA-08AC8324259E}"/>
    <dgm:cxn modelId="{25D29F89-C1BF-4380-A36A-D016E3C5042E}" type="presParOf" srcId="{5C2D2E04-E1C9-4DE7-9041-BF1C15CA555D}" destId="{7F36F510-3C02-4080-A946-7CAC20EEEE4F}" srcOrd="0" destOrd="0" presId="urn:microsoft.com/office/officeart/2005/8/layout/arrow5"/>
    <dgm:cxn modelId="{ACBE105B-399B-4A37-83A7-53D938A79777}" type="presParOf" srcId="{5C2D2E04-E1C9-4DE7-9041-BF1C15CA555D}" destId="{3AFEDA72-2766-44B8-898E-10FAC73C8823}" srcOrd="1" destOrd="0" presId="urn:microsoft.com/office/officeart/2005/8/layout/arrow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54846D-7F18-4E9E-8036-776A8B7EEAA9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EC6D30-5A26-426F-B477-F8A68434EB01}">
      <dgm:prSet/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У </a:t>
          </a:r>
          <a:r>
            <a:rPr lang="ru-RU" b="0" dirty="0" err="1" smtClean="0">
              <a:solidFill>
                <a:schemeClr val="tx1"/>
              </a:solidFill>
            </a:rPr>
            <a:t>дослідженнях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соціологія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використовує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якісні</a:t>
          </a:r>
          <a:r>
            <a:rPr lang="ru-RU" b="0" dirty="0" smtClean="0">
              <a:solidFill>
                <a:schemeClr val="tx1"/>
              </a:solidFill>
            </a:rPr>
            <a:t> та </a:t>
          </a:r>
          <a:r>
            <a:rPr lang="ru-RU" b="0" dirty="0" err="1" smtClean="0">
              <a:solidFill>
                <a:schemeClr val="tx1"/>
              </a:solidFill>
            </a:rPr>
            <a:t>кількісні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методи</a:t>
          </a:r>
          <a:r>
            <a:rPr lang="ru-RU" b="0" dirty="0" smtClean="0">
              <a:solidFill>
                <a:schemeClr val="tx1"/>
              </a:solidFill>
            </a:rPr>
            <a:t>. </a:t>
          </a:r>
          <a:r>
            <a:rPr lang="ru-RU" b="0" dirty="0" err="1" smtClean="0">
              <a:solidFill>
                <a:schemeClr val="tx1"/>
              </a:solidFill>
            </a:rPr>
            <a:t>Якісні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засновані</a:t>
          </a:r>
          <a:r>
            <a:rPr lang="ru-RU" b="0" dirty="0" smtClean="0">
              <a:solidFill>
                <a:schemeClr val="tx1"/>
              </a:solidFill>
            </a:rPr>
            <a:t> на </a:t>
          </a:r>
          <a:r>
            <a:rPr lang="ru-RU" b="0" dirty="0" err="1" smtClean="0">
              <a:solidFill>
                <a:schemeClr val="tx1"/>
              </a:solidFill>
            </a:rPr>
            <a:t>мікросоціологічних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концепціях</a:t>
          </a:r>
          <a:r>
            <a:rPr lang="ru-RU" b="0" dirty="0" smtClean="0">
              <a:solidFill>
                <a:schemeClr val="tx1"/>
              </a:solidFill>
            </a:rPr>
            <a:t> і </a:t>
          </a:r>
          <a:r>
            <a:rPr lang="ru-RU" b="0" dirty="0" err="1" smtClean="0">
              <a:solidFill>
                <a:schemeClr val="tx1"/>
              </a:solidFill>
            </a:rPr>
            <a:t>використовують</a:t>
          </a:r>
          <a:r>
            <a:rPr lang="ru-RU" b="0" dirty="0" smtClean="0">
              <a:solidFill>
                <a:schemeClr val="tx1"/>
              </a:solidFill>
            </a:rPr>
            <a:t> для </a:t>
          </a:r>
          <a:r>
            <a:rPr lang="ru-RU" b="0" dirty="0" err="1" smtClean="0">
              <a:solidFill>
                <a:schemeClr val="tx1"/>
              </a:solidFill>
            </a:rPr>
            <a:t>отримання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інформації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розуміння</a:t>
          </a:r>
          <a:r>
            <a:rPr lang="ru-RU" b="0" dirty="0" smtClean="0">
              <a:solidFill>
                <a:schemeClr val="tx1"/>
              </a:solidFill>
            </a:rPr>
            <a:t> та </a:t>
          </a:r>
          <a:r>
            <a:rPr lang="ru-RU" b="0" dirty="0" err="1" smtClean="0">
              <a:solidFill>
                <a:schemeClr val="tx1"/>
              </a:solidFill>
            </a:rPr>
            <a:t>інтерпретацію</a:t>
          </a:r>
          <a:r>
            <a:rPr lang="ru-RU" b="0" dirty="0" smtClean="0">
              <a:solidFill>
                <a:schemeClr val="tx1"/>
              </a:solidFill>
            </a:rPr>
            <a:t>. </a:t>
          </a:r>
          <a:r>
            <a:rPr lang="ru-RU" b="0" dirty="0" err="1" smtClean="0">
              <a:solidFill>
                <a:schemeClr val="tx1"/>
              </a:solidFill>
            </a:rPr>
            <a:t>Кількісні</a:t>
          </a:r>
          <a:r>
            <a:rPr lang="ru-RU" b="0" dirty="0" smtClean="0">
              <a:solidFill>
                <a:schemeClr val="tx1"/>
              </a:solidFill>
            </a:rPr>
            <a:t> - </a:t>
          </a:r>
          <a:r>
            <a:rPr lang="ru-RU" b="0" dirty="0" err="1" smtClean="0">
              <a:solidFill>
                <a:schemeClr val="tx1"/>
              </a:solidFill>
            </a:rPr>
            <a:t>це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статистичні</a:t>
          </a:r>
          <a:r>
            <a:rPr lang="ru-RU" b="0" dirty="0" smtClean="0">
              <a:solidFill>
                <a:schemeClr val="tx1"/>
              </a:solidFill>
            </a:rPr>
            <a:t> та </a:t>
          </a:r>
          <a:r>
            <a:rPr lang="ru-RU" b="0" dirty="0" err="1" smtClean="0">
              <a:solidFill>
                <a:schemeClr val="tx1"/>
              </a:solidFill>
            </a:rPr>
            <a:t>математичні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методи</a:t>
          </a:r>
          <a:endParaRPr lang="ru-RU" b="0" dirty="0">
            <a:solidFill>
              <a:schemeClr val="tx1"/>
            </a:solidFill>
          </a:endParaRPr>
        </a:p>
      </dgm:t>
    </dgm:pt>
    <dgm:pt modelId="{85E8F570-3681-4D84-AAC8-9E36067A834F}" type="parTrans" cxnId="{364C574A-FF42-4FBD-A7FF-53A11DE5D5AC}">
      <dgm:prSet/>
      <dgm:spPr/>
      <dgm:t>
        <a:bodyPr/>
        <a:lstStyle/>
        <a:p>
          <a:endParaRPr lang="ru-RU"/>
        </a:p>
      </dgm:t>
    </dgm:pt>
    <dgm:pt modelId="{F4FF188F-81BC-47FA-BC64-14F878A161FD}" type="sibTrans" cxnId="{364C574A-FF42-4FBD-A7FF-53A11DE5D5AC}">
      <dgm:prSet/>
      <dgm:spPr/>
      <dgm:t>
        <a:bodyPr/>
        <a:lstStyle/>
        <a:p>
          <a:endParaRPr lang="ru-RU"/>
        </a:p>
      </dgm:t>
    </dgm:pt>
    <dgm:pt modelId="{4ADF543B-5222-439C-8D88-D47C36FFB075}" type="pres">
      <dgm:prSet presAssocID="{7054846D-7F18-4E9E-8036-776A8B7EEAA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819F13-0EA5-470B-92D1-11EA6CF6788B}" type="pres">
      <dgm:prSet presAssocID="{A8EC6D30-5A26-426F-B477-F8A68434EB01}" presName="node" presStyleLbl="node1" presStyleIdx="0" presStyleCnt="1" custScaleY="2198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C98678-70E9-40B0-B804-95FDBEF6A35B}" type="presOf" srcId="{7054846D-7F18-4E9E-8036-776A8B7EEAA9}" destId="{4ADF543B-5222-439C-8D88-D47C36FFB075}" srcOrd="0" destOrd="0" presId="urn:microsoft.com/office/officeart/2005/8/layout/default#1"/>
    <dgm:cxn modelId="{D186C135-A70F-4C27-AE2B-52CA68319170}" type="presOf" srcId="{A8EC6D30-5A26-426F-B477-F8A68434EB01}" destId="{FA819F13-0EA5-470B-92D1-11EA6CF6788B}" srcOrd="0" destOrd="0" presId="urn:microsoft.com/office/officeart/2005/8/layout/default#1"/>
    <dgm:cxn modelId="{364C574A-FF42-4FBD-A7FF-53A11DE5D5AC}" srcId="{7054846D-7F18-4E9E-8036-776A8B7EEAA9}" destId="{A8EC6D30-5A26-426F-B477-F8A68434EB01}" srcOrd="0" destOrd="0" parTransId="{85E8F570-3681-4D84-AAC8-9E36067A834F}" sibTransId="{F4FF188F-81BC-47FA-BC64-14F878A161FD}"/>
    <dgm:cxn modelId="{337CA28A-814D-491D-882F-1B928625433A}" type="presParOf" srcId="{4ADF543B-5222-439C-8D88-D47C36FFB075}" destId="{FA819F13-0EA5-470B-92D1-11EA6CF6788B}" srcOrd="0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8CEAF3-C0A4-4A1A-948B-0A75BEA51ACC}" type="doc">
      <dgm:prSet loTypeId="urn:microsoft.com/office/officeart/2008/layout/PictureStrip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8B0A60-BD4F-4731-99CD-886E98938C5B}">
      <dgm:prSet phldrT="[Текст]" custT="1"/>
      <dgm:spPr/>
      <dgm:t>
        <a:bodyPr/>
        <a:lstStyle/>
        <a:p>
          <a:pPr algn="ctr"/>
          <a:r>
            <a:rPr lang="ru-RU" sz="1600" dirty="0" err="1" smtClean="0"/>
            <a:t>Основи</a:t>
          </a:r>
          <a:r>
            <a:rPr lang="ru-RU" sz="1600" dirty="0" smtClean="0"/>
            <a:t> </a:t>
          </a:r>
          <a:r>
            <a:rPr lang="ru-RU" sz="1600" dirty="0" err="1" smtClean="0"/>
            <a:t>закладені</a:t>
          </a:r>
          <a:r>
            <a:rPr lang="ru-RU" sz="1600" dirty="0" smtClean="0"/>
            <a:t> </a:t>
          </a:r>
          <a:r>
            <a:rPr lang="ru-RU" sz="1600" b="1" dirty="0" smtClean="0"/>
            <a:t>Платоном</a:t>
          </a:r>
          <a:r>
            <a:rPr lang="ru-RU" sz="1600" dirty="0" smtClean="0"/>
            <a:t> в </a:t>
          </a:r>
          <a:r>
            <a:rPr lang="ru-RU" sz="1600" dirty="0" err="1" smtClean="0"/>
            <a:t>діалозі</a:t>
          </a:r>
          <a:r>
            <a:rPr lang="ru-RU" sz="1600" dirty="0" smtClean="0"/>
            <a:t> «Держава», в </a:t>
          </a:r>
          <a:r>
            <a:rPr lang="ru-RU" sz="1600" dirty="0" err="1" smtClean="0"/>
            <a:t>художній</a:t>
          </a:r>
          <a:r>
            <a:rPr lang="ru-RU" sz="1600" dirty="0" smtClean="0"/>
            <a:t> </a:t>
          </a:r>
          <a:r>
            <a:rPr lang="ru-RU" sz="1600" dirty="0" err="1" smtClean="0"/>
            <a:t>формі</a:t>
          </a:r>
          <a:r>
            <a:rPr lang="ru-RU" sz="1600" dirty="0" smtClean="0"/>
            <a:t> детально описана </a:t>
          </a:r>
          <a:r>
            <a:rPr lang="ru-RU" sz="1600" dirty="0" err="1" smtClean="0"/>
            <a:t>ідеальна</a:t>
          </a:r>
          <a:r>
            <a:rPr lang="ru-RU" sz="1600" dirty="0" smtClean="0"/>
            <a:t> система </a:t>
          </a:r>
          <a:r>
            <a:rPr lang="ru-RU" sz="1600" dirty="0" err="1" smtClean="0"/>
            <a:t>життя</a:t>
          </a:r>
          <a:r>
            <a:rPr lang="ru-RU" sz="1600" dirty="0" smtClean="0"/>
            <a:t> в </a:t>
          </a:r>
          <a:r>
            <a:rPr lang="ru-RU" sz="1600" dirty="0" err="1" smtClean="0"/>
            <a:t>державі-місті</a:t>
          </a:r>
          <a:r>
            <a:rPr lang="ru-RU" sz="1600" dirty="0" smtClean="0"/>
            <a:t> на </a:t>
          </a:r>
          <a:r>
            <a:rPr lang="ru-RU" sz="1600" dirty="0" err="1" smtClean="0"/>
            <a:t>острові</a:t>
          </a:r>
          <a:r>
            <a:rPr lang="ru-RU" sz="1600" dirty="0" smtClean="0"/>
            <a:t> Атлантида в </a:t>
          </a:r>
          <a:r>
            <a:rPr lang="ru-RU" sz="1600" dirty="0" err="1" smtClean="0"/>
            <a:t>діалозі</a:t>
          </a:r>
          <a:r>
            <a:rPr lang="ru-RU" sz="1600" dirty="0" smtClean="0"/>
            <a:t> «</a:t>
          </a:r>
          <a:r>
            <a:rPr lang="ru-RU" sz="1600" dirty="0" err="1" smtClean="0"/>
            <a:t>Критий</a:t>
          </a:r>
          <a:r>
            <a:rPr lang="ru-RU" sz="1600" dirty="0" smtClean="0"/>
            <a:t>». </a:t>
          </a:r>
          <a:r>
            <a:rPr lang="ru-RU" sz="1600" dirty="0" err="1" smtClean="0"/>
            <a:t>Ідеї</a:t>
          </a:r>
          <a:r>
            <a:rPr lang="ru-RU" sz="1600" dirty="0" smtClean="0"/>
            <a:t> ​​Платона </a:t>
          </a:r>
          <a:r>
            <a:rPr lang="ru-RU" sz="1600" dirty="0" err="1" smtClean="0"/>
            <a:t>отримали</a:t>
          </a:r>
          <a:r>
            <a:rPr lang="ru-RU" sz="1600" dirty="0" smtClean="0"/>
            <a:t> </a:t>
          </a:r>
          <a:r>
            <a:rPr lang="ru-RU" sz="1600" dirty="0" err="1" smtClean="0"/>
            <a:t>розвиток</a:t>
          </a:r>
          <a:r>
            <a:rPr lang="ru-RU" sz="1600" dirty="0" smtClean="0"/>
            <a:t> у </a:t>
          </a:r>
          <a:r>
            <a:rPr lang="ru-RU" sz="1600" dirty="0" err="1" smtClean="0"/>
            <a:t>творчості</a:t>
          </a:r>
          <a:r>
            <a:rPr lang="ru-RU" sz="1600" dirty="0" smtClean="0"/>
            <a:t> </a:t>
          </a:r>
          <a:r>
            <a:rPr lang="ru-RU" sz="1600" dirty="0" err="1" smtClean="0"/>
            <a:t>архітекторів</a:t>
          </a:r>
          <a:r>
            <a:rPr lang="ru-RU" sz="1600" dirty="0" smtClean="0"/>
            <a:t>, а </a:t>
          </a:r>
          <a:r>
            <a:rPr lang="ru-RU" sz="1600" dirty="0" err="1" smtClean="0"/>
            <a:t>також</a:t>
          </a:r>
          <a:r>
            <a:rPr lang="ru-RU" sz="1600" dirty="0" smtClean="0"/>
            <a:t> </a:t>
          </a:r>
          <a:r>
            <a:rPr lang="ru-RU" sz="1600" dirty="0" err="1" smtClean="0"/>
            <a:t>теоретиків</a:t>
          </a:r>
          <a:r>
            <a:rPr lang="ru-RU" sz="1600" dirty="0" smtClean="0"/>
            <a:t>, </a:t>
          </a:r>
          <a:r>
            <a:rPr lang="ru-RU" sz="1600" dirty="0" err="1" smtClean="0"/>
            <a:t>що</a:t>
          </a:r>
          <a:r>
            <a:rPr lang="ru-RU" sz="1600" dirty="0" smtClean="0"/>
            <a:t> </a:t>
          </a:r>
          <a:r>
            <a:rPr lang="ru-RU" sz="1600" dirty="0" err="1" smtClean="0"/>
            <a:t>розробили</a:t>
          </a:r>
          <a:r>
            <a:rPr lang="ru-RU" sz="1600" dirty="0" smtClean="0"/>
            <a:t> </a:t>
          </a:r>
          <a:r>
            <a:rPr lang="ru-RU" sz="1600" dirty="0" err="1" smtClean="0"/>
            <a:t>соціальні</a:t>
          </a:r>
          <a:r>
            <a:rPr lang="ru-RU" sz="1600" dirty="0" smtClean="0"/>
            <a:t> </a:t>
          </a:r>
          <a:r>
            <a:rPr lang="ru-RU" sz="1600" dirty="0" err="1" smtClean="0"/>
            <a:t>утопії</a:t>
          </a:r>
          <a:r>
            <a:rPr lang="ru-RU" sz="1600" dirty="0" smtClean="0"/>
            <a:t>.</a:t>
          </a:r>
          <a:endParaRPr lang="ru-RU" sz="1600" dirty="0"/>
        </a:p>
      </dgm:t>
    </dgm:pt>
    <dgm:pt modelId="{6061E25C-0485-439C-AD9F-77581703FB3F}" type="parTrans" cxnId="{016E40E2-AA89-4858-B7DE-13D94D72BA5A}">
      <dgm:prSet/>
      <dgm:spPr/>
      <dgm:t>
        <a:bodyPr/>
        <a:lstStyle/>
        <a:p>
          <a:endParaRPr lang="ru-RU"/>
        </a:p>
      </dgm:t>
    </dgm:pt>
    <dgm:pt modelId="{98756B7F-B58A-41F1-99CC-6BB43B76E6E2}" type="sibTrans" cxnId="{016E40E2-AA89-4858-B7DE-13D94D72BA5A}">
      <dgm:prSet/>
      <dgm:spPr/>
      <dgm:t>
        <a:bodyPr/>
        <a:lstStyle/>
        <a:p>
          <a:endParaRPr lang="ru-RU"/>
        </a:p>
      </dgm:t>
    </dgm:pt>
    <dgm:pt modelId="{AF15D5C6-2195-4764-8F5D-F6D9A09B5A2D}">
      <dgm:prSet phldrT="[Текст]"/>
      <dgm:spPr/>
      <dgm:t>
        <a:bodyPr/>
        <a:lstStyle/>
        <a:p>
          <a:pPr algn="ctr"/>
          <a:r>
            <a:rPr lang="ru-RU" b="1" dirty="0" err="1" smtClean="0"/>
            <a:t>Ебенезер</a:t>
          </a:r>
          <a:r>
            <a:rPr lang="ru-RU" b="1" dirty="0" smtClean="0"/>
            <a:t> </a:t>
          </a:r>
          <a:r>
            <a:rPr lang="ru-RU" b="1" dirty="0" err="1" smtClean="0"/>
            <a:t>Говард</a:t>
          </a:r>
          <a:r>
            <a:rPr lang="ru-RU" b="1" dirty="0" smtClean="0"/>
            <a:t> </a:t>
          </a:r>
          <a:r>
            <a:rPr lang="ru-RU" dirty="0" smtClean="0"/>
            <a:t>(1850-1928), у </a:t>
          </a:r>
          <a:r>
            <a:rPr lang="ru-RU" dirty="0" err="1" smtClean="0"/>
            <a:t>книзі</a:t>
          </a:r>
          <a:r>
            <a:rPr lang="ru-RU" dirty="0" smtClean="0"/>
            <a:t> «</a:t>
          </a:r>
          <a:r>
            <a:rPr lang="ru-RU" dirty="0" err="1" smtClean="0"/>
            <a:t>Міста</a:t>
          </a:r>
          <a:r>
            <a:rPr lang="ru-RU" dirty="0" smtClean="0"/>
            <a:t> - сади </a:t>
          </a:r>
          <a:r>
            <a:rPr lang="ru-RU" dirty="0" err="1" smtClean="0"/>
            <a:t>майбутнього</a:t>
          </a:r>
          <a:r>
            <a:rPr lang="ru-RU" dirty="0" smtClean="0"/>
            <a:t>» </a:t>
          </a:r>
          <a:r>
            <a:rPr lang="ru-RU" dirty="0" err="1" smtClean="0"/>
            <a:t>запропонував</a:t>
          </a:r>
          <a:r>
            <a:rPr lang="ru-RU" dirty="0" smtClean="0"/>
            <a:t> систему з громад в 30 тис. </a:t>
          </a:r>
          <a:r>
            <a:rPr lang="ru-RU" dirty="0" err="1" smtClean="0"/>
            <a:t>чоловік</a:t>
          </a:r>
          <a:r>
            <a:rPr lang="ru-RU" dirty="0" smtClean="0"/>
            <a:t> в </a:t>
          </a:r>
          <a:r>
            <a:rPr lang="ru-RU" dirty="0" err="1" smtClean="0"/>
            <a:t>безпосередній</a:t>
          </a:r>
          <a:r>
            <a:rPr lang="ru-RU" dirty="0" smtClean="0"/>
            <a:t> </a:t>
          </a:r>
          <a:r>
            <a:rPr lang="ru-RU" dirty="0" err="1" smtClean="0"/>
            <a:t>близькості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великого </a:t>
          </a:r>
          <a:r>
            <a:rPr lang="ru-RU" dirty="0" err="1" smtClean="0"/>
            <a:t>міста-мегаполісу</a:t>
          </a:r>
          <a:r>
            <a:rPr lang="ru-RU" dirty="0" smtClean="0"/>
            <a:t>. </a:t>
          </a:r>
          <a:r>
            <a:rPr lang="ru-RU" dirty="0" err="1" smtClean="0"/>
            <a:t>Ідею</a:t>
          </a:r>
          <a:r>
            <a:rPr lang="ru-RU" dirty="0" smtClean="0"/>
            <a:t> «</a:t>
          </a:r>
          <a:r>
            <a:rPr lang="ru-RU" dirty="0" err="1" smtClean="0"/>
            <a:t>лінійного</a:t>
          </a:r>
          <a:r>
            <a:rPr lang="ru-RU" dirty="0" smtClean="0"/>
            <a:t> </a:t>
          </a:r>
          <a:r>
            <a:rPr lang="ru-RU" dirty="0" err="1" smtClean="0"/>
            <a:t>міста</a:t>
          </a:r>
          <a:r>
            <a:rPr lang="ru-RU" dirty="0" smtClean="0"/>
            <a:t>» </a:t>
          </a:r>
          <a:r>
            <a:rPr lang="ru-RU" dirty="0" err="1" smtClean="0"/>
            <a:t>вперше</a:t>
          </a:r>
          <a:r>
            <a:rPr lang="ru-RU" dirty="0" smtClean="0"/>
            <a:t> </a:t>
          </a:r>
          <a:r>
            <a:rPr lang="ru-RU" dirty="0" err="1" smtClean="0"/>
            <a:t>запропонував</a:t>
          </a:r>
          <a:r>
            <a:rPr lang="ru-RU" dirty="0" smtClean="0"/>
            <a:t> </a:t>
          </a:r>
          <a:r>
            <a:rPr lang="ru-RU" dirty="0" err="1" smtClean="0"/>
            <a:t>інженер</a:t>
          </a:r>
          <a:r>
            <a:rPr lang="ru-RU" dirty="0" smtClean="0"/>
            <a:t> А. </a:t>
          </a:r>
          <a:r>
            <a:rPr lang="ru-RU" dirty="0" err="1" smtClean="0"/>
            <a:t>Сориа</a:t>
          </a:r>
          <a:r>
            <a:rPr lang="ru-RU" dirty="0" smtClean="0"/>
            <a:t>-і-Мата (1882) і </a:t>
          </a:r>
          <a:r>
            <a:rPr lang="ru-RU" dirty="0" err="1" smtClean="0"/>
            <a:t>навіть</a:t>
          </a:r>
          <a:r>
            <a:rPr lang="ru-RU" dirty="0" smtClean="0"/>
            <a:t> почав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будувати</a:t>
          </a:r>
          <a:r>
            <a:rPr lang="ru-RU" dirty="0" smtClean="0"/>
            <a:t> на </a:t>
          </a:r>
          <a:r>
            <a:rPr lang="ru-RU" dirty="0" err="1" smtClean="0"/>
            <a:t>околиці</a:t>
          </a:r>
          <a:r>
            <a:rPr lang="ru-RU" dirty="0" smtClean="0"/>
            <a:t> Мадрида: </a:t>
          </a:r>
          <a:r>
            <a:rPr lang="ru-RU" dirty="0" err="1" smtClean="0"/>
            <a:t>вузькою</a:t>
          </a:r>
          <a:r>
            <a:rPr lang="ru-RU" dirty="0" smtClean="0"/>
            <a:t> </a:t>
          </a:r>
          <a:r>
            <a:rPr lang="ru-RU" dirty="0" err="1" smtClean="0"/>
            <a:t>смугою</a:t>
          </a:r>
          <a:r>
            <a:rPr lang="ru-RU" dirty="0" smtClean="0"/>
            <a:t> </a:t>
          </a:r>
          <a:r>
            <a:rPr lang="ru-RU" dirty="0" err="1" smtClean="0"/>
            <a:t>уздовж</a:t>
          </a:r>
          <a:r>
            <a:rPr lang="ru-RU" dirty="0" smtClean="0"/>
            <a:t> </a:t>
          </a:r>
          <a:r>
            <a:rPr lang="ru-RU" dirty="0" err="1" smtClean="0"/>
            <a:t>транспортних</a:t>
          </a:r>
          <a:r>
            <a:rPr lang="ru-RU" dirty="0" smtClean="0"/>
            <a:t> </a:t>
          </a:r>
          <a:r>
            <a:rPr lang="ru-RU" dirty="0" err="1" smtClean="0"/>
            <a:t>магістралей</a:t>
          </a:r>
          <a:r>
            <a:rPr lang="ru-RU" dirty="0" smtClean="0"/>
            <a:t>. Тут </a:t>
          </a:r>
          <a:r>
            <a:rPr lang="ru-RU" dirty="0" err="1" smtClean="0"/>
            <a:t>теж</a:t>
          </a:r>
          <a:r>
            <a:rPr lang="ru-RU" dirty="0" smtClean="0"/>
            <a:t> </a:t>
          </a:r>
          <a:r>
            <a:rPr lang="ru-RU" dirty="0" err="1" smtClean="0"/>
            <a:t>повинні</a:t>
          </a:r>
          <a:r>
            <a:rPr lang="ru-RU" dirty="0" smtClean="0"/>
            <a:t> </a:t>
          </a:r>
          <a:r>
            <a:rPr lang="ru-RU" dirty="0" err="1" smtClean="0"/>
            <a:t>були</a:t>
          </a:r>
          <a:r>
            <a:rPr lang="ru-RU" dirty="0" smtClean="0"/>
            <a:t> </a:t>
          </a:r>
          <a:r>
            <a:rPr lang="ru-RU" dirty="0" err="1" smtClean="0"/>
            <a:t>жити</a:t>
          </a:r>
          <a:r>
            <a:rPr lang="ru-RU" dirty="0" smtClean="0"/>
            <a:t> 30 тис. людей.</a:t>
          </a:r>
          <a:endParaRPr lang="ru-RU" dirty="0"/>
        </a:p>
      </dgm:t>
    </dgm:pt>
    <dgm:pt modelId="{6408C636-937D-431E-AF4C-052596A16362}" type="parTrans" cxnId="{4401C71A-0FD2-4D94-9F39-B48EFCCEB14F}">
      <dgm:prSet/>
      <dgm:spPr/>
      <dgm:t>
        <a:bodyPr/>
        <a:lstStyle/>
        <a:p>
          <a:endParaRPr lang="ru-RU"/>
        </a:p>
      </dgm:t>
    </dgm:pt>
    <dgm:pt modelId="{0700A753-67E1-4A66-840C-A0E4E0973B4D}" type="sibTrans" cxnId="{4401C71A-0FD2-4D94-9F39-B48EFCCEB14F}">
      <dgm:prSet/>
      <dgm:spPr/>
      <dgm:t>
        <a:bodyPr/>
        <a:lstStyle/>
        <a:p>
          <a:endParaRPr lang="ru-RU"/>
        </a:p>
      </dgm:t>
    </dgm:pt>
    <dgm:pt modelId="{4859AA77-A926-42EC-99F3-B75ADB446BF3}">
      <dgm:prSet phldrT="[Текст]" custT="1"/>
      <dgm:spPr/>
      <dgm:t>
        <a:bodyPr/>
        <a:lstStyle/>
        <a:p>
          <a:pPr algn="ctr"/>
          <a:r>
            <a:rPr lang="ru-RU" sz="1500" b="1" dirty="0" smtClean="0"/>
            <a:t>Аристотель</a:t>
          </a:r>
          <a:r>
            <a:rPr lang="ru-RU" sz="1500" dirty="0" smtClean="0"/>
            <a:t> </a:t>
          </a:r>
          <a:r>
            <a:rPr lang="ru-RU" sz="1500" dirty="0" err="1" smtClean="0"/>
            <a:t>піддав</a:t>
          </a:r>
          <a:r>
            <a:rPr lang="ru-RU" sz="1500" dirty="0" smtClean="0"/>
            <a:t> </a:t>
          </a:r>
          <a:r>
            <a:rPr lang="ru-RU" sz="1500" dirty="0" err="1" smtClean="0"/>
            <a:t>критиці</a:t>
          </a:r>
          <a:r>
            <a:rPr lang="ru-RU" sz="1500" dirty="0" smtClean="0"/>
            <a:t> </a:t>
          </a:r>
          <a:r>
            <a:rPr lang="ru-RU" sz="1500" dirty="0" err="1" smtClean="0"/>
            <a:t>вчення</a:t>
          </a:r>
          <a:r>
            <a:rPr lang="ru-RU" sz="1500" dirty="0" smtClean="0"/>
            <a:t> Платона про </a:t>
          </a:r>
          <a:r>
            <a:rPr lang="ru-RU" sz="1500" dirty="0" err="1" smtClean="0"/>
            <a:t>ідеальну</a:t>
          </a:r>
          <a:r>
            <a:rPr lang="ru-RU" sz="1500" dirty="0" smtClean="0"/>
            <a:t> державу, і </a:t>
          </a:r>
          <a:r>
            <a:rPr lang="ru-RU" sz="1500" dirty="0" err="1" smtClean="0"/>
            <a:t>вважав</a:t>
          </a:r>
          <a:r>
            <a:rPr lang="ru-RU" sz="1500" dirty="0" smtClean="0"/>
            <a:t> за </a:t>
          </a:r>
          <a:r>
            <a:rPr lang="ru-RU" sz="1500" dirty="0" err="1" smtClean="0"/>
            <a:t>краще</a:t>
          </a:r>
          <a:r>
            <a:rPr lang="ru-RU" sz="1500" dirty="0" smtClean="0"/>
            <a:t> </a:t>
          </a:r>
          <a:r>
            <a:rPr lang="ru-RU" sz="1500" dirty="0" err="1" smtClean="0"/>
            <a:t>говорити</a:t>
          </a:r>
          <a:r>
            <a:rPr lang="ru-RU" sz="1500" dirty="0" smtClean="0"/>
            <a:t> про </a:t>
          </a:r>
          <a:r>
            <a:rPr lang="ru-RU" sz="1500" dirty="0" err="1" smtClean="0"/>
            <a:t>такий</a:t>
          </a:r>
          <a:r>
            <a:rPr lang="ru-RU" sz="1500" dirty="0" smtClean="0"/>
            <a:t> </a:t>
          </a:r>
          <a:r>
            <a:rPr lang="ru-RU" sz="1500" dirty="0" err="1" smtClean="0"/>
            <a:t>політичний</a:t>
          </a:r>
          <a:r>
            <a:rPr lang="ru-RU" sz="1500" dirty="0" smtClean="0"/>
            <a:t> </a:t>
          </a:r>
          <a:r>
            <a:rPr lang="ru-RU" sz="1500" dirty="0" err="1" smtClean="0"/>
            <a:t>устрій</a:t>
          </a:r>
          <a:r>
            <a:rPr lang="ru-RU" sz="1500" dirty="0" smtClean="0"/>
            <a:t>, </a:t>
          </a:r>
          <a:r>
            <a:rPr lang="ru-RU" sz="1500" dirty="0" err="1" smtClean="0"/>
            <a:t>яий</a:t>
          </a:r>
          <a:r>
            <a:rPr lang="ru-RU" sz="1500" dirty="0" smtClean="0"/>
            <a:t> </a:t>
          </a:r>
          <a:r>
            <a:rPr lang="ru-RU" sz="1500" dirty="0" err="1" smtClean="0"/>
            <a:t>може</a:t>
          </a:r>
          <a:r>
            <a:rPr lang="ru-RU" sz="1500" dirty="0" smtClean="0"/>
            <a:t> </a:t>
          </a:r>
          <a:r>
            <a:rPr lang="ru-RU" sz="1500" dirty="0" err="1" smtClean="0"/>
            <a:t>мати</a:t>
          </a:r>
          <a:r>
            <a:rPr lang="ru-RU" sz="1500" dirty="0" smtClean="0"/>
            <a:t> у себе </a:t>
          </a:r>
          <a:r>
            <a:rPr lang="ru-RU" sz="1500" dirty="0" err="1" smtClean="0"/>
            <a:t>більшість</a:t>
          </a:r>
          <a:r>
            <a:rPr lang="ru-RU" sz="1500" dirty="0" smtClean="0"/>
            <a:t> держав. </a:t>
          </a:r>
          <a:r>
            <a:rPr lang="ru-RU" sz="1500" dirty="0" err="1" smtClean="0"/>
            <a:t>Він</a:t>
          </a:r>
          <a:r>
            <a:rPr lang="ru-RU" sz="1500" dirty="0" smtClean="0"/>
            <a:t> </a:t>
          </a:r>
          <a:r>
            <a:rPr lang="ru-RU" sz="1500" dirty="0" err="1" smtClean="0"/>
            <a:t>вважав</a:t>
          </a:r>
          <a:r>
            <a:rPr lang="ru-RU" sz="1500" dirty="0" smtClean="0"/>
            <a:t>, </a:t>
          </a:r>
          <a:r>
            <a:rPr lang="ru-RU" sz="1500" dirty="0" err="1" smtClean="0"/>
            <a:t>що</a:t>
          </a:r>
          <a:r>
            <a:rPr lang="ru-RU" sz="1500" dirty="0" smtClean="0"/>
            <a:t> </a:t>
          </a:r>
          <a:r>
            <a:rPr lang="ru-RU" sz="1500" dirty="0" err="1" smtClean="0"/>
            <a:t>пропонована</a:t>
          </a:r>
          <a:r>
            <a:rPr lang="ru-RU" sz="1500" dirty="0" smtClean="0"/>
            <a:t> Платоном </a:t>
          </a:r>
          <a:r>
            <a:rPr lang="ru-RU" sz="1500" dirty="0" err="1" smtClean="0"/>
            <a:t>спільність</a:t>
          </a:r>
          <a:r>
            <a:rPr lang="ru-RU" sz="1500" dirty="0" smtClean="0"/>
            <a:t> майна, дружин і </a:t>
          </a:r>
          <a:r>
            <a:rPr lang="ru-RU" sz="1500" dirty="0" err="1" smtClean="0"/>
            <a:t>дітей</a:t>
          </a:r>
          <a:r>
            <a:rPr lang="ru-RU" sz="1500" dirty="0" smtClean="0"/>
            <a:t> </a:t>
          </a:r>
          <a:r>
            <a:rPr lang="ru-RU" sz="1500" dirty="0" err="1" smtClean="0"/>
            <a:t>призведе</a:t>
          </a:r>
          <a:r>
            <a:rPr lang="ru-RU" sz="1500" dirty="0" smtClean="0"/>
            <a:t> до </a:t>
          </a:r>
          <a:r>
            <a:rPr lang="ru-RU" sz="1500" dirty="0" err="1" smtClean="0"/>
            <a:t>знищення</a:t>
          </a:r>
          <a:r>
            <a:rPr lang="ru-RU" sz="1500" dirty="0" smtClean="0"/>
            <a:t> </a:t>
          </a:r>
          <a:r>
            <a:rPr lang="ru-RU" sz="1500" dirty="0" err="1" smtClean="0"/>
            <a:t>держави</a:t>
          </a:r>
          <a:r>
            <a:rPr lang="ru-RU" sz="1500" dirty="0" smtClean="0"/>
            <a:t>. Аристотель </a:t>
          </a:r>
          <a:r>
            <a:rPr lang="ru-RU" sz="1500" dirty="0" err="1" smtClean="0"/>
            <a:t>був</a:t>
          </a:r>
          <a:r>
            <a:rPr lang="ru-RU" sz="1500" dirty="0" smtClean="0"/>
            <a:t> </a:t>
          </a:r>
          <a:r>
            <a:rPr lang="ru-RU" sz="1500" dirty="0" err="1" smtClean="0"/>
            <a:t>переконаним</a:t>
          </a:r>
          <a:r>
            <a:rPr lang="ru-RU" sz="1500" dirty="0" smtClean="0"/>
            <a:t> </a:t>
          </a:r>
          <a:r>
            <a:rPr lang="ru-RU" sz="1500" dirty="0" err="1" smtClean="0"/>
            <a:t>захисником</a:t>
          </a:r>
          <a:r>
            <a:rPr lang="ru-RU" sz="1500" dirty="0" smtClean="0"/>
            <a:t> прав </a:t>
          </a:r>
          <a:r>
            <a:rPr lang="ru-RU" sz="1500" dirty="0" err="1" smtClean="0"/>
            <a:t>індивіда</a:t>
          </a:r>
          <a:r>
            <a:rPr lang="ru-RU" sz="1500" dirty="0" smtClean="0"/>
            <a:t>, </a:t>
          </a:r>
          <a:r>
            <a:rPr lang="ru-RU" sz="1500" dirty="0" err="1" smtClean="0"/>
            <a:t>приватної</a:t>
          </a:r>
          <a:r>
            <a:rPr lang="ru-RU" sz="1500" dirty="0" smtClean="0"/>
            <a:t> </a:t>
          </a:r>
          <a:r>
            <a:rPr lang="ru-RU" sz="1500" dirty="0" err="1" smtClean="0"/>
            <a:t>власності</a:t>
          </a:r>
          <a:r>
            <a:rPr lang="ru-RU" sz="1500" dirty="0" smtClean="0"/>
            <a:t> і </a:t>
          </a:r>
          <a:r>
            <a:rPr lang="ru-RU" sz="1500" dirty="0" err="1" smtClean="0"/>
            <a:t>моногамної</a:t>
          </a:r>
          <a:r>
            <a:rPr lang="ru-RU" sz="1500" dirty="0" smtClean="0"/>
            <a:t> </a:t>
          </a:r>
          <a:r>
            <a:rPr lang="ru-RU" sz="1500" dirty="0" err="1" smtClean="0"/>
            <a:t>сім'ї</a:t>
          </a:r>
          <a:r>
            <a:rPr lang="ru-RU" sz="1500" dirty="0" smtClean="0"/>
            <a:t>, а </a:t>
          </a:r>
          <a:r>
            <a:rPr lang="ru-RU" sz="1500" dirty="0" err="1" smtClean="0"/>
            <a:t>також</a:t>
          </a:r>
          <a:r>
            <a:rPr lang="ru-RU" sz="1500" dirty="0" smtClean="0"/>
            <a:t> </a:t>
          </a:r>
          <a:r>
            <a:rPr lang="ru-RU" sz="1500" dirty="0" err="1" smtClean="0"/>
            <a:t>прихильником</a:t>
          </a:r>
          <a:r>
            <a:rPr lang="ru-RU" sz="1500" dirty="0" smtClean="0"/>
            <a:t> рабства.</a:t>
          </a:r>
          <a:endParaRPr lang="ru-RU" sz="1500" dirty="0"/>
        </a:p>
      </dgm:t>
    </dgm:pt>
    <dgm:pt modelId="{F28D0731-2500-4953-B80B-169228FC7627}" type="parTrans" cxnId="{E5EBB849-B45A-4E7E-9A5D-DF19295A50DC}">
      <dgm:prSet/>
      <dgm:spPr/>
      <dgm:t>
        <a:bodyPr/>
        <a:lstStyle/>
        <a:p>
          <a:endParaRPr lang="ru-RU"/>
        </a:p>
      </dgm:t>
    </dgm:pt>
    <dgm:pt modelId="{C0E7613F-8AB5-4B77-9338-27778FFFA92C}" type="sibTrans" cxnId="{E5EBB849-B45A-4E7E-9A5D-DF19295A50DC}">
      <dgm:prSet/>
      <dgm:spPr/>
      <dgm:t>
        <a:bodyPr/>
        <a:lstStyle/>
        <a:p>
          <a:endParaRPr lang="ru-RU"/>
        </a:p>
      </dgm:t>
    </dgm:pt>
    <dgm:pt modelId="{13926BE9-0439-4596-9AED-EF234D5C118D}" type="pres">
      <dgm:prSet presAssocID="{788CEAF3-C0A4-4A1A-948B-0A75BEA51AC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44E3F3-01CC-46C9-8789-B9A3386573B4}" type="pres">
      <dgm:prSet presAssocID="{738B0A60-BD4F-4731-99CD-886E98938C5B}" presName="composite" presStyleCnt="0"/>
      <dgm:spPr/>
    </dgm:pt>
    <dgm:pt modelId="{6A933CEC-67D7-4B1B-84EF-F02D1417EB28}" type="pres">
      <dgm:prSet presAssocID="{738B0A60-BD4F-4731-99CD-886E98938C5B}" presName="rect1" presStyleLbl="trAlignAcc1" presStyleIdx="0" presStyleCnt="3" custScaleX="177082" custScaleY="97850" custLinFactNeighborX="2797" custLinFactNeighborY="-100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DD566-C750-4C6A-AB99-2E9FFB111E8D}" type="pres">
      <dgm:prSet presAssocID="{738B0A60-BD4F-4731-99CD-886E98938C5B}" presName="rect2" presStyleLbl="fgImgPlace1" presStyleIdx="0" presStyleCnt="3" custScaleX="108824" custLinFactX="-66343" custLinFactNeighborX="-100000" custLinFactNeighborY="33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  <dgm:t>
        <a:bodyPr/>
        <a:lstStyle/>
        <a:p>
          <a:endParaRPr lang="ru-RU"/>
        </a:p>
      </dgm:t>
    </dgm:pt>
    <dgm:pt modelId="{2B64B71E-E651-44E4-9C6D-518E6F663BB9}" type="pres">
      <dgm:prSet presAssocID="{98756B7F-B58A-41F1-99CC-6BB43B76E6E2}" presName="sibTrans" presStyleCnt="0"/>
      <dgm:spPr/>
    </dgm:pt>
    <dgm:pt modelId="{D8CACA66-132C-48B9-A718-187F611C0574}" type="pres">
      <dgm:prSet presAssocID="{4859AA77-A926-42EC-99F3-B75ADB446BF3}" presName="composite" presStyleCnt="0"/>
      <dgm:spPr/>
    </dgm:pt>
    <dgm:pt modelId="{1733C17F-006A-4091-984A-D9AE7F10D575}" type="pres">
      <dgm:prSet presAssocID="{4859AA77-A926-42EC-99F3-B75ADB446BF3}" presName="rect1" presStyleLbl="trAlignAcc1" presStyleIdx="1" presStyleCnt="3" custScaleX="179148" custScaleY="108363" custLinFactNeighborX="3167" custLinFactNeighborY="-22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71A47-0549-4B04-88F0-C83465AB914A}" type="pres">
      <dgm:prSet presAssocID="{4859AA77-A926-42EC-99F3-B75ADB446BF3}" presName="rect2" presStyleLbl="fgImgPlace1" presStyleIdx="1" presStyleCnt="3" custScaleX="117249" custScaleY="102950" custLinFactX="-70716" custLinFactNeighborX="-100000" custLinFactNeighborY="-1138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t>
        <a:bodyPr/>
        <a:lstStyle/>
        <a:p>
          <a:endParaRPr lang="ru-RU"/>
        </a:p>
      </dgm:t>
    </dgm:pt>
    <dgm:pt modelId="{48B28EF5-487E-4F2A-9532-C7641D238D42}" type="pres">
      <dgm:prSet presAssocID="{C0E7613F-8AB5-4B77-9338-27778FFFA92C}" presName="sibTrans" presStyleCnt="0"/>
      <dgm:spPr/>
    </dgm:pt>
    <dgm:pt modelId="{751FB3F8-1E19-4DFC-B744-49D979E9A547}" type="pres">
      <dgm:prSet presAssocID="{AF15D5C6-2195-4764-8F5D-F6D9A09B5A2D}" presName="composite" presStyleCnt="0"/>
      <dgm:spPr/>
    </dgm:pt>
    <dgm:pt modelId="{861C129E-2544-4CD8-945F-F27865D50F92}" type="pres">
      <dgm:prSet presAssocID="{AF15D5C6-2195-4764-8F5D-F6D9A09B5A2D}" presName="rect1" presStyleLbl="trAlignAcc1" presStyleIdx="2" presStyleCnt="3" custScaleX="179290" custScaleY="115191" custLinFactNeighborX="4900" custLinFactNeighborY="-27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FA9D01-E6B3-475D-9573-7B0D7F374674}" type="pres">
      <dgm:prSet presAssocID="{AF15D5C6-2195-4764-8F5D-F6D9A09B5A2D}" presName="rect2" presStyleLbl="fgImgPlace1" presStyleIdx="2" presStyleCnt="3" custScaleX="111534" custLinFactX="-69495" custLinFactNeighborX="-100000" custLinFactNeighborY="-1476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  <dgm:t>
        <a:bodyPr/>
        <a:lstStyle/>
        <a:p>
          <a:endParaRPr lang="ru-RU"/>
        </a:p>
      </dgm:t>
    </dgm:pt>
  </dgm:ptLst>
  <dgm:cxnLst>
    <dgm:cxn modelId="{7D1B4D3E-899F-49DB-884D-622C6B9DAC51}" type="presOf" srcId="{738B0A60-BD4F-4731-99CD-886E98938C5B}" destId="{6A933CEC-67D7-4B1B-84EF-F02D1417EB28}" srcOrd="0" destOrd="0" presId="urn:microsoft.com/office/officeart/2008/layout/PictureStrips"/>
    <dgm:cxn modelId="{0F6B5791-E9F1-4275-B50C-A7E1C6EDA837}" type="presOf" srcId="{AF15D5C6-2195-4764-8F5D-F6D9A09B5A2D}" destId="{861C129E-2544-4CD8-945F-F27865D50F92}" srcOrd="0" destOrd="0" presId="urn:microsoft.com/office/officeart/2008/layout/PictureStrips"/>
    <dgm:cxn modelId="{FC37901A-0BDB-4D58-804D-4D2C9D74093C}" type="presOf" srcId="{788CEAF3-C0A4-4A1A-948B-0A75BEA51ACC}" destId="{13926BE9-0439-4596-9AED-EF234D5C118D}" srcOrd="0" destOrd="0" presId="urn:microsoft.com/office/officeart/2008/layout/PictureStrips"/>
    <dgm:cxn modelId="{4401C71A-0FD2-4D94-9F39-B48EFCCEB14F}" srcId="{788CEAF3-C0A4-4A1A-948B-0A75BEA51ACC}" destId="{AF15D5C6-2195-4764-8F5D-F6D9A09B5A2D}" srcOrd="2" destOrd="0" parTransId="{6408C636-937D-431E-AF4C-052596A16362}" sibTransId="{0700A753-67E1-4A66-840C-A0E4E0973B4D}"/>
    <dgm:cxn modelId="{016E40E2-AA89-4858-B7DE-13D94D72BA5A}" srcId="{788CEAF3-C0A4-4A1A-948B-0A75BEA51ACC}" destId="{738B0A60-BD4F-4731-99CD-886E98938C5B}" srcOrd="0" destOrd="0" parTransId="{6061E25C-0485-439C-AD9F-77581703FB3F}" sibTransId="{98756B7F-B58A-41F1-99CC-6BB43B76E6E2}"/>
    <dgm:cxn modelId="{C82A8E70-3D33-4DF1-B145-FED2B3D0C093}" type="presOf" srcId="{4859AA77-A926-42EC-99F3-B75ADB446BF3}" destId="{1733C17F-006A-4091-984A-D9AE7F10D575}" srcOrd="0" destOrd="0" presId="urn:microsoft.com/office/officeart/2008/layout/PictureStrips"/>
    <dgm:cxn modelId="{E5EBB849-B45A-4E7E-9A5D-DF19295A50DC}" srcId="{788CEAF3-C0A4-4A1A-948B-0A75BEA51ACC}" destId="{4859AA77-A926-42EC-99F3-B75ADB446BF3}" srcOrd="1" destOrd="0" parTransId="{F28D0731-2500-4953-B80B-169228FC7627}" sibTransId="{C0E7613F-8AB5-4B77-9338-27778FFFA92C}"/>
    <dgm:cxn modelId="{AB5AAA06-8C56-4204-A86E-912A86631266}" type="presParOf" srcId="{13926BE9-0439-4596-9AED-EF234D5C118D}" destId="{E044E3F3-01CC-46C9-8789-B9A3386573B4}" srcOrd="0" destOrd="0" presId="urn:microsoft.com/office/officeart/2008/layout/PictureStrips"/>
    <dgm:cxn modelId="{0E257295-0C80-45FB-B004-7F70CDF997BF}" type="presParOf" srcId="{E044E3F3-01CC-46C9-8789-B9A3386573B4}" destId="{6A933CEC-67D7-4B1B-84EF-F02D1417EB28}" srcOrd="0" destOrd="0" presId="urn:microsoft.com/office/officeart/2008/layout/PictureStrips"/>
    <dgm:cxn modelId="{E5C015A9-35B1-417C-8E91-C705380CE856}" type="presParOf" srcId="{E044E3F3-01CC-46C9-8789-B9A3386573B4}" destId="{94DDD566-C750-4C6A-AB99-2E9FFB111E8D}" srcOrd="1" destOrd="0" presId="urn:microsoft.com/office/officeart/2008/layout/PictureStrips"/>
    <dgm:cxn modelId="{A4EA2034-E4F7-4880-84C2-57B7594950EA}" type="presParOf" srcId="{13926BE9-0439-4596-9AED-EF234D5C118D}" destId="{2B64B71E-E651-44E4-9C6D-518E6F663BB9}" srcOrd="1" destOrd="0" presId="urn:microsoft.com/office/officeart/2008/layout/PictureStrips"/>
    <dgm:cxn modelId="{96CEEE99-3D1F-4672-89BC-A443CC46D1CD}" type="presParOf" srcId="{13926BE9-0439-4596-9AED-EF234D5C118D}" destId="{D8CACA66-132C-48B9-A718-187F611C0574}" srcOrd="2" destOrd="0" presId="urn:microsoft.com/office/officeart/2008/layout/PictureStrips"/>
    <dgm:cxn modelId="{1FD8E71C-DA26-4C9F-A348-7C436103DEB1}" type="presParOf" srcId="{D8CACA66-132C-48B9-A718-187F611C0574}" destId="{1733C17F-006A-4091-984A-D9AE7F10D575}" srcOrd="0" destOrd="0" presId="urn:microsoft.com/office/officeart/2008/layout/PictureStrips"/>
    <dgm:cxn modelId="{308DD17A-8D49-442B-9219-0A936CB42B60}" type="presParOf" srcId="{D8CACA66-132C-48B9-A718-187F611C0574}" destId="{2BC71A47-0549-4B04-88F0-C83465AB914A}" srcOrd="1" destOrd="0" presId="urn:microsoft.com/office/officeart/2008/layout/PictureStrips"/>
    <dgm:cxn modelId="{DCBBFB22-6EDA-43E2-895C-AA766634456D}" type="presParOf" srcId="{13926BE9-0439-4596-9AED-EF234D5C118D}" destId="{48B28EF5-487E-4F2A-9532-C7641D238D42}" srcOrd="3" destOrd="0" presId="urn:microsoft.com/office/officeart/2008/layout/PictureStrips"/>
    <dgm:cxn modelId="{0D6CC0DD-A1BF-44E5-AB79-0BA207BBF57E}" type="presParOf" srcId="{13926BE9-0439-4596-9AED-EF234D5C118D}" destId="{751FB3F8-1E19-4DFC-B744-49D979E9A547}" srcOrd="4" destOrd="0" presId="urn:microsoft.com/office/officeart/2008/layout/PictureStrips"/>
    <dgm:cxn modelId="{F02AB031-5C72-440C-917D-4ADE03ADB6E1}" type="presParOf" srcId="{751FB3F8-1E19-4DFC-B744-49D979E9A547}" destId="{861C129E-2544-4CD8-945F-F27865D50F92}" srcOrd="0" destOrd="0" presId="urn:microsoft.com/office/officeart/2008/layout/PictureStrips"/>
    <dgm:cxn modelId="{580B666F-D7D3-422D-A0F2-73C6BF47E122}" type="presParOf" srcId="{751FB3F8-1E19-4DFC-B744-49D979E9A547}" destId="{68FA9D01-E6B3-475D-9573-7B0D7F374674}" srcOrd="1" destOrd="0" presId="urn:microsoft.com/office/officeart/2008/layout/PictureStrip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042C7C-05EA-40D0-88F9-1CC575450318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1_2" csCatId="accent1" phldr="1"/>
      <dgm:spPr/>
    </dgm:pt>
    <dgm:pt modelId="{FD276EE4-DF81-473F-B95B-5F6758A45838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effectLst>
          <a:glow rad="101600">
            <a:schemeClr val="accent1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b="1" dirty="0" smtClean="0"/>
            <a:t>Для К. Маркса і Ф. </a:t>
          </a:r>
          <a:r>
            <a:rPr lang="ru-RU" sz="1100" b="1" dirty="0" err="1" smtClean="0"/>
            <a:t>Енгельса</a:t>
          </a:r>
          <a:r>
            <a:rPr lang="ru-RU" sz="1100" b="1" dirty="0" smtClean="0"/>
            <a:t> </a:t>
          </a:r>
          <a:r>
            <a:rPr lang="ru-RU" sz="1100" dirty="0" err="1" smtClean="0"/>
            <a:t>індустріальне</a:t>
          </a:r>
          <a:r>
            <a:rPr lang="ru-RU" sz="1100" dirty="0" smtClean="0"/>
            <a:t> </a:t>
          </a:r>
          <a:r>
            <a:rPr lang="ru-RU" sz="1100" dirty="0" err="1" smtClean="0"/>
            <a:t>місто</a:t>
          </a:r>
          <a:r>
            <a:rPr lang="ru-RU" sz="1100" dirty="0" smtClean="0"/>
            <a:t> - </a:t>
          </a:r>
          <a:r>
            <a:rPr lang="ru-RU" sz="1100" dirty="0" err="1" smtClean="0"/>
            <a:t>відображення</a:t>
          </a:r>
          <a:r>
            <a:rPr lang="ru-RU" sz="1100" dirty="0" smtClean="0"/>
            <a:t> </a:t>
          </a:r>
          <a:r>
            <a:rPr lang="ru-RU" sz="1100" dirty="0" err="1" smtClean="0"/>
            <a:t>сутнісних</a:t>
          </a:r>
          <a:r>
            <a:rPr lang="ru-RU" sz="1100" dirty="0" smtClean="0"/>
            <a:t> рис </a:t>
          </a:r>
          <a:r>
            <a:rPr lang="ru-RU" sz="1100" dirty="0" err="1" smtClean="0"/>
            <a:t>капіталістичного</a:t>
          </a:r>
          <a:r>
            <a:rPr lang="ru-RU" sz="1100" dirty="0" smtClean="0"/>
            <a:t> способу </a:t>
          </a:r>
          <a:r>
            <a:rPr lang="ru-RU" sz="1100" dirty="0" err="1" smtClean="0"/>
            <a:t>виробництва</a:t>
          </a:r>
          <a:r>
            <a:rPr lang="ru-RU" sz="1100" dirty="0" smtClean="0"/>
            <a:t>. </a:t>
          </a:r>
          <a:r>
            <a:rPr lang="ru-RU" sz="1100" dirty="0" err="1" smtClean="0"/>
            <a:t>Місто</a:t>
          </a:r>
          <a:r>
            <a:rPr lang="ru-RU" sz="1100" dirty="0" smtClean="0"/>
            <a:t> - </a:t>
          </a:r>
          <a:r>
            <a:rPr lang="ru-RU" sz="1100" dirty="0" err="1" smtClean="0"/>
            <a:t>це</a:t>
          </a:r>
          <a:r>
            <a:rPr lang="ru-RU" sz="1100" dirty="0" smtClean="0"/>
            <a:t> центр нового </a:t>
          </a:r>
          <a:r>
            <a:rPr lang="ru-RU" sz="1100" dirty="0" err="1" smtClean="0"/>
            <a:t>поділу</a:t>
          </a:r>
          <a:r>
            <a:rPr lang="ru-RU" sz="1100" dirty="0" smtClean="0"/>
            <a:t> </a:t>
          </a:r>
          <a:r>
            <a:rPr lang="ru-RU" sz="1100" dirty="0" err="1" smtClean="0"/>
            <a:t>праці</a:t>
          </a:r>
          <a:r>
            <a:rPr lang="ru-RU" sz="1100" dirty="0" smtClean="0"/>
            <a:t>, </a:t>
          </a:r>
          <a:r>
            <a:rPr lang="ru-RU" sz="1100" dirty="0" err="1" smtClean="0"/>
            <a:t>нових</a:t>
          </a:r>
          <a:r>
            <a:rPr lang="ru-RU" sz="1100" dirty="0" smtClean="0"/>
            <a:t> </a:t>
          </a:r>
          <a:r>
            <a:rPr lang="ru-RU" sz="1100" dirty="0" err="1" smtClean="0"/>
            <a:t>технологій</a:t>
          </a:r>
          <a:r>
            <a:rPr lang="ru-RU" sz="1100" dirty="0" smtClean="0"/>
            <a:t> та </a:t>
          </a:r>
          <a:r>
            <a:rPr lang="ru-RU" sz="1100" dirty="0" err="1" smtClean="0"/>
            <a:t>організації</a:t>
          </a:r>
          <a:r>
            <a:rPr lang="ru-RU" sz="1100" dirty="0" smtClean="0"/>
            <a:t> </a:t>
          </a:r>
          <a:r>
            <a:rPr lang="ru-RU" sz="1100" dirty="0" err="1" smtClean="0"/>
            <a:t>виробництва</a:t>
          </a:r>
          <a:r>
            <a:rPr lang="ru-RU" sz="1100" dirty="0" smtClean="0"/>
            <a:t>, представлений </a:t>
          </a:r>
          <a:r>
            <a:rPr lang="ru-RU" sz="1100" dirty="0" err="1" smtClean="0"/>
            <a:t>поділом</a:t>
          </a:r>
          <a:r>
            <a:rPr lang="ru-RU" sz="1100" dirty="0" smtClean="0"/>
            <a:t> на два </a:t>
          </a:r>
          <a:r>
            <a:rPr lang="ru-RU" sz="1100" dirty="0" err="1" smtClean="0"/>
            <a:t>домінуючих</a:t>
          </a:r>
          <a:r>
            <a:rPr lang="ru-RU" sz="1100" dirty="0" smtClean="0"/>
            <a:t> </a:t>
          </a:r>
          <a:r>
            <a:rPr lang="ru-RU" sz="1100" dirty="0" err="1" smtClean="0"/>
            <a:t>класу</a:t>
          </a:r>
          <a:r>
            <a:rPr lang="ru-RU" sz="1100" dirty="0" smtClean="0"/>
            <a:t>: </a:t>
          </a:r>
          <a:r>
            <a:rPr lang="ru-RU" sz="1100" dirty="0" err="1" smtClean="0"/>
            <a:t>буржуазію</a:t>
          </a:r>
          <a:r>
            <a:rPr lang="ru-RU" sz="1100" dirty="0" smtClean="0"/>
            <a:t> і </a:t>
          </a:r>
          <a:r>
            <a:rPr lang="ru-RU" sz="1100" dirty="0" err="1" smtClean="0"/>
            <a:t>пролетаріат</a:t>
          </a:r>
          <a:r>
            <a:rPr lang="ru-RU" sz="1100" dirty="0" smtClean="0"/>
            <a:t>. </a:t>
          </a:r>
          <a:r>
            <a:rPr lang="ru-RU" sz="1100" dirty="0" err="1" smtClean="0"/>
            <a:t>Міста</a:t>
          </a:r>
          <a:r>
            <a:rPr lang="ru-RU" sz="1100" dirty="0" smtClean="0"/>
            <a:t> </a:t>
          </a:r>
          <a:r>
            <a:rPr lang="ru-RU" sz="1100" dirty="0" err="1" smtClean="0"/>
            <a:t>стають</a:t>
          </a:r>
          <a:r>
            <a:rPr lang="ru-RU" sz="1100" dirty="0" smtClean="0"/>
            <a:t> ареною </a:t>
          </a:r>
          <a:r>
            <a:rPr lang="ru-RU" sz="1100" dirty="0" err="1" smtClean="0"/>
            <a:t>класових</a:t>
          </a:r>
          <a:r>
            <a:rPr lang="ru-RU" sz="1100" dirty="0" smtClean="0"/>
            <a:t> </a:t>
          </a:r>
          <a:r>
            <a:rPr lang="ru-RU" sz="1100" dirty="0" err="1" smtClean="0"/>
            <a:t>конфліктів</a:t>
          </a:r>
          <a:endParaRPr lang="ru-RU" sz="1100" dirty="0"/>
        </a:p>
      </dgm:t>
    </dgm:pt>
    <dgm:pt modelId="{B0455B4D-4426-4B80-A7EE-D48F07C72879}" type="parTrans" cxnId="{4849060B-D46B-4CF1-B44E-448F52454B99}">
      <dgm:prSet/>
      <dgm:spPr/>
      <dgm:t>
        <a:bodyPr/>
        <a:lstStyle/>
        <a:p>
          <a:endParaRPr lang="ru-RU" sz="1100"/>
        </a:p>
      </dgm:t>
    </dgm:pt>
    <dgm:pt modelId="{63C3EAC5-0DE2-4D53-AE53-AA29744621E1}" type="sibTrans" cxnId="{4849060B-D46B-4CF1-B44E-448F52454B99}">
      <dgm:prSet/>
      <dgm:spPr/>
      <dgm:t>
        <a:bodyPr/>
        <a:lstStyle/>
        <a:p>
          <a:endParaRPr lang="ru-RU" sz="1100"/>
        </a:p>
      </dgm:t>
    </dgm:pt>
    <dgm:pt modelId="{DAA3E22C-EBEF-4055-B458-EB4C97F7AB4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effectLst>
          <a:glow rad="101600">
            <a:schemeClr val="accent1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b="1" dirty="0" smtClean="0"/>
            <a:t>Ф. </a:t>
          </a:r>
          <a:r>
            <a:rPr lang="ru-RU" sz="1100" b="1" dirty="0" err="1" smtClean="0"/>
            <a:t>Теніс</a:t>
          </a:r>
          <a:r>
            <a:rPr lang="ru-RU" sz="1100" dirty="0" smtClean="0"/>
            <a:t> є, родоначальником </a:t>
          </a:r>
          <a:r>
            <a:rPr lang="ru-RU" sz="1100" dirty="0" err="1" smtClean="0"/>
            <a:t>дослідження</a:t>
          </a:r>
          <a:r>
            <a:rPr lang="ru-RU" sz="1100" dirty="0" smtClean="0"/>
            <a:t> </a:t>
          </a:r>
          <a:r>
            <a:rPr lang="ru-RU" sz="1100" dirty="0" err="1" smtClean="0"/>
            <a:t>спільнот</a:t>
          </a:r>
          <a:r>
            <a:rPr lang="ru-RU" sz="1100" dirty="0" smtClean="0"/>
            <a:t> </a:t>
          </a:r>
          <a:r>
            <a:rPr lang="ru-RU" sz="1100" dirty="0" err="1" smtClean="0"/>
            <a:t>Він</a:t>
          </a:r>
          <a:r>
            <a:rPr lang="ru-RU" sz="1100" dirty="0" smtClean="0"/>
            <a:t> </a:t>
          </a:r>
          <a:r>
            <a:rPr lang="ru-RU" sz="1100" dirty="0" err="1" smtClean="0"/>
            <a:t>ввів</a:t>
          </a:r>
          <a:r>
            <a:rPr lang="ru-RU" sz="1100" dirty="0" smtClean="0"/>
            <a:t> у </a:t>
          </a:r>
          <a:r>
            <a:rPr lang="ru-RU" sz="1100" dirty="0" err="1" smtClean="0"/>
            <a:t>науковий</a:t>
          </a:r>
          <a:r>
            <a:rPr lang="ru-RU" sz="1100" dirty="0" smtClean="0"/>
            <a:t> </a:t>
          </a:r>
          <a:r>
            <a:rPr lang="ru-RU" sz="1100" dirty="0" err="1" smtClean="0"/>
            <a:t>обіг</a:t>
          </a:r>
          <a:r>
            <a:rPr lang="ru-RU" sz="1100" dirty="0" smtClean="0"/>
            <a:t> </a:t>
          </a:r>
          <a:r>
            <a:rPr lang="ru-RU" sz="1100" dirty="0" err="1" smtClean="0"/>
            <a:t>поділ</a:t>
          </a:r>
          <a:r>
            <a:rPr lang="ru-RU" sz="1100" dirty="0" smtClean="0"/>
            <a:t> </a:t>
          </a:r>
          <a:r>
            <a:rPr lang="ru-RU" sz="1100" dirty="0" err="1" smtClean="0"/>
            <a:t>суспільства</a:t>
          </a:r>
          <a:r>
            <a:rPr lang="ru-RU" sz="1100" dirty="0" smtClean="0"/>
            <a:t> при </a:t>
          </a:r>
          <a:r>
            <a:rPr lang="ru-RU" sz="1100" dirty="0" err="1" smtClean="0"/>
            <a:t>аналізі</a:t>
          </a:r>
          <a:r>
            <a:rPr lang="ru-RU" sz="1100" dirty="0" smtClean="0"/>
            <a:t> на «</a:t>
          </a:r>
          <a:r>
            <a:rPr lang="ru-RU" sz="1100" dirty="0" err="1" smtClean="0"/>
            <a:t>спільнота</a:t>
          </a:r>
          <a:r>
            <a:rPr lang="ru-RU" sz="1100" dirty="0" smtClean="0"/>
            <a:t>» і «</a:t>
          </a:r>
          <a:r>
            <a:rPr lang="ru-RU" sz="1100" dirty="0" err="1" smtClean="0"/>
            <a:t>асоціацію</a:t>
          </a:r>
          <a:r>
            <a:rPr lang="ru-RU" sz="1100" dirty="0" smtClean="0"/>
            <a:t>», "</a:t>
          </a:r>
          <a:r>
            <a:rPr lang="ru-RU" sz="1100" dirty="0" err="1" smtClean="0"/>
            <a:t>суспільство</a:t>
          </a:r>
          <a:r>
            <a:rPr lang="ru-RU" sz="1100" dirty="0" smtClean="0"/>
            <a:t>" Перше, характерно для </a:t>
          </a:r>
          <a:r>
            <a:rPr lang="ru-RU" sz="1100" dirty="0" err="1" smtClean="0"/>
            <a:t>традиційних</a:t>
          </a:r>
          <a:r>
            <a:rPr lang="ru-RU" sz="1100" dirty="0" smtClean="0"/>
            <a:t>, </a:t>
          </a:r>
          <a:r>
            <a:rPr lang="ru-RU" sz="1100" dirty="0" err="1" smtClean="0"/>
            <a:t>доіндустріальних</a:t>
          </a:r>
          <a:r>
            <a:rPr lang="ru-RU" sz="1100" dirty="0" smtClean="0"/>
            <a:t> </a:t>
          </a:r>
          <a:r>
            <a:rPr lang="ru-RU" sz="1100" dirty="0" err="1" smtClean="0"/>
            <a:t>товариств</a:t>
          </a:r>
          <a:r>
            <a:rPr lang="ru-RU" sz="1100" dirty="0" smtClean="0"/>
            <a:t>. </a:t>
          </a:r>
          <a:r>
            <a:rPr lang="ru-RU" sz="1100" b="1" dirty="0" smtClean="0"/>
            <a:t>Г. </a:t>
          </a:r>
          <a:r>
            <a:rPr lang="ru-RU" sz="1100" b="1" dirty="0" err="1" smtClean="0"/>
            <a:t>Зіммель</a:t>
          </a:r>
          <a:r>
            <a:rPr lang="ru-RU" sz="1100" b="1" dirty="0" smtClean="0"/>
            <a:t> </a:t>
          </a:r>
          <a:r>
            <a:rPr lang="ru-RU" sz="1100" dirty="0" err="1" smtClean="0"/>
            <a:t>доклав</a:t>
          </a:r>
          <a:r>
            <a:rPr lang="ru-RU" sz="1100" dirty="0" smtClean="0"/>
            <a:t> </a:t>
          </a:r>
          <a:r>
            <a:rPr lang="ru-RU" sz="1100" dirty="0" err="1" smtClean="0"/>
            <a:t>багато</a:t>
          </a:r>
          <a:r>
            <a:rPr lang="ru-RU" sz="1100" dirty="0" smtClean="0"/>
            <a:t> з </a:t>
          </a:r>
          <a:r>
            <a:rPr lang="ru-RU" sz="1100" dirty="0" err="1" smtClean="0"/>
            <a:t>ідей</a:t>
          </a:r>
          <a:r>
            <a:rPr lang="ru-RU" sz="1100" dirty="0" smtClean="0"/>
            <a:t> </a:t>
          </a:r>
          <a:r>
            <a:rPr lang="ru-RU" sz="1100" dirty="0" err="1" smtClean="0"/>
            <a:t>Тенісу</a:t>
          </a:r>
          <a:r>
            <a:rPr lang="ru-RU" sz="1100" dirty="0" smtClean="0"/>
            <a:t> до </a:t>
          </a:r>
          <a:r>
            <a:rPr lang="ru-RU" sz="1100" dirty="0" err="1" smtClean="0"/>
            <a:t>міського</a:t>
          </a:r>
          <a:r>
            <a:rPr lang="ru-RU" sz="1100" dirty="0" smtClean="0"/>
            <a:t> </a:t>
          </a:r>
          <a:r>
            <a:rPr lang="ru-RU" sz="1100" dirty="0" err="1" smtClean="0"/>
            <a:t>середовища</a:t>
          </a:r>
          <a:r>
            <a:rPr lang="ru-RU" sz="1100" dirty="0" smtClean="0"/>
            <a:t> в </a:t>
          </a:r>
          <a:r>
            <a:rPr lang="ru-RU" sz="1100" dirty="0" err="1" smtClean="0"/>
            <a:t>своїй</a:t>
          </a:r>
          <a:r>
            <a:rPr lang="ru-RU" sz="1100" dirty="0" smtClean="0"/>
            <a:t> </a:t>
          </a:r>
          <a:r>
            <a:rPr lang="ru-RU" sz="1100" dirty="0" err="1" smtClean="0"/>
            <a:t>відомій</a:t>
          </a:r>
          <a:r>
            <a:rPr lang="ru-RU" sz="1100" dirty="0" smtClean="0"/>
            <a:t> </a:t>
          </a:r>
          <a:r>
            <a:rPr lang="ru-RU" sz="1100" dirty="0" err="1" smtClean="0"/>
            <a:t>праці</a:t>
          </a:r>
          <a:r>
            <a:rPr lang="ru-RU" sz="1100" dirty="0" smtClean="0"/>
            <a:t> «</a:t>
          </a:r>
          <a:r>
            <a:rPr lang="ru-RU" sz="1100" dirty="0" err="1" smtClean="0"/>
            <a:t>Метрополіс</a:t>
          </a:r>
          <a:r>
            <a:rPr lang="ru-RU" sz="1100" dirty="0" smtClean="0"/>
            <a:t> і ментальна </a:t>
          </a:r>
          <a:r>
            <a:rPr lang="ru-RU" sz="1100" dirty="0" err="1" smtClean="0"/>
            <a:t>життя</a:t>
          </a:r>
          <a:r>
            <a:rPr lang="ru-RU" sz="1100" dirty="0" smtClean="0"/>
            <a:t>» </a:t>
          </a:r>
          <a:r>
            <a:rPr lang="ru-RU" sz="1100" dirty="0" err="1" smtClean="0"/>
            <a:t>місто</a:t>
          </a:r>
          <a:r>
            <a:rPr lang="ru-RU" sz="1100" dirty="0" smtClean="0"/>
            <a:t> </a:t>
          </a:r>
          <a:r>
            <a:rPr lang="ru-RU" sz="1100" dirty="0" err="1" smtClean="0"/>
            <a:t>бомбардує</a:t>
          </a:r>
          <a:r>
            <a:rPr lang="ru-RU" sz="1100" dirty="0" smtClean="0"/>
            <a:t> </a:t>
          </a:r>
          <a:r>
            <a:rPr lang="ru-RU" sz="1100" dirty="0" err="1" smtClean="0"/>
            <a:t>індивіда</a:t>
          </a:r>
          <a:r>
            <a:rPr lang="ru-RU" sz="1100" dirty="0" smtClean="0"/>
            <a:t> </a:t>
          </a:r>
          <a:r>
            <a:rPr lang="ru-RU" sz="1100" dirty="0" err="1" smtClean="0"/>
            <a:t>всілякими</a:t>
          </a:r>
          <a:r>
            <a:rPr lang="ru-RU" sz="1100" dirty="0" smtClean="0"/>
            <a:t> знаками, звуками і запахами. Все </a:t>
          </a:r>
          <a:r>
            <a:rPr lang="ru-RU" sz="1100" dirty="0" err="1" smtClean="0"/>
            <a:t>це</a:t>
          </a:r>
          <a:r>
            <a:rPr lang="ru-RU" sz="1100" dirty="0" smtClean="0"/>
            <a:t> </a:t>
          </a:r>
          <a:r>
            <a:rPr lang="ru-RU" sz="1100" dirty="0" err="1" smtClean="0"/>
            <a:t>привчає</a:t>
          </a:r>
          <a:r>
            <a:rPr lang="ru-RU" sz="1100" dirty="0" smtClean="0"/>
            <a:t> </a:t>
          </a:r>
          <a:r>
            <a:rPr lang="ru-RU" sz="1100" dirty="0" err="1" smtClean="0"/>
            <a:t>індивіда</a:t>
          </a:r>
          <a:r>
            <a:rPr lang="ru-RU" sz="1100" dirty="0" smtClean="0"/>
            <a:t> до </a:t>
          </a:r>
          <a:r>
            <a:rPr lang="ru-RU" sz="1100" dirty="0" err="1" smtClean="0"/>
            <a:t>більшої</a:t>
          </a:r>
          <a:r>
            <a:rPr lang="ru-RU" sz="1100" dirty="0" smtClean="0"/>
            <a:t> </a:t>
          </a:r>
          <a:r>
            <a:rPr lang="ru-RU" sz="1100" dirty="0" err="1" smtClean="0"/>
            <a:t>сприйнятливості</a:t>
          </a:r>
          <a:r>
            <a:rPr lang="ru-RU" sz="1100" dirty="0" smtClean="0"/>
            <a:t> і </a:t>
          </a:r>
          <a:r>
            <a:rPr lang="ru-RU" sz="1100" dirty="0" err="1" smtClean="0"/>
            <a:t>одночасно</a:t>
          </a:r>
          <a:r>
            <a:rPr lang="ru-RU" sz="1100" dirty="0" smtClean="0"/>
            <a:t> з </a:t>
          </a:r>
          <a:r>
            <a:rPr lang="ru-RU" sz="1100" dirty="0" err="1" smtClean="0"/>
            <a:t>цим</a:t>
          </a:r>
          <a:r>
            <a:rPr lang="ru-RU" sz="1100" dirty="0" smtClean="0"/>
            <a:t> </a:t>
          </a:r>
          <a:r>
            <a:rPr lang="ru-RU" sz="1100" dirty="0" err="1" smtClean="0"/>
            <a:t>притуплення</a:t>
          </a:r>
          <a:r>
            <a:rPr lang="ru-RU" sz="1100" dirty="0" smtClean="0"/>
            <a:t> </a:t>
          </a:r>
          <a:r>
            <a:rPr lang="ru-RU" sz="1100" dirty="0" err="1" smtClean="0"/>
            <a:t>сприйняття</a:t>
          </a:r>
          <a:r>
            <a:rPr lang="ru-RU" sz="1100" dirty="0" smtClean="0"/>
            <a:t>.</a:t>
          </a:r>
          <a:endParaRPr lang="ru-RU" sz="1100" dirty="0"/>
        </a:p>
      </dgm:t>
    </dgm:pt>
    <dgm:pt modelId="{AC9C927C-18A7-4DEB-A0E0-A4724C1064F1}" type="parTrans" cxnId="{32E89F31-D993-4186-886D-1CEDEEC51550}">
      <dgm:prSet/>
      <dgm:spPr/>
      <dgm:t>
        <a:bodyPr/>
        <a:lstStyle/>
        <a:p>
          <a:endParaRPr lang="ru-RU" sz="1100"/>
        </a:p>
      </dgm:t>
    </dgm:pt>
    <dgm:pt modelId="{2333E3EA-A364-4F66-8289-30F32C7FF5E1}" type="sibTrans" cxnId="{32E89F31-D993-4186-886D-1CEDEEC51550}">
      <dgm:prSet/>
      <dgm:spPr/>
      <dgm:t>
        <a:bodyPr/>
        <a:lstStyle/>
        <a:p>
          <a:endParaRPr lang="ru-RU" sz="1100"/>
        </a:p>
      </dgm:t>
    </dgm:pt>
    <dgm:pt modelId="{014F61D2-F968-495B-8A70-9CF83E10149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effectLst>
          <a:glow rad="101600">
            <a:schemeClr val="accent1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dirty="0" err="1" smtClean="0"/>
            <a:t>Ідеї</a:t>
          </a:r>
          <a:r>
            <a:rPr lang="ru-RU" sz="1100" b="1" dirty="0" smtClean="0"/>
            <a:t> ​​Дюркгейма </a:t>
          </a:r>
          <a:r>
            <a:rPr lang="ru-RU" sz="1100" dirty="0" smtClean="0"/>
            <a:t>про роль «</a:t>
          </a:r>
          <a:r>
            <a:rPr lang="ru-RU" sz="1100" dirty="0" err="1" smtClean="0"/>
            <a:t>поділу</a:t>
          </a:r>
          <a:r>
            <a:rPr lang="ru-RU" sz="1100" dirty="0" smtClean="0"/>
            <a:t> </a:t>
          </a:r>
          <a:r>
            <a:rPr lang="ru-RU" sz="1100" dirty="0" err="1" smtClean="0"/>
            <a:t>праці</a:t>
          </a:r>
          <a:r>
            <a:rPr lang="ru-RU" sz="1100" dirty="0" smtClean="0"/>
            <a:t>» у </a:t>
          </a:r>
          <a:r>
            <a:rPr lang="ru-RU" sz="1100" dirty="0" err="1" smtClean="0"/>
            <a:t>формуванні</a:t>
          </a:r>
          <a:r>
            <a:rPr lang="ru-RU" sz="1100" dirty="0" smtClean="0"/>
            <a:t> </a:t>
          </a:r>
          <a:r>
            <a:rPr lang="ru-RU" sz="1100" dirty="0" err="1" smtClean="0"/>
            <a:t>міста</a:t>
          </a:r>
          <a:r>
            <a:rPr lang="ru-RU" sz="1100" dirty="0" smtClean="0"/>
            <a:t>. "</a:t>
          </a:r>
          <a:r>
            <a:rPr lang="ru-RU" sz="1100" dirty="0" err="1" smtClean="0"/>
            <a:t>Міста</a:t>
          </a:r>
          <a:r>
            <a:rPr lang="ru-RU" sz="1100" dirty="0" smtClean="0"/>
            <a:t> </a:t>
          </a:r>
          <a:r>
            <a:rPr lang="ru-RU" sz="1100" dirty="0" err="1" smtClean="0"/>
            <a:t>завжди</a:t>
          </a:r>
          <a:r>
            <a:rPr lang="ru-RU" sz="1100" dirty="0" smtClean="0"/>
            <a:t> </a:t>
          </a:r>
          <a:r>
            <a:rPr lang="ru-RU" sz="1100" dirty="0" err="1" smtClean="0"/>
            <a:t>відбуваються</a:t>
          </a:r>
          <a:r>
            <a:rPr lang="ru-RU" sz="1100" dirty="0" smtClean="0"/>
            <a:t> </a:t>
          </a:r>
          <a:r>
            <a:rPr lang="ru-RU" sz="1100" dirty="0" err="1" smtClean="0"/>
            <a:t>від</a:t>
          </a:r>
          <a:r>
            <a:rPr lang="ru-RU" sz="1100" dirty="0" smtClean="0"/>
            <a:t> потреби, </a:t>
          </a:r>
          <a:r>
            <a:rPr lang="ru-RU" sz="1100" dirty="0" err="1" smtClean="0"/>
            <a:t>що</a:t>
          </a:r>
          <a:r>
            <a:rPr lang="ru-RU" sz="1100" dirty="0" smtClean="0"/>
            <a:t> </a:t>
          </a:r>
          <a:r>
            <a:rPr lang="ru-RU" sz="1100" dirty="0" err="1" smtClean="0"/>
            <a:t>спонукає</a:t>
          </a:r>
          <a:r>
            <a:rPr lang="ru-RU" sz="1100" dirty="0" smtClean="0"/>
            <a:t> </a:t>
          </a:r>
          <a:r>
            <a:rPr lang="ru-RU" sz="1100" dirty="0" err="1" smtClean="0"/>
            <a:t>індивідів</a:t>
          </a:r>
          <a:r>
            <a:rPr lang="ru-RU" sz="1100" dirty="0" smtClean="0"/>
            <a:t> </a:t>
          </a:r>
          <a:r>
            <a:rPr lang="ru-RU" sz="1100" dirty="0" err="1" smtClean="0"/>
            <a:t>постійно</a:t>
          </a:r>
          <a:r>
            <a:rPr lang="ru-RU" sz="1100" dirty="0" smtClean="0"/>
            <a:t> </a:t>
          </a:r>
          <a:r>
            <a:rPr lang="ru-RU" sz="1100" dirty="0" err="1" smtClean="0"/>
            <a:t>перебувати</a:t>
          </a:r>
          <a:r>
            <a:rPr lang="ru-RU" sz="1100" dirty="0" smtClean="0"/>
            <a:t> в максимально </a:t>
          </a:r>
          <a:r>
            <a:rPr lang="ru-RU" sz="1100" dirty="0" err="1" smtClean="0"/>
            <a:t>можливій</a:t>
          </a:r>
          <a:r>
            <a:rPr lang="ru-RU" sz="1100" dirty="0" smtClean="0"/>
            <a:t> </a:t>
          </a:r>
          <a:r>
            <a:rPr lang="ru-RU" sz="1100" dirty="0" err="1" smtClean="0"/>
            <a:t>близькості</a:t>
          </a:r>
          <a:r>
            <a:rPr lang="ru-RU" sz="1100" dirty="0" smtClean="0"/>
            <a:t> один до одного; вони </a:t>
          </a:r>
          <a:r>
            <a:rPr lang="ru-RU" sz="1100" dirty="0" err="1" smtClean="0"/>
            <a:t>представляють</a:t>
          </a:r>
          <a:r>
            <a:rPr lang="ru-RU" sz="1100" dirty="0" smtClean="0"/>
            <a:t> як </a:t>
          </a:r>
          <a:r>
            <a:rPr lang="ru-RU" sz="1100" dirty="0" err="1" smtClean="0"/>
            <a:t>би</a:t>
          </a:r>
          <a:r>
            <a:rPr lang="ru-RU" sz="1100" dirty="0" smtClean="0"/>
            <a:t> точки, в </a:t>
          </a:r>
          <a:r>
            <a:rPr lang="ru-RU" sz="1100" dirty="0" err="1" smtClean="0"/>
            <a:t>яких</a:t>
          </a:r>
          <a:r>
            <a:rPr lang="ru-RU" sz="1100" dirty="0" smtClean="0"/>
            <a:t> </a:t>
          </a:r>
          <a:r>
            <a:rPr lang="ru-RU" sz="1100" dirty="0" err="1" smtClean="0"/>
            <a:t>соціальна</a:t>
          </a:r>
          <a:r>
            <a:rPr lang="ru-RU" sz="1100" dirty="0" smtClean="0"/>
            <a:t> </a:t>
          </a:r>
          <a:r>
            <a:rPr lang="ru-RU" sz="1100" dirty="0" err="1" smtClean="0"/>
            <a:t>маса</a:t>
          </a:r>
          <a:r>
            <a:rPr lang="ru-RU" sz="1100" dirty="0" smtClean="0"/>
            <a:t> </a:t>
          </a:r>
          <a:r>
            <a:rPr lang="ru-RU" sz="1100" dirty="0" err="1" smtClean="0"/>
            <a:t>стискається</a:t>
          </a:r>
          <a:r>
            <a:rPr lang="ru-RU" sz="1100" dirty="0" smtClean="0"/>
            <a:t> </a:t>
          </a:r>
          <a:r>
            <a:rPr lang="ru-RU" sz="1100" dirty="0" err="1" smtClean="0"/>
            <a:t>сильніше</a:t>
          </a:r>
          <a:r>
            <a:rPr lang="ru-RU" sz="1100" dirty="0" smtClean="0"/>
            <a:t>, </a:t>
          </a:r>
          <a:r>
            <a:rPr lang="ru-RU" sz="1100" dirty="0" err="1" smtClean="0"/>
            <a:t>ніж</a:t>
          </a:r>
          <a:r>
            <a:rPr lang="ru-RU" sz="1100" dirty="0" smtClean="0"/>
            <a:t> в </a:t>
          </a:r>
          <a:r>
            <a:rPr lang="ru-RU" sz="1100" dirty="0" err="1" smtClean="0"/>
            <a:t>інших</a:t>
          </a:r>
          <a:r>
            <a:rPr lang="ru-RU" sz="1100" dirty="0" smtClean="0"/>
            <a:t> </a:t>
          </a:r>
          <a:r>
            <a:rPr lang="ru-RU" sz="1100" dirty="0" err="1" smtClean="0"/>
            <a:t>місцях</a:t>
          </a:r>
          <a:r>
            <a:rPr lang="ru-RU" sz="1100" dirty="0" smtClean="0"/>
            <a:t>", - писав </a:t>
          </a:r>
          <a:r>
            <a:rPr lang="ru-RU" sz="1100" dirty="0" err="1" smtClean="0"/>
            <a:t>він</a:t>
          </a:r>
          <a:r>
            <a:rPr lang="ru-RU" sz="1100" dirty="0" smtClean="0"/>
            <a:t> у </a:t>
          </a:r>
          <a:r>
            <a:rPr lang="ru-RU" sz="1100" dirty="0" err="1" smtClean="0"/>
            <a:t>своїй</a:t>
          </a:r>
          <a:r>
            <a:rPr lang="ru-RU" sz="1100" dirty="0" smtClean="0"/>
            <a:t> </a:t>
          </a:r>
          <a:r>
            <a:rPr lang="ru-RU" sz="1100" dirty="0" err="1" smtClean="0"/>
            <a:t>роботі</a:t>
          </a:r>
          <a:r>
            <a:rPr lang="ru-RU" sz="1100" dirty="0" smtClean="0"/>
            <a:t> "Про </a:t>
          </a:r>
          <a:r>
            <a:rPr lang="ru-RU" sz="1100" dirty="0" err="1" smtClean="0"/>
            <a:t>поділ</a:t>
          </a:r>
          <a:r>
            <a:rPr lang="ru-RU" sz="1100" dirty="0" smtClean="0"/>
            <a:t> </a:t>
          </a:r>
          <a:r>
            <a:rPr lang="ru-RU" sz="1100" dirty="0" err="1" smtClean="0"/>
            <a:t>суспільної</a:t>
          </a:r>
          <a:r>
            <a:rPr lang="ru-RU" sz="1100" dirty="0" smtClean="0"/>
            <a:t> </a:t>
          </a:r>
          <a:r>
            <a:rPr lang="ru-RU" sz="1100" dirty="0" err="1" smtClean="0"/>
            <a:t>праці</a:t>
          </a:r>
          <a:r>
            <a:rPr lang="ru-RU" sz="1100" dirty="0" smtClean="0"/>
            <a:t>"</a:t>
          </a:r>
          <a:endParaRPr lang="ru-RU" sz="1100" dirty="0"/>
        </a:p>
      </dgm:t>
    </dgm:pt>
    <dgm:pt modelId="{612693B6-A476-4987-BC07-7FD98AE8E075}" type="sibTrans" cxnId="{20AE686D-F9A1-40A9-BFBB-9D232782E813}">
      <dgm:prSet/>
      <dgm:spPr/>
      <dgm:t>
        <a:bodyPr/>
        <a:lstStyle/>
        <a:p>
          <a:endParaRPr lang="ru-RU" sz="1100"/>
        </a:p>
      </dgm:t>
    </dgm:pt>
    <dgm:pt modelId="{816E0C93-244D-4CC3-9412-5F7598FF73A7}" type="parTrans" cxnId="{20AE686D-F9A1-40A9-BFBB-9D232782E813}">
      <dgm:prSet/>
      <dgm:spPr/>
      <dgm:t>
        <a:bodyPr/>
        <a:lstStyle/>
        <a:p>
          <a:endParaRPr lang="ru-RU" sz="1100"/>
        </a:p>
      </dgm:t>
    </dgm:pt>
    <dgm:pt modelId="{7FBC1883-DBFC-4B65-B747-D468E89B5B7D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effectLst>
          <a:glow rad="101600">
            <a:schemeClr val="accent1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100" b="1" dirty="0" smtClean="0"/>
            <a:t>М. Вебер </a:t>
          </a:r>
          <a:r>
            <a:rPr lang="ru-RU" sz="1100" dirty="0" err="1" smtClean="0"/>
            <a:t>присвятив</a:t>
          </a:r>
          <a:r>
            <a:rPr lang="ru-RU" sz="1100" dirty="0" smtClean="0"/>
            <a:t> </a:t>
          </a:r>
          <a:r>
            <a:rPr lang="ru-RU" sz="1100" dirty="0" err="1" smtClean="0"/>
            <a:t>середньовічному</a:t>
          </a:r>
          <a:r>
            <a:rPr lang="ru-RU" sz="1100" dirty="0" smtClean="0"/>
            <a:t> </a:t>
          </a:r>
          <a:r>
            <a:rPr lang="ru-RU" sz="1100" dirty="0" err="1" smtClean="0"/>
            <a:t>місту</a:t>
          </a:r>
          <a:r>
            <a:rPr lang="ru-RU" sz="1100" dirty="0" smtClean="0"/>
            <a:t> одну </a:t>
          </a:r>
          <a:r>
            <a:rPr lang="ru-RU" sz="1100" dirty="0" err="1" smtClean="0"/>
            <a:t>зі</a:t>
          </a:r>
          <a:r>
            <a:rPr lang="ru-RU" sz="1100" dirty="0" smtClean="0"/>
            <a:t> </a:t>
          </a:r>
          <a:r>
            <a:rPr lang="ru-RU" sz="1100" dirty="0" err="1" smtClean="0"/>
            <a:t>своїх</a:t>
          </a:r>
          <a:r>
            <a:rPr lang="ru-RU" sz="1100" dirty="0" smtClean="0"/>
            <a:t> </a:t>
          </a:r>
          <a:r>
            <a:rPr lang="ru-RU" sz="1100" dirty="0" err="1" smtClean="0"/>
            <a:t>робіт</a:t>
          </a:r>
          <a:r>
            <a:rPr lang="ru-RU" sz="1100" dirty="0" smtClean="0"/>
            <a:t> (</a:t>
          </a:r>
          <a:r>
            <a:rPr lang="en-US" sz="1100" dirty="0" smtClean="0"/>
            <a:t>Die </a:t>
          </a:r>
          <a:r>
            <a:rPr lang="en-US" sz="1100" dirty="0" err="1" smtClean="0"/>
            <a:t>Stadt</a:t>
          </a:r>
          <a:r>
            <a:rPr lang="en-US" sz="1100" dirty="0" smtClean="0"/>
            <a:t>. 1921). </a:t>
          </a:r>
          <a:r>
            <a:rPr lang="ru-RU" sz="1100" dirty="0" smtClean="0"/>
            <a:t>У </a:t>
          </a:r>
          <a:r>
            <a:rPr lang="ru-RU" sz="1100" dirty="0" err="1" smtClean="0"/>
            <a:t>цій</a:t>
          </a:r>
          <a:r>
            <a:rPr lang="ru-RU" sz="1100" dirty="0" smtClean="0"/>
            <a:t> </a:t>
          </a:r>
          <a:r>
            <a:rPr lang="ru-RU" sz="1100" dirty="0" err="1" smtClean="0"/>
            <a:t>роботі</a:t>
          </a:r>
          <a:r>
            <a:rPr lang="ru-RU" sz="1100" dirty="0" smtClean="0"/>
            <a:t> </a:t>
          </a:r>
          <a:r>
            <a:rPr lang="ru-RU" sz="1100" dirty="0" err="1" smtClean="0"/>
            <a:t>він</a:t>
          </a:r>
          <a:r>
            <a:rPr lang="ru-RU" sz="1100" dirty="0" smtClean="0"/>
            <a:t> </a:t>
          </a:r>
          <a:r>
            <a:rPr lang="ru-RU" sz="1100" dirty="0" err="1" smtClean="0"/>
            <a:t>розглядає</a:t>
          </a:r>
          <a:r>
            <a:rPr lang="ru-RU" sz="1100" dirty="0" smtClean="0"/>
            <a:t> </a:t>
          </a:r>
          <a:r>
            <a:rPr lang="ru-RU" sz="1100" dirty="0" err="1" smtClean="0"/>
            <a:t>місто</a:t>
          </a:r>
          <a:r>
            <a:rPr lang="ru-RU" sz="1100" dirty="0" smtClean="0"/>
            <a:t> як </a:t>
          </a:r>
          <a:r>
            <a:rPr lang="ru-RU" sz="1100" dirty="0" err="1" smtClean="0"/>
            <a:t>місце</a:t>
          </a:r>
          <a:r>
            <a:rPr lang="ru-RU" sz="1100" dirty="0" smtClean="0"/>
            <a:t>, в </a:t>
          </a:r>
          <a:r>
            <a:rPr lang="ru-RU" sz="1100" dirty="0" err="1" smtClean="0"/>
            <a:t>якому</a:t>
          </a:r>
          <a:r>
            <a:rPr lang="ru-RU" sz="1100" dirty="0" smtClean="0"/>
            <a:t> </a:t>
          </a:r>
          <a:r>
            <a:rPr lang="ru-RU" sz="1100" dirty="0" err="1" smtClean="0"/>
            <a:t>можна</a:t>
          </a:r>
          <a:r>
            <a:rPr lang="ru-RU" sz="1100" dirty="0" smtClean="0"/>
            <a:t> </a:t>
          </a:r>
          <a:r>
            <a:rPr lang="ru-RU" sz="1100" dirty="0" err="1" smtClean="0"/>
            <a:t>побачити</a:t>
          </a:r>
          <a:r>
            <a:rPr lang="ru-RU" sz="1100" dirty="0" smtClean="0"/>
            <a:t> </a:t>
          </a:r>
          <a:r>
            <a:rPr lang="ru-RU" sz="1100" dirty="0" err="1" smtClean="0"/>
            <a:t>багато</a:t>
          </a:r>
          <a:r>
            <a:rPr lang="ru-RU" sz="1100" dirty="0" smtClean="0"/>
            <a:t> </a:t>
          </a:r>
          <a:r>
            <a:rPr lang="ru-RU" sz="1100" dirty="0" err="1" smtClean="0"/>
            <a:t>ключових</a:t>
          </a:r>
          <a:r>
            <a:rPr lang="ru-RU" sz="1100" dirty="0" smtClean="0"/>
            <a:t> рис </a:t>
          </a:r>
          <a:r>
            <a:rPr lang="ru-RU" sz="1100" dirty="0" err="1" smtClean="0"/>
            <a:t>сучасної</a:t>
          </a:r>
          <a:r>
            <a:rPr lang="ru-RU" sz="1100" dirty="0" smtClean="0"/>
            <a:t> </a:t>
          </a:r>
          <a:r>
            <a:rPr lang="ru-RU" sz="1100" dirty="0" err="1" smtClean="0"/>
            <a:t>урбанізованої</a:t>
          </a:r>
          <a:r>
            <a:rPr lang="ru-RU" sz="1100" dirty="0" smtClean="0"/>
            <a:t> </a:t>
          </a:r>
          <a:r>
            <a:rPr lang="ru-RU" sz="1100" dirty="0" err="1" smtClean="0"/>
            <a:t>терріторіі.Так</a:t>
          </a:r>
          <a:r>
            <a:rPr lang="ru-RU" sz="1100" dirty="0" smtClean="0"/>
            <a:t> ж </a:t>
          </a:r>
          <a:r>
            <a:rPr lang="ru-RU" sz="1100" dirty="0" err="1" smtClean="0"/>
            <a:t>він</a:t>
          </a:r>
          <a:r>
            <a:rPr lang="ru-RU" sz="1100" dirty="0" smtClean="0"/>
            <a:t> </a:t>
          </a:r>
          <a:r>
            <a:rPr lang="ru-RU" sz="1100" dirty="0" err="1" smtClean="0"/>
            <a:t>вказував</a:t>
          </a:r>
          <a:r>
            <a:rPr lang="ru-RU" sz="1100" dirty="0" smtClean="0"/>
            <a:t> на </a:t>
          </a:r>
          <a:r>
            <a:rPr lang="ru-RU" sz="1100" dirty="0" err="1" smtClean="0"/>
            <a:t>важливість</a:t>
          </a:r>
          <a:r>
            <a:rPr lang="ru-RU" sz="1100" dirty="0" smtClean="0"/>
            <a:t> </a:t>
          </a:r>
          <a:r>
            <a:rPr lang="ru-RU" sz="1100" dirty="0" err="1" smtClean="0"/>
            <a:t>функції</a:t>
          </a:r>
          <a:r>
            <a:rPr lang="ru-RU" sz="1100" dirty="0" smtClean="0"/>
            <a:t> </a:t>
          </a:r>
          <a:r>
            <a:rPr lang="ru-RU" sz="1100" dirty="0" err="1" smtClean="0"/>
            <a:t>наявності</a:t>
          </a:r>
          <a:r>
            <a:rPr lang="ru-RU" sz="1100" dirty="0" smtClean="0"/>
            <a:t> </a:t>
          </a:r>
          <a:r>
            <a:rPr lang="ru-RU" sz="1100" dirty="0" err="1" smtClean="0"/>
            <a:t>гарнізону</a:t>
          </a:r>
          <a:r>
            <a:rPr lang="ru-RU" sz="1100" dirty="0" smtClean="0"/>
            <a:t> - </a:t>
          </a:r>
          <a:r>
            <a:rPr lang="ru-RU" sz="1100" dirty="0" err="1" smtClean="0"/>
            <a:t>відмінною</a:t>
          </a:r>
          <a:r>
            <a:rPr lang="ru-RU" sz="1100" dirty="0" smtClean="0"/>
            <a:t> </a:t>
          </a:r>
          <a:r>
            <a:rPr lang="ru-RU" sz="1100" dirty="0" err="1" smtClean="0"/>
            <a:t>риси</a:t>
          </a:r>
          <a:r>
            <a:rPr lang="ru-RU" sz="1100" dirty="0" smtClean="0"/>
            <a:t> </a:t>
          </a:r>
          <a:r>
            <a:rPr lang="ru-RU" sz="1100" dirty="0" err="1" smtClean="0"/>
            <a:t>муніципальної</a:t>
          </a:r>
          <a:r>
            <a:rPr lang="ru-RU" sz="1100" dirty="0" smtClean="0"/>
            <a:t> </a:t>
          </a:r>
          <a:r>
            <a:rPr lang="ru-RU" sz="1100" dirty="0" err="1" smtClean="0"/>
            <a:t>власності</a:t>
          </a:r>
          <a:r>
            <a:rPr lang="ru-RU" sz="1100" dirty="0" smtClean="0"/>
            <a:t>.</a:t>
          </a:r>
          <a:endParaRPr lang="ru-RU" sz="1100" dirty="0"/>
        </a:p>
      </dgm:t>
    </dgm:pt>
    <dgm:pt modelId="{0362AB6E-5625-4C52-859C-30D96A25280D}" type="sibTrans" cxnId="{2F31B6BF-F8D5-49DC-973B-3927D8C2F7B9}">
      <dgm:prSet/>
      <dgm:spPr/>
      <dgm:t>
        <a:bodyPr/>
        <a:lstStyle/>
        <a:p>
          <a:endParaRPr lang="ru-RU" sz="1100"/>
        </a:p>
      </dgm:t>
    </dgm:pt>
    <dgm:pt modelId="{4A439620-9B54-44E4-9F84-B85C07A95856}" type="parTrans" cxnId="{2F31B6BF-F8D5-49DC-973B-3927D8C2F7B9}">
      <dgm:prSet/>
      <dgm:spPr/>
      <dgm:t>
        <a:bodyPr/>
        <a:lstStyle/>
        <a:p>
          <a:endParaRPr lang="ru-RU" sz="1100"/>
        </a:p>
      </dgm:t>
    </dgm:pt>
    <dgm:pt modelId="{0A0AEE81-F06F-4F8D-BEA4-B50E6A15948C}" type="pres">
      <dgm:prSet presAssocID="{63042C7C-05EA-40D0-88F9-1CC575450318}" presName="linearFlow" presStyleCnt="0">
        <dgm:presLayoutVars>
          <dgm:dir/>
          <dgm:resizeHandles val="exact"/>
        </dgm:presLayoutVars>
      </dgm:prSet>
      <dgm:spPr/>
    </dgm:pt>
    <dgm:pt modelId="{2B2FF7C3-542D-4FCC-BB53-96FEB7E090E2}" type="pres">
      <dgm:prSet presAssocID="{014F61D2-F968-495B-8A70-9CF83E101492}" presName="comp" presStyleCnt="0"/>
      <dgm:spPr/>
    </dgm:pt>
    <dgm:pt modelId="{FDFDC824-9CA1-4461-9146-F0FE0DCBE823}" type="pres">
      <dgm:prSet presAssocID="{014F61D2-F968-495B-8A70-9CF83E101492}" presName="rect2" presStyleLbl="node1" presStyleIdx="0" presStyleCnt="4" custScaleX="342646" custScaleY="101289" custLinFactNeighborX="23689" custLinFactNeighborY="69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656B5E-AF27-43BD-9E59-1FF9057FAE62}" type="pres">
      <dgm:prSet presAssocID="{014F61D2-F968-495B-8A70-9CF83E101492}" presName="rect1" presStyleLbl="lnNode1" presStyleIdx="0" presStyleCnt="4" custScaleX="121405" custScaleY="108103" custLinFactX="-100000" custLinFactNeighborX="-133256" custLinFactNeighborY="8358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effectLst>
          <a:glow rad="101600">
            <a:schemeClr val="accent1">
              <a:satMod val="175000"/>
              <a:alpha val="40000"/>
            </a:schemeClr>
          </a:glow>
          <a:reflection blurRad="6350" stA="50000" endA="300" endPos="55000" dir="5400000" sy="-100000" algn="bl" rotWithShape="0"/>
        </a:effectLst>
      </dgm:spPr>
    </dgm:pt>
    <dgm:pt modelId="{793EC39C-8C28-4CFD-9D43-B7B404CFCD86}" type="pres">
      <dgm:prSet presAssocID="{612693B6-A476-4987-BC07-7FD98AE8E075}" presName="sibTrans" presStyleCnt="0"/>
      <dgm:spPr/>
    </dgm:pt>
    <dgm:pt modelId="{278B84AE-63F3-4BF0-9B52-33A789A277C8}" type="pres">
      <dgm:prSet presAssocID="{FD276EE4-DF81-473F-B95B-5F6758A45838}" presName="comp" presStyleCnt="0"/>
      <dgm:spPr/>
    </dgm:pt>
    <dgm:pt modelId="{8DE432EA-1D65-481D-B0C8-4D00EFDCCB50}" type="pres">
      <dgm:prSet presAssocID="{FD276EE4-DF81-473F-B95B-5F6758A45838}" presName="rect2" presStyleLbl="node1" presStyleIdx="1" presStyleCnt="4" custScaleX="319965" custScaleY="114369" custLinFactNeighborX="-27873" custLinFactNeighborY="6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6E3B4-3A1B-42EE-8199-3102F3523B61}" type="pres">
      <dgm:prSet presAssocID="{FD276EE4-DF81-473F-B95B-5F6758A45838}" presName="rect1" presStyleLbl="lnNode1" presStyleIdx="1" presStyleCnt="4" custScaleX="145390" custScaleY="116317" custLinFactX="100000" custLinFactNeighborX="110007" custLinFactNeighborY="9187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effectLst>
          <a:glow rad="101600">
            <a:schemeClr val="accent1">
              <a:satMod val="175000"/>
              <a:alpha val="40000"/>
            </a:schemeClr>
          </a:glow>
          <a:reflection blurRad="6350" stA="50000" endA="300" endPos="55000" dir="5400000" sy="-100000" algn="bl" rotWithShape="0"/>
        </a:effectLst>
      </dgm:spPr>
    </dgm:pt>
    <dgm:pt modelId="{82B4AB34-580A-4BED-9D1B-22AB2277467A}" type="pres">
      <dgm:prSet presAssocID="{63C3EAC5-0DE2-4D53-AE53-AA29744621E1}" presName="sibTrans" presStyleCnt="0"/>
      <dgm:spPr/>
    </dgm:pt>
    <dgm:pt modelId="{285E9A94-2BF8-4A53-89C9-CB281B50A0AE}" type="pres">
      <dgm:prSet presAssocID="{7FBC1883-DBFC-4B65-B747-D468E89B5B7D}" presName="comp" presStyleCnt="0"/>
      <dgm:spPr/>
    </dgm:pt>
    <dgm:pt modelId="{38297A26-55A1-47D8-875B-B0AE230C456E}" type="pres">
      <dgm:prSet presAssocID="{7FBC1883-DBFC-4B65-B747-D468E89B5B7D}" presName="rect2" presStyleLbl="node1" presStyleIdx="2" presStyleCnt="4" custScaleX="341449" custLinFactNeighborX="29385" custLinFactNeighborY="4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27DA50-1465-4048-952D-DECFD76A4422}" type="pres">
      <dgm:prSet presAssocID="{7FBC1883-DBFC-4B65-B747-D468E89B5B7D}" presName="rect1" presStyleLbl="lnNode1" presStyleIdx="2" presStyleCnt="4" custScaleX="135751" custScaleY="105830" custLinFactX="-100000" custLinFactNeighborX="-119114" custLinFactNeighborY="6408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effectLst>
          <a:glow rad="101600">
            <a:schemeClr val="accent1">
              <a:satMod val="175000"/>
              <a:alpha val="40000"/>
            </a:schemeClr>
          </a:glow>
          <a:reflection blurRad="6350" stA="50000" endA="300" endPos="55000" dir="5400000" sy="-100000" algn="bl" rotWithShape="0"/>
        </a:effectLst>
      </dgm:spPr>
    </dgm:pt>
    <dgm:pt modelId="{9CA40A16-92BC-4EFB-8E46-1561E06F609D}" type="pres">
      <dgm:prSet presAssocID="{0362AB6E-5625-4C52-859C-30D96A25280D}" presName="sibTrans" presStyleCnt="0"/>
      <dgm:spPr/>
    </dgm:pt>
    <dgm:pt modelId="{8D0697CE-EB8F-4E3F-A2E5-2C83DCD3DBB3}" type="pres">
      <dgm:prSet presAssocID="{DAA3E22C-EBEF-4055-B458-EB4C97F7AB4F}" presName="comp" presStyleCnt="0"/>
      <dgm:spPr/>
    </dgm:pt>
    <dgm:pt modelId="{96042E01-0D4C-4F26-8EB8-6C1BB8FD2D8E}" type="pres">
      <dgm:prSet presAssocID="{DAA3E22C-EBEF-4055-B458-EB4C97F7AB4F}" presName="rect2" presStyleLbl="node1" presStyleIdx="3" presStyleCnt="4" custScaleX="336608" custScaleY="141091" custLinFactNeighborX="-32394" custLinFactNeighborY="2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35B98-EB4F-4B02-991A-11ABE64B7151}" type="pres">
      <dgm:prSet presAssocID="{DAA3E22C-EBEF-4055-B458-EB4C97F7AB4F}" presName="rect1" presStyleLbl="lnNode1" presStyleIdx="3" presStyleCnt="4" custScaleX="131965" custScaleY="121520" custLinFactX="100000" custLinFactNeighborX="117964" custLinFactNeighborY="4764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  <a:effectLst>
          <a:glow rad="101600">
            <a:schemeClr val="accent1">
              <a:satMod val="175000"/>
              <a:alpha val="40000"/>
            </a:schemeClr>
          </a:glow>
          <a:reflection blurRad="6350" stA="50000" endA="300" endPos="55000" dir="5400000" sy="-100000" algn="bl" rotWithShape="0"/>
        </a:effectLst>
      </dgm:spPr>
    </dgm:pt>
  </dgm:ptLst>
  <dgm:cxnLst>
    <dgm:cxn modelId="{E40E6B61-0B1E-4B45-85BA-D4041C33D3EB}" type="presOf" srcId="{FD276EE4-DF81-473F-B95B-5F6758A45838}" destId="{8DE432EA-1D65-481D-B0C8-4D00EFDCCB50}" srcOrd="0" destOrd="0" presId="urn:microsoft.com/office/officeart/2008/layout/AlternatingPictureBlocks"/>
    <dgm:cxn modelId="{4849060B-D46B-4CF1-B44E-448F52454B99}" srcId="{63042C7C-05EA-40D0-88F9-1CC575450318}" destId="{FD276EE4-DF81-473F-B95B-5F6758A45838}" srcOrd="1" destOrd="0" parTransId="{B0455B4D-4426-4B80-A7EE-D48F07C72879}" sibTransId="{63C3EAC5-0DE2-4D53-AE53-AA29744621E1}"/>
    <dgm:cxn modelId="{32E89F31-D993-4186-886D-1CEDEEC51550}" srcId="{63042C7C-05EA-40D0-88F9-1CC575450318}" destId="{DAA3E22C-EBEF-4055-B458-EB4C97F7AB4F}" srcOrd="3" destOrd="0" parTransId="{AC9C927C-18A7-4DEB-A0E0-A4724C1064F1}" sibTransId="{2333E3EA-A364-4F66-8289-30F32C7FF5E1}"/>
    <dgm:cxn modelId="{2F31B6BF-F8D5-49DC-973B-3927D8C2F7B9}" srcId="{63042C7C-05EA-40D0-88F9-1CC575450318}" destId="{7FBC1883-DBFC-4B65-B747-D468E89B5B7D}" srcOrd="2" destOrd="0" parTransId="{4A439620-9B54-44E4-9F84-B85C07A95856}" sibTransId="{0362AB6E-5625-4C52-859C-30D96A25280D}"/>
    <dgm:cxn modelId="{C54A856F-9FCB-4226-801F-1ACE526EEAF2}" type="presOf" srcId="{7FBC1883-DBFC-4B65-B747-D468E89B5B7D}" destId="{38297A26-55A1-47D8-875B-B0AE230C456E}" srcOrd="0" destOrd="0" presId="urn:microsoft.com/office/officeart/2008/layout/AlternatingPictureBlocks"/>
    <dgm:cxn modelId="{AE0CEC2E-F7BA-4CFE-A971-DD1CC6C2C504}" type="presOf" srcId="{63042C7C-05EA-40D0-88F9-1CC575450318}" destId="{0A0AEE81-F06F-4F8D-BEA4-B50E6A15948C}" srcOrd="0" destOrd="0" presId="urn:microsoft.com/office/officeart/2008/layout/AlternatingPictureBlocks"/>
    <dgm:cxn modelId="{7020227B-C2A1-4AE8-AA68-D7CC22937FA8}" type="presOf" srcId="{DAA3E22C-EBEF-4055-B458-EB4C97F7AB4F}" destId="{96042E01-0D4C-4F26-8EB8-6C1BB8FD2D8E}" srcOrd="0" destOrd="0" presId="urn:microsoft.com/office/officeart/2008/layout/AlternatingPictureBlocks"/>
    <dgm:cxn modelId="{98C2A784-4345-4DBF-985A-2DA241707819}" type="presOf" srcId="{014F61D2-F968-495B-8A70-9CF83E101492}" destId="{FDFDC824-9CA1-4461-9146-F0FE0DCBE823}" srcOrd="0" destOrd="0" presId="urn:microsoft.com/office/officeart/2008/layout/AlternatingPictureBlocks"/>
    <dgm:cxn modelId="{20AE686D-F9A1-40A9-BFBB-9D232782E813}" srcId="{63042C7C-05EA-40D0-88F9-1CC575450318}" destId="{014F61D2-F968-495B-8A70-9CF83E101492}" srcOrd="0" destOrd="0" parTransId="{816E0C93-244D-4CC3-9412-5F7598FF73A7}" sibTransId="{612693B6-A476-4987-BC07-7FD98AE8E075}"/>
    <dgm:cxn modelId="{B46D84D0-2455-42B7-9903-D32B2AA3A8D0}" type="presParOf" srcId="{0A0AEE81-F06F-4F8D-BEA4-B50E6A15948C}" destId="{2B2FF7C3-542D-4FCC-BB53-96FEB7E090E2}" srcOrd="0" destOrd="0" presId="urn:microsoft.com/office/officeart/2008/layout/AlternatingPictureBlocks"/>
    <dgm:cxn modelId="{102AE1C1-0EF0-4AC5-BF2B-7724C208F20E}" type="presParOf" srcId="{2B2FF7C3-542D-4FCC-BB53-96FEB7E090E2}" destId="{FDFDC824-9CA1-4461-9146-F0FE0DCBE823}" srcOrd="0" destOrd="0" presId="urn:microsoft.com/office/officeart/2008/layout/AlternatingPictureBlocks"/>
    <dgm:cxn modelId="{02CA6857-FDE8-44B9-BA45-721C8B389FF3}" type="presParOf" srcId="{2B2FF7C3-542D-4FCC-BB53-96FEB7E090E2}" destId="{96656B5E-AF27-43BD-9E59-1FF9057FAE62}" srcOrd="1" destOrd="0" presId="urn:microsoft.com/office/officeart/2008/layout/AlternatingPictureBlocks"/>
    <dgm:cxn modelId="{A21D6153-A1D1-4D98-9F29-29F4A5F1FE84}" type="presParOf" srcId="{0A0AEE81-F06F-4F8D-BEA4-B50E6A15948C}" destId="{793EC39C-8C28-4CFD-9D43-B7B404CFCD86}" srcOrd="1" destOrd="0" presId="urn:microsoft.com/office/officeart/2008/layout/AlternatingPictureBlocks"/>
    <dgm:cxn modelId="{B9AE4A05-E531-481A-834D-C9AE508193A5}" type="presParOf" srcId="{0A0AEE81-F06F-4F8D-BEA4-B50E6A15948C}" destId="{278B84AE-63F3-4BF0-9B52-33A789A277C8}" srcOrd="2" destOrd="0" presId="urn:microsoft.com/office/officeart/2008/layout/AlternatingPictureBlocks"/>
    <dgm:cxn modelId="{20B8AF68-AF72-4A78-AF51-09FE612828C2}" type="presParOf" srcId="{278B84AE-63F3-4BF0-9B52-33A789A277C8}" destId="{8DE432EA-1D65-481D-B0C8-4D00EFDCCB50}" srcOrd="0" destOrd="0" presId="urn:microsoft.com/office/officeart/2008/layout/AlternatingPictureBlocks"/>
    <dgm:cxn modelId="{C3A2637B-E809-41FD-BF61-9E4BC58CD33F}" type="presParOf" srcId="{278B84AE-63F3-4BF0-9B52-33A789A277C8}" destId="{6666E3B4-3A1B-42EE-8199-3102F3523B61}" srcOrd="1" destOrd="0" presId="urn:microsoft.com/office/officeart/2008/layout/AlternatingPictureBlocks"/>
    <dgm:cxn modelId="{BFDC2A57-9D12-4295-A470-95B6D72BEB08}" type="presParOf" srcId="{0A0AEE81-F06F-4F8D-BEA4-B50E6A15948C}" destId="{82B4AB34-580A-4BED-9D1B-22AB2277467A}" srcOrd="3" destOrd="0" presId="urn:microsoft.com/office/officeart/2008/layout/AlternatingPictureBlocks"/>
    <dgm:cxn modelId="{274DCA89-A747-43D4-BDB6-81FD0BA4EBF3}" type="presParOf" srcId="{0A0AEE81-F06F-4F8D-BEA4-B50E6A15948C}" destId="{285E9A94-2BF8-4A53-89C9-CB281B50A0AE}" srcOrd="4" destOrd="0" presId="urn:microsoft.com/office/officeart/2008/layout/AlternatingPictureBlocks"/>
    <dgm:cxn modelId="{088DC6FB-6FD0-4924-B51E-C32D1D5A2B3B}" type="presParOf" srcId="{285E9A94-2BF8-4A53-89C9-CB281B50A0AE}" destId="{38297A26-55A1-47D8-875B-B0AE230C456E}" srcOrd="0" destOrd="0" presId="urn:microsoft.com/office/officeart/2008/layout/AlternatingPictureBlocks"/>
    <dgm:cxn modelId="{8717021E-8F7D-4613-AF8A-1D05AFD7CAB2}" type="presParOf" srcId="{285E9A94-2BF8-4A53-89C9-CB281B50A0AE}" destId="{5227DA50-1465-4048-952D-DECFD76A4422}" srcOrd="1" destOrd="0" presId="urn:microsoft.com/office/officeart/2008/layout/AlternatingPictureBlocks"/>
    <dgm:cxn modelId="{86485C2F-3ED6-4387-A5D3-9735ED6795E4}" type="presParOf" srcId="{0A0AEE81-F06F-4F8D-BEA4-B50E6A15948C}" destId="{9CA40A16-92BC-4EFB-8E46-1561E06F609D}" srcOrd="5" destOrd="0" presId="urn:microsoft.com/office/officeart/2008/layout/AlternatingPictureBlocks"/>
    <dgm:cxn modelId="{457A699B-DACC-463D-B09F-18272CB47AFF}" type="presParOf" srcId="{0A0AEE81-F06F-4F8D-BEA4-B50E6A15948C}" destId="{8D0697CE-EB8F-4E3F-A2E5-2C83DCD3DBB3}" srcOrd="6" destOrd="0" presId="urn:microsoft.com/office/officeart/2008/layout/AlternatingPictureBlocks"/>
    <dgm:cxn modelId="{843FB73D-8376-482A-BF10-A9A9BDE921F3}" type="presParOf" srcId="{8D0697CE-EB8F-4E3F-A2E5-2C83DCD3DBB3}" destId="{96042E01-0D4C-4F26-8EB8-6C1BB8FD2D8E}" srcOrd="0" destOrd="0" presId="urn:microsoft.com/office/officeart/2008/layout/AlternatingPictureBlocks"/>
    <dgm:cxn modelId="{74F83ED9-4143-472B-9746-EEE0CF3E2D0B}" type="presParOf" srcId="{8D0697CE-EB8F-4E3F-A2E5-2C83DCD3DBB3}" destId="{87935B98-EB4F-4B02-991A-11ABE64B7151}" srcOrd="1" destOrd="0" presId="urn:microsoft.com/office/officeart/2008/layout/AlternatingPictureBlock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0981A2-ACBF-497D-A140-19EAFC5CF197}" type="doc">
      <dgm:prSet loTypeId="urn:microsoft.com/office/officeart/2005/8/layout/pList2#1" loCatId="list" qsTypeId="urn:microsoft.com/office/officeart/2005/8/quickstyle/simple1" qsCatId="simple" csTypeId="urn:microsoft.com/office/officeart/2005/8/colors/accent1_2" csCatId="accent1" phldr="1"/>
      <dgm:spPr/>
    </dgm:pt>
    <dgm:pt modelId="{1FED227B-0E75-43B6-8A06-064767E6217D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Роберт Е. Парк </a:t>
          </a:r>
          <a:r>
            <a:rPr lang="ru-RU" sz="1200" dirty="0" err="1" smtClean="0">
              <a:solidFill>
                <a:schemeClr val="tx1"/>
              </a:solidFill>
            </a:rPr>
            <a:t>організував</a:t>
          </a:r>
          <a:r>
            <a:rPr lang="ru-RU" sz="1200" dirty="0" smtClean="0">
              <a:solidFill>
                <a:schemeClr val="tx1"/>
              </a:solidFill>
            </a:rPr>
            <a:t> перший в США центр </a:t>
          </a:r>
          <a:r>
            <a:rPr lang="ru-RU" sz="1200" dirty="0" err="1" smtClean="0">
              <a:solidFill>
                <a:schemeClr val="tx1"/>
              </a:solidFill>
            </a:rPr>
            <a:t>міських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досліджень</a:t>
          </a:r>
          <a:r>
            <a:rPr lang="ru-RU" sz="1200" dirty="0" smtClean="0">
              <a:solidFill>
                <a:schemeClr val="tx1"/>
              </a:solidFill>
            </a:rPr>
            <a:t>. В основу </a:t>
          </a:r>
          <a:r>
            <a:rPr lang="ru-RU" sz="1200" dirty="0" err="1" smtClean="0">
              <a:solidFill>
                <a:schemeClr val="tx1"/>
              </a:solidFill>
            </a:rPr>
            <a:t>своєї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теорії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він</a:t>
          </a:r>
          <a:r>
            <a:rPr lang="ru-RU" sz="1200" dirty="0" smtClean="0">
              <a:solidFill>
                <a:schemeClr val="tx1"/>
              </a:solidFill>
            </a:rPr>
            <a:t> заклав </a:t>
          </a:r>
          <a:r>
            <a:rPr lang="ru-RU" sz="1200" dirty="0" err="1" smtClean="0">
              <a:solidFill>
                <a:schemeClr val="tx1"/>
              </a:solidFill>
            </a:rPr>
            <a:t>відмінності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двох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груп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факторів</a:t>
          </a:r>
          <a:r>
            <a:rPr lang="ru-RU" sz="1200" dirty="0" smtClean="0">
              <a:solidFill>
                <a:schemeClr val="tx1"/>
              </a:solidFill>
            </a:rPr>
            <a:t>, </a:t>
          </a:r>
          <a:r>
            <a:rPr lang="ru-RU" sz="1200" dirty="0" err="1" smtClean="0">
              <a:solidFill>
                <a:schemeClr val="tx1"/>
              </a:solidFill>
            </a:rPr>
            <a:t>що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впливають</a:t>
          </a:r>
          <a:r>
            <a:rPr lang="ru-RU" sz="1200" dirty="0" smtClean="0">
              <a:solidFill>
                <a:schemeClr val="tx1"/>
              </a:solidFill>
            </a:rPr>
            <a:t> на </a:t>
          </a:r>
          <a:r>
            <a:rPr lang="ru-RU" sz="1200" dirty="0" err="1" smtClean="0">
              <a:solidFill>
                <a:schemeClr val="tx1"/>
              </a:solidFill>
            </a:rPr>
            <a:t>міську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екологію</a:t>
          </a:r>
          <a:r>
            <a:rPr lang="ru-RU" sz="1200" dirty="0" smtClean="0">
              <a:solidFill>
                <a:schemeClr val="tx1"/>
              </a:solidFill>
            </a:rPr>
            <a:t>: </a:t>
          </a:r>
          <a:r>
            <a:rPr lang="ru-RU" sz="1200" dirty="0" err="1" smtClean="0">
              <a:solidFill>
                <a:schemeClr val="tx1"/>
              </a:solidFill>
            </a:rPr>
            <a:t>біотичних</a:t>
          </a:r>
          <a:r>
            <a:rPr lang="ru-RU" sz="1200" dirty="0" smtClean="0">
              <a:solidFill>
                <a:schemeClr val="tx1"/>
              </a:solidFill>
            </a:rPr>
            <a:t> і </a:t>
          </a:r>
          <a:r>
            <a:rPr lang="ru-RU" sz="1200" dirty="0" err="1" smtClean="0">
              <a:solidFill>
                <a:schemeClr val="tx1"/>
              </a:solidFill>
            </a:rPr>
            <a:t>культурних</a:t>
          </a:r>
          <a:r>
            <a:rPr lang="ru-RU" sz="1200" dirty="0" smtClean="0">
              <a:solidFill>
                <a:schemeClr val="tx1"/>
              </a:solidFill>
            </a:rPr>
            <a:t>. У 1916 р. Парк </a:t>
          </a:r>
          <a:r>
            <a:rPr lang="ru-RU" sz="1200" dirty="0" err="1" smtClean="0">
              <a:solidFill>
                <a:schemeClr val="tx1"/>
              </a:solidFill>
            </a:rPr>
            <a:t>публікує</a:t>
          </a:r>
          <a:r>
            <a:rPr lang="ru-RU" sz="1200" dirty="0" smtClean="0">
              <a:solidFill>
                <a:schemeClr val="tx1"/>
              </a:solidFill>
            </a:rPr>
            <a:t> роботу «</a:t>
          </a:r>
          <a:r>
            <a:rPr lang="ru-RU" sz="1200" dirty="0" err="1" smtClean="0">
              <a:solidFill>
                <a:schemeClr val="tx1"/>
              </a:solidFill>
            </a:rPr>
            <a:t>Місто</a:t>
          </a:r>
          <a:r>
            <a:rPr lang="ru-RU" sz="1200" dirty="0" smtClean="0">
              <a:solidFill>
                <a:schemeClr val="tx1"/>
              </a:solidFill>
            </a:rPr>
            <a:t>: </a:t>
          </a:r>
          <a:r>
            <a:rPr lang="ru-RU" sz="1200" dirty="0" err="1" smtClean="0">
              <a:solidFill>
                <a:schemeClr val="tx1"/>
              </a:solidFill>
            </a:rPr>
            <a:t>пропозиції</a:t>
          </a:r>
          <a:r>
            <a:rPr lang="ru-RU" sz="1200" dirty="0" smtClean="0">
              <a:solidFill>
                <a:schemeClr val="tx1"/>
              </a:solidFill>
            </a:rPr>
            <a:t> з </a:t>
          </a:r>
          <a:r>
            <a:rPr lang="ru-RU" sz="1200" dirty="0" err="1" smtClean="0">
              <a:solidFill>
                <a:schemeClr val="tx1"/>
              </a:solidFill>
            </a:rPr>
            <a:t>вивчення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людської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поведінки</a:t>
          </a:r>
          <a:r>
            <a:rPr lang="ru-RU" sz="1200" dirty="0" smtClean="0">
              <a:solidFill>
                <a:schemeClr val="tx1"/>
              </a:solidFill>
            </a:rPr>
            <a:t> в </a:t>
          </a:r>
          <a:r>
            <a:rPr lang="ru-RU" sz="1200" dirty="0" err="1" smtClean="0">
              <a:solidFill>
                <a:schemeClr val="tx1"/>
              </a:solidFill>
            </a:rPr>
            <a:t>міському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оточенні</a:t>
          </a:r>
          <a:r>
            <a:rPr lang="ru-RU" sz="1200" dirty="0" smtClean="0">
              <a:solidFill>
                <a:schemeClr val="tx1"/>
              </a:solidFill>
            </a:rPr>
            <a:t>», де </a:t>
          </a:r>
          <a:r>
            <a:rPr lang="ru-RU" sz="1200" dirty="0" err="1" smtClean="0">
              <a:solidFill>
                <a:schemeClr val="tx1"/>
              </a:solidFill>
            </a:rPr>
            <a:t>формулює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дослідницьку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програму</a:t>
          </a:r>
          <a:r>
            <a:rPr lang="ru-RU" sz="1200" dirty="0" smtClean="0">
              <a:solidFill>
                <a:schemeClr val="tx1"/>
              </a:solidFill>
            </a:rPr>
            <a:t> для </a:t>
          </a:r>
          <a:r>
            <a:rPr lang="ru-RU" sz="1200" dirty="0" err="1" smtClean="0">
              <a:solidFill>
                <a:schemeClr val="tx1"/>
              </a:solidFill>
            </a:rPr>
            <a:t>міських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екологів</a:t>
          </a:r>
          <a:r>
            <a:rPr lang="ru-RU" sz="1200" dirty="0" smtClean="0">
              <a:solidFill>
                <a:schemeClr val="tx1"/>
              </a:solidFill>
            </a:rPr>
            <a:t> на </a:t>
          </a:r>
          <a:r>
            <a:rPr lang="ru-RU" sz="1200" dirty="0" err="1" smtClean="0">
              <a:solidFill>
                <a:schemeClr val="tx1"/>
              </a:solidFill>
            </a:rPr>
            <a:t>десятиліття</a:t>
          </a:r>
          <a:r>
            <a:rPr lang="ru-RU" sz="1200" dirty="0" smtClean="0">
              <a:solidFill>
                <a:schemeClr val="tx1"/>
              </a:solidFill>
            </a:rPr>
            <a:t> вперед. </a:t>
          </a:r>
          <a:r>
            <a:rPr lang="ru-RU" sz="1200" dirty="0" err="1" smtClean="0">
              <a:solidFill>
                <a:schemeClr val="tx1"/>
              </a:solidFill>
            </a:rPr>
            <a:t>Саме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йому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належить</a:t>
          </a:r>
          <a:r>
            <a:rPr lang="ru-RU" sz="1200" dirty="0" smtClean="0">
              <a:solidFill>
                <a:schemeClr val="tx1"/>
              </a:solidFill>
            </a:rPr>
            <a:t> заслуга нового </a:t>
          </a:r>
          <a:r>
            <a:rPr lang="ru-RU" sz="1200" dirty="0" err="1" smtClean="0">
              <a:solidFill>
                <a:schemeClr val="tx1"/>
              </a:solidFill>
            </a:rPr>
            <a:t>напрямку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соціологічної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теорії</a:t>
          </a:r>
          <a:r>
            <a:rPr lang="ru-RU" sz="1200" dirty="0" smtClean="0">
              <a:solidFill>
                <a:schemeClr val="tx1"/>
              </a:solidFill>
            </a:rPr>
            <a:t> як «</a:t>
          </a:r>
          <a:r>
            <a:rPr lang="ru-RU" sz="1200" dirty="0" err="1" smtClean="0">
              <a:solidFill>
                <a:schemeClr val="tx1"/>
              </a:solidFill>
            </a:rPr>
            <a:t>екологія</a:t>
          </a:r>
          <a:r>
            <a:rPr lang="ru-RU" sz="1200" dirty="0" smtClean="0">
              <a:solidFill>
                <a:schemeClr val="tx1"/>
              </a:solidFill>
            </a:rPr>
            <a:t> </a:t>
          </a:r>
          <a:r>
            <a:rPr lang="ru-RU" sz="1200" dirty="0" err="1" smtClean="0">
              <a:solidFill>
                <a:schemeClr val="tx1"/>
              </a:solidFill>
            </a:rPr>
            <a:t>міста</a:t>
          </a:r>
          <a:r>
            <a:rPr lang="ru-RU" sz="1200" dirty="0" smtClean="0">
              <a:solidFill>
                <a:schemeClr val="tx1"/>
              </a:solidFill>
            </a:rPr>
            <a:t>»</a:t>
          </a:r>
          <a:endParaRPr lang="ru-RU" sz="1200" dirty="0">
            <a:solidFill>
              <a:schemeClr val="tx1"/>
            </a:solidFill>
          </a:endParaRPr>
        </a:p>
      </dgm:t>
    </dgm:pt>
    <dgm:pt modelId="{16B80540-AFD5-494E-9178-12806E51F995}" type="parTrans" cxnId="{DCDEEF03-2514-4DFE-BB28-B56059C0EE3A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65829D1E-D4E8-4FC5-BC9E-78E490D46F47}" type="sibTrans" cxnId="{DCDEEF03-2514-4DFE-BB28-B56059C0EE3A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5B99B3FD-60F5-4F33-9080-8F8E50256607}">
      <dgm:prSet phldrT="[Текст]" custT="1"/>
      <dgm:spPr/>
      <dgm:t>
        <a:bodyPr/>
        <a:lstStyle/>
        <a:p>
          <a:r>
            <a:rPr lang="ru-RU" sz="1100" b="1" dirty="0" err="1" smtClean="0">
              <a:solidFill>
                <a:schemeClr val="tx1"/>
              </a:solidFill>
            </a:rPr>
            <a:t>Ернсту</a:t>
          </a:r>
          <a:r>
            <a:rPr lang="ru-RU" sz="1100" b="1" dirty="0" smtClean="0">
              <a:solidFill>
                <a:schemeClr val="tx1"/>
              </a:solidFill>
            </a:rPr>
            <a:t> </a:t>
          </a:r>
          <a:r>
            <a:rPr lang="ru-RU" sz="1100" b="1" dirty="0" err="1" smtClean="0">
              <a:solidFill>
                <a:schemeClr val="tx1"/>
              </a:solidFill>
            </a:rPr>
            <a:t>Берджессу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вдалося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створити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графічний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додаток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екологічного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підходу</a:t>
          </a:r>
          <a:r>
            <a:rPr lang="ru-RU" sz="1100" dirty="0" smtClean="0">
              <a:solidFill>
                <a:schemeClr val="tx1"/>
              </a:solidFill>
            </a:rPr>
            <a:t> до </a:t>
          </a:r>
          <a:r>
            <a:rPr lang="ru-RU" sz="1100" dirty="0" err="1" smtClean="0">
              <a:solidFill>
                <a:schemeClr val="tx1"/>
              </a:solidFill>
            </a:rPr>
            <a:t>міст</a:t>
          </a:r>
          <a:r>
            <a:rPr lang="ru-RU" sz="1100" dirty="0" smtClean="0">
              <a:solidFill>
                <a:schemeClr val="tx1"/>
              </a:solidFill>
            </a:rPr>
            <a:t> - </a:t>
          </a:r>
          <a:r>
            <a:rPr lang="ru-RU" sz="1100" dirty="0" err="1" smtClean="0">
              <a:solidFill>
                <a:schemeClr val="tx1"/>
              </a:solidFill>
            </a:rPr>
            <a:t>теорію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концентричних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міських</a:t>
          </a:r>
          <a:r>
            <a:rPr lang="ru-RU" sz="1100" dirty="0" smtClean="0">
              <a:solidFill>
                <a:schemeClr val="tx1"/>
              </a:solidFill>
            </a:rPr>
            <a:t> зон (1925). У 1925 </a:t>
          </a:r>
          <a:r>
            <a:rPr lang="ru-RU" sz="1100" dirty="0" err="1" smtClean="0">
              <a:solidFill>
                <a:schemeClr val="tx1"/>
              </a:solidFill>
            </a:rPr>
            <a:t>році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вийшла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класична</a:t>
          </a:r>
          <a:r>
            <a:rPr lang="ru-RU" sz="1100" dirty="0" smtClean="0">
              <a:solidFill>
                <a:schemeClr val="tx1"/>
              </a:solidFill>
            </a:rPr>
            <a:t> робота </a:t>
          </a:r>
          <a:r>
            <a:rPr lang="ru-RU" sz="1100" dirty="0" err="1" smtClean="0">
              <a:solidFill>
                <a:schemeClr val="tx1"/>
              </a:solidFill>
            </a:rPr>
            <a:t>Берджесса</a:t>
          </a:r>
          <a:r>
            <a:rPr lang="ru-RU" sz="1100" dirty="0" smtClean="0">
              <a:solidFill>
                <a:schemeClr val="tx1"/>
              </a:solidFill>
            </a:rPr>
            <a:t> - «</a:t>
          </a:r>
          <a:r>
            <a:rPr lang="ru-RU" sz="1100" dirty="0" err="1" smtClean="0">
              <a:solidFill>
                <a:schemeClr val="tx1"/>
              </a:solidFill>
            </a:rPr>
            <a:t>Зростання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міста</a:t>
          </a:r>
          <a:r>
            <a:rPr lang="ru-RU" sz="1100" dirty="0" smtClean="0">
              <a:solidFill>
                <a:schemeClr val="tx1"/>
              </a:solidFill>
            </a:rPr>
            <a:t>: </a:t>
          </a:r>
          <a:r>
            <a:rPr lang="ru-RU" sz="1100" dirty="0" err="1" smtClean="0">
              <a:solidFill>
                <a:schemeClr val="tx1"/>
              </a:solidFill>
            </a:rPr>
            <a:t>введення</a:t>
          </a:r>
          <a:r>
            <a:rPr lang="ru-RU" sz="1100" dirty="0" smtClean="0">
              <a:solidFill>
                <a:schemeClr val="tx1"/>
              </a:solidFill>
            </a:rPr>
            <a:t> в </a:t>
          </a:r>
          <a:r>
            <a:rPr lang="ru-RU" sz="1100" dirty="0" err="1" smtClean="0">
              <a:solidFill>
                <a:schemeClr val="tx1"/>
              </a:solidFill>
            </a:rPr>
            <a:t>дослідницький</a:t>
          </a:r>
          <a:r>
            <a:rPr lang="ru-RU" sz="1100" dirty="0" smtClean="0">
              <a:solidFill>
                <a:schemeClr val="tx1"/>
              </a:solidFill>
            </a:rPr>
            <a:t> проект». </a:t>
          </a:r>
          <a:r>
            <a:rPr lang="ru-RU" sz="1100" dirty="0" err="1" smtClean="0">
              <a:solidFill>
                <a:schemeClr val="tx1"/>
              </a:solidFill>
            </a:rPr>
            <a:t>Саме</a:t>
          </a:r>
          <a:r>
            <a:rPr lang="ru-RU" sz="1100" dirty="0" smtClean="0">
              <a:solidFill>
                <a:schemeClr val="tx1"/>
              </a:solidFill>
            </a:rPr>
            <a:t> в «</a:t>
          </a:r>
          <a:r>
            <a:rPr lang="ru-RU" sz="1100" dirty="0" err="1" smtClean="0">
              <a:solidFill>
                <a:schemeClr val="tx1"/>
              </a:solidFill>
            </a:rPr>
            <a:t>Зростанні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міста</a:t>
          </a:r>
          <a:r>
            <a:rPr lang="ru-RU" sz="1100" dirty="0" smtClean="0">
              <a:solidFill>
                <a:schemeClr val="tx1"/>
              </a:solidFill>
            </a:rPr>
            <a:t>» </a:t>
          </a:r>
          <a:r>
            <a:rPr lang="ru-RU" sz="1100" dirty="0" err="1" smtClean="0">
              <a:solidFill>
                <a:schemeClr val="tx1"/>
              </a:solidFill>
            </a:rPr>
            <a:t>вперше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була</a:t>
          </a:r>
          <a:r>
            <a:rPr lang="ru-RU" sz="1100" dirty="0" smtClean="0">
              <a:solidFill>
                <a:schemeClr val="tx1"/>
              </a:solidFill>
            </a:rPr>
            <a:t> детально </a:t>
          </a:r>
          <a:r>
            <a:rPr lang="ru-RU" sz="1100" dirty="0" err="1" smtClean="0">
              <a:solidFill>
                <a:schemeClr val="tx1"/>
              </a:solidFill>
            </a:rPr>
            <a:t>розписана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ідея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концентричних</a:t>
          </a:r>
          <a:r>
            <a:rPr lang="ru-RU" sz="1100" dirty="0" smtClean="0">
              <a:solidFill>
                <a:schemeClr val="tx1"/>
              </a:solidFill>
            </a:rPr>
            <a:t> зон в Чикаго:</a:t>
          </a:r>
          <a:endParaRPr lang="ru-RU" sz="1100" dirty="0">
            <a:solidFill>
              <a:schemeClr val="tx1"/>
            </a:solidFill>
          </a:endParaRPr>
        </a:p>
      </dgm:t>
    </dgm:pt>
    <dgm:pt modelId="{F4ADE0C6-DB91-4940-9107-A538C6282658}" type="parTrans" cxnId="{41DCA17D-C366-4652-899F-91391C7C45FE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86CAF6CF-F613-4631-B32E-EEC4BA0AC899}" type="sibTrans" cxnId="{41DCA17D-C366-4652-899F-91391C7C45FE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5668E07F-2B21-4F19-8C7C-1CF6BD64191E}">
      <dgm:prSet phldrT="[Текст]" custT="1"/>
      <dgm:spPr/>
      <dgm:t>
        <a:bodyPr/>
        <a:lstStyle/>
        <a:p>
          <a:r>
            <a:rPr lang="ru-RU" sz="1100" b="1" dirty="0" err="1" smtClean="0">
              <a:solidFill>
                <a:schemeClr val="tx1"/>
              </a:solidFill>
            </a:rPr>
            <a:t>Луїс</a:t>
          </a:r>
          <a:r>
            <a:rPr lang="ru-RU" sz="1100" b="1" dirty="0" smtClean="0">
              <a:solidFill>
                <a:schemeClr val="tx1"/>
              </a:solidFill>
            </a:rPr>
            <a:t> </a:t>
          </a:r>
          <a:r>
            <a:rPr lang="ru-RU" sz="1100" b="1" dirty="0" err="1" smtClean="0">
              <a:solidFill>
                <a:schemeClr val="tx1"/>
              </a:solidFill>
            </a:rPr>
            <a:t>Вірт</a:t>
          </a:r>
          <a:r>
            <a:rPr lang="ru-RU" sz="1100" dirty="0" smtClean="0">
              <a:solidFill>
                <a:schemeClr val="tx1"/>
              </a:solidFill>
            </a:rPr>
            <a:t>, </a:t>
          </a:r>
          <a:r>
            <a:rPr lang="ru-RU" sz="1100" dirty="0" err="1" smtClean="0">
              <a:solidFill>
                <a:schemeClr val="tx1"/>
              </a:solidFill>
            </a:rPr>
            <a:t>учень</a:t>
          </a:r>
          <a:r>
            <a:rPr lang="ru-RU" sz="1100" dirty="0" smtClean="0">
              <a:solidFill>
                <a:schemeClr val="tx1"/>
              </a:solidFill>
            </a:rPr>
            <a:t> Р. Парку. У 1938 р. ним </a:t>
          </a:r>
          <a:r>
            <a:rPr lang="ru-RU" sz="1100" dirty="0" err="1" smtClean="0">
              <a:solidFill>
                <a:schemeClr val="tx1"/>
              </a:solidFill>
            </a:rPr>
            <a:t>була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опублікована</a:t>
          </a:r>
          <a:r>
            <a:rPr lang="ru-RU" sz="1100" dirty="0" smtClean="0">
              <a:solidFill>
                <a:schemeClr val="tx1"/>
              </a:solidFill>
            </a:rPr>
            <a:t> робота «</a:t>
          </a:r>
          <a:r>
            <a:rPr lang="ru-RU" sz="1100" dirty="0" err="1" smtClean="0">
              <a:solidFill>
                <a:schemeClr val="tx1"/>
              </a:solidFill>
            </a:rPr>
            <a:t>Урбанізм</a:t>
          </a:r>
          <a:r>
            <a:rPr lang="ru-RU" sz="1100" dirty="0" smtClean="0">
              <a:solidFill>
                <a:schemeClr val="tx1"/>
              </a:solidFill>
            </a:rPr>
            <a:t>, як шлях </a:t>
          </a:r>
          <a:r>
            <a:rPr lang="ru-RU" sz="1100" dirty="0" err="1" smtClean="0">
              <a:solidFill>
                <a:schemeClr val="tx1"/>
              </a:solidFill>
            </a:rPr>
            <a:t>життя</a:t>
          </a:r>
          <a:r>
            <a:rPr lang="ru-RU" sz="1100" dirty="0" smtClean="0">
              <a:solidFill>
                <a:schemeClr val="tx1"/>
              </a:solidFill>
            </a:rPr>
            <a:t>». У </a:t>
          </a:r>
          <a:r>
            <a:rPr lang="ru-RU" sz="1100" dirty="0" err="1" smtClean="0">
              <a:solidFill>
                <a:schemeClr val="tx1"/>
              </a:solidFill>
            </a:rPr>
            <a:t>ній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соціолог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розглядає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психологічні</a:t>
          </a:r>
          <a:r>
            <a:rPr lang="ru-RU" sz="1100" dirty="0" smtClean="0">
              <a:solidFill>
                <a:schemeClr val="tx1"/>
              </a:solidFill>
            </a:rPr>
            <a:t> та </a:t>
          </a:r>
          <a:r>
            <a:rPr lang="ru-RU" sz="1100" dirty="0" err="1" smtClean="0">
              <a:solidFill>
                <a:schemeClr val="tx1"/>
              </a:solidFill>
            </a:rPr>
            <a:t>поведінкові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слідства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життя</a:t>
          </a:r>
          <a:r>
            <a:rPr lang="ru-RU" sz="1100" dirty="0" smtClean="0">
              <a:solidFill>
                <a:schemeClr val="tx1"/>
              </a:solidFill>
            </a:rPr>
            <a:t> людей у </a:t>
          </a:r>
          <a:r>
            <a:rPr lang="ru-RU" sz="1100" dirty="0" err="1" smtClean="0">
              <a:solidFill>
                <a:schemeClr val="tx1"/>
              </a:solidFill>
            </a:rPr>
            <a:t>містах</a:t>
          </a:r>
          <a:r>
            <a:rPr lang="ru-RU" sz="1100" dirty="0" smtClean="0">
              <a:solidFill>
                <a:schemeClr val="tx1"/>
              </a:solidFill>
            </a:rPr>
            <a:t>. </a:t>
          </a:r>
          <a:r>
            <a:rPr lang="ru-RU" sz="1100" dirty="0" err="1" smtClean="0">
              <a:solidFill>
                <a:schemeClr val="tx1"/>
              </a:solidFill>
            </a:rPr>
            <a:t>Вірт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виділяє</a:t>
          </a:r>
          <a:r>
            <a:rPr lang="ru-RU" sz="1100" dirty="0" smtClean="0">
              <a:solidFill>
                <a:schemeClr val="tx1"/>
              </a:solidFill>
            </a:rPr>
            <a:t> три характеристики </a:t>
          </a:r>
          <a:r>
            <a:rPr lang="ru-RU" sz="1100" dirty="0" err="1" smtClean="0">
              <a:solidFill>
                <a:schemeClr val="tx1"/>
              </a:solidFill>
            </a:rPr>
            <a:t>міста</a:t>
          </a:r>
          <a:r>
            <a:rPr lang="ru-RU" sz="1100" dirty="0" smtClean="0">
              <a:solidFill>
                <a:schemeClr val="tx1"/>
              </a:solidFill>
            </a:rPr>
            <a:t>: </a:t>
          </a:r>
          <a:r>
            <a:rPr lang="ru-RU" sz="1100" dirty="0" err="1" smtClean="0">
              <a:solidFill>
                <a:schemeClr val="tx1"/>
              </a:solidFill>
            </a:rPr>
            <a:t>розмір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населення</a:t>
          </a:r>
          <a:r>
            <a:rPr lang="ru-RU" sz="1100" dirty="0" smtClean="0">
              <a:solidFill>
                <a:schemeClr val="tx1"/>
              </a:solidFill>
            </a:rPr>
            <a:t>, </a:t>
          </a:r>
          <a:r>
            <a:rPr lang="ru-RU" sz="1100" dirty="0" err="1" smtClean="0">
              <a:solidFill>
                <a:schemeClr val="tx1"/>
              </a:solidFill>
            </a:rPr>
            <a:t>щільність</a:t>
          </a:r>
          <a:r>
            <a:rPr lang="ru-RU" sz="1100" dirty="0" smtClean="0">
              <a:solidFill>
                <a:schemeClr val="tx1"/>
              </a:solidFill>
            </a:rPr>
            <a:t> і </a:t>
          </a:r>
          <a:r>
            <a:rPr lang="ru-RU" sz="1100" dirty="0" err="1" smtClean="0">
              <a:solidFill>
                <a:schemeClr val="tx1"/>
              </a:solidFill>
            </a:rPr>
            <a:t>різнорідність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населення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Наприкінці</a:t>
          </a:r>
          <a:r>
            <a:rPr lang="ru-RU" sz="1100" dirty="0" smtClean="0">
              <a:solidFill>
                <a:schemeClr val="tx1"/>
              </a:solidFill>
            </a:rPr>
            <a:t> 30-х </a:t>
          </a:r>
          <a:r>
            <a:rPr lang="ru-RU" sz="1100" dirty="0" err="1" smtClean="0">
              <a:solidFill>
                <a:schemeClr val="tx1"/>
              </a:solidFill>
            </a:rPr>
            <a:t>років</a:t>
          </a:r>
          <a:r>
            <a:rPr lang="ru-RU" sz="1100" dirty="0" smtClean="0">
              <a:solidFill>
                <a:schemeClr val="tx1"/>
              </a:solidFill>
            </a:rPr>
            <a:t>, </a:t>
          </a:r>
          <a:r>
            <a:rPr lang="ru-RU" sz="1100" dirty="0" err="1" smtClean="0">
              <a:solidFill>
                <a:schemeClr val="tx1"/>
              </a:solidFill>
            </a:rPr>
            <a:t>проводячи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дослідження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він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висунув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поняття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міського</a:t>
          </a:r>
          <a:r>
            <a:rPr lang="ru-RU" sz="1100" dirty="0" smtClean="0">
              <a:solidFill>
                <a:schemeClr val="tx1"/>
              </a:solidFill>
            </a:rPr>
            <a:t> способу </a:t>
          </a:r>
          <a:r>
            <a:rPr lang="ru-RU" sz="1100" dirty="0" err="1" smtClean="0">
              <a:solidFill>
                <a:schemeClr val="tx1"/>
              </a:solidFill>
            </a:rPr>
            <a:t>життя</a:t>
          </a:r>
          <a:r>
            <a:rPr lang="ru-RU" sz="1100" dirty="0" smtClean="0">
              <a:solidFill>
                <a:schemeClr val="tx1"/>
              </a:solidFill>
            </a:rPr>
            <a:t>, </a:t>
          </a:r>
          <a:r>
            <a:rPr lang="ru-RU" sz="1100" dirty="0" err="1" smtClean="0">
              <a:solidFill>
                <a:schemeClr val="tx1"/>
              </a:solidFill>
            </a:rPr>
            <a:t>пов'язав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воєдино</a:t>
          </a:r>
          <a:r>
            <a:rPr lang="ru-RU" sz="1100" dirty="0" smtClean="0">
              <a:solidFill>
                <a:schemeClr val="tx1"/>
              </a:solidFill>
            </a:rPr>
            <a:t> характеристики </a:t>
          </a:r>
          <a:r>
            <a:rPr lang="ru-RU" sz="1100" dirty="0" err="1" smtClean="0">
              <a:solidFill>
                <a:schemeClr val="tx1"/>
              </a:solidFill>
            </a:rPr>
            <a:t>просторової</a:t>
          </a:r>
          <a:r>
            <a:rPr lang="ru-RU" sz="1100" dirty="0" smtClean="0">
              <a:solidFill>
                <a:schemeClr val="tx1"/>
              </a:solidFill>
            </a:rPr>
            <a:t> та </a:t>
          </a:r>
          <a:r>
            <a:rPr lang="ru-RU" sz="1100" dirty="0" err="1" smtClean="0">
              <a:solidFill>
                <a:schemeClr val="tx1"/>
              </a:solidFill>
            </a:rPr>
            <a:t>соціальної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організації</a:t>
          </a:r>
          <a:r>
            <a:rPr lang="ru-RU" sz="1100" dirty="0" smtClean="0">
              <a:solidFill>
                <a:schemeClr val="tx1"/>
              </a:solidFill>
            </a:rPr>
            <a:t> великого </a:t>
          </a:r>
          <a:r>
            <a:rPr lang="ru-RU" sz="1100" dirty="0" err="1" smtClean="0">
              <a:solidFill>
                <a:schemeClr val="tx1"/>
              </a:solidFill>
            </a:rPr>
            <a:t>міста</a:t>
          </a:r>
          <a:r>
            <a:rPr lang="ru-RU" sz="1100" dirty="0" smtClean="0">
              <a:solidFill>
                <a:schemeClr val="tx1"/>
              </a:solidFill>
            </a:rPr>
            <a:t> з характеристиками особливого </a:t>
          </a:r>
          <a:r>
            <a:rPr lang="ru-RU" sz="1100" dirty="0" err="1" smtClean="0">
              <a:solidFill>
                <a:schemeClr val="tx1"/>
              </a:solidFill>
            </a:rPr>
            <a:t>міського</a:t>
          </a:r>
          <a:r>
            <a:rPr lang="ru-RU" sz="1100" dirty="0" smtClean="0">
              <a:solidFill>
                <a:schemeClr val="tx1"/>
              </a:solidFill>
            </a:rPr>
            <a:t> типу </a:t>
          </a:r>
          <a:r>
            <a:rPr lang="ru-RU" sz="1100" dirty="0" err="1" smtClean="0">
              <a:solidFill>
                <a:schemeClr val="tx1"/>
              </a:solidFill>
            </a:rPr>
            <a:t>особистості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Міський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спосіб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життя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протиставляв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традиційного</a:t>
          </a:r>
          <a:r>
            <a:rPr lang="ru-RU" sz="1100" dirty="0" smtClean="0">
              <a:solidFill>
                <a:schemeClr val="tx1"/>
              </a:solidFill>
            </a:rPr>
            <a:t> укладу </a:t>
          </a:r>
          <a:r>
            <a:rPr lang="ru-RU" sz="1100" dirty="0" err="1" smtClean="0">
              <a:solidFill>
                <a:schemeClr val="tx1"/>
              </a:solidFill>
            </a:rPr>
            <a:t>життя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сільської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громади</a:t>
          </a:r>
          <a:r>
            <a:rPr lang="ru-RU" sz="1100" dirty="0" smtClean="0">
              <a:solidFill>
                <a:schemeClr val="tx1"/>
              </a:solidFill>
            </a:rPr>
            <a:t>. </a:t>
          </a:r>
          <a:r>
            <a:rPr lang="ru-RU" sz="1100" dirty="0" err="1" smtClean="0">
              <a:solidFill>
                <a:schemeClr val="tx1"/>
              </a:solidFill>
            </a:rPr>
            <a:t>Вважав</a:t>
          </a:r>
          <a:r>
            <a:rPr lang="ru-RU" sz="1100" dirty="0" smtClean="0">
              <a:solidFill>
                <a:schemeClr val="tx1"/>
              </a:solidFill>
            </a:rPr>
            <a:t>, </a:t>
          </a:r>
          <a:r>
            <a:rPr lang="ru-RU" sz="1100" dirty="0" err="1" smtClean="0">
              <a:solidFill>
                <a:schemeClr val="tx1"/>
              </a:solidFill>
            </a:rPr>
            <a:t>що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спілкування</a:t>
          </a:r>
          <a:r>
            <a:rPr lang="ru-RU" sz="1100" dirty="0" smtClean="0">
              <a:solidFill>
                <a:schemeClr val="tx1"/>
              </a:solidFill>
            </a:rPr>
            <a:t> </a:t>
          </a:r>
          <a:r>
            <a:rPr lang="ru-RU" sz="1100" dirty="0" err="1" smtClean="0">
              <a:solidFill>
                <a:schemeClr val="tx1"/>
              </a:solidFill>
            </a:rPr>
            <a:t>городян</a:t>
          </a:r>
          <a:r>
            <a:rPr lang="ru-RU" sz="1100" dirty="0" smtClean="0">
              <a:solidFill>
                <a:schemeClr val="tx1"/>
              </a:solidFill>
            </a:rPr>
            <a:t> носить </a:t>
          </a:r>
          <a:r>
            <a:rPr lang="ru-RU" sz="1100" dirty="0" err="1" smtClean="0">
              <a:solidFill>
                <a:schemeClr val="tx1"/>
              </a:solidFill>
            </a:rPr>
            <a:t>поверхневий</a:t>
          </a:r>
          <a:r>
            <a:rPr lang="ru-RU" sz="1100" dirty="0" smtClean="0">
              <a:solidFill>
                <a:schemeClr val="tx1"/>
              </a:solidFill>
            </a:rPr>
            <a:t>, </a:t>
          </a:r>
          <a:r>
            <a:rPr lang="ru-RU" sz="1100" dirty="0" err="1" smtClean="0">
              <a:solidFill>
                <a:schemeClr val="tx1"/>
              </a:solidFill>
            </a:rPr>
            <a:t>формальний</a:t>
          </a:r>
          <a:r>
            <a:rPr lang="ru-RU" sz="1100" dirty="0" smtClean="0">
              <a:solidFill>
                <a:schemeClr val="tx1"/>
              </a:solidFill>
            </a:rPr>
            <a:t>, </a:t>
          </a:r>
          <a:r>
            <a:rPr lang="ru-RU" sz="1100" dirty="0" err="1" smtClean="0">
              <a:solidFill>
                <a:schemeClr val="tx1"/>
              </a:solidFill>
            </a:rPr>
            <a:t>анонімний</a:t>
          </a:r>
          <a:r>
            <a:rPr lang="ru-RU" sz="1100" dirty="0" smtClean="0">
              <a:solidFill>
                <a:schemeClr val="tx1"/>
              </a:solidFill>
            </a:rPr>
            <a:t> характер.</a:t>
          </a:r>
          <a:endParaRPr lang="ru-RU" sz="1100" dirty="0">
            <a:solidFill>
              <a:schemeClr val="tx1"/>
            </a:solidFill>
          </a:endParaRPr>
        </a:p>
      </dgm:t>
    </dgm:pt>
    <dgm:pt modelId="{3F881D89-AB7F-423A-BE36-6EB7E7C8A2FB}" type="sibTrans" cxnId="{C510E50A-75DE-4C19-BC34-84C7CCC1CFE0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2356D0C2-47ED-415A-83D9-219E73CABFAA}" type="parTrans" cxnId="{C510E50A-75DE-4C19-BC34-84C7CCC1CFE0}">
      <dgm:prSet/>
      <dgm:spPr/>
      <dgm:t>
        <a:bodyPr/>
        <a:lstStyle/>
        <a:p>
          <a:endParaRPr lang="ru-RU" sz="1000">
            <a:solidFill>
              <a:schemeClr val="tx1"/>
            </a:solidFill>
          </a:endParaRPr>
        </a:p>
      </dgm:t>
    </dgm:pt>
    <dgm:pt modelId="{DB7AEBC9-B1D5-4F7C-BF0C-5E167D699360}" type="pres">
      <dgm:prSet presAssocID="{A60981A2-ACBF-497D-A140-19EAFC5CF197}" presName="Name0" presStyleCnt="0">
        <dgm:presLayoutVars>
          <dgm:dir/>
          <dgm:resizeHandles val="exact"/>
        </dgm:presLayoutVars>
      </dgm:prSet>
      <dgm:spPr/>
    </dgm:pt>
    <dgm:pt modelId="{0329EBD5-FEAC-412E-B095-095E7879941B}" type="pres">
      <dgm:prSet presAssocID="{A60981A2-ACBF-497D-A140-19EAFC5CF197}" presName="bkgdShp" presStyleLbl="alignAccFollowNode1" presStyleIdx="0" presStyleCnt="1" custScaleY="70472"/>
      <dgm:spPr/>
    </dgm:pt>
    <dgm:pt modelId="{5F2000CE-7009-4D41-B755-80966859A459}" type="pres">
      <dgm:prSet presAssocID="{A60981A2-ACBF-497D-A140-19EAFC5CF197}" presName="linComp" presStyleCnt="0"/>
      <dgm:spPr/>
    </dgm:pt>
    <dgm:pt modelId="{EBAFC1CF-A5DB-43B8-985B-C6041380D43B}" type="pres">
      <dgm:prSet presAssocID="{1FED227B-0E75-43B6-8A06-064767E6217D}" presName="compNode" presStyleCnt="0"/>
      <dgm:spPr/>
    </dgm:pt>
    <dgm:pt modelId="{FC249263-3838-4C49-B712-6C7FB1B79CFF}" type="pres">
      <dgm:prSet presAssocID="{1FED227B-0E75-43B6-8A06-064767E6217D}" presName="node" presStyleLbl="node1" presStyleIdx="0" presStyleCnt="3" custScaleX="245798" custScaleY="118454" custLinFactNeighborX="-11758" custLinFactNeighborY="-16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06339F-4C09-474A-BBCF-BBE2B7E7E278}" type="pres">
      <dgm:prSet presAssocID="{1FED227B-0E75-43B6-8A06-064767E6217D}" presName="invisiNode" presStyleLbl="node1" presStyleIdx="0" presStyleCnt="3"/>
      <dgm:spPr/>
    </dgm:pt>
    <dgm:pt modelId="{0AB4997F-A5DF-437F-AB48-BA7F8D2DED0D}" type="pres">
      <dgm:prSet presAssocID="{1FED227B-0E75-43B6-8A06-064767E6217D}" presName="imagNode" presStyleLbl="fgImgPlace1" presStyleIdx="0" presStyleCnt="3" custScaleX="233343" custScaleY="96669" custLinFactNeighborX="-15282" custLinFactNeighborY="-339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27000" b="-27000"/>
          </a:stretch>
        </a:blipFill>
      </dgm:spPr>
    </dgm:pt>
    <dgm:pt modelId="{C589EE37-019F-446C-9F6E-0BF422B351C6}" type="pres">
      <dgm:prSet presAssocID="{65829D1E-D4E8-4FC5-BC9E-78E490D46F47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4865304-EE8A-4DCB-9533-4472B772AC65}" type="pres">
      <dgm:prSet presAssocID="{5B99B3FD-60F5-4F33-9080-8F8E50256607}" presName="compNode" presStyleCnt="0"/>
      <dgm:spPr/>
    </dgm:pt>
    <dgm:pt modelId="{E3528DB4-4175-4707-A96A-F4E0423CF492}" type="pres">
      <dgm:prSet presAssocID="{5B99B3FD-60F5-4F33-9080-8F8E50256607}" presName="node" presStyleLbl="node1" presStyleIdx="1" presStyleCnt="3" custScaleX="278922" custScaleY="121832" custLinFactNeighborX="5242" custLinFactNeighborY="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358B8-AAE0-4988-8C83-38CE1305FCC4}" type="pres">
      <dgm:prSet presAssocID="{5B99B3FD-60F5-4F33-9080-8F8E50256607}" presName="invisiNode" presStyleLbl="node1" presStyleIdx="1" presStyleCnt="3"/>
      <dgm:spPr/>
    </dgm:pt>
    <dgm:pt modelId="{50F3D9E2-D443-40B4-AC65-121C3593138D}" type="pres">
      <dgm:prSet presAssocID="{5B99B3FD-60F5-4F33-9080-8F8E50256607}" presName="imagNode" presStyleLbl="fgImgPlace1" presStyleIdx="1" presStyleCnt="3" custScaleX="259646" custLinFactNeighborX="6008" custLinFactNeighborY="-2491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</dgm:spPr>
    </dgm:pt>
    <dgm:pt modelId="{D989C2CC-8852-4AF0-9085-AFCF718DF28C}" type="pres">
      <dgm:prSet presAssocID="{86CAF6CF-F613-4631-B32E-EEC4BA0AC8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F89C962-9F5B-4589-9AEA-4ECDDA7F42AB}" type="pres">
      <dgm:prSet presAssocID="{5668E07F-2B21-4F19-8C7C-1CF6BD64191E}" presName="compNode" presStyleCnt="0"/>
      <dgm:spPr/>
    </dgm:pt>
    <dgm:pt modelId="{99DA5DF6-4FA4-4B16-BA15-5CC318D70080}" type="pres">
      <dgm:prSet presAssocID="{5668E07F-2B21-4F19-8C7C-1CF6BD64191E}" presName="node" presStyleLbl="node1" presStyleIdx="2" presStyleCnt="3" custScaleX="293747" custScaleY="119109" custLinFactNeighborX="9626" custLinFactNeighborY="-11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AD9638-B944-460F-B799-811ACF30D193}" type="pres">
      <dgm:prSet presAssocID="{5668E07F-2B21-4F19-8C7C-1CF6BD64191E}" presName="invisiNode" presStyleLbl="node1" presStyleIdx="2" presStyleCnt="3"/>
      <dgm:spPr/>
    </dgm:pt>
    <dgm:pt modelId="{E1A3B348-259E-47F5-B89D-5A30CBEBA155}" type="pres">
      <dgm:prSet presAssocID="{5668E07F-2B21-4F19-8C7C-1CF6BD64191E}" presName="imagNode" presStyleLbl="fgImgPlace1" presStyleIdx="2" presStyleCnt="3" custScaleX="259095" custLinFactNeighborX="23765" custLinFactNeighborY="-332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</dgm:pt>
  </dgm:ptLst>
  <dgm:cxnLst>
    <dgm:cxn modelId="{C510E50A-75DE-4C19-BC34-84C7CCC1CFE0}" srcId="{A60981A2-ACBF-497D-A140-19EAFC5CF197}" destId="{5668E07F-2B21-4F19-8C7C-1CF6BD64191E}" srcOrd="2" destOrd="0" parTransId="{2356D0C2-47ED-415A-83D9-219E73CABFAA}" sibTransId="{3F881D89-AB7F-423A-BE36-6EB7E7C8A2FB}"/>
    <dgm:cxn modelId="{561C926A-8A76-4626-BBF1-B4EFC581C1B9}" type="presOf" srcId="{86CAF6CF-F613-4631-B32E-EEC4BA0AC899}" destId="{D989C2CC-8852-4AF0-9085-AFCF718DF28C}" srcOrd="0" destOrd="0" presId="urn:microsoft.com/office/officeart/2005/8/layout/pList2#1"/>
    <dgm:cxn modelId="{41DCA17D-C366-4652-899F-91391C7C45FE}" srcId="{A60981A2-ACBF-497D-A140-19EAFC5CF197}" destId="{5B99B3FD-60F5-4F33-9080-8F8E50256607}" srcOrd="1" destOrd="0" parTransId="{F4ADE0C6-DB91-4940-9107-A538C6282658}" sibTransId="{86CAF6CF-F613-4631-B32E-EEC4BA0AC899}"/>
    <dgm:cxn modelId="{17A28CA7-3723-4BD9-947D-08710B9CFA17}" type="presOf" srcId="{A60981A2-ACBF-497D-A140-19EAFC5CF197}" destId="{DB7AEBC9-B1D5-4F7C-BF0C-5E167D699360}" srcOrd="0" destOrd="0" presId="urn:microsoft.com/office/officeart/2005/8/layout/pList2#1"/>
    <dgm:cxn modelId="{E01896F2-2374-48E8-8C15-59D2C83DA65A}" type="presOf" srcId="{65829D1E-D4E8-4FC5-BC9E-78E490D46F47}" destId="{C589EE37-019F-446C-9F6E-0BF422B351C6}" srcOrd="0" destOrd="0" presId="urn:microsoft.com/office/officeart/2005/8/layout/pList2#1"/>
    <dgm:cxn modelId="{7CE3D471-CF73-49BF-848A-E61419194953}" type="presOf" srcId="{5B99B3FD-60F5-4F33-9080-8F8E50256607}" destId="{E3528DB4-4175-4707-A96A-F4E0423CF492}" srcOrd="0" destOrd="0" presId="urn:microsoft.com/office/officeart/2005/8/layout/pList2#1"/>
    <dgm:cxn modelId="{DCDEEF03-2514-4DFE-BB28-B56059C0EE3A}" srcId="{A60981A2-ACBF-497D-A140-19EAFC5CF197}" destId="{1FED227B-0E75-43B6-8A06-064767E6217D}" srcOrd="0" destOrd="0" parTransId="{16B80540-AFD5-494E-9178-12806E51F995}" sibTransId="{65829D1E-D4E8-4FC5-BC9E-78E490D46F47}"/>
    <dgm:cxn modelId="{2B4CC993-C5E1-4A74-A4FB-92BF52B93D97}" type="presOf" srcId="{1FED227B-0E75-43B6-8A06-064767E6217D}" destId="{FC249263-3838-4C49-B712-6C7FB1B79CFF}" srcOrd="0" destOrd="0" presId="urn:microsoft.com/office/officeart/2005/8/layout/pList2#1"/>
    <dgm:cxn modelId="{160A15C5-ED56-468A-A03A-89D63C2F25EC}" type="presOf" srcId="{5668E07F-2B21-4F19-8C7C-1CF6BD64191E}" destId="{99DA5DF6-4FA4-4B16-BA15-5CC318D70080}" srcOrd="0" destOrd="0" presId="urn:microsoft.com/office/officeart/2005/8/layout/pList2#1"/>
    <dgm:cxn modelId="{F1FB8CDF-A9C5-4848-B367-3267C55B704B}" type="presParOf" srcId="{DB7AEBC9-B1D5-4F7C-BF0C-5E167D699360}" destId="{0329EBD5-FEAC-412E-B095-095E7879941B}" srcOrd="0" destOrd="0" presId="urn:microsoft.com/office/officeart/2005/8/layout/pList2#1"/>
    <dgm:cxn modelId="{79BE973D-BE52-4F4B-8641-883F08022B65}" type="presParOf" srcId="{DB7AEBC9-B1D5-4F7C-BF0C-5E167D699360}" destId="{5F2000CE-7009-4D41-B755-80966859A459}" srcOrd="1" destOrd="0" presId="urn:microsoft.com/office/officeart/2005/8/layout/pList2#1"/>
    <dgm:cxn modelId="{726CB659-465D-4ACC-B3BF-90B0DB5E8C7F}" type="presParOf" srcId="{5F2000CE-7009-4D41-B755-80966859A459}" destId="{EBAFC1CF-A5DB-43B8-985B-C6041380D43B}" srcOrd="0" destOrd="0" presId="urn:microsoft.com/office/officeart/2005/8/layout/pList2#1"/>
    <dgm:cxn modelId="{FFEF7391-CF90-4C2C-B003-551DDB1C94B3}" type="presParOf" srcId="{EBAFC1CF-A5DB-43B8-985B-C6041380D43B}" destId="{FC249263-3838-4C49-B712-6C7FB1B79CFF}" srcOrd="0" destOrd="0" presId="urn:microsoft.com/office/officeart/2005/8/layout/pList2#1"/>
    <dgm:cxn modelId="{B37C6748-2B25-414A-8C66-2046BFEDBFB6}" type="presParOf" srcId="{EBAFC1CF-A5DB-43B8-985B-C6041380D43B}" destId="{3F06339F-4C09-474A-BBCF-BBE2B7E7E278}" srcOrd="1" destOrd="0" presId="urn:microsoft.com/office/officeart/2005/8/layout/pList2#1"/>
    <dgm:cxn modelId="{3DBF4532-59E2-48CD-8C79-D1B16685C127}" type="presParOf" srcId="{EBAFC1CF-A5DB-43B8-985B-C6041380D43B}" destId="{0AB4997F-A5DF-437F-AB48-BA7F8D2DED0D}" srcOrd="2" destOrd="0" presId="urn:microsoft.com/office/officeart/2005/8/layout/pList2#1"/>
    <dgm:cxn modelId="{70A2E7A7-19C9-4751-B36C-8574CA9BBD9D}" type="presParOf" srcId="{5F2000CE-7009-4D41-B755-80966859A459}" destId="{C589EE37-019F-446C-9F6E-0BF422B351C6}" srcOrd="1" destOrd="0" presId="urn:microsoft.com/office/officeart/2005/8/layout/pList2#1"/>
    <dgm:cxn modelId="{D8DB7185-4DAA-4E62-B6B8-CEF56833FB61}" type="presParOf" srcId="{5F2000CE-7009-4D41-B755-80966859A459}" destId="{F4865304-EE8A-4DCB-9533-4472B772AC65}" srcOrd="2" destOrd="0" presId="urn:microsoft.com/office/officeart/2005/8/layout/pList2#1"/>
    <dgm:cxn modelId="{3EAE5EEF-0FC6-415B-A096-DD9299AF6D20}" type="presParOf" srcId="{F4865304-EE8A-4DCB-9533-4472B772AC65}" destId="{E3528DB4-4175-4707-A96A-F4E0423CF492}" srcOrd="0" destOrd="0" presId="urn:microsoft.com/office/officeart/2005/8/layout/pList2#1"/>
    <dgm:cxn modelId="{3A6F4413-AAE7-4D6F-9E60-12152A384C7C}" type="presParOf" srcId="{F4865304-EE8A-4DCB-9533-4472B772AC65}" destId="{E46358B8-AAE0-4988-8C83-38CE1305FCC4}" srcOrd="1" destOrd="0" presId="urn:microsoft.com/office/officeart/2005/8/layout/pList2#1"/>
    <dgm:cxn modelId="{6137BF85-CD3D-45FC-B66C-9AD96922D328}" type="presParOf" srcId="{F4865304-EE8A-4DCB-9533-4472B772AC65}" destId="{50F3D9E2-D443-40B4-AC65-121C3593138D}" srcOrd="2" destOrd="0" presId="urn:microsoft.com/office/officeart/2005/8/layout/pList2#1"/>
    <dgm:cxn modelId="{EEC12A65-9C36-49DA-8362-9902CF21AC70}" type="presParOf" srcId="{5F2000CE-7009-4D41-B755-80966859A459}" destId="{D989C2CC-8852-4AF0-9085-AFCF718DF28C}" srcOrd="3" destOrd="0" presId="urn:microsoft.com/office/officeart/2005/8/layout/pList2#1"/>
    <dgm:cxn modelId="{10397BDE-18C7-440C-BD21-119A71205E05}" type="presParOf" srcId="{5F2000CE-7009-4D41-B755-80966859A459}" destId="{1F89C962-9F5B-4589-9AEA-4ECDDA7F42AB}" srcOrd="4" destOrd="0" presId="urn:microsoft.com/office/officeart/2005/8/layout/pList2#1"/>
    <dgm:cxn modelId="{598337EE-B043-409A-80E8-EFBCCC0E76D0}" type="presParOf" srcId="{1F89C962-9F5B-4589-9AEA-4ECDDA7F42AB}" destId="{99DA5DF6-4FA4-4B16-BA15-5CC318D70080}" srcOrd="0" destOrd="0" presId="urn:microsoft.com/office/officeart/2005/8/layout/pList2#1"/>
    <dgm:cxn modelId="{52B0A902-919E-4202-8F5E-2E8D2A4D8162}" type="presParOf" srcId="{1F89C962-9F5B-4589-9AEA-4ECDDA7F42AB}" destId="{DFAD9638-B944-460F-B799-811ACF30D193}" srcOrd="1" destOrd="0" presId="urn:microsoft.com/office/officeart/2005/8/layout/pList2#1"/>
    <dgm:cxn modelId="{6C16B8A3-F00D-4B16-9E2A-16CEA8EB4148}" type="presParOf" srcId="{1F89C962-9F5B-4589-9AEA-4ECDDA7F42AB}" destId="{E1A3B348-259E-47F5-B89D-5A30CBEBA155}" srcOrd="2" destOrd="0" presId="urn:microsoft.com/office/officeart/2005/8/layout/pList2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7BE4F10-3EEA-48BB-9932-647E49AA415F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01DE14-DD2A-4381-B82B-BA8D87A004DE}">
      <dgm:prSet phldrT="[Текст]"/>
      <dgm:spPr/>
      <dgm:t>
        <a:bodyPr/>
        <a:lstStyle/>
        <a:p>
          <a:r>
            <a:rPr lang="ru-RU" b="0" dirty="0" err="1" smtClean="0">
              <a:solidFill>
                <a:schemeClr val="tx1"/>
              </a:solidFill>
            </a:rPr>
            <a:t>Своє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вираження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цей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підхід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отримали</a:t>
          </a:r>
          <a:r>
            <a:rPr lang="ru-RU" b="0" dirty="0" smtClean="0">
              <a:solidFill>
                <a:schemeClr val="tx1"/>
              </a:solidFill>
            </a:rPr>
            <a:t> в </a:t>
          </a:r>
          <a:r>
            <a:rPr lang="ru-RU" b="0" dirty="0" err="1" smtClean="0">
              <a:solidFill>
                <a:schemeClr val="tx1"/>
              </a:solidFill>
            </a:rPr>
            <a:t>роботі</a:t>
          </a:r>
          <a:r>
            <a:rPr lang="ru-RU" b="0" dirty="0" smtClean="0">
              <a:solidFill>
                <a:schemeClr val="tx1"/>
              </a:solidFill>
            </a:rPr>
            <a:t> В. </a:t>
          </a:r>
          <a:r>
            <a:rPr lang="ru-RU" b="0" dirty="0" err="1" smtClean="0">
              <a:solidFill>
                <a:schemeClr val="tx1"/>
              </a:solidFill>
            </a:rPr>
            <a:t>Файр</a:t>
          </a:r>
          <a:r>
            <a:rPr lang="ru-RU" b="0" dirty="0" smtClean="0">
              <a:solidFill>
                <a:schemeClr val="tx1"/>
              </a:solidFill>
            </a:rPr>
            <a:t> «</a:t>
          </a:r>
          <a:r>
            <a:rPr lang="ru-RU" b="0" dirty="0" err="1" smtClean="0">
              <a:solidFill>
                <a:schemeClr val="tx1"/>
              </a:solidFill>
            </a:rPr>
            <a:t>Використання</a:t>
          </a:r>
          <a:r>
            <a:rPr lang="ru-RU" b="0" dirty="0" smtClean="0">
              <a:solidFill>
                <a:schemeClr val="tx1"/>
              </a:solidFill>
            </a:rPr>
            <a:t> земель в </a:t>
          </a:r>
          <a:r>
            <a:rPr lang="ru-RU" b="0" dirty="0" err="1" smtClean="0">
              <a:solidFill>
                <a:schemeClr val="tx1"/>
              </a:solidFill>
            </a:rPr>
            <a:t>центральній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частині</a:t>
          </a:r>
          <a:r>
            <a:rPr lang="ru-RU" b="0" dirty="0" smtClean="0">
              <a:solidFill>
                <a:schemeClr val="tx1"/>
              </a:solidFill>
            </a:rPr>
            <a:t> Бостона» (1947). Автор </a:t>
          </a:r>
          <a:r>
            <a:rPr lang="ru-RU" b="0" dirty="0" err="1" smtClean="0">
              <a:solidFill>
                <a:schemeClr val="tx1"/>
              </a:solidFill>
            </a:rPr>
            <a:t>підкреслює</a:t>
          </a:r>
          <a:r>
            <a:rPr lang="ru-RU" b="0" dirty="0" smtClean="0">
              <a:solidFill>
                <a:schemeClr val="tx1"/>
              </a:solidFill>
            </a:rPr>
            <a:t>, </a:t>
          </a:r>
          <a:r>
            <a:rPr lang="ru-RU" b="0" dirty="0" err="1" smtClean="0">
              <a:solidFill>
                <a:schemeClr val="tx1"/>
              </a:solidFill>
            </a:rPr>
            <a:t>що</a:t>
          </a:r>
          <a:r>
            <a:rPr lang="ru-RU" b="0" dirty="0" smtClean="0">
              <a:solidFill>
                <a:schemeClr val="tx1"/>
              </a:solidFill>
            </a:rPr>
            <a:t> в </a:t>
          </a:r>
          <a:r>
            <a:rPr lang="ru-RU" b="0" dirty="0" err="1" smtClean="0">
              <a:solidFill>
                <a:schemeClr val="tx1"/>
              </a:solidFill>
            </a:rPr>
            <a:t>класичних</a:t>
          </a:r>
          <a:r>
            <a:rPr lang="ru-RU" b="0" dirty="0" smtClean="0">
              <a:solidFill>
                <a:schemeClr val="tx1"/>
              </a:solidFill>
            </a:rPr>
            <a:t> роботах </a:t>
          </a:r>
          <a:r>
            <a:rPr lang="ru-RU" b="0" dirty="0" err="1" smtClean="0">
              <a:solidFill>
                <a:schemeClr val="tx1"/>
              </a:solidFill>
            </a:rPr>
            <a:t>Чиказької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школи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занадто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велике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значення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надається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позаособистісна</a:t>
          </a:r>
          <a:r>
            <a:rPr lang="ru-RU" b="0" dirty="0" smtClean="0">
              <a:solidFill>
                <a:schemeClr val="tx1"/>
              </a:solidFill>
            </a:rPr>
            <a:t> мотивами </a:t>
          </a:r>
          <a:r>
            <a:rPr lang="ru-RU" b="0" dirty="0" err="1" smtClean="0">
              <a:solidFill>
                <a:schemeClr val="tx1"/>
              </a:solidFill>
            </a:rPr>
            <a:t>вибору</a:t>
          </a:r>
          <a:r>
            <a:rPr lang="ru-RU" b="0" dirty="0" smtClean="0">
              <a:solidFill>
                <a:schemeClr val="tx1"/>
              </a:solidFill>
            </a:rPr>
            <a:t> ареалу </a:t>
          </a:r>
          <a:r>
            <a:rPr lang="ru-RU" b="0" dirty="0" err="1" smtClean="0">
              <a:solidFill>
                <a:schemeClr val="tx1"/>
              </a:solidFill>
            </a:rPr>
            <a:t>розселення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мешканців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міста</a:t>
          </a:r>
          <a:r>
            <a:rPr lang="ru-RU" b="0" dirty="0" smtClean="0">
              <a:solidFill>
                <a:schemeClr val="tx1"/>
              </a:solidFill>
            </a:rPr>
            <a:t>. У </a:t>
          </a:r>
          <a:r>
            <a:rPr lang="ru-RU" b="0" dirty="0" err="1" smtClean="0">
              <a:solidFill>
                <a:schemeClr val="tx1"/>
              </a:solidFill>
            </a:rPr>
            <a:t>вивченні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міста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концентрувався</a:t>
          </a:r>
          <a:r>
            <a:rPr lang="ru-RU" b="0" dirty="0" smtClean="0">
              <a:solidFill>
                <a:schemeClr val="tx1"/>
              </a:solidFill>
            </a:rPr>
            <a:t> на </a:t>
          </a:r>
          <a:r>
            <a:rPr lang="ru-RU" b="0" dirty="0" err="1" smtClean="0">
              <a:solidFill>
                <a:schemeClr val="tx1"/>
              </a:solidFill>
            </a:rPr>
            <a:t>ролі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культури</a:t>
          </a:r>
          <a:r>
            <a:rPr lang="ru-RU" b="0" dirty="0" smtClean="0">
              <a:solidFill>
                <a:schemeClr val="tx1"/>
              </a:solidFill>
            </a:rPr>
            <a:t> і </a:t>
          </a:r>
          <a:r>
            <a:rPr lang="ru-RU" b="0" dirty="0" err="1" smtClean="0">
              <a:solidFill>
                <a:schemeClr val="tx1"/>
              </a:solidFill>
            </a:rPr>
            <a:t>цінностей</a:t>
          </a:r>
          <a:r>
            <a:rPr lang="ru-RU" b="0" dirty="0" smtClean="0">
              <a:solidFill>
                <a:schemeClr val="tx1"/>
              </a:solidFill>
            </a:rPr>
            <a:t> у </a:t>
          </a:r>
          <a:r>
            <a:rPr lang="ru-RU" b="0" dirty="0" err="1" smtClean="0">
              <a:solidFill>
                <a:schemeClr val="tx1"/>
              </a:solidFill>
            </a:rPr>
            <a:t>виборі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місця</a:t>
          </a:r>
          <a:r>
            <a:rPr lang="ru-RU" b="0" dirty="0" smtClean="0">
              <a:solidFill>
                <a:schemeClr val="tx1"/>
              </a:solidFill>
            </a:rPr>
            <a:t> </a:t>
          </a:r>
          <a:r>
            <a:rPr lang="ru-RU" b="0" dirty="0" err="1" smtClean="0">
              <a:solidFill>
                <a:schemeClr val="tx1"/>
              </a:solidFill>
            </a:rPr>
            <a:t>розташування</a:t>
          </a:r>
          <a:r>
            <a:rPr lang="ru-RU" b="0" dirty="0" smtClean="0">
              <a:solidFill>
                <a:schemeClr val="tx1"/>
              </a:solidFill>
            </a:rPr>
            <a:t> людей та </a:t>
          </a:r>
          <a:r>
            <a:rPr lang="ru-RU" b="0" dirty="0" err="1" smtClean="0">
              <a:solidFill>
                <a:schemeClr val="tx1"/>
              </a:solidFill>
            </a:rPr>
            <a:t>інститутів</a:t>
          </a:r>
          <a:r>
            <a:rPr lang="ru-RU" b="0" dirty="0" smtClean="0">
              <a:solidFill>
                <a:schemeClr val="tx1"/>
              </a:solidFill>
            </a:rPr>
            <a:t> в </a:t>
          </a:r>
          <a:r>
            <a:rPr lang="ru-RU" b="0" dirty="0" err="1" smtClean="0">
              <a:solidFill>
                <a:schemeClr val="tx1"/>
              </a:solidFill>
            </a:rPr>
            <a:t>місті</a:t>
          </a:r>
          <a:r>
            <a:rPr lang="ru-RU" b="0" dirty="0" smtClean="0">
              <a:solidFill>
                <a:schemeClr val="tx1"/>
              </a:solidFill>
            </a:rPr>
            <a:t>.</a:t>
          </a:r>
          <a:endParaRPr lang="ru-RU" b="0" dirty="0">
            <a:solidFill>
              <a:schemeClr val="tx1"/>
            </a:solidFill>
          </a:endParaRPr>
        </a:p>
      </dgm:t>
    </dgm:pt>
    <dgm:pt modelId="{B594D6A1-19FD-4BFA-A066-2615F8B1F4C0}" type="parTrans" cxnId="{582AC5A7-ECBF-46AC-BE8C-DC9A5F436B80}">
      <dgm:prSet/>
      <dgm:spPr/>
      <dgm:t>
        <a:bodyPr/>
        <a:lstStyle/>
        <a:p>
          <a:endParaRPr lang="ru-RU"/>
        </a:p>
      </dgm:t>
    </dgm:pt>
    <dgm:pt modelId="{22204B24-7863-4630-9B53-AA0A402F3E70}" type="sibTrans" cxnId="{582AC5A7-ECBF-46AC-BE8C-DC9A5F436B80}">
      <dgm:prSet/>
      <dgm:spPr/>
      <dgm:t>
        <a:bodyPr/>
        <a:lstStyle/>
        <a:p>
          <a:endParaRPr lang="ru-RU"/>
        </a:p>
      </dgm:t>
    </dgm:pt>
    <dgm:pt modelId="{26238E53-A493-4099-81D2-5FC7F69D3FB7}" type="pres">
      <dgm:prSet presAssocID="{A7BE4F10-3EEA-48BB-9932-647E49AA415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DBCA3F-7737-4FFB-B50E-32CEFFEB69CB}" type="pres">
      <dgm:prSet presAssocID="{4B01DE14-DD2A-4381-B82B-BA8D87A004DE}" presName="node" presStyleLbl="node1" presStyleIdx="0" presStyleCnt="1" custScaleY="1590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2AC5A7-ECBF-46AC-BE8C-DC9A5F436B80}" srcId="{A7BE4F10-3EEA-48BB-9932-647E49AA415F}" destId="{4B01DE14-DD2A-4381-B82B-BA8D87A004DE}" srcOrd="0" destOrd="0" parTransId="{B594D6A1-19FD-4BFA-A066-2615F8B1F4C0}" sibTransId="{22204B24-7863-4630-9B53-AA0A402F3E70}"/>
    <dgm:cxn modelId="{218BAFF3-7757-4D7F-A753-91FFE394B883}" type="presOf" srcId="{A7BE4F10-3EEA-48BB-9932-647E49AA415F}" destId="{26238E53-A493-4099-81D2-5FC7F69D3FB7}" srcOrd="0" destOrd="0" presId="urn:microsoft.com/office/officeart/2005/8/layout/default#2"/>
    <dgm:cxn modelId="{0C41585A-C24A-4FB6-816A-6A1AE857DC1E}" type="presOf" srcId="{4B01DE14-DD2A-4381-B82B-BA8D87A004DE}" destId="{03DBCA3F-7737-4FFB-B50E-32CEFFEB69CB}" srcOrd="0" destOrd="0" presId="urn:microsoft.com/office/officeart/2005/8/layout/default#2"/>
    <dgm:cxn modelId="{181956E0-926B-49A6-B6F6-120372C1A7AF}" type="presParOf" srcId="{26238E53-A493-4099-81D2-5FC7F69D3FB7}" destId="{03DBCA3F-7737-4FFB-B50E-32CEFFEB69CB}" srcOrd="0" destOrd="0" presId="urn:microsoft.com/office/officeart/2005/8/layout/default#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DF554D-39D3-415E-A69E-A48A3D4182A5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93FD65-44C2-413E-8078-0B012E88495C}">
      <dgm:prSet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Неортодоксальний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підхід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характеризує</a:t>
          </a:r>
          <a:r>
            <a:rPr lang="ru-RU" dirty="0" smtClean="0">
              <a:solidFill>
                <a:schemeClr val="tx1"/>
              </a:solidFill>
            </a:rPr>
            <a:t> робота </a:t>
          </a:r>
          <a:r>
            <a:rPr lang="ru-RU" dirty="0" err="1" smtClean="0">
              <a:solidFill>
                <a:schemeClr val="tx1"/>
              </a:solidFill>
            </a:rPr>
            <a:t>Хоулі</a:t>
          </a:r>
          <a:r>
            <a:rPr lang="ru-RU" dirty="0" smtClean="0">
              <a:solidFill>
                <a:schemeClr val="tx1"/>
              </a:solidFill>
            </a:rPr>
            <a:t> "</a:t>
          </a:r>
          <a:r>
            <a:rPr lang="ru-RU" dirty="0" err="1" smtClean="0">
              <a:solidFill>
                <a:schemeClr val="tx1"/>
              </a:solidFill>
            </a:rPr>
            <a:t>Людська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екологія</a:t>
          </a:r>
          <a:r>
            <a:rPr lang="ru-RU" dirty="0" smtClean="0">
              <a:solidFill>
                <a:schemeClr val="tx1"/>
              </a:solidFill>
            </a:rPr>
            <a:t>" (1950). </a:t>
          </a:r>
          <a:r>
            <a:rPr lang="ru-RU" dirty="0" err="1" smtClean="0">
              <a:solidFill>
                <a:schemeClr val="tx1"/>
              </a:solidFill>
            </a:rPr>
            <a:t>Погоджуючись</a:t>
          </a:r>
          <a:r>
            <a:rPr lang="ru-RU" dirty="0" smtClean="0">
              <a:solidFill>
                <a:schemeClr val="tx1"/>
              </a:solidFill>
            </a:rPr>
            <a:t> з Парком в </a:t>
          </a:r>
          <a:r>
            <a:rPr lang="ru-RU" dirty="0" err="1" smtClean="0">
              <a:solidFill>
                <a:schemeClr val="tx1"/>
              </a:solidFill>
            </a:rPr>
            <a:t>питанні</a:t>
          </a:r>
          <a:r>
            <a:rPr lang="ru-RU" dirty="0" smtClean="0">
              <a:solidFill>
                <a:schemeClr val="tx1"/>
              </a:solidFill>
            </a:rPr>
            <a:t> про </a:t>
          </a:r>
          <a:r>
            <a:rPr lang="ru-RU" dirty="0" err="1" smtClean="0">
              <a:solidFill>
                <a:schemeClr val="tx1"/>
              </a:solidFill>
            </a:rPr>
            <a:t>наявність</a:t>
          </a:r>
          <a:r>
            <a:rPr lang="ru-RU" dirty="0" smtClean="0">
              <a:solidFill>
                <a:schemeClr val="tx1"/>
              </a:solidFill>
            </a:rPr>
            <a:t> сил, </a:t>
          </a:r>
          <a:r>
            <a:rPr lang="ru-RU" dirty="0" err="1" smtClean="0">
              <a:solidFill>
                <a:schemeClr val="tx1"/>
              </a:solidFill>
            </a:rPr>
            <a:t>непідконтрольних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людині</a:t>
          </a:r>
          <a:r>
            <a:rPr lang="ru-RU" dirty="0" smtClean="0">
              <a:solidFill>
                <a:schemeClr val="tx1"/>
              </a:solidFill>
            </a:rPr>
            <a:t> у </a:t>
          </a:r>
          <a:r>
            <a:rPr lang="ru-RU" dirty="0" err="1" smtClean="0">
              <a:solidFill>
                <a:schemeClr val="tx1"/>
              </a:solidFill>
            </a:rPr>
            <a:t>формуванні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середовища</a:t>
          </a:r>
          <a:r>
            <a:rPr lang="ru-RU" dirty="0" smtClean="0">
              <a:solidFill>
                <a:schemeClr val="tx1"/>
              </a:solidFill>
            </a:rPr>
            <a:t>, автор </a:t>
          </a:r>
          <a:r>
            <a:rPr lang="ru-RU" dirty="0" err="1" smtClean="0">
              <a:solidFill>
                <a:schemeClr val="tx1"/>
              </a:solidFill>
            </a:rPr>
            <a:t>особливу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увагу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приділяє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культурним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чинникам</a:t>
          </a:r>
          <a:r>
            <a:rPr lang="ru-RU" dirty="0" smtClean="0">
              <a:solidFill>
                <a:schemeClr val="tx1"/>
              </a:solidFill>
            </a:rPr>
            <a:t>. </a:t>
          </a:r>
          <a:r>
            <a:rPr lang="ru-RU" dirty="0" err="1" smtClean="0">
              <a:solidFill>
                <a:schemeClr val="tx1"/>
              </a:solidFill>
            </a:rPr>
            <a:t>Хоулі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називає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соціокультурні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інститути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особливої</a:t>
          </a:r>
          <a:r>
            <a:rPr lang="ru-RU" dirty="0" smtClean="0">
              <a:solidFill>
                <a:schemeClr val="tx1"/>
              </a:solidFill>
            </a:rPr>
            <a:t>​​, </a:t>
          </a:r>
          <a:r>
            <a:rPr lang="ru-RU" dirty="0" err="1" smtClean="0">
              <a:solidFill>
                <a:schemeClr val="tx1"/>
              </a:solidFill>
            </a:rPr>
            <a:t>специфічної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частиною</a:t>
          </a:r>
          <a:r>
            <a:rPr lang="ru-RU" dirty="0" smtClean="0">
              <a:solidFill>
                <a:schemeClr val="tx1"/>
              </a:solidFill>
            </a:rPr>
            <a:t> адекватного </a:t>
          </a:r>
          <a:r>
            <a:rPr lang="ru-RU" dirty="0" err="1" smtClean="0">
              <a:solidFill>
                <a:schemeClr val="tx1"/>
              </a:solidFill>
            </a:rPr>
            <a:t>механізму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взаємодії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людини</a:t>
          </a:r>
          <a:r>
            <a:rPr lang="ru-RU" dirty="0" smtClean="0">
              <a:solidFill>
                <a:schemeClr val="tx1"/>
              </a:solidFill>
            </a:rPr>
            <a:t> і </a:t>
          </a:r>
          <a:r>
            <a:rPr lang="ru-RU" dirty="0" err="1" smtClean="0">
              <a:solidFill>
                <a:schemeClr val="tx1"/>
              </a:solidFill>
            </a:rPr>
            <a:t>навколишнього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середовища</a:t>
          </a:r>
          <a:r>
            <a:rPr lang="ru-RU" dirty="0" smtClean="0">
              <a:solidFill>
                <a:schemeClr val="tx1"/>
              </a:solidFill>
            </a:rPr>
            <a:t>.</a:t>
          </a:r>
          <a:endParaRPr lang="ru-RU" dirty="0">
            <a:solidFill>
              <a:schemeClr val="tx1"/>
            </a:solidFill>
          </a:endParaRPr>
        </a:p>
      </dgm:t>
    </dgm:pt>
    <dgm:pt modelId="{AF1BC3AD-F688-49BD-A570-99000591B6CE}" type="sibTrans" cxnId="{905A496A-B298-478C-883A-5A177252D988}">
      <dgm:prSet/>
      <dgm:spPr/>
      <dgm:t>
        <a:bodyPr/>
        <a:lstStyle/>
        <a:p>
          <a:endParaRPr lang="ru-RU"/>
        </a:p>
      </dgm:t>
    </dgm:pt>
    <dgm:pt modelId="{D27E776A-90F9-4C34-8DE4-845192AE7B51}" type="parTrans" cxnId="{905A496A-B298-478C-883A-5A177252D988}">
      <dgm:prSet/>
      <dgm:spPr/>
      <dgm:t>
        <a:bodyPr/>
        <a:lstStyle/>
        <a:p>
          <a:endParaRPr lang="ru-RU"/>
        </a:p>
      </dgm:t>
    </dgm:pt>
    <dgm:pt modelId="{FE759C85-D395-481C-BA6D-904D1A099A65}" type="pres">
      <dgm:prSet presAssocID="{A9DF554D-39D3-415E-A69E-A48A3D4182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5408A7-744D-4DAF-9057-BFED033A30B4}" type="pres">
      <dgm:prSet presAssocID="{5693FD65-44C2-413E-8078-0B012E88495C}" presName="node" presStyleLbl="node1" presStyleIdx="0" presStyleCnt="1" custScaleY="1481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A1B431-0675-47B5-A6C4-58C320227B5F}" type="presOf" srcId="{A9DF554D-39D3-415E-A69E-A48A3D4182A5}" destId="{FE759C85-D395-481C-BA6D-904D1A099A65}" srcOrd="0" destOrd="0" presId="urn:microsoft.com/office/officeart/2005/8/layout/default#3"/>
    <dgm:cxn modelId="{905A496A-B298-478C-883A-5A177252D988}" srcId="{A9DF554D-39D3-415E-A69E-A48A3D4182A5}" destId="{5693FD65-44C2-413E-8078-0B012E88495C}" srcOrd="0" destOrd="0" parTransId="{D27E776A-90F9-4C34-8DE4-845192AE7B51}" sibTransId="{AF1BC3AD-F688-49BD-A570-99000591B6CE}"/>
    <dgm:cxn modelId="{276E5E71-7573-4D37-9FA4-E8AF07EBD066}" type="presOf" srcId="{5693FD65-44C2-413E-8078-0B012E88495C}" destId="{4C5408A7-744D-4DAF-9057-BFED033A30B4}" srcOrd="0" destOrd="0" presId="urn:microsoft.com/office/officeart/2005/8/layout/default#3"/>
    <dgm:cxn modelId="{3C754FB9-171A-4EF1-B1A6-8027011D6286}" type="presParOf" srcId="{FE759C85-D395-481C-BA6D-904D1A099A65}" destId="{4C5408A7-744D-4DAF-9057-BFED033A30B4}" srcOrd="0" destOrd="0" presId="urn:microsoft.com/office/officeart/2005/8/layout/default#3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58FB2BC-364B-45B2-ADCB-3F184238C3AA}" type="doc">
      <dgm:prSet loTypeId="urn:microsoft.com/office/officeart/2005/8/layout/default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7C766B-7B73-4904-AD73-C3F6585BA8AF}">
      <dgm:prSet/>
      <dgm:spPr/>
      <dgm:t>
        <a:bodyPr/>
        <a:lstStyle/>
        <a:p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Місто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як </a:t>
          </a:r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місце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«</a:t>
          </a:r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колективного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споживання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</a:t>
          </a:r>
        </a:p>
        <a:p>
          <a:r>
            <a:rPr lang="ru-RU" b="0" dirty="0" smtClean="0">
              <a:solidFill>
                <a:schemeClr val="tx1"/>
              </a:solidFill>
              <a:effectLst/>
            </a:rPr>
            <a:t>У 1960-1970 </a:t>
          </a:r>
          <a:r>
            <a:rPr lang="ru-RU" b="0" dirty="0" err="1" smtClean="0">
              <a:solidFill>
                <a:schemeClr val="tx1"/>
              </a:solidFill>
              <a:effectLst/>
            </a:rPr>
            <a:t>рр.він</a:t>
          </a:r>
          <a:r>
            <a:rPr lang="ru-RU" b="0" dirty="0" smtClean="0">
              <a:solidFill>
                <a:schemeClr val="tx1"/>
              </a:solidFill>
              <a:effectLst/>
            </a:rPr>
            <a:t> звернувся до Маркса в пошуках політекономічних рецептів пояснення міського розвитку. Лефевр зміг довести, що міський розвиток - такий же продукт капіталістичної системи, як будь-яке інше виробництво. Лефевр також приходить до ідеї про розгортання соціальної активності не тільки через взаємодію індивідів, а й зіткнення міських просторів. У процесі міського будівництва створюються певні простору. Будь </a:t>
          </a:r>
          <a:r>
            <a:rPr lang="ru-RU" b="0" dirty="0" err="1" smtClean="0">
              <a:solidFill>
                <a:schemeClr val="tx1"/>
              </a:solidFill>
              <a:effectLst/>
            </a:rPr>
            <a:t>який</a:t>
          </a:r>
          <a:r>
            <a:rPr lang="ru-RU" b="0" dirty="0" smtClean="0">
              <a:solidFill>
                <a:schemeClr val="tx1"/>
              </a:solidFill>
              <a:effectLst/>
            </a:rPr>
            <a:t> городянин сприймає в місті не окремі елементи: будівлі, вулиці, пам'ятники, а простір в цілому. Крім того, Лефевр вказує на використання простору державою для здійснення соціального контролю. Держава регулює процес будівництва в певних місцях міст поліцейських ділянок і пожежних станцій для того, щоб у разі надзвичайних ситуацій відносно швидко їх можна було б </a:t>
          </a:r>
          <a:r>
            <a:rPr lang="ru-RU" b="0" dirty="0" err="1" smtClean="0">
              <a:solidFill>
                <a:schemeClr val="tx1"/>
              </a:solidFill>
              <a:effectLst/>
            </a:rPr>
            <a:t>локалізувати</a:t>
          </a:r>
          <a:r>
            <a:rPr lang="ru-RU" b="0" dirty="0" smtClean="0">
              <a:solidFill>
                <a:schemeClr val="tx1"/>
              </a:solidFill>
              <a:effectLst/>
            </a:rPr>
            <a:t> .</a:t>
          </a:r>
        </a:p>
      </dgm:t>
    </dgm:pt>
    <dgm:pt modelId="{C471BB90-A124-4B73-B590-EA3576208439}" type="parTrans" cxnId="{A6E90001-7BCC-45AC-89D4-140BAD33B0BD}">
      <dgm:prSet/>
      <dgm:spPr/>
      <dgm:t>
        <a:bodyPr/>
        <a:lstStyle/>
        <a:p>
          <a:endParaRPr lang="ru-RU"/>
        </a:p>
      </dgm:t>
    </dgm:pt>
    <dgm:pt modelId="{70BA6FB1-D5C8-4387-AC40-733520FB2DAF}" type="sibTrans" cxnId="{A6E90001-7BCC-45AC-89D4-140BAD33B0BD}">
      <dgm:prSet/>
      <dgm:spPr/>
      <dgm:t>
        <a:bodyPr/>
        <a:lstStyle/>
        <a:p>
          <a:endParaRPr lang="ru-RU"/>
        </a:p>
      </dgm:t>
    </dgm:pt>
    <dgm:pt modelId="{25FFDE9F-1D4D-41A3-AC10-74FCE2FFBD1D}" type="pres">
      <dgm:prSet presAssocID="{958FB2BC-364B-45B2-ADCB-3F184238C3A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AAE3EF-681A-4E19-AB62-E644E2E8C282}" type="pres">
      <dgm:prSet presAssocID="{A67C766B-7B73-4904-AD73-C3F6585BA8AF}" presName="node" presStyleLbl="node1" presStyleIdx="0" presStyleCnt="1" custScaleY="174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E90001-7BCC-45AC-89D4-140BAD33B0BD}" srcId="{958FB2BC-364B-45B2-ADCB-3F184238C3AA}" destId="{A67C766B-7B73-4904-AD73-C3F6585BA8AF}" srcOrd="0" destOrd="0" parTransId="{C471BB90-A124-4B73-B590-EA3576208439}" sibTransId="{70BA6FB1-D5C8-4387-AC40-733520FB2DAF}"/>
    <dgm:cxn modelId="{E039695D-A1DA-486C-8D33-AFE9D87AC3EF}" type="presOf" srcId="{958FB2BC-364B-45B2-ADCB-3F184238C3AA}" destId="{25FFDE9F-1D4D-41A3-AC10-74FCE2FFBD1D}" srcOrd="0" destOrd="0" presId="urn:microsoft.com/office/officeart/2005/8/layout/default#4"/>
    <dgm:cxn modelId="{11E9428D-FCE1-4AFB-8FD2-1E8B44275A46}" type="presOf" srcId="{A67C766B-7B73-4904-AD73-C3F6585BA8AF}" destId="{2FAAE3EF-681A-4E19-AB62-E644E2E8C282}" srcOrd="0" destOrd="0" presId="urn:microsoft.com/office/officeart/2005/8/layout/default#4"/>
    <dgm:cxn modelId="{B94AED0F-2CE6-4A9C-9B0B-2E482342DF6F}" type="presParOf" srcId="{25FFDE9F-1D4D-41A3-AC10-74FCE2FFBD1D}" destId="{2FAAE3EF-681A-4E19-AB62-E644E2E8C282}" srcOrd="0" destOrd="0" presId="urn:microsoft.com/office/officeart/2005/8/layout/default#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6A12E-171A-47F3-8EDC-B167A3303CAF}">
      <dsp:nvSpPr>
        <dsp:cNvPr id="0" name=""/>
        <dsp:cNvSpPr/>
      </dsp:nvSpPr>
      <dsp:spPr>
        <a:xfrm>
          <a:off x="0" y="1078005"/>
          <a:ext cx="7920880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36DC52-C6F0-4787-BCF8-27BEA154707C}">
      <dsp:nvSpPr>
        <dsp:cNvPr id="0" name=""/>
        <dsp:cNvSpPr/>
      </dsp:nvSpPr>
      <dsp:spPr>
        <a:xfrm>
          <a:off x="390242" y="24397"/>
          <a:ext cx="7523751" cy="1747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</a:rPr>
            <a:t>Місто</a:t>
          </a:r>
          <a:r>
            <a:rPr lang="ru-RU" sz="1600" b="1" kern="1200" dirty="0" smtClean="0">
              <a:solidFill>
                <a:schemeClr val="tx1"/>
              </a:solidFill>
            </a:rPr>
            <a:t> - </a:t>
          </a:r>
          <a:r>
            <a:rPr lang="ru-RU" sz="1600" b="1" kern="1200" dirty="0" err="1" smtClean="0">
              <a:solidFill>
                <a:schemeClr val="tx1"/>
              </a:solidFill>
            </a:rPr>
            <a:t>сконцентроване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територіальне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поселення</a:t>
          </a:r>
          <a:r>
            <a:rPr lang="ru-RU" sz="1600" b="1" kern="1200" dirty="0" smtClean="0">
              <a:solidFill>
                <a:schemeClr val="tx1"/>
              </a:solidFill>
            </a:rPr>
            <a:t> людей, </a:t>
          </a:r>
          <a:r>
            <a:rPr lang="ru-RU" sz="1600" b="1" kern="1200" dirty="0" err="1" smtClean="0">
              <a:solidFill>
                <a:schemeClr val="tx1"/>
              </a:solidFill>
            </a:rPr>
            <a:t>зайнятих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різноманітними</a:t>
          </a:r>
          <a:r>
            <a:rPr lang="ru-RU" sz="1600" b="1" kern="1200" dirty="0" smtClean="0">
              <a:solidFill>
                <a:schemeClr val="tx1"/>
              </a:solidFill>
            </a:rPr>
            <a:t> і </a:t>
          </a:r>
          <a:r>
            <a:rPr lang="ru-RU" sz="1600" b="1" kern="1200" dirty="0" err="1" smtClean="0">
              <a:solidFill>
                <a:schemeClr val="tx1"/>
              </a:solidFill>
            </a:rPr>
            <a:t>неоднорідними</a:t>
          </a:r>
          <a:r>
            <a:rPr lang="ru-RU" sz="1600" b="1" kern="1200" dirty="0" smtClean="0">
              <a:solidFill>
                <a:schemeClr val="tx1"/>
              </a:solidFill>
            </a:rPr>
            <a:t> - </a:t>
          </a:r>
          <a:r>
            <a:rPr lang="ru-RU" sz="1600" b="1" kern="1200" dirty="0" err="1" smtClean="0">
              <a:solidFill>
                <a:schemeClr val="tx1"/>
              </a:solidFill>
            </a:rPr>
            <a:t>переважно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індустріальними</a:t>
          </a:r>
          <a:r>
            <a:rPr lang="ru-RU" sz="1600" b="1" kern="1200" dirty="0" smtClean="0">
              <a:solidFill>
                <a:schemeClr val="tx1"/>
              </a:solidFill>
            </a:rPr>
            <a:t> - видами </a:t>
          </a:r>
          <a:r>
            <a:rPr lang="ru-RU" sz="1600" b="1" kern="1200" dirty="0" err="1" smtClean="0">
              <a:solidFill>
                <a:schemeClr val="tx1"/>
              </a:solidFill>
            </a:rPr>
            <a:t>трудової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діяльності</a:t>
          </a:r>
          <a:r>
            <a:rPr lang="ru-RU" sz="1600" b="1" kern="1200" dirty="0" smtClean="0">
              <a:solidFill>
                <a:schemeClr val="tx1"/>
              </a:solidFill>
            </a:rPr>
            <a:t>, </a:t>
          </a:r>
          <a:r>
            <a:rPr lang="ru-RU" sz="1600" b="1" kern="1200" dirty="0" err="1" smtClean="0">
              <a:solidFill>
                <a:schemeClr val="tx1"/>
              </a:solidFill>
            </a:rPr>
            <a:t>зі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специфічним</a:t>
          </a:r>
          <a:r>
            <a:rPr lang="ru-RU" sz="1600" b="1" kern="1200" dirty="0" smtClean="0">
              <a:solidFill>
                <a:schemeClr val="tx1"/>
              </a:solidFill>
            </a:rPr>
            <a:t> способом </a:t>
          </a:r>
          <a:r>
            <a:rPr lang="ru-RU" sz="1600" b="1" kern="1200" dirty="0" err="1" smtClean="0">
              <a:solidFill>
                <a:schemeClr val="tx1"/>
              </a:solidFill>
            </a:rPr>
            <a:t>життя</a:t>
          </a:r>
          <a:r>
            <a:rPr lang="ru-RU" sz="1600" b="1" kern="1200" dirty="0" smtClean="0">
              <a:solidFill>
                <a:schemeClr val="tx1"/>
              </a:solidFill>
            </a:rPr>
            <a:t>. </a:t>
          </a:r>
          <a:r>
            <a:rPr lang="ru-RU" sz="1600" b="0" kern="1200" dirty="0" smtClean="0">
              <a:solidFill>
                <a:schemeClr val="tx1"/>
              </a:solidFill>
            </a:rPr>
            <a:t>(</a:t>
          </a:r>
          <a:r>
            <a:rPr lang="ru-RU" sz="1600" b="0" kern="1200" dirty="0" err="1" smtClean="0">
              <a:solidFill>
                <a:schemeClr val="tx1"/>
              </a:solidFill>
            </a:rPr>
            <a:t>Соціологія</a:t>
          </a:r>
          <a:r>
            <a:rPr lang="ru-RU" sz="1600" b="0" kern="1200" dirty="0" smtClean="0">
              <a:solidFill>
                <a:schemeClr val="tx1"/>
              </a:solidFill>
            </a:rPr>
            <a:t>. У </a:t>
          </a:r>
          <a:r>
            <a:rPr lang="ru-RU" sz="1600" b="0" kern="1200" dirty="0" err="1" smtClean="0">
              <a:solidFill>
                <a:schemeClr val="tx1"/>
              </a:solidFill>
            </a:rPr>
            <a:t>двох</a:t>
          </a:r>
          <a:r>
            <a:rPr lang="ru-RU" sz="1600" b="0" kern="1200" dirty="0" smtClean="0">
              <a:solidFill>
                <a:schemeClr val="tx1"/>
              </a:solidFill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</a:rPr>
            <a:t>частинах</a:t>
          </a:r>
          <a:r>
            <a:rPr lang="ru-RU" sz="1600" b="0" kern="1200" dirty="0" smtClean="0">
              <a:solidFill>
                <a:schemeClr val="tx1"/>
              </a:solidFill>
            </a:rPr>
            <a:t>. </a:t>
          </a:r>
          <a:r>
            <a:rPr lang="ru-RU" sz="1600" b="0" kern="1200" dirty="0" err="1" smtClean="0">
              <a:solidFill>
                <a:schemeClr val="tx1"/>
              </a:solidFill>
            </a:rPr>
            <a:t>Частина</a:t>
          </a:r>
          <a:r>
            <a:rPr lang="ru-RU" sz="1600" b="0" kern="1200" dirty="0" smtClean="0">
              <a:solidFill>
                <a:schemeClr val="tx1"/>
              </a:solidFill>
            </a:rPr>
            <a:t> 1: </a:t>
          </a:r>
          <a:r>
            <a:rPr lang="ru-RU" sz="1600" b="0" kern="1200" dirty="0" err="1" smtClean="0">
              <a:solidFill>
                <a:schemeClr val="tx1"/>
              </a:solidFill>
            </a:rPr>
            <a:t>навчальний</a:t>
          </a:r>
          <a:r>
            <a:rPr lang="ru-RU" sz="1600" b="0" kern="1200" dirty="0" smtClean="0">
              <a:solidFill>
                <a:schemeClr val="tx1"/>
              </a:solidFill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</a:rPr>
            <a:t>посібник</a:t>
          </a:r>
          <a:r>
            <a:rPr lang="ru-RU" sz="1600" b="0" kern="1200" dirty="0" smtClean="0">
              <a:solidFill>
                <a:schemeClr val="tx1"/>
              </a:solidFill>
            </a:rPr>
            <a:t> для </a:t>
          </a:r>
          <a:r>
            <a:rPr lang="ru-RU" sz="1600" b="0" kern="1200" dirty="0" err="1" smtClean="0">
              <a:solidFill>
                <a:schemeClr val="tx1"/>
              </a:solidFill>
            </a:rPr>
            <a:t>студентів</a:t>
          </a:r>
          <a:r>
            <a:rPr lang="ru-RU" sz="1600" b="0" kern="1200" dirty="0" smtClean="0">
              <a:solidFill>
                <a:schemeClr val="tx1"/>
              </a:solidFill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</a:rPr>
            <a:t>усіх</a:t>
          </a:r>
          <a:r>
            <a:rPr lang="ru-RU" sz="1600" b="0" kern="1200" dirty="0" smtClean="0">
              <a:solidFill>
                <a:schemeClr val="tx1"/>
              </a:solidFill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</a:rPr>
            <a:t>спеціальностей</a:t>
          </a:r>
          <a:r>
            <a:rPr lang="ru-RU" sz="1600" b="0" kern="1200" dirty="0" smtClean="0">
              <a:solidFill>
                <a:schemeClr val="tx1"/>
              </a:solidFill>
            </a:rPr>
            <a:t> та </a:t>
          </a:r>
          <a:r>
            <a:rPr lang="ru-RU" sz="1600" b="0" kern="1200" dirty="0" err="1" smtClean="0">
              <a:solidFill>
                <a:schemeClr val="tx1"/>
              </a:solidFill>
            </a:rPr>
            <a:t>напрямків</a:t>
          </a:r>
          <a:r>
            <a:rPr lang="ru-RU" sz="1600" b="0" kern="1200" dirty="0" smtClean="0">
              <a:solidFill>
                <a:schemeClr val="tx1"/>
              </a:solidFill>
            </a:rPr>
            <a:t> (О. В. </a:t>
          </a:r>
          <a:r>
            <a:rPr lang="ru-RU" sz="1600" b="0" kern="1200" dirty="0" err="1" smtClean="0">
              <a:solidFill>
                <a:schemeClr val="tx1"/>
              </a:solidFill>
            </a:rPr>
            <a:t>Шіняева</a:t>
          </a:r>
          <a:r>
            <a:rPr lang="ru-RU" sz="1600" b="0" kern="1200" dirty="0" smtClean="0">
              <a:solidFill>
                <a:schemeClr val="tx1"/>
              </a:solidFill>
            </a:rPr>
            <a:t>, І. Г. </a:t>
          </a:r>
          <a:r>
            <a:rPr lang="ru-RU" sz="1600" b="0" kern="1200" dirty="0" err="1" smtClean="0">
              <a:solidFill>
                <a:schemeClr val="tx1"/>
              </a:solidFill>
            </a:rPr>
            <a:t>Гоношилин</a:t>
          </a:r>
          <a:r>
            <a:rPr lang="ru-RU" sz="1600" b="0" kern="1200" dirty="0" smtClean="0">
              <a:solidFill>
                <a:schemeClr val="tx1"/>
              </a:solidFill>
            </a:rPr>
            <a:t>, І. А. </a:t>
          </a:r>
          <a:r>
            <a:rPr lang="ru-RU" sz="1600" b="0" kern="1200" dirty="0" err="1" smtClean="0">
              <a:solidFill>
                <a:schemeClr val="tx1"/>
              </a:solidFill>
            </a:rPr>
            <a:t>Зосименко</a:t>
          </a:r>
          <a:r>
            <a:rPr lang="ru-RU" sz="1600" b="0" kern="1200" dirty="0" smtClean="0">
              <a:solidFill>
                <a:schemeClr val="tx1"/>
              </a:solidFill>
            </a:rPr>
            <a:t>)</a:t>
          </a:r>
          <a:endParaRPr lang="ru-RU" sz="1600" b="0" kern="1200" dirty="0">
            <a:solidFill>
              <a:schemeClr val="tx1"/>
            </a:solidFill>
          </a:endParaRPr>
        </a:p>
      </dsp:txBody>
      <dsp:txXfrm>
        <a:off x="475540" y="109695"/>
        <a:ext cx="7353155" cy="1576732"/>
      </dsp:txXfrm>
    </dsp:sp>
    <dsp:sp modelId="{BDB15815-FE95-4D75-93BC-EAA3D2198A25}">
      <dsp:nvSpPr>
        <dsp:cNvPr id="0" name=""/>
        <dsp:cNvSpPr/>
      </dsp:nvSpPr>
      <dsp:spPr>
        <a:xfrm>
          <a:off x="0" y="3759754"/>
          <a:ext cx="7920880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5D54B9-E2CC-44FE-948B-622ED24F8601}">
      <dsp:nvSpPr>
        <dsp:cNvPr id="0" name=""/>
        <dsp:cNvSpPr/>
      </dsp:nvSpPr>
      <dsp:spPr>
        <a:xfrm>
          <a:off x="382507" y="2516205"/>
          <a:ext cx="7537200" cy="19372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</a:rPr>
            <a:t>Соціологія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міста</a:t>
          </a:r>
          <a:r>
            <a:rPr lang="ru-RU" sz="1600" b="1" kern="1200" dirty="0" smtClean="0">
              <a:solidFill>
                <a:schemeClr val="tx1"/>
              </a:solidFill>
            </a:rPr>
            <a:t> - </a:t>
          </a:r>
          <a:r>
            <a:rPr lang="ru-RU" sz="1600" b="1" kern="1200" dirty="0" err="1" smtClean="0">
              <a:solidFill>
                <a:schemeClr val="tx1"/>
              </a:solidFill>
            </a:rPr>
            <a:t>спеціальна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галузь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соціології</a:t>
          </a:r>
          <a:r>
            <a:rPr lang="ru-RU" sz="1600" b="1" kern="1200" dirty="0" smtClean="0">
              <a:solidFill>
                <a:schemeClr val="tx1"/>
              </a:solidFill>
            </a:rPr>
            <a:t>, </a:t>
          </a:r>
          <a:r>
            <a:rPr lang="ru-RU" sz="1600" b="1" kern="1200" dirty="0" err="1" smtClean="0">
              <a:solidFill>
                <a:schemeClr val="tx1"/>
              </a:solidFill>
            </a:rPr>
            <a:t>об'єктом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пізнання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якої</a:t>
          </a:r>
          <a:r>
            <a:rPr lang="ru-RU" sz="1600" b="1" kern="1200" dirty="0" smtClean="0">
              <a:solidFill>
                <a:schemeClr val="tx1"/>
              </a:solidFill>
            </a:rPr>
            <a:t> є </a:t>
          </a:r>
          <a:r>
            <a:rPr lang="ru-RU" sz="1600" b="1" kern="1200" dirty="0" err="1" smtClean="0">
              <a:solidFill>
                <a:schemeClr val="tx1"/>
              </a:solidFill>
            </a:rPr>
            <a:t>місто</a:t>
          </a:r>
          <a:r>
            <a:rPr lang="ru-RU" sz="1600" b="1" kern="1200" dirty="0" smtClean="0">
              <a:solidFill>
                <a:schemeClr val="tx1"/>
              </a:solidFill>
            </a:rPr>
            <a:t> як </a:t>
          </a:r>
          <a:r>
            <a:rPr lang="ru-RU" sz="1600" b="1" kern="1200" dirty="0" err="1" smtClean="0">
              <a:solidFill>
                <a:schemeClr val="tx1"/>
              </a:solidFill>
            </a:rPr>
            <a:t>соціально-просторова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</a:rPr>
            <a:t>спільність</a:t>
          </a:r>
          <a:r>
            <a:rPr lang="ru-RU" sz="1600" b="1" kern="1200" dirty="0" smtClean="0">
              <a:solidFill>
                <a:schemeClr val="tx1"/>
              </a:solidFill>
            </a:rPr>
            <a:t>, </a:t>
          </a:r>
          <a:r>
            <a:rPr lang="ru-RU" sz="1600" b="1" kern="1200" dirty="0" err="1" smtClean="0">
              <a:solidFill>
                <a:schemeClr val="tx1"/>
              </a:solidFill>
            </a:rPr>
            <a:t>історично</a:t>
          </a:r>
          <a:r>
            <a:rPr lang="ru-RU" sz="1600" b="1" kern="1200" dirty="0" smtClean="0">
              <a:solidFill>
                <a:schemeClr val="tx1"/>
              </a:solidFill>
            </a:rPr>
            <a:t> конкретна </a:t>
          </a:r>
          <a:r>
            <a:rPr lang="ru-RU" sz="1600" b="1" kern="1200" dirty="0" err="1" smtClean="0">
              <a:solidFill>
                <a:schemeClr val="tx1"/>
              </a:solidFill>
            </a:rPr>
            <a:t>поселенська</a:t>
          </a:r>
          <a:r>
            <a:rPr lang="ru-RU" sz="1600" b="1" kern="1200" dirty="0" smtClean="0">
              <a:solidFill>
                <a:schemeClr val="tx1"/>
              </a:solidFill>
            </a:rPr>
            <a:t> структура, </a:t>
          </a:r>
          <a:r>
            <a:rPr lang="ru-RU" sz="1600" b="1" kern="1200" dirty="0" err="1" smtClean="0">
              <a:solidFill>
                <a:schemeClr val="tx1"/>
              </a:solidFill>
            </a:rPr>
            <a:t>основна</a:t>
          </a:r>
          <a:r>
            <a:rPr lang="ru-RU" sz="1600" b="1" kern="1200" dirty="0" smtClean="0">
              <a:solidFill>
                <a:schemeClr val="tx1"/>
              </a:solidFill>
            </a:rPr>
            <a:t> форма </a:t>
          </a:r>
          <a:r>
            <a:rPr lang="ru-RU" sz="1600" b="1" kern="1200" dirty="0" err="1" smtClean="0">
              <a:solidFill>
                <a:schemeClr val="tx1"/>
              </a:solidFill>
            </a:rPr>
            <a:t>розселення</a:t>
          </a:r>
          <a:r>
            <a:rPr lang="ru-RU" sz="1600" b="1" kern="1200" dirty="0" smtClean="0">
              <a:solidFill>
                <a:schemeClr val="tx1"/>
              </a:solidFill>
            </a:rPr>
            <a:t> людей </a:t>
          </a:r>
          <a:r>
            <a:rPr lang="ru-RU" sz="1600" b="0" kern="1200" dirty="0" smtClean="0">
              <a:solidFill>
                <a:schemeClr val="tx1"/>
              </a:solidFill>
            </a:rPr>
            <a:t>(Коган </a:t>
          </a:r>
          <a:r>
            <a:rPr lang="ru-RU" sz="1600" b="0" kern="1200" dirty="0" err="1" smtClean="0">
              <a:solidFill>
                <a:schemeClr val="tx1"/>
              </a:solidFill>
            </a:rPr>
            <a:t>Л.Н.Соціологія</a:t>
          </a:r>
          <a:r>
            <a:rPr lang="ru-RU" sz="1600" b="0" kern="1200" dirty="0" smtClean="0">
              <a:solidFill>
                <a:schemeClr val="tx1"/>
              </a:solidFill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</a:rPr>
            <a:t>міста</a:t>
          </a:r>
          <a:r>
            <a:rPr lang="ru-RU" sz="1600" b="0" kern="1200" dirty="0" smtClean="0">
              <a:solidFill>
                <a:schemeClr val="tx1"/>
              </a:solidFill>
            </a:rPr>
            <a:t> / / </a:t>
          </a:r>
          <a:r>
            <a:rPr lang="ru-RU" sz="1600" b="0" kern="1200" dirty="0" err="1" smtClean="0">
              <a:solidFill>
                <a:schemeClr val="tx1"/>
              </a:solidFill>
            </a:rPr>
            <a:t>Філософська</a:t>
          </a:r>
          <a:r>
            <a:rPr lang="ru-RU" sz="1600" b="0" kern="1200" dirty="0" smtClean="0">
              <a:solidFill>
                <a:schemeClr val="tx1"/>
              </a:solidFill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</a:rPr>
            <a:t>енциклопедія</a:t>
          </a:r>
          <a:r>
            <a:rPr lang="ru-RU" sz="1600" b="0" kern="1200" dirty="0" smtClean="0">
              <a:solidFill>
                <a:schemeClr val="tx1"/>
              </a:solidFill>
            </a:rPr>
            <a:t>. У 5-х т. - М.: </a:t>
          </a:r>
          <a:r>
            <a:rPr lang="ru-RU" sz="1600" b="0" kern="1200" dirty="0" err="1" smtClean="0">
              <a:solidFill>
                <a:schemeClr val="tx1"/>
              </a:solidFill>
            </a:rPr>
            <a:t>Радянська</a:t>
          </a:r>
          <a:r>
            <a:rPr lang="ru-RU" sz="1600" b="0" kern="1200" dirty="0" smtClean="0">
              <a:solidFill>
                <a:schemeClr val="tx1"/>
              </a:solidFill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</a:rPr>
            <a:t>енциклопедія</a:t>
          </a:r>
          <a:r>
            <a:rPr lang="ru-RU" sz="1600" b="0" kern="1200" dirty="0" smtClean="0">
              <a:solidFill>
                <a:schemeClr val="tx1"/>
              </a:solidFill>
            </a:rPr>
            <a:t>. </a:t>
          </a:r>
          <a:r>
            <a:rPr lang="ru-RU" sz="1600" b="0" kern="1200" dirty="0" err="1" smtClean="0">
              <a:solidFill>
                <a:schemeClr val="tx1"/>
              </a:solidFill>
            </a:rPr>
            <a:t>Під</a:t>
          </a:r>
          <a:r>
            <a:rPr lang="ru-RU" sz="1600" b="0" kern="1200" dirty="0" smtClean="0">
              <a:solidFill>
                <a:schemeClr val="tx1"/>
              </a:solidFill>
            </a:rPr>
            <a:t> </a:t>
          </a:r>
          <a:r>
            <a:rPr lang="ru-RU" sz="1600" b="0" kern="1200" dirty="0" err="1" smtClean="0">
              <a:solidFill>
                <a:schemeClr val="tx1"/>
              </a:solidFill>
            </a:rPr>
            <a:t>редакцією</a:t>
          </a:r>
          <a:r>
            <a:rPr lang="ru-RU" sz="1600" b="0" kern="1200" dirty="0" smtClean="0">
              <a:solidFill>
                <a:schemeClr val="tx1"/>
              </a:solidFill>
            </a:rPr>
            <a:t> Ф. В. Константинова. 1960-1970.)</a:t>
          </a:r>
          <a:endParaRPr lang="ru-RU" sz="1600" b="0" kern="1200" dirty="0">
            <a:solidFill>
              <a:schemeClr val="tx1"/>
            </a:solidFill>
          </a:endParaRPr>
        </a:p>
      </dsp:txBody>
      <dsp:txXfrm>
        <a:off x="477077" y="2610775"/>
        <a:ext cx="7348060" cy="174812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408A7-744D-4DAF-9057-BFED033A30B4}">
      <dsp:nvSpPr>
        <dsp:cNvPr id="0" name=""/>
        <dsp:cNvSpPr/>
      </dsp:nvSpPr>
      <dsp:spPr>
        <a:xfrm>
          <a:off x="0" y="360033"/>
          <a:ext cx="3889002" cy="34563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</a:rPr>
            <a:t>Неортодоксальний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підхід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характеризує</a:t>
          </a:r>
          <a:r>
            <a:rPr lang="ru-RU" sz="1600" kern="1200" dirty="0" smtClean="0">
              <a:solidFill>
                <a:schemeClr val="tx1"/>
              </a:solidFill>
            </a:rPr>
            <a:t> робота </a:t>
          </a:r>
          <a:r>
            <a:rPr lang="ru-RU" sz="1600" kern="1200" dirty="0" err="1" smtClean="0">
              <a:solidFill>
                <a:schemeClr val="tx1"/>
              </a:solidFill>
            </a:rPr>
            <a:t>Хоулі</a:t>
          </a:r>
          <a:r>
            <a:rPr lang="ru-RU" sz="1600" kern="1200" dirty="0" smtClean="0">
              <a:solidFill>
                <a:schemeClr val="tx1"/>
              </a:solidFill>
            </a:rPr>
            <a:t> "</a:t>
          </a:r>
          <a:r>
            <a:rPr lang="ru-RU" sz="1600" kern="1200" dirty="0" err="1" smtClean="0">
              <a:solidFill>
                <a:schemeClr val="tx1"/>
              </a:solidFill>
            </a:rPr>
            <a:t>Людська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екологія</a:t>
          </a:r>
          <a:r>
            <a:rPr lang="ru-RU" sz="1600" kern="1200" dirty="0" smtClean="0">
              <a:solidFill>
                <a:schemeClr val="tx1"/>
              </a:solidFill>
            </a:rPr>
            <a:t>" (1950). </a:t>
          </a:r>
          <a:r>
            <a:rPr lang="ru-RU" sz="1600" kern="1200" dirty="0" err="1" smtClean="0">
              <a:solidFill>
                <a:schemeClr val="tx1"/>
              </a:solidFill>
            </a:rPr>
            <a:t>Погоджуючись</a:t>
          </a:r>
          <a:r>
            <a:rPr lang="ru-RU" sz="1600" kern="1200" dirty="0" smtClean="0">
              <a:solidFill>
                <a:schemeClr val="tx1"/>
              </a:solidFill>
            </a:rPr>
            <a:t> з Парком в </a:t>
          </a:r>
          <a:r>
            <a:rPr lang="ru-RU" sz="1600" kern="1200" dirty="0" err="1" smtClean="0">
              <a:solidFill>
                <a:schemeClr val="tx1"/>
              </a:solidFill>
            </a:rPr>
            <a:t>питанні</a:t>
          </a:r>
          <a:r>
            <a:rPr lang="ru-RU" sz="1600" kern="1200" dirty="0" smtClean="0">
              <a:solidFill>
                <a:schemeClr val="tx1"/>
              </a:solidFill>
            </a:rPr>
            <a:t> про </a:t>
          </a:r>
          <a:r>
            <a:rPr lang="ru-RU" sz="1600" kern="1200" dirty="0" err="1" smtClean="0">
              <a:solidFill>
                <a:schemeClr val="tx1"/>
              </a:solidFill>
            </a:rPr>
            <a:t>наявність</a:t>
          </a:r>
          <a:r>
            <a:rPr lang="ru-RU" sz="1600" kern="1200" dirty="0" smtClean="0">
              <a:solidFill>
                <a:schemeClr val="tx1"/>
              </a:solidFill>
            </a:rPr>
            <a:t> сил, </a:t>
          </a:r>
          <a:r>
            <a:rPr lang="ru-RU" sz="1600" kern="1200" dirty="0" err="1" smtClean="0">
              <a:solidFill>
                <a:schemeClr val="tx1"/>
              </a:solidFill>
            </a:rPr>
            <a:t>непідконтрольних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людині</a:t>
          </a:r>
          <a:r>
            <a:rPr lang="ru-RU" sz="1600" kern="1200" dirty="0" smtClean="0">
              <a:solidFill>
                <a:schemeClr val="tx1"/>
              </a:solidFill>
            </a:rPr>
            <a:t> у </a:t>
          </a:r>
          <a:r>
            <a:rPr lang="ru-RU" sz="1600" kern="1200" dirty="0" err="1" smtClean="0">
              <a:solidFill>
                <a:schemeClr val="tx1"/>
              </a:solidFill>
            </a:rPr>
            <a:t>формуванні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середовища</a:t>
          </a:r>
          <a:r>
            <a:rPr lang="ru-RU" sz="1600" kern="1200" dirty="0" smtClean="0">
              <a:solidFill>
                <a:schemeClr val="tx1"/>
              </a:solidFill>
            </a:rPr>
            <a:t>, автор </a:t>
          </a:r>
          <a:r>
            <a:rPr lang="ru-RU" sz="1600" kern="1200" dirty="0" err="1" smtClean="0">
              <a:solidFill>
                <a:schemeClr val="tx1"/>
              </a:solidFill>
            </a:rPr>
            <a:t>особливу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увагу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приділяє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культурним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чинникам</a:t>
          </a:r>
          <a:r>
            <a:rPr lang="ru-RU" sz="1600" kern="1200" dirty="0" smtClean="0">
              <a:solidFill>
                <a:schemeClr val="tx1"/>
              </a:solidFill>
            </a:rPr>
            <a:t>. </a:t>
          </a:r>
          <a:r>
            <a:rPr lang="ru-RU" sz="1600" kern="1200" dirty="0" err="1" smtClean="0">
              <a:solidFill>
                <a:schemeClr val="tx1"/>
              </a:solidFill>
            </a:rPr>
            <a:t>Хоулі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називає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соціокультурні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інститути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особливої</a:t>
          </a:r>
          <a:r>
            <a:rPr lang="ru-RU" sz="1600" kern="1200" dirty="0" smtClean="0">
              <a:solidFill>
                <a:schemeClr val="tx1"/>
              </a:solidFill>
            </a:rPr>
            <a:t>​​, </a:t>
          </a:r>
          <a:r>
            <a:rPr lang="ru-RU" sz="1600" kern="1200" dirty="0" err="1" smtClean="0">
              <a:solidFill>
                <a:schemeClr val="tx1"/>
              </a:solidFill>
            </a:rPr>
            <a:t>специфічної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частиною</a:t>
          </a:r>
          <a:r>
            <a:rPr lang="ru-RU" sz="1600" kern="1200" dirty="0" smtClean="0">
              <a:solidFill>
                <a:schemeClr val="tx1"/>
              </a:solidFill>
            </a:rPr>
            <a:t> адекватного </a:t>
          </a:r>
          <a:r>
            <a:rPr lang="ru-RU" sz="1600" kern="1200" dirty="0" err="1" smtClean="0">
              <a:solidFill>
                <a:schemeClr val="tx1"/>
              </a:solidFill>
            </a:rPr>
            <a:t>механізму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взаємодії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людини</a:t>
          </a:r>
          <a:r>
            <a:rPr lang="ru-RU" sz="1600" kern="1200" dirty="0" smtClean="0">
              <a:solidFill>
                <a:schemeClr val="tx1"/>
              </a:solidFill>
            </a:rPr>
            <a:t> і </a:t>
          </a:r>
          <a:r>
            <a:rPr lang="ru-RU" sz="1600" kern="1200" dirty="0" err="1" smtClean="0">
              <a:solidFill>
                <a:schemeClr val="tx1"/>
              </a:solidFill>
            </a:rPr>
            <a:t>навколишнього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середовища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360033"/>
        <a:ext cx="3889002" cy="345639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AE3EF-681A-4E19-AB62-E644E2E8C282}">
      <dsp:nvSpPr>
        <dsp:cNvPr id="0" name=""/>
        <dsp:cNvSpPr/>
      </dsp:nvSpPr>
      <dsp:spPr>
        <a:xfrm>
          <a:off x="0" y="2"/>
          <a:ext cx="4536504" cy="47525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Місто</a:t>
          </a:r>
          <a:r>
            <a:rPr lang="ru-RU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як </a:t>
          </a:r>
          <a:r>
            <a:rPr lang="ru-RU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місце</a:t>
          </a:r>
          <a:r>
            <a:rPr lang="ru-RU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«</a:t>
          </a:r>
          <a:r>
            <a:rPr lang="ru-RU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колективного</a:t>
          </a:r>
          <a:r>
            <a:rPr lang="ru-RU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5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споживання</a:t>
          </a:r>
          <a:r>
            <a:rPr lang="ru-RU" sz="1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solidFill>
                <a:schemeClr val="tx1"/>
              </a:solidFill>
              <a:effectLst/>
            </a:rPr>
            <a:t>У 1960-1970 </a:t>
          </a:r>
          <a:r>
            <a:rPr lang="ru-RU" sz="1500" b="0" kern="1200" dirty="0" err="1" smtClean="0">
              <a:solidFill>
                <a:schemeClr val="tx1"/>
              </a:solidFill>
              <a:effectLst/>
            </a:rPr>
            <a:t>рр.він</a:t>
          </a:r>
          <a:r>
            <a:rPr lang="ru-RU" sz="1500" b="0" kern="1200" dirty="0" smtClean="0">
              <a:solidFill>
                <a:schemeClr val="tx1"/>
              </a:solidFill>
              <a:effectLst/>
            </a:rPr>
            <a:t> звернувся до Маркса в пошуках політекономічних рецептів пояснення міського розвитку. Лефевр зміг довести, що міський розвиток - такий же продукт капіталістичної системи, як будь-яке інше виробництво. Лефевр також приходить до ідеї про розгортання соціальної активності не тільки через взаємодію індивідів, а й зіткнення міських просторів. У процесі міського будівництва створюються певні простору. Будь </a:t>
          </a:r>
          <a:r>
            <a:rPr lang="ru-RU" sz="1500" b="0" kern="1200" dirty="0" err="1" smtClean="0">
              <a:solidFill>
                <a:schemeClr val="tx1"/>
              </a:solidFill>
              <a:effectLst/>
            </a:rPr>
            <a:t>який</a:t>
          </a:r>
          <a:r>
            <a:rPr lang="ru-RU" sz="1500" b="0" kern="1200" dirty="0" smtClean="0">
              <a:solidFill>
                <a:schemeClr val="tx1"/>
              </a:solidFill>
              <a:effectLst/>
            </a:rPr>
            <a:t> городянин сприймає в місті не окремі елементи: будівлі, вулиці, пам'ятники, а простір в цілому. Крім того, Лефевр вказує на використання простору державою для здійснення соціального контролю. Держава регулює процес будівництва в певних місцях міст поліцейських ділянок і пожежних станцій для того, щоб у разі надзвичайних ситуацій відносно швидко їх можна було б </a:t>
          </a:r>
          <a:r>
            <a:rPr lang="ru-RU" sz="1500" b="0" kern="1200" dirty="0" err="1" smtClean="0">
              <a:solidFill>
                <a:schemeClr val="tx1"/>
              </a:solidFill>
              <a:effectLst/>
            </a:rPr>
            <a:t>локалізувати</a:t>
          </a:r>
          <a:r>
            <a:rPr lang="ru-RU" sz="1500" b="0" kern="1200" dirty="0" smtClean="0">
              <a:solidFill>
                <a:schemeClr val="tx1"/>
              </a:solidFill>
              <a:effectLst/>
            </a:rPr>
            <a:t> .</a:t>
          </a:r>
        </a:p>
      </dsp:txBody>
      <dsp:txXfrm>
        <a:off x="0" y="2"/>
        <a:ext cx="4536504" cy="47525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AA35F2-B3E0-456F-BB7D-019027E604DB}">
      <dsp:nvSpPr>
        <dsp:cNvPr id="0" name=""/>
        <dsp:cNvSpPr/>
      </dsp:nvSpPr>
      <dsp:spPr>
        <a:xfrm>
          <a:off x="0" y="144011"/>
          <a:ext cx="4896545" cy="4752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bg2"/>
          </a:solidFill>
          <a:prstDash val="solid"/>
        </a:ln>
        <a:effectLst>
          <a:glow rad="1397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 </a:t>
          </a:r>
          <a:r>
            <a:rPr lang="ru-RU" sz="14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процеси</a:t>
          </a:r>
          <a:r>
            <a:rPr lang="ru-RU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акумуляції</a:t>
          </a:r>
          <a:r>
            <a:rPr lang="ru-RU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капіталу</a:t>
          </a:r>
          <a:r>
            <a:rPr lang="ru-RU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</a:t>
          </a:r>
          <a:r>
            <a:rPr lang="ru-RU" sz="14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місті</a:t>
          </a:r>
          <a:r>
            <a:rPr lang="ru-RU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err="1" smtClean="0">
              <a:solidFill>
                <a:schemeClr val="tx1"/>
              </a:solidFill>
              <a:effectLst/>
            </a:rPr>
            <a:t>Його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роботи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присвячені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просторовому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втіленню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соціальних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процесів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у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містах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. Перша велика робота Д.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Хервея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на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цю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тему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опублікована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в 1973 р. Вона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називалася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- «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Соціальна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справедливість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і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місто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».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Британський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соціолог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доводить,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що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просторовий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вигляд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міста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обумовлений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аж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ніяк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не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тільки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природними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ринковими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відносинами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, але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головним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чином монопольною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владою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великого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бізнесу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. Автор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усвідомив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міську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структуру, як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розвивається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процес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конфліктів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і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боротьби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спекулянтів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нерухомістю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зі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спекулянтами землею,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домовласників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з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споживачами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громадських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і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приватних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інститутів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з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ринковими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силами.Завжяки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роботам Д.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Хервея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в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останні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десятиліття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неомарксистське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політекономічне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пояснення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структури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міста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є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основним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руслом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теорій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що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пояснюють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міський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процес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. У США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ідеї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Д.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Хервея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були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розвинені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далі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і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інтерпретовані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в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більш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зрозумілою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лексиці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у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вже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згадуваній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роботі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Д.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Логана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і Х. молочаю . Головною темою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роботи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є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ідея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про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центральне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значення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місцевих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конфліктів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в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розвитку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effectLst/>
            </a:rPr>
            <a:t>міста</a:t>
          </a:r>
          <a:r>
            <a:rPr lang="ru-RU" sz="1400" b="0" kern="1200" dirty="0" smtClean="0">
              <a:solidFill>
                <a:schemeClr val="tx1"/>
              </a:solidFill>
              <a:effectLst/>
            </a:rPr>
            <a:t>.</a:t>
          </a:r>
        </a:p>
      </dsp:txBody>
      <dsp:txXfrm>
        <a:off x="0" y="144011"/>
        <a:ext cx="4896545" cy="475253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23352-366D-4F56-BA06-EF5D9C2E529F}">
      <dsp:nvSpPr>
        <dsp:cNvPr id="0" name=""/>
        <dsp:cNvSpPr/>
      </dsp:nvSpPr>
      <dsp:spPr>
        <a:xfrm>
          <a:off x="72002" y="1090"/>
          <a:ext cx="4032458" cy="46794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Місто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як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механізм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(машина)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розвитку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effectLst/>
            </a:rPr>
            <a:t>За словами </a:t>
          </a:r>
          <a:r>
            <a:rPr lang="ru-RU" sz="1400" b="0" kern="1200" dirty="0" err="1" smtClean="0">
              <a:effectLst/>
            </a:rPr>
            <a:t>Логана</a:t>
          </a:r>
          <a:r>
            <a:rPr lang="ru-RU" sz="1400" b="0" kern="1200" dirty="0" smtClean="0">
              <a:effectLst/>
            </a:rPr>
            <a:t> і </a:t>
          </a:r>
          <a:r>
            <a:rPr lang="ru-RU" sz="1400" b="0" kern="1200" dirty="0" err="1" smtClean="0">
              <a:effectLst/>
            </a:rPr>
            <a:t>Молоча</a:t>
          </a:r>
          <a:r>
            <a:rPr lang="ru-RU" sz="1400" b="0" kern="1200" dirty="0" smtClean="0">
              <a:effectLst/>
            </a:rPr>
            <a:t>, у </a:t>
          </a:r>
          <a:r>
            <a:rPr lang="ru-RU" sz="1400" b="0" kern="1200" dirty="0" err="1" smtClean="0">
              <a:effectLst/>
            </a:rPr>
            <a:t>соціально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стратифікованому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суспільстві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класові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відмінності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керують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соціальними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відносинами</a:t>
          </a:r>
          <a:r>
            <a:rPr lang="ru-RU" sz="1400" b="0" kern="1200" dirty="0" smtClean="0">
              <a:effectLst/>
            </a:rPr>
            <a:t> в </a:t>
          </a:r>
          <a:r>
            <a:rPr lang="ru-RU" sz="1400" b="0" kern="1200" dirty="0" err="1" smtClean="0">
              <a:effectLst/>
            </a:rPr>
            <a:t>суспільстві</a:t>
          </a:r>
          <a:r>
            <a:rPr lang="ru-RU" sz="1400" b="0" kern="1200" dirty="0" smtClean="0">
              <a:effectLst/>
            </a:rPr>
            <a:t>, а </a:t>
          </a:r>
          <a:r>
            <a:rPr lang="ru-RU" sz="1400" b="0" kern="1200" dirty="0" err="1" smtClean="0">
              <a:effectLst/>
            </a:rPr>
            <a:t>просторові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відносини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визначають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взаємодію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між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сусідами</a:t>
          </a:r>
          <a:r>
            <a:rPr lang="ru-RU" sz="1400" b="0" kern="1200" dirty="0" smtClean="0">
              <a:effectLst/>
            </a:rPr>
            <a:t> в </a:t>
          </a:r>
          <a:r>
            <a:rPr lang="ru-RU" sz="1400" b="0" kern="1200" dirty="0" err="1" smtClean="0">
              <a:effectLst/>
            </a:rPr>
            <a:t>містах</a:t>
          </a:r>
          <a:r>
            <a:rPr lang="ru-RU" sz="1400" b="0" kern="1200" dirty="0" smtClean="0">
              <a:effectLst/>
            </a:rPr>
            <a:t>. Таким чином, </a:t>
          </a:r>
          <a:r>
            <a:rPr lang="ru-RU" sz="1400" b="0" kern="1200" dirty="0" err="1" smtClean="0">
              <a:effectLst/>
            </a:rPr>
            <a:t>життя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городян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визначена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класом</a:t>
          </a:r>
          <a:r>
            <a:rPr lang="ru-RU" sz="1400" b="0" kern="1200" dirty="0" smtClean="0">
              <a:effectLst/>
            </a:rPr>
            <a:t>, до </a:t>
          </a:r>
          <a:r>
            <a:rPr lang="ru-RU" sz="1400" b="0" kern="1200" dirty="0" err="1" smtClean="0">
              <a:effectLst/>
            </a:rPr>
            <a:t>якого</a:t>
          </a:r>
          <a:r>
            <a:rPr lang="ru-RU" sz="1400" b="0" kern="1200" dirty="0" smtClean="0">
              <a:effectLst/>
            </a:rPr>
            <a:t> вони належать </a:t>
          </a:r>
          <a:r>
            <a:rPr lang="ru-RU" sz="1400" b="0" kern="1200" dirty="0" err="1" smtClean="0">
              <a:effectLst/>
            </a:rPr>
            <a:t>від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народження</a:t>
          </a:r>
          <a:r>
            <a:rPr lang="ru-RU" sz="1400" b="0" kern="1200" dirty="0" smtClean="0">
              <a:effectLst/>
            </a:rPr>
            <a:t>; </a:t>
          </a:r>
          <a:r>
            <a:rPr lang="ru-RU" sz="1400" b="0" kern="1200" dirty="0" err="1" smtClean="0">
              <a:effectLst/>
            </a:rPr>
            <a:t>Ключовим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поняттям</a:t>
          </a:r>
          <a:r>
            <a:rPr lang="ru-RU" sz="1400" b="0" kern="1200" dirty="0" smtClean="0">
              <a:effectLst/>
            </a:rPr>
            <a:t>, </a:t>
          </a:r>
          <a:r>
            <a:rPr lang="ru-RU" sz="1400" b="0" kern="1200" dirty="0" err="1" smtClean="0">
              <a:effectLst/>
            </a:rPr>
            <a:t>введеним</a:t>
          </a:r>
          <a:r>
            <a:rPr lang="ru-RU" sz="1400" b="0" kern="1200" dirty="0" smtClean="0">
              <a:effectLst/>
            </a:rPr>
            <a:t> в </a:t>
          </a:r>
          <a:r>
            <a:rPr lang="ru-RU" sz="1400" b="0" kern="1200" dirty="0" err="1" smtClean="0">
              <a:effectLst/>
            </a:rPr>
            <a:t>обіг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Логаном</a:t>
          </a:r>
          <a:r>
            <a:rPr lang="ru-RU" sz="1400" b="0" kern="1200" dirty="0" smtClean="0">
              <a:effectLst/>
            </a:rPr>
            <a:t> і </a:t>
          </a:r>
          <a:r>
            <a:rPr lang="ru-RU" sz="1400" b="0" kern="1200" dirty="0" err="1" smtClean="0">
              <a:effectLst/>
            </a:rPr>
            <a:t>Молочем</a:t>
          </a:r>
          <a:r>
            <a:rPr lang="ru-RU" sz="1400" b="0" kern="1200" dirty="0" smtClean="0">
              <a:effectLst/>
            </a:rPr>
            <a:t>, є - </a:t>
          </a:r>
          <a:r>
            <a:rPr lang="ru-RU" sz="1400" b="0" kern="1200" dirty="0" err="1" smtClean="0">
              <a:effectLst/>
            </a:rPr>
            <a:t>місто</a:t>
          </a:r>
          <a:r>
            <a:rPr lang="ru-RU" sz="1400" b="0" kern="1200" dirty="0" smtClean="0">
              <a:effectLst/>
            </a:rPr>
            <a:t>, як </a:t>
          </a:r>
          <a:r>
            <a:rPr lang="ru-RU" sz="1400" b="0" kern="1200" dirty="0" err="1" smtClean="0">
              <a:effectLst/>
            </a:rPr>
            <a:t>механізм</a:t>
          </a:r>
          <a:r>
            <a:rPr lang="ru-RU" sz="1400" b="0" kern="1200" dirty="0" smtClean="0">
              <a:effectLst/>
            </a:rPr>
            <a:t> (машина) </a:t>
          </a:r>
          <a:r>
            <a:rPr lang="ru-RU" sz="1400" b="0" kern="1200" dirty="0" err="1" smtClean="0">
              <a:effectLst/>
            </a:rPr>
            <a:t>зростання</a:t>
          </a:r>
          <a:r>
            <a:rPr lang="ru-RU" sz="1400" b="0" kern="1200" dirty="0" smtClean="0">
              <a:effectLst/>
            </a:rPr>
            <a:t> </a:t>
          </a:r>
          <a:r>
            <a:rPr lang="en-US" sz="1400" b="0" kern="1200" dirty="0" smtClean="0">
              <a:effectLst/>
            </a:rPr>
            <a:t>. </a:t>
          </a:r>
          <a:r>
            <a:rPr lang="ru-RU" sz="1400" b="0" kern="1200" dirty="0" err="1" smtClean="0">
              <a:effectLst/>
            </a:rPr>
            <a:t>Їми</a:t>
          </a:r>
          <a:r>
            <a:rPr lang="ru-RU" sz="1400" b="0" kern="1200" dirty="0" smtClean="0">
              <a:effectLst/>
            </a:rPr>
            <a:t> є </a:t>
          </a:r>
          <a:r>
            <a:rPr lang="ru-RU" sz="1400" b="0" kern="1200" dirty="0" err="1" smtClean="0">
              <a:effectLst/>
            </a:rPr>
            <a:t>стосовно</a:t>
          </a:r>
          <a:r>
            <a:rPr lang="ru-RU" sz="1400" b="0" kern="1200" dirty="0" smtClean="0">
              <a:effectLst/>
            </a:rPr>
            <a:t> до </a:t>
          </a:r>
          <a:r>
            <a:rPr lang="ru-RU" sz="1400" b="0" kern="1200" dirty="0" err="1" smtClean="0">
              <a:effectLst/>
            </a:rPr>
            <a:t>міста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об'єднання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зусиль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підприємців</a:t>
          </a:r>
          <a:r>
            <a:rPr lang="ru-RU" sz="1400" b="0" kern="1200" dirty="0" smtClean="0">
              <a:effectLst/>
            </a:rPr>
            <a:t>, </a:t>
          </a:r>
          <a:r>
            <a:rPr lang="ru-RU" sz="1400" b="0" kern="1200" dirty="0" err="1" smtClean="0">
              <a:effectLst/>
            </a:rPr>
            <a:t>торговців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нерухомістю</a:t>
          </a:r>
          <a:r>
            <a:rPr lang="ru-RU" sz="1400" b="0" kern="1200" dirty="0" smtClean="0">
              <a:effectLst/>
            </a:rPr>
            <a:t>, </a:t>
          </a:r>
          <a:r>
            <a:rPr lang="ru-RU" sz="1400" b="0" kern="1200" dirty="0" err="1" smtClean="0">
              <a:effectLst/>
            </a:rPr>
            <a:t>будівельників</a:t>
          </a:r>
          <a:r>
            <a:rPr lang="ru-RU" sz="1400" b="0" kern="1200" dirty="0" smtClean="0">
              <a:effectLst/>
            </a:rPr>
            <a:t>, </a:t>
          </a:r>
          <a:r>
            <a:rPr lang="ru-RU" sz="1400" b="0" kern="1200" dirty="0" err="1" smtClean="0">
              <a:effectLst/>
            </a:rPr>
            <a:t>субпідрядників</a:t>
          </a:r>
          <a:r>
            <a:rPr lang="ru-RU" sz="1400" b="0" kern="1200" dirty="0" smtClean="0">
              <a:effectLst/>
            </a:rPr>
            <a:t>, </a:t>
          </a:r>
          <a:r>
            <a:rPr lang="ru-RU" sz="1400" b="0" kern="1200" dirty="0" err="1" smtClean="0">
              <a:effectLst/>
            </a:rPr>
            <a:t>банків</a:t>
          </a:r>
          <a:r>
            <a:rPr lang="ru-RU" sz="1400" b="0" kern="1200" dirty="0" smtClean="0">
              <a:effectLst/>
            </a:rPr>
            <a:t> і </a:t>
          </a:r>
          <a:r>
            <a:rPr lang="ru-RU" sz="1400" b="0" kern="1200" dirty="0" err="1" smtClean="0">
              <a:effectLst/>
            </a:rPr>
            <a:t>позичкових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установ</a:t>
          </a:r>
          <a:r>
            <a:rPr lang="ru-RU" sz="1400" b="0" kern="1200" dirty="0" smtClean="0">
              <a:effectLst/>
            </a:rPr>
            <a:t>, у </a:t>
          </a:r>
          <a:r>
            <a:rPr lang="ru-RU" sz="1400" b="0" kern="1200" dirty="0" err="1" smtClean="0">
              <a:effectLst/>
            </a:rPr>
            <a:t>досягненні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змін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вартості</a:t>
          </a:r>
          <a:r>
            <a:rPr lang="ru-RU" sz="1400" b="0" kern="1200" dirty="0" smtClean="0">
              <a:effectLst/>
            </a:rPr>
            <a:t> конкретного </a:t>
          </a:r>
          <a:r>
            <a:rPr lang="ru-RU" sz="1400" b="0" kern="1200" dirty="0" err="1" smtClean="0">
              <a:effectLst/>
            </a:rPr>
            <a:t>місця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міського</a:t>
          </a:r>
          <a:r>
            <a:rPr lang="ru-RU" sz="1400" b="0" kern="1200" dirty="0" smtClean="0">
              <a:effectLst/>
            </a:rPr>
            <a:t> простору. </a:t>
          </a:r>
          <a:r>
            <a:rPr lang="ru-RU" sz="1400" b="0" kern="1200" dirty="0" err="1" smtClean="0">
              <a:effectLst/>
            </a:rPr>
            <a:t>Їх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інтереси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різні</a:t>
          </a:r>
          <a:r>
            <a:rPr lang="ru-RU" sz="1400" b="0" kern="1200" dirty="0" smtClean="0">
              <a:effectLst/>
            </a:rPr>
            <a:t>, але </a:t>
          </a:r>
          <a:r>
            <a:rPr lang="ru-RU" sz="1400" b="0" kern="1200" dirty="0" err="1" smtClean="0">
              <a:effectLst/>
            </a:rPr>
            <a:t>об'єднує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їх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прагнення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забезпечити</a:t>
          </a:r>
          <a:r>
            <a:rPr lang="ru-RU" sz="1400" b="0" kern="1200" dirty="0" smtClean="0">
              <a:effectLst/>
            </a:rPr>
            <a:t> за </a:t>
          </a:r>
          <a:r>
            <a:rPr lang="ru-RU" sz="1400" b="0" kern="1200" dirty="0" err="1" smtClean="0">
              <a:effectLst/>
            </a:rPr>
            <a:t>підтримки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місцевого</a:t>
          </a:r>
          <a:r>
            <a:rPr lang="ru-RU" sz="1400" b="0" kern="1200" dirty="0" smtClean="0">
              <a:effectLst/>
            </a:rPr>
            <a:t> уряду </a:t>
          </a:r>
          <a:r>
            <a:rPr lang="ru-RU" sz="1400" b="0" kern="1200" dirty="0" err="1" smtClean="0">
              <a:effectLst/>
            </a:rPr>
            <a:t>отримання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прибутку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від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своєї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участі</a:t>
          </a:r>
          <a:r>
            <a:rPr lang="ru-RU" sz="1400" b="0" kern="1200" dirty="0" smtClean="0">
              <a:effectLst/>
            </a:rPr>
            <a:t> у </a:t>
          </a:r>
          <a:r>
            <a:rPr lang="ru-RU" sz="1400" b="0" kern="1200" dirty="0" err="1" smtClean="0">
              <a:effectLst/>
            </a:rPr>
            <a:t>вдосконаленні</a:t>
          </a:r>
          <a:r>
            <a:rPr lang="ru-RU" sz="1400" b="0" kern="1200" dirty="0" smtClean="0">
              <a:effectLst/>
            </a:rPr>
            <a:t> </a:t>
          </a:r>
          <a:r>
            <a:rPr lang="ru-RU" sz="1400" b="0" kern="1200" dirty="0" err="1" smtClean="0">
              <a:effectLst/>
            </a:rPr>
            <a:t>міського</a:t>
          </a:r>
          <a:r>
            <a:rPr lang="ru-RU" sz="1400" b="0" kern="1200" dirty="0" smtClean="0">
              <a:effectLst/>
            </a:rPr>
            <a:t> простору.</a:t>
          </a:r>
        </a:p>
      </dsp:txBody>
      <dsp:txXfrm>
        <a:off x="72002" y="1090"/>
        <a:ext cx="4032458" cy="467942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DE67D-E5F9-4F6D-A862-8FF1B53F0AD0}">
      <dsp:nvSpPr>
        <dsp:cNvPr id="0" name=""/>
        <dsp:cNvSpPr/>
      </dsp:nvSpPr>
      <dsp:spPr>
        <a:xfrm>
          <a:off x="0" y="0"/>
          <a:ext cx="4464496" cy="446449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1DD14-D0B2-496A-B14A-48BB68130B74}">
      <dsp:nvSpPr>
        <dsp:cNvPr id="0" name=""/>
        <dsp:cNvSpPr/>
      </dsp:nvSpPr>
      <dsp:spPr>
        <a:xfrm>
          <a:off x="835215" y="447723"/>
          <a:ext cx="6602744" cy="4371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</a:t>
          </a:r>
          <a:r>
            <a:rPr lang="ru-RU" sz="1400" kern="1200" dirty="0" err="1" smtClean="0"/>
            <a:t>визначення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ролі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міста</a:t>
          </a:r>
          <a:r>
            <a:rPr lang="ru-RU" sz="1400" kern="1200" dirty="0" smtClean="0"/>
            <a:t> у </a:t>
          </a:r>
          <a:r>
            <a:rPr lang="ru-RU" sz="1400" kern="1200" dirty="0" err="1" smtClean="0"/>
            <a:t>суспільному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житті</a:t>
          </a:r>
          <a:endParaRPr lang="ru-RU" sz="1400" kern="1200" dirty="0"/>
        </a:p>
      </dsp:txBody>
      <dsp:txXfrm>
        <a:off x="856553" y="469061"/>
        <a:ext cx="6560068" cy="394438"/>
      </dsp:txXfrm>
    </dsp:sp>
    <dsp:sp modelId="{11A5CFD8-72C7-4A8C-9409-FBBEB251ABB9}">
      <dsp:nvSpPr>
        <dsp:cNvPr id="0" name=""/>
        <dsp:cNvSpPr/>
      </dsp:nvSpPr>
      <dsp:spPr>
        <a:xfrm>
          <a:off x="850233" y="906473"/>
          <a:ext cx="6572709" cy="3824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  основні причини появи місті фактори, що впливають на їх розвиток</a:t>
          </a:r>
        </a:p>
      </dsp:txBody>
      <dsp:txXfrm>
        <a:off x="868900" y="925140"/>
        <a:ext cx="6535375" cy="345069"/>
      </dsp:txXfrm>
    </dsp:sp>
    <dsp:sp modelId="{75C83A39-FE61-49D0-B7E4-DE4CF4F394D4}">
      <dsp:nvSpPr>
        <dsp:cNvPr id="0" name=""/>
        <dsp:cNvSpPr/>
      </dsp:nvSpPr>
      <dsp:spPr>
        <a:xfrm>
          <a:off x="850233" y="1310512"/>
          <a:ext cx="6572709" cy="3819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соціальна</a:t>
          </a:r>
          <a:r>
            <a:rPr lang="ru-RU" sz="1400" kern="1200" dirty="0" smtClean="0"/>
            <a:t> структура </a:t>
          </a:r>
          <a:r>
            <a:rPr lang="ru-RU" sz="1400" kern="1200" dirty="0" err="1" smtClean="0"/>
            <a:t>населення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міст</a:t>
          </a:r>
          <a:r>
            <a:rPr lang="ru-RU" sz="1400" kern="1200" dirty="0" smtClean="0"/>
            <a:t>;</a:t>
          </a:r>
        </a:p>
      </dsp:txBody>
      <dsp:txXfrm>
        <a:off x="868881" y="1329160"/>
        <a:ext cx="6535413" cy="344703"/>
      </dsp:txXfrm>
    </dsp:sp>
    <dsp:sp modelId="{0920FCAD-439C-4F6E-A55C-38AE95478675}">
      <dsp:nvSpPr>
        <dsp:cNvPr id="0" name=""/>
        <dsp:cNvSpPr/>
      </dsp:nvSpPr>
      <dsp:spPr>
        <a:xfrm>
          <a:off x="850233" y="1714148"/>
          <a:ext cx="6572709" cy="40552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  </a:t>
          </a:r>
          <a:r>
            <a:rPr lang="ru-RU" sz="1400" kern="1200" dirty="0" err="1" smtClean="0"/>
            <a:t>соціальна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стратифікація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міста</a:t>
          </a:r>
          <a:r>
            <a:rPr lang="ru-RU" sz="1400" kern="1200" dirty="0" smtClean="0"/>
            <a:t> та </a:t>
          </a:r>
          <a:r>
            <a:rPr lang="ru-RU" sz="1400" kern="1200" dirty="0" err="1" smtClean="0"/>
            <a:t>соціальна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мобільність</a:t>
          </a:r>
          <a:r>
            <a:rPr lang="ru-RU" sz="1400" kern="1200" dirty="0" smtClean="0"/>
            <a:t> у </a:t>
          </a:r>
          <a:r>
            <a:rPr lang="ru-RU" sz="1400" kern="1200" dirty="0" err="1" smtClean="0"/>
            <a:t>ньому</a:t>
          </a:r>
          <a:endParaRPr lang="ru-RU" sz="1400" kern="1200" dirty="0" smtClean="0"/>
        </a:p>
      </dsp:txBody>
      <dsp:txXfrm>
        <a:off x="870029" y="1733944"/>
        <a:ext cx="6533117" cy="365930"/>
      </dsp:txXfrm>
    </dsp:sp>
    <dsp:sp modelId="{8C5D4F7E-5576-4141-A5C6-6144870B0223}">
      <dsp:nvSpPr>
        <dsp:cNvPr id="0" name=""/>
        <dsp:cNvSpPr/>
      </dsp:nvSpPr>
      <dsp:spPr>
        <a:xfrm>
          <a:off x="820198" y="2141306"/>
          <a:ext cx="6632778" cy="2256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  </a:t>
          </a:r>
          <a:r>
            <a:rPr lang="ru-RU" sz="1400" kern="1200" dirty="0" err="1" smtClean="0"/>
            <a:t>особливості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міського</a:t>
          </a:r>
          <a:r>
            <a:rPr lang="ru-RU" sz="1400" kern="1200" dirty="0" smtClean="0"/>
            <a:t> способу </a:t>
          </a:r>
          <a:r>
            <a:rPr lang="ru-RU" sz="1400" kern="1200" dirty="0" err="1" smtClean="0"/>
            <a:t>життя</a:t>
          </a:r>
          <a:r>
            <a:rPr lang="ru-RU" sz="1400" kern="1200" dirty="0" smtClean="0"/>
            <a:t> і </a:t>
          </a:r>
          <a:r>
            <a:rPr lang="ru-RU" sz="1400" kern="1200" dirty="0" err="1" smtClean="0"/>
            <a:t>міської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культури</a:t>
          </a:r>
          <a:endParaRPr lang="ru-RU" sz="1400" kern="1200" dirty="0" smtClean="0"/>
        </a:p>
      </dsp:txBody>
      <dsp:txXfrm>
        <a:off x="831215" y="2152323"/>
        <a:ext cx="6610744" cy="203660"/>
      </dsp:txXfrm>
    </dsp:sp>
    <dsp:sp modelId="{42C8F98E-BE6A-46E1-A26D-F44FF6382821}">
      <dsp:nvSpPr>
        <dsp:cNvPr id="0" name=""/>
        <dsp:cNvSpPr/>
      </dsp:nvSpPr>
      <dsp:spPr>
        <a:xfrm>
          <a:off x="812696" y="2388636"/>
          <a:ext cx="6647781" cy="3873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соціальна</a:t>
          </a:r>
          <a:r>
            <a:rPr lang="ru-RU" sz="1400" kern="1200" dirty="0" smtClean="0"/>
            <a:t> природа </a:t>
          </a:r>
          <a:r>
            <a:rPr lang="ru-RU" sz="1400" kern="1200" dirty="0" err="1" smtClean="0"/>
            <a:t>урбанізації</a:t>
          </a:r>
          <a:endParaRPr lang="ru-RU" sz="1400" kern="1200" dirty="0" smtClean="0"/>
        </a:p>
      </dsp:txBody>
      <dsp:txXfrm>
        <a:off x="831607" y="2407547"/>
        <a:ext cx="6609959" cy="349574"/>
      </dsp:txXfrm>
    </dsp:sp>
    <dsp:sp modelId="{CABF9AA3-0A32-4B45-9F70-1F7B14AFA29A}">
      <dsp:nvSpPr>
        <dsp:cNvPr id="0" name=""/>
        <dsp:cNvSpPr/>
      </dsp:nvSpPr>
      <dsp:spPr>
        <a:xfrm>
          <a:off x="808953" y="2797669"/>
          <a:ext cx="6655268" cy="27526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  </a:t>
          </a:r>
          <a:r>
            <a:rPr lang="ru-RU" sz="1400" kern="1200" dirty="0" err="1" smtClean="0"/>
            <a:t>соціальна</a:t>
          </a:r>
          <a:r>
            <a:rPr lang="ru-RU" sz="1400" kern="1200" dirty="0" smtClean="0"/>
            <a:t> і культурна роль </a:t>
          </a:r>
          <a:r>
            <a:rPr lang="ru-RU" sz="1400" kern="1200" dirty="0" err="1" smtClean="0"/>
            <a:t>міст</a:t>
          </a:r>
          <a:endParaRPr lang="ru-RU" sz="1400" kern="1200" dirty="0" smtClean="0"/>
        </a:p>
      </dsp:txBody>
      <dsp:txXfrm>
        <a:off x="822390" y="2811106"/>
        <a:ext cx="6628394" cy="248388"/>
      </dsp:txXfrm>
    </dsp:sp>
    <dsp:sp modelId="{C35DAADD-59EE-4CF7-ADDB-995FAEACE398}">
      <dsp:nvSpPr>
        <dsp:cNvPr id="0" name=""/>
        <dsp:cNvSpPr/>
      </dsp:nvSpPr>
      <dsp:spPr>
        <a:xfrm>
          <a:off x="807067" y="3094567"/>
          <a:ext cx="6659041" cy="2415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соціальні фактори і наслідки міграції населення</a:t>
          </a:r>
        </a:p>
      </dsp:txBody>
      <dsp:txXfrm>
        <a:off x="818860" y="3106360"/>
        <a:ext cx="6635455" cy="217992"/>
      </dsp:txXfrm>
    </dsp:sp>
    <dsp:sp modelId="{EA38CC1C-F392-4DDA-9B8B-EF437ADBB7E8}">
      <dsp:nvSpPr>
        <dsp:cNvPr id="0" name=""/>
        <dsp:cNvSpPr/>
      </dsp:nvSpPr>
      <dsp:spPr>
        <a:xfrm>
          <a:off x="806138" y="3357782"/>
          <a:ext cx="6660898" cy="2349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типологія міст</a:t>
          </a:r>
        </a:p>
      </dsp:txBody>
      <dsp:txXfrm>
        <a:off x="817605" y="3369249"/>
        <a:ext cx="6637964" cy="211973"/>
      </dsp:txXfrm>
    </dsp:sp>
    <dsp:sp modelId="{3F0A223C-0F67-4B8B-AA1B-70BFE50A7FE6}">
      <dsp:nvSpPr>
        <dsp:cNvPr id="0" name=""/>
        <dsp:cNvSpPr/>
      </dsp:nvSpPr>
      <dsp:spPr>
        <a:xfrm>
          <a:off x="805674" y="3614325"/>
          <a:ext cx="6661827" cy="3808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інше</a:t>
          </a:r>
        </a:p>
      </dsp:txBody>
      <dsp:txXfrm>
        <a:off x="824264" y="3632915"/>
        <a:ext cx="6624647" cy="34363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188E3-45CA-479C-A317-84FC8E7FE58C}">
      <dsp:nvSpPr>
        <dsp:cNvPr id="0" name=""/>
        <dsp:cNvSpPr/>
      </dsp:nvSpPr>
      <dsp:spPr>
        <a:xfrm>
          <a:off x="-5617729" y="-859990"/>
          <a:ext cx="6688533" cy="6688533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25759-FDC2-4AF2-A467-0A97A44CE322}">
      <dsp:nvSpPr>
        <dsp:cNvPr id="0" name=""/>
        <dsp:cNvSpPr/>
      </dsp:nvSpPr>
      <dsp:spPr>
        <a:xfrm>
          <a:off x="399061" y="261643"/>
          <a:ext cx="7740376" cy="5230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20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err="1" smtClean="0">
              <a:solidFill>
                <a:schemeClr val="tx1"/>
              </a:solidFill>
            </a:rPr>
            <a:t>Аналіз</a:t>
          </a:r>
          <a:r>
            <a:rPr lang="ru-RU" sz="1200" b="0" kern="1200" dirty="0" smtClean="0">
              <a:solidFill>
                <a:schemeClr val="tx1"/>
              </a:solidFill>
            </a:rPr>
            <a:t> </a:t>
          </a:r>
          <a:r>
            <a:rPr lang="ru-RU" sz="1200" b="0" kern="1200" dirty="0" err="1" smtClean="0">
              <a:solidFill>
                <a:schemeClr val="tx1"/>
              </a:solidFill>
            </a:rPr>
            <a:t>міста</a:t>
          </a:r>
          <a:r>
            <a:rPr lang="ru-RU" sz="1200" b="0" kern="1200" dirty="0" smtClean="0">
              <a:solidFill>
                <a:schemeClr val="tx1"/>
              </a:solidFill>
            </a:rPr>
            <a:t> як </a:t>
          </a:r>
          <a:r>
            <a:rPr lang="ru-RU" sz="1200" b="0" kern="1200" dirty="0" err="1" smtClean="0">
              <a:solidFill>
                <a:schemeClr val="tx1"/>
              </a:solidFill>
            </a:rPr>
            <a:t>форми</a:t>
          </a:r>
          <a:r>
            <a:rPr lang="ru-RU" sz="1200" b="0" kern="1200" dirty="0" smtClean="0">
              <a:solidFill>
                <a:schemeClr val="tx1"/>
              </a:solidFill>
            </a:rPr>
            <a:t> </a:t>
          </a:r>
          <a:r>
            <a:rPr lang="ru-RU" sz="1200" b="0" kern="1200" dirty="0" err="1" smtClean="0">
              <a:solidFill>
                <a:schemeClr val="tx1"/>
              </a:solidFill>
            </a:rPr>
            <a:t>розселення</a:t>
          </a:r>
          <a:r>
            <a:rPr lang="ru-RU" sz="1200" b="0" kern="1200" dirty="0" smtClean="0">
              <a:solidFill>
                <a:schemeClr val="tx1"/>
              </a:solidFill>
            </a:rPr>
            <a:t>;</a:t>
          </a:r>
          <a:endParaRPr lang="ru-RU" sz="1200" b="0" kern="1200" dirty="0">
            <a:solidFill>
              <a:schemeClr val="tx1"/>
            </a:solidFill>
          </a:endParaRPr>
        </a:p>
      </dsp:txBody>
      <dsp:txXfrm>
        <a:off x="399061" y="261643"/>
        <a:ext cx="7740376" cy="523089"/>
      </dsp:txXfrm>
    </dsp:sp>
    <dsp:sp modelId="{9DEA1A6E-295E-46E2-924C-1E21BF64FCA3}">
      <dsp:nvSpPr>
        <dsp:cNvPr id="0" name=""/>
        <dsp:cNvSpPr/>
      </dsp:nvSpPr>
      <dsp:spPr>
        <a:xfrm>
          <a:off x="72130" y="196257"/>
          <a:ext cx="653861" cy="6538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A2C492-8B09-4A02-9C1D-3478BA33ED4E}">
      <dsp:nvSpPr>
        <dsp:cNvPr id="0" name=""/>
        <dsp:cNvSpPr/>
      </dsp:nvSpPr>
      <dsp:spPr>
        <a:xfrm>
          <a:off x="829338" y="1046178"/>
          <a:ext cx="7310099" cy="5230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20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>
              <a:solidFill>
                <a:schemeClr val="tx1"/>
              </a:solidFill>
            </a:rPr>
            <a:t>Аналіз міста як середовища функціонування і розвитку специфічної соціально-територіальної спільності людей;</a:t>
          </a:r>
        </a:p>
      </dsp:txBody>
      <dsp:txXfrm>
        <a:off x="829338" y="1046178"/>
        <a:ext cx="7310099" cy="523089"/>
      </dsp:txXfrm>
    </dsp:sp>
    <dsp:sp modelId="{BF20C9A1-83B5-47FB-B80F-7EFB3E238F63}">
      <dsp:nvSpPr>
        <dsp:cNvPr id="0" name=""/>
        <dsp:cNvSpPr/>
      </dsp:nvSpPr>
      <dsp:spPr>
        <a:xfrm>
          <a:off x="502407" y="980792"/>
          <a:ext cx="653861" cy="6538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B83868-5C3A-428D-B767-933C9BE416EB}">
      <dsp:nvSpPr>
        <dsp:cNvPr id="0" name=""/>
        <dsp:cNvSpPr/>
      </dsp:nvSpPr>
      <dsp:spPr>
        <a:xfrm>
          <a:off x="1028617" y="1736240"/>
          <a:ext cx="7108294" cy="7120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20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>
              <a:solidFill>
                <a:schemeClr val="tx1"/>
              </a:solidFill>
            </a:rPr>
            <a:t>Аналіз міста як проблеми відтворення соціальної структури і способу життя цієї спільності в процесі виробництва, розподілу, обміну та споживання на базі властивої місту матеріально-речового комплексу;</a:t>
          </a:r>
        </a:p>
      </dsp:txBody>
      <dsp:txXfrm>
        <a:off x="1028617" y="1736240"/>
        <a:ext cx="7108294" cy="712034"/>
      </dsp:txXfrm>
    </dsp:sp>
    <dsp:sp modelId="{064F5B93-5D69-4693-8835-C99F323EFD36}">
      <dsp:nvSpPr>
        <dsp:cNvPr id="0" name=""/>
        <dsp:cNvSpPr/>
      </dsp:nvSpPr>
      <dsp:spPr>
        <a:xfrm>
          <a:off x="699161" y="1765326"/>
          <a:ext cx="653861" cy="6538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F9DD27-5ECB-4E2C-B98F-6FB14A18B817}">
      <dsp:nvSpPr>
        <dsp:cNvPr id="0" name=""/>
        <dsp:cNvSpPr/>
      </dsp:nvSpPr>
      <dsp:spPr>
        <a:xfrm>
          <a:off x="1080118" y="2592288"/>
          <a:ext cx="7108294" cy="872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20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>
              <a:solidFill>
                <a:schemeClr val="tx1"/>
              </a:solidFill>
            </a:rPr>
            <a:t>Дослідження закономірностей розвитку соціально-поселенської структури, яка виступає в якості результату взаємодії поселенської мережі з соціальною організацією суспільства. Аналіз міста як соціально-класової структури і поселенської мережі;</a:t>
          </a:r>
        </a:p>
      </dsp:txBody>
      <dsp:txXfrm>
        <a:off x="1080118" y="2592288"/>
        <a:ext cx="7108294" cy="872146"/>
      </dsp:txXfrm>
    </dsp:sp>
    <dsp:sp modelId="{61876334-0FBF-42A4-B265-E08570E0DA4C}">
      <dsp:nvSpPr>
        <dsp:cNvPr id="0" name=""/>
        <dsp:cNvSpPr/>
      </dsp:nvSpPr>
      <dsp:spPr>
        <a:xfrm>
          <a:off x="720079" y="2592290"/>
          <a:ext cx="653861" cy="6538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7A0BC-9B25-4D0B-BD35-091849AB3DAD}">
      <dsp:nvSpPr>
        <dsp:cNvPr id="0" name=""/>
        <dsp:cNvSpPr/>
      </dsp:nvSpPr>
      <dsp:spPr>
        <a:xfrm>
          <a:off x="864061" y="3528393"/>
          <a:ext cx="7310099" cy="5230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20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>
              <a:solidFill>
                <a:schemeClr val="tx1"/>
              </a:solidFill>
            </a:rPr>
            <a:t>Місто як система взаємозв'язку населення і ресурсів;</a:t>
          </a:r>
        </a:p>
      </dsp:txBody>
      <dsp:txXfrm>
        <a:off x="864061" y="3528393"/>
        <a:ext cx="7310099" cy="523089"/>
      </dsp:txXfrm>
    </dsp:sp>
    <dsp:sp modelId="{31149B73-FB61-4168-8F44-3515EE6BE54F}">
      <dsp:nvSpPr>
        <dsp:cNvPr id="0" name=""/>
        <dsp:cNvSpPr/>
      </dsp:nvSpPr>
      <dsp:spPr>
        <a:xfrm>
          <a:off x="502407" y="3333898"/>
          <a:ext cx="653861" cy="6538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43C30F-24C6-410E-9C85-B476DF75189B}">
      <dsp:nvSpPr>
        <dsp:cNvPr id="0" name=""/>
        <dsp:cNvSpPr/>
      </dsp:nvSpPr>
      <dsp:spPr>
        <a:xfrm>
          <a:off x="399061" y="4183818"/>
          <a:ext cx="7740376" cy="5230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5202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>
              <a:solidFill>
                <a:schemeClr val="tx1"/>
              </a:solidFill>
            </a:rPr>
            <a:t>Система управління містом та міським ресурсом. Методи і способи.</a:t>
          </a:r>
        </a:p>
      </dsp:txBody>
      <dsp:txXfrm>
        <a:off x="399061" y="4183818"/>
        <a:ext cx="7740376" cy="523089"/>
      </dsp:txXfrm>
    </dsp:sp>
    <dsp:sp modelId="{FE290FEE-701C-46AF-A43E-A2234E391752}">
      <dsp:nvSpPr>
        <dsp:cNvPr id="0" name=""/>
        <dsp:cNvSpPr/>
      </dsp:nvSpPr>
      <dsp:spPr>
        <a:xfrm>
          <a:off x="72130" y="4118432"/>
          <a:ext cx="653861" cy="6538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8B53B-E833-41FA-BED2-B9AEA0537160}">
      <dsp:nvSpPr>
        <dsp:cNvPr id="0" name=""/>
        <dsp:cNvSpPr/>
      </dsp:nvSpPr>
      <dsp:spPr>
        <a:xfrm>
          <a:off x="0" y="0"/>
          <a:ext cx="3926194" cy="439248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0876" rIns="195580" bIns="0" numCol="1" spcCol="1270" anchor="t" anchorCtr="0">
          <a:noAutofit/>
        </a:bodyPr>
        <a:lstStyle/>
        <a:p>
          <a:pPr lvl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err="1" smtClean="0"/>
            <a:t>Монографії</a:t>
          </a:r>
          <a:endParaRPr lang="ru-RU" sz="4400" b="1" kern="1200" dirty="0"/>
        </a:p>
      </dsp:txBody>
      <dsp:txXfrm rot="16200000">
        <a:off x="-1408300" y="1408300"/>
        <a:ext cx="3601840" cy="785238"/>
      </dsp:txXfrm>
    </dsp:sp>
    <dsp:sp modelId="{DA8032C1-3056-4774-AF66-097E4650F94F}">
      <dsp:nvSpPr>
        <dsp:cNvPr id="0" name=""/>
        <dsp:cNvSpPr/>
      </dsp:nvSpPr>
      <dsp:spPr>
        <a:xfrm>
          <a:off x="785238" y="0"/>
          <a:ext cx="2925014" cy="439248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solidFill>
              <a:schemeClr val="tx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solidFill>
              <a:schemeClr val="tx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1. 312/Ф17Файзуллін Ф.С. </a:t>
          </a:r>
          <a:r>
            <a:rPr lang="ru-RU" sz="1200" kern="1200" dirty="0" err="1" smtClean="0">
              <a:solidFill>
                <a:schemeClr val="tx1"/>
              </a:solidFill>
            </a:rPr>
            <a:t>Соціологічні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проблеми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міста</a:t>
          </a:r>
          <a:r>
            <a:rPr lang="ru-RU" sz="1200" kern="1200" dirty="0" smtClean="0">
              <a:solidFill>
                <a:schemeClr val="tx1"/>
              </a:solidFill>
            </a:rPr>
            <a:t>. </a:t>
          </a:r>
          <a:r>
            <a:rPr lang="ru-RU" sz="1200" kern="1200" dirty="0" err="1" smtClean="0">
              <a:solidFill>
                <a:schemeClr val="tx1"/>
              </a:solidFill>
            </a:rPr>
            <a:t>Под.ред.Н.А</a:t>
          </a:r>
          <a:r>
            <a:rPr lang="ru-RU" sz="1200" kern="1200" dirty="0" smtClean="0">
              <a:solidFill>
                <a:schemeClr val="tx1"/>
              </a:solidFill>
            </a:rPr>
            <a:t>. </a:t>
          </a:r>
          <a:r>
            <a:rPr lang="ru-RU" sz="1200" kern="1200" dirty="0" err="1" smtClean="0">
              <a:solidFill>
                <a:schemeClr val="tx1"/>
              </a:solidFill>
            </a:rPr>
            <a:t>Аітова</a:t>
          </a:r>
          <a:r>
            <a:rPr lang="ru-RU" sz="1200" kern="1200" dirty="0" smtClean="0">
              <a:solidFill>
                <a:schemeClr val="tx1"/>
              </a:solidFill>
            </a:rPr>
            <a:t>-Саратов, вид-во </a:t>
          </a:r>
          <a:r>
            <a:rPr lang="ru-RU" sz="1200" kern="1200" dirty="0" err="1" smtClean="0">
              <a:solidFill>
                <a:schemeClr val="tx1"/>
              </a:solidFill>
            </a:rPr>
            <a:t>ун-ті</a:t>
          </a:r>
          <a:r>
            <a:rPr lang="ru-RU" sz="1200" kern="1200" dirty="0" smtClean="0">
              <a:solidFill>
                <a:schemeClr val="tx1"/>
              </a:solidFill>
            </a:rPr>
            <a:t> 1981-207с.</a:t>
          </a:r>
          <a:endParaRPr lang="ru-RU" sz="1200" kern="1200" dirty="0">
            <a:solidFill>
              <a:schemeClr val="tx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schemeClr val="tx1"/>
              </a:solidFill>
            </a:rPr>
            <a:t>2. 302/О12Орлова Е. А. Сучасна міська культура і людина / Відп. ред. А.І. Арнольдов; АН СРСР, Інститут філософії. - М.: Наука, 1987. - 191с.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schemeClr val="tx1"/>
              </a:solidFill>
            </a:rPr>
            <a:t>3. 312/Х79Хорев В. С. Проблеми міст: Урбанізація і єдина система розселення в СРСР. М., 1975.-428с.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schemeClr val="tx1"/>
              </a:solidFill>
            </a:rPr>
            <a:t>4. 301/Я62Янкова З.А., Родзинський І.Ю. Проблеми великого міста: (Досвід социол. Дослід.). М., 1982.-125с.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5. С55/У677 </a:t>
          </a:r>
          <a:r>
            <a:rPr lang="ru-RU" sz="1200" kern="1200" dirty="0" err="1" smtClean="0">
              <a:solidFill>
                <a:schemeClr val="tx1"/>
              </a:solidFill>
            </a:rPr>
            <a:t>Управління</a:t>
          </a:r>
          <a:r>
            <a:rPr lang="ru-RU" sz="1200" kern="1200" dirty="0" smtClean="0">
              <a:solidFill>
                <a:schemeClr val="tx1"/>
              </a:solidFill>
            </a:rPr>
            <a:t> за </a:t>
          </a:r>
          <a:r>
            <a:rPr lang="ru-RU" sz="1200" kern="1200" dirty="0" err="1" smtClean="0">
              <a:solidFill>
                <a:schemeClr val="tx1"/>
              </a:solidFill>
            </a:rPr>
            <a:t>участю</a:t>
          </a:r>
          <a:r>
            <a:rPr lang="ru-RU" sz="1200" kern="1200" dirty="0" smtClean="0">
              <a:solidFill>
                <a:schemeClr val="tx1"/>
              </a:solidFill>
            </a:rPr>
            <a:t> ГРОМАДЯН: </a:t>
          </a:r>
          <a:r>
            <a:rPr lang="ru-RU" sz="1200" kern="1200" dirty="0" err="1" smtClean="0">
              <a:solidFill>
                <a:schemeClr val="tx1"/>
              </a:solidFill>
            </a:rPr>
            <a:t>між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народний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досвід</a:t>
          </a:r>
          <a:r>
            <a:rPr lang="ru-RU" sz="1200" kern="1200" dirty="0" smtClean="0">
              <a:solidFill>
                <a:schemeClr val="tx1"/>
              </a:solidFill>
            </a:rPr>
            <a:t> та </a:t>
          </a:r>
          <a:r>
            <a:rPr lang="ru-RU" sz="1200" kern="1200" dirty="0" err="1" smtClean="0">
              <a:solidFill>
                <a:schemeClr val="tx1"/>
              </a:solidFill>
            </a:rPr>
            <a:t>рекомендації</a:t>
          </a:r>
          <a:r>
            <a:rPr lang="ru-RU" sz="1200" kern="1200" dirty="0" smtClean="0">
              <a:solidFill>
                <a:schemeClr val="tx1"/>
              </a:solidFill>
            </a:rPr>
            <a:t> для </a:t>
          </a:r>
          <a:r>
            <a:rPr lang="ru-RU" sz="1200" kern="1200" dirty="0" err="1" smtClean="0">
              <a:solidFill>
                <a:schemeClr val="tx1"/>
              </a:solidFill>
            </a:rPr>
            <a:t>України</a:t>
          </a:r>
          <a:r>
            <a:rPr lang="ru-RU" sz="1200" kern="1200" dirty="0" smtClean="0">
              <a:solidFill>
                <a:schemeClr val="tx1"/>
              </a:solidFill>
            </a:rPr>
            <a:t>. - К.: К.І.С, 2004.-124с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schemeClr val="tx1"/>
              </a:solidFill>
            </a:rPr>
            <a:t> </a:t>
          </a:r>
          <a:endParaRPr lang="ru-RU" kern="1200"/>
        </a:p>
      </dsp:txBody>
      <dsp:txXfrm>
        <a:off x="785238" y="0"/>
        <a:ext cx="2925014" cy="4392488"/>
      </dsp:txXfrm>
    </dsp:sp>
    <dsp:sp modelId="{DA247265-9D53-4D97-A2E7-72E797C319DF}">
      <dsp:nvSpPr>
        <dsp:cNvPr id="0" name=""/>
        <dsp:cNvSpPr/>
      </dsp:nvSpPr>
      <dsp:spPr>
        <a:xfrm>
          <a:off x="4065152" y="0"/>
          <a:ext cx="3926194" cy="439248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0876" rIns="195580" bIns="0" numCol="1" spcCol="1270" anchor="t" anchorCtr="0">
          <a:noAutofit/>
        </a:bodyPr>
        <a:lstStyle/>
        <a:p>
          <a:pPr lvl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err="1" smtClean="0"/>
            <a:t>Статті</a:t>
          </a:r>
          <a:endParaRPr lang="ru-RU" sz="4400" b="1" kern="1200" dirty="0"/>
        </a:p>
      </dsp:txBody>
      <dsp:txXfrm rot="16200000">
        <a:off x="2656851" y="1408300"/>
        <a:ext cx="3601840" cy="785238"/>
      </dsp:txXfrm>
    </dsp:sp>
    <dsp:sp modelId="{9D1860B0-1E77-450D-A4ED-E27FE9E45652}">
      <dsp:nvSpPr>
        <dsp:cNvPr id="0" name=""/>
        <dsp:cNvSpPr/>
      </dsp:nvSpPr>
      <dsp:spPr>
        <a:xfrm rot="5400000">
          <a:off x="3762218" y="3468788"/>
          <a:ext cx="645129" cy="58892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EB85FC-AC34-4E51-8380-926F848578F9}">
      <dsp:nvSpPr>
        <dsp:cNvPr id="0" name=""/>
        <dsp:cNvSpPr/>
      </dsp:nvSpPr>
      <dsp:spPr>
        <a:xfrm>
          <a:off x="4850391" y="0"/>
          <a:ext cx="2925014" cy="439248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7719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solidFill>
              <a:schemeClr val="tx1"/>
            </a:solidFill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>
            <a:solidFill>
              <a:schemeClr val="tx1"/>
            </a:solidFill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1. Каганов Г.З. </a:t>
          </a:r>
          <a:r>
            <a:rPr lang="ru-RU" sz="1000" kern="1200" dirty="0" err="1" smtClean="0">
              <a:solidFill>
                <a:schemeClr val="tx1"/>
              </a:solidFill>
            </a:rPr>
            <a:t>Міське</a:t>
          </a:r>
          <a:r>
            <a:rPr lang="ru-RU" sz="1000" kern="1200" dirty="0" smtClean="0">
              <a:solidFill>
                <a:schemeClr val="tx1"/>
              </a:solidFill>
            </a:rPr>
            <a:t> </a:t>
          </a:r>
          <a:r>
            <a:rPr lang="ru-RU" sz="1000" kern="1200" dirty="0" err="1" smtClean="0">
              <a:solidFill>
                <a:schemeClr val="tx1"/>
              </a:solidFill>
            </a:rPr>
            <a:t>середовище</a:t>
          </a:r>
          <a:r>
            <a:rPr lang="ru-RU" sz="1000" kern="1200" dirty="0" smtClean="0">
              <a:solidFill>
                <a:schemeClr val="tx1"/>
              </a:solidFill>
            </a:rPr>
            <a:t>: </a:t>
          </a:r>
          <a:r>
            <a:rPr lang="ru-RU" sz="1000" kern="1200" dirty="0" err="1" smtClean="0">
              <a:solidFill>
                <a:schemeClr val="tx1"/>
              </a:solidFill>
            </a:rPr>
            <a:t>спадкоємство</a:t>
          </a:r>
          <a:r>
            <a:rPr lang="ru-RU" sz="1000" kern="1200" dirty="0" smtClean="0">
              <a:solidFill>
                <a:schemeClr val="tx1"/>
              </a:solidFill>
            </a:rPr>
            <a:t> і </a:t>
          </a:r>
          <a:r>
            <a:rPr lang="ru-RU" sz="1000" kern="1200" dirty="0" err="1" smtClean="0">
              <a:solidFill>
                <a:schemeClr val="tx1"/>
              </a:solidFill>
            </a:rPr>
            <a:t>дослідження</a:t>
          </a:r>
          <a:r>
            <a:rPr lang="ru-RU" sz="1000" kern="1200" dirty="0" smtClean="0">
              <a:solidFill>
                <a:schemeClr val="tx1"/>
              </a:solidFill>
            </a:rPr>
            <a:t> / / Челоаек.-2000. - № 4.-с.49-62</a:t>
          </a:r>
          <a:endParaRPr lang="ru-RU" sz="1000" kern="1200" dirty="0">
            <a:solidFill>
              <a:schemeClr val="tx1"/>
            </a:solidFill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solidFill>
                <a:schemeClr val="tx1"/>
              </a:solidFill>
            </a:rPr>
            <a:t>2. Оповідань В.М. Роль історичних традицій і соціально-психологічних фактів у розвитку малих міст. / / Світ України.-1999-№ 4.-с325-329.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solidFill>
                <a:schemeClr val="tx1"/>
              </a:solidFill>
            </a:rPr>
            <a:t>3. Графмейстр І. Соціологічне дослідження міста. / / Журнал соціології та соціальної антропологіі.-1999.-Том2.-С157-168. - (Спец випуск)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solidFill>
                <a:schemeClr val="tx1"/>
              </a:solidFill>
            </a:rPr>
            <a:t>4. Ладижинська Р. Людина і міське середовище. / / Краєзнавство. географія, Турізм.-1999. - № 42.-с1.2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solidFill>
                <a:schemeClr val="tx1"/>
              </a:solidFill>
            </a:rPr>
            <a:t>5. Рудницька Т.М. Моноіндустріальне місто: проблеми Славутича. / / Соціс-1999. - № 10.-с 120-127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solidFill>
                <a:schemeClr val="tx1"/>
              </a:solidFill>
            </a:rPr>
            <a:t>6. Альтинбаев Р.З. Соціальний потенціал молодого міста. / / Соціс-1998. - № 11.-С49-51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solidFill>
                <a:schemeClr val="tx1"/>
              </a:solidFill>
            </a:rPr>
            <a:t>7. Залізняк Г. Динаміка соціальних пріоритетів мешканців столиці. / / Україна: аспекти туди. - № 1.-С56-61</a:t>
          </a:r>
        </a:p>
      </dsp:txBody>
      <dsp:txXfrm>
        <a:off x="4850391" y="0"/>
        <a:ext cx="2925014" cy="43924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6F510-3C02-4080-A946-7CAC20EEEE4F}">
      <dsp:nvSpPr>
        <dsp:cNvPr id="0" name=""/>
        <dsp:cNvSpPr/>
      </dsp:nvSpPr>
      <dsp:spPr>
        <a:xfrm rot="16200000">
          <a:off x="-282528" y="586617"/>
          <a:ext cx="4248466" cy="3795316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Предмет</a:t>
          </a:r>
          <a:r>
            <a:rPr lang="ru-RU" sz="13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</a:t>
          </a:r>
          <a:r>
            <a:rPr lang="ru-RU" sz="1300" kern="1200" dirty="0">
              <a:solidFill>
                <a:schemeClr val="tx1"/>
              </a:solidFill>
            </a:rPr>
            <a:t> </a:t>
          </a:r>
          <a:endParaRPr lang="ru-RU" sz="1300" kern="1200" dirty="0" smtClean="0">
            <a:solidFill>
              <a:schemeClr val="tx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механизм </a:t>
          </a:r>
          <a:r>
            <a:rPr lang="ru-RU" sz="1600" kern="1200" dirty="0">
              <a:solidFill>
                <a:schemeClr val="tx1"/>
              </a:solidFill>
            </a:rPr>
            <a:t>міського устрою як спосіб взаємозв'язку і взаємодії підсистем та їх властивостей, які складають структуру соціально-просторової системи міста.</a:t>
          </a:r>
        </a:p>
      </dsp:txBody>
      <dsp:txXfrm rot="5400000">
        <a:off x="-55952" y="1422158"/>
        <a:ext cx="3131136" cy="2124233"/>
      </dsp:txXfrm>
    </dsp:sp>
    <dsp:sp modelId="{3AFEDA72-2766-44B8-898E-10FAC73C8823}">
      <dsp:nvSpPr>
        <dsp:cNvPr id="0" name=""/>
        <dsp:cNvSpPr/>
      </dsp:nvSpPr>
      <dsp:spPr>
        <a:xfrm rot="5400000">
          <a:off x="3646664" y="349786"/>
          <a:ext cx="4556743" cy="428921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об'єкт</a:t>
          </a:r>
          <a:endParaRPr lang="ru-RU" sz="14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solidFill>
                <a:schemeClr val="tx1"/>
              </a:solidFill>
            </a:rPr>
            <a:t>виробнича</a:t>
          </a:r>
          <a:r>
            <a:rPr lang="ru-RU" sz="1400" kern="1200" dirty="0" smtClean="0">
              <a:solidFill>
                <a:schemeClr val="tx1"/>
              </a:solidFill>
            </a:rPr>
            <a:t> і </a:t>
          </a:r>
          <a:r>
            <a:rPr lang="ru-RU" sz="1400" kern="1200" dirty="0" err="1" smtClean="0">
              <a:solidFill>
                <a:schemeClr val="tx1"/>
              </a:solidFill>
            </a:rPr>
            <a:t>соціальна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інфраструктури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міста</a:t>
          </a:r>
          <a:r>
            <a:rPr lang="ru-RU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err="1" smtClean="0">
              <a:solidFill>
                <a:schemeClr val="tx1"/>
              </a:solidFill>
            </a:rPr>
            <a:t>міський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спосіб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життя</a:t>
          </a:r>
          <a:r>
            <a:rPr lang="ru-RU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err="1" smtClean="0">
              <a:solidFill>
                <a:schemeClr val="tx1"/>
              </a:solidFill>
            </a:rPr>
            <a:t>міська</a:t>
          </a:r>
          <a:r>
            <a:rPr lang="ru-RU" sz="1400" kern="1200" dirty="0" smtClean="0">
              <a:solidFill>
                <a:schemeClr val="tx1"/>
              </a:solidFill>
            </a:rPr>
            <a:t> культура, </a:t>
          </a:r>
          <a:r>
            <a:rPr lang="ru-RU" sz="1400" kern="1200" dirty="0" err="1" smtClean="0">
              <a:solidFill>
                <a:schemeClr val="tx1"/>
              </a:solidFill>
            </a:rPr>
            <a:t>соціальний</a:t>
          </a:r>
          <a:r>
            <a:rPr lang="ru-RU" sz="1400" kern="1200" dirty="0" smtClean="0">
              <a:solidFill>
                <a:schemeClr val="tx1"/>
              </a:solidFill>
            </a:rPr>
            <a:t> склад </a:t>
          </a:r>
          <a:r>
            <a:rPr lang="ru-RU" sz="1400" kern="1200" dirty="0" err="1" smtClean="0">
              <a:solidFill>
                <a:schemeClr val="tx1"/>
              </a:solidFill>
            </a:rPr>
            <a:t>міського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населення</a:t>
          </a:r>
          <a:r>
            <a:rPr lang="ru-RU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err="1" smtClean="0">
              <a:solidFill>
                <a:schemeClr val="tx1"/>
              </a:solidFill>
            </a:rPr>
            <a:t>соціальна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морфологія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міста</a:t>
          </a:r>
          <a:r>
            <a:rPr lang="ru-RU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err="1" smtClean="0">
              <a:solidFill>
                <a:schemeClr val="tx1"/>
              </a:solidFill>
            </a:rPr>
            <a:t>соціальна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стратифікація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міського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населення</a:t>
          </a:r>
          <a:r>
            <a:rPr lang="ru-RU" sz="1400" kern="1200" dirty="0" smtClean="0">
              <a:solidFill>
                <a:schemeClr val="tx1"/>
              </a:solidFill>
            </a:rPr>
            <a:t>, </a:t>
          </a:r>
          <a:r>
            <a:rPr lang="ru-RU" sz="1400" kern="1200" dirty="0" err="1" smtClean="0">
              <a:solidFill>
                <a:schemeClr val="tx1"/>
              </a:solidFill>
            </a:rPr>
            <a:t>специфіка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взаємодії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названих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підсистем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інше</a:t>
          </a:r>
          <a:endParaRPr lang="ru-RU" sz="1400" kern="1200" dirty="0" smtClean="0">
            <a:solidFill>
              <a:schemeClr val="tx1"/>
            </a:solidFill>
          </a:endParaRPr>
        </a:p>
      </dsp:txBody>
      <dsp:txXfrm rot="-5400000">
        <a:off x="4531042" y="1355206"/>
        <a:ext cx="3538600" cy="22783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19F13-0EA5-470B-92D1-11EA6CF6788B}">
      <dsp:nvSpPr>
        <dsp:cNvPr id="0" name=""/>
        <dsp:cNvSpPr/>
      </dsp:nvSpPr>
      <dsp:spPr>
        <a:xfrm>
          <a:off x="0" y="1"/>
          <a:ext cx="3384376" cy="44640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dirty="0" smtClean="0">
              <a:solidFill>
                <a:schemeClr val="tx1"/>
              </a:solidFill>
            </a:rPr>
            <a:t>У </a:t>
          </a:r>
          <a:r>
            <a:rPr lang="ru-RU" sz="2100" b="0" kern="1200" dirty="0" err="1" smtClean="0">
              <a:solidFill>
                <a:schemeClr val="tx1"/>
              </a:solidFill>
            </a:rPr>
            <a:t>дослідженнях</a:t>
          </a:r>
          <a:r>
            <a:rPr lang="ru-RU" sz="2100" b="0" kern="1200" dirty="0" smtClean="0">
              <a:solidFill>
                <a:schemeClr val="tx1"/>
              </a:solidFill>
            </a:rPr>
            <a:t> </a:t>
          </a:r>
          <a:r>
            <a:rPr lang="ru-RU" sz="2100" b="0" kern="1200" dirty="0" err="1" smtClean="0">
              <a:solidFill>
                <a:schemeClr val="tx1"/>
              </a:solidFill>
            </a:rPr>
            <a:t>соціологія</a:t>
          </a:r>
          <a:r>
            <a:rPr lang="ru-RU" sz="2100" b="0" kern="1200" dirty="0" smtClean="0">
              <a:solidFill>
                <a:schemeClr val="tx1"/>
              </a:solidFill>
            </a:rPr>
            <a:t> </a:t>
          </a:r>
          <a:r>
            <a:rPr lang="ru-RU" sz="2100" b="0" kern="1200" dirty="0" err="1" smtClean="0">
              <a:solidFill>
                <a:schemeClr val="tx1"/>
              </a:solidFill>
            </a:rPr>
            <a:t>використовує</a:t>
          </a:r>
          <a:r>
            <a:rPr lang="ru-RU" sz="2100" b="0" kern="1200" dirty="0" smtClean="0">
              <a:solidFill>
                <a:schemeClr val="tx1"/>
              </a:solidFill>
            </a:rPr>
            <a:t> </a:t>
          </a:r>
          <a:r>
            <a:rPr lang="ru-RU" sz="2100" b="0" kern="1200" dirty="0" err="1" smtClean="0">
              <a:solidFill>
                <a:schemeClr val="tx1"/>
              </a:solidFill>
            </a:rPr>
            <a:t>якісні</a:t>
          </a:r>
          <a:r>
            <a:rPr lang="ru-RU" sz="2100" b="0" kern="1200" dirty="0" smtClean="0">
              <a:solidFill>
                <a:schemeClr val="tx1"/>
              </a:solidFill>
            </a:rPr>
            <a:t> та </a:t>
          </a:r>
          <a:r>
            <a:rPr lang="ru-RU" sz="2100" b="0" kern="1200" dirty="0" err="1" smtClean="0">
              <a:solidFill>
                <a:schemeClr val="tx1"/>
              </a:solidFill>
            </a:rPr>
            <a:t>кількісні</a:t>
          </a:r>
          <a:r>
            <a:rPr lang="ru-RU" sz="2100" b="0" kern="1200" dirty="0" smtClean="0">
              <a:solidFill>
                <a:schemeClr val="tx1"/>
              </a:solidFill>
            </a:rPr>
            <a:t> </a:t>
          </a:r>
          <a:r>
            <a:rPr lang="ru-RU" sz="2100" b="0" kern="1200" dirty="0" err="1" smtClean="0">
              <a:solidFill>
                <a:schemeClr val="tx1"/>
              </a:solidFill>
            </a:rPr>
            <a:t>методи</a:t>
          </a:r>
          <a:r>
            <a:rPr lang="ru-RU" sz="2100" b="0" kern="1200" dirty="0" smtClean="0">
              <a:solidFill>
                <a:schemeClr val="tx1"/>
              </a:solidFill>
            </a:rPr>
            <a:t>. </a:t>
          </a:r>
          <a:r>
            <a:rPr lang="ru-RU" sz="2100" b="0" kern="1200" dirty="0" err="1" smtClean="0">
              <a:solidFill>
                <a:schemeClr val="tx1"/>
              </a:solidFill>
            </a:rPr>
            <a:t>Якісні</a:t>
          </a:r>
          <a:r>
            <a:rPr lang="ru-RU" sz="2100" b="0" kern="1200" dirty="0" smtClean="0">
              <a:solidFill>
                <a:schemeClr val="tx1"/>
              </a:solidFill>
            </a:rPr>
            <a:t> </a:t>
          </a:r>
          <a:r>
            <a:rPr lang="ru-RU" sz="2100" b="0" kern="1200" dirty="0" err="1" smtClean="0">
              <a:solidFill>
                <a:schemeClr val="tx1"/>
              </a:solidFill>
            </a:rPr>
            <a:t>засновані</a:t>
          </a:r>
          <a:r>
            <a:rPr lang="ru-RU" sz="2100" b="0" kern="1200" dirty="0" smtClean="0">
              <a:solidFill>
                <a:schemeClr val="tx1"/>
              </a:solidFill>
            </a:rPr>
            <a:t> на </a:t>
          </a:r>
          <a:r>
            <a:rPr lang="ru-RU" sz="2100" b="0" kern="1200" dirty="0" err="1" smtClean="0">
              <a:solidFill>
                <a:schemeClr val="tx1"/>
              </a:solidFill>
            </a:rPr>
            <a:t>мікросоціологічних</a:t>
          </a:r>
          <a:r>
            <a:rPr lang="ru-RU" sz="2100" b="0" kern="1200" dirty="0" smtClean="0">
              <a:solidFill>
                <a:schemeClr val="tx1"/>
              </a:solidFill>
            </a:rPr>
            <a:t> </a:t>
          </a:r>
          <a:r>
            <a:rPr lang="ru-RU" sz="2100" b="0" kern="1200" dirty="0" err="1" smtClean="0">
              <a:solidFill>
                <a:schemeClr val="tx1"/>
              </a:solidFill>
            </a:rPr>
            <a:t>концепціях</a:t>
          </a:r>
          <a:r>
            <a:rPr lang="ru-RU" sz="2100" b="0" kern="1200" dirty="0" smtClean="0">
              <a:solidFill>
                <a:schemeClr val="tx1"/>
              </a:solidFill>
            </a:rPr>
            <a:t> і </a:t>
          </a:r>
          <a:r>
            <a:rPr lang="ru-RU" sz="2100" b="0" kern="1200" dirty="0" err="1" smtClean="0">
              <a:solidFill>
                <a:schemeClr val="tx1"/>
              </a:solidFill>
            </a:rPr>
            <a:t>використовують</a:t>
          </a:r>
          <a:r>
            <a:rPr lang="ru-RU" sz="2100" b="0" kern="1200" dirty="0" smtClean="0">
              <a:solidFill>
                <a:schemeClr val="tx1"/>
              </a:solidFill>
            </a:rPr>
            <a:t> для </a:t>
          </a:r>
          <a:r>
            <a:rPr lang="ru-RU" sz="2100" b="0" kern="1200" dirty="0" err="1" smtClean="0">
              <a:solidFill>
                <a:schemeClr val="tx1"/>
              </a:solidFill>
            </a:rPr>
            <a:t>отримання</a:t>
          </a:r>
          <a:r>
            <a:rPr lang="ru-RU" sz="2100" b="0" kern="1200" dirty="0" smtClean="0">
              <a:solidFill>
                <a:schemeClr val="tx1"/>
              </a:solidFill>
            </a:rPr>
            <a:t> </a:t>
          </a:r>
          <a:r>
            <a:rPr lang="ru-RU" sz="2100" b="0" kern="1200" dirty="0" err="1" smtClean="0">
              <a:solidFill>
                <a:schemeClr val="tx1"/>
              </a:solidFill>
            </a:rPr>
            <a:t>інформації</a:t>
          </a:r>
          <a:r>
            <a:rPr lang="ru-RU" sz="2100" b="0" kern="1200" dirty="0" smtClean="0">
              <a:solidFill>
                <a:schemeClr val="tx1"/>
              </a:solidFill>
            </a:rPr>
            <a:t> </a:t>
          </a:r>
          <a:r>
            <a:rPr lang="ru-RU" sz="2100" b="0" kern="1200" dirty="0" err="1" smtClean="0">
              <a:solidFill>
                <a:schemeClr val="tx1"/>
              </a:solidFill>
            </a:rPr>
            <a:t>розуміння</a:t>
          </a:r>
          <a:r>
            <a:rPr lang="ru-RU" sz="2100" b="0" kern="1200" dirty="0" smtClean="0">
              <a:solidFill>
                <a:schemeClr val="tx1"/>
              </a:solidFill>
            </a:rPr>
            <a:t> та </a:t>
          </a:r>
          <a:r>
            <a:rPr lang="ru-RU" sz="2100" b="0" kern="1200" dirty="0" err="1" smtClean="0">
              <a:solidFill>
                <a:schemeClr val="tx1"/>
              </a:solidFill>
            </a:rPr>
            <a:t>інтерпретацію</a:t>
          </a:r>
          <a:r>
            <a:rPr lang="ru-RU" sz="2100" b="0" kern="1200" dirty="0" smtClean="0">
              <a:solidFill>
                <a:schemeClr val="tx1"/>
              </a:solidFill>
            </a:rPr>
            <a:t>. </a:t>
          </a:r>
          <a:r>
            <a:rPr lang="ru-RU" sz="2100" b="0" kern="1200" dirty="0" err="1" smtClean="0">
              <a:solidFill>
                <a:schemeClr val="tx1"/>
              </a:solidFill>
            </a:rPr>
            <a:t>Кількісні</a:t>
          </a:r>
          <a:r>
            <a:rPr lang="ru-RU" sz="2100" b="0" kern="1200" dirty="0" smtClean="0">
              <a:solidFill>
                <a:schemeClr val="tx1"/>
              </a:solidFill>
            </a:rPr>
            <a:t> - </a:t>
          </a:r>
          <a:r>
            <a:rPr lang="ru-RU" sz="2100" b="0" kern="1200" dirty="0" err="1" smtClean="0">
              <a:solidFill>
                <a:schemeClr val="tx1"/>
              </a:solidFill>
            </a:rPr>
            <a:t>це</a:t>
          </a:r>
          <a:r>
            <a:rPr lang="ru-RU" sz="2100" b="0" kern="1200" dirty="0" smtClean="0">
              <a:solidFill>
                <a:schemeClr val="tx1"/>
              </a:solidFill>
            </a:rPr>
            <a:t> </a:t>
          </a:r>
          <a:r>
            <a:rPr lang="ru-RU" sz="2100" b="0" kern="1200" dirty="0" err="1" smtClean="0">
              <a:solidFill>
                <a:schemeClr val="tx1"/>
              </a:solidFill>
            </a:rPr>
            <a:t>статистичні</a:t>
          </a:r>
          <a:r>
            <a:rPr lang="ru-RU" sz="2100" b="0" kern="1200" dirty="0" smtClean="0">
              <a:solidFill>
                <a:schemeClr val="tx1"/>
              </a:solidFill>
            </a:rPr>
            <a:t> та </a:t>
          </a:r>
          <a:r>
            <a:rPr lang="ru-RU" sz="2100" b="0" kern="1200" dirty="0" err="1" smtClean="0">
              <a:solidFill>
                <a:schemeClr val="tx1"/>
              </a:solidFill>
            </a:rPr>
            <a:t>математичні</a:t>
          </a:r>
          <a:r>
            <a:rPr lang="ru-RU" sz="2100" b="0" kern="1200" dirty="0" smtClean="0">
              <a:solidFill>
                <a:schemeClr val="tx1"/>
              </a:solidFill>
            </a:rPr>
            <a:t> </a:t>
          </a:r>
          <a:r>
            <a:rPr lang="ru-RU" sz="2100" b="0" kern="1200" dirty="0" err="1" smtClean="0">
              <a:solidFill>
                <a:schemeClr val="tx1"/>
              </a:solidFill>
            </a:rPr>
            <a:t>методи</a:t>
          </a:r>
          <a:endParaRPr lang="ru-RU" sz="2100" b="0" kern="1200" dirty="0">
            <a:solidFill>
              <a:schemeClr val="tx1"/>
            </a:solidFill>
          </a:endParaRPr>
        </a:p>
      </dsp:txBody>
      <dsp:txXfrm>
        <a:off x="0" y="1"/>
        <a:ext cx="3384376" cy="44640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33CEC-67D7-4B1B-84EF-F02D1417EB28}">
      <dsp:nvSpPr>
        <dsp:cNvPr id="0" name=""/>
        <dsp:cNvSpPr/>
      </dsp:nvSpPr>
      <dsp:spPr>
        <a:xfrm>
          <a:off x="546453" y="206782"/>
          <a:ext cx="7645354" cy="132018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852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Основи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закладені</a:t>
          </a:r>
          <a:r>
            <a:rPr lang="ru-RU" sz="1600" kern="1200" dirty="0" smtClean="0"/>
            <a:t> </a:t>
          </a:r>
          <a:r>
            <a:rPr lang="ru-RU" sz="1600" b="1" kern="1200" dirty="0" smtClean="0"/>
            <a:t>Платоном</a:t>
          </a:r>
          <a:r>
            <a:rPr lang="ru-RU" sz="1600" kern="1200" dirty="0" smtClean="0"/>
            <a:t> в </a:t>
          </a:r>
          <a:r>
            <a:rPr lang="ru-RU" sz="1600" kern="1200" dirty="0" err="1" smtClean="0"/>
            <a:t>діалозі</a:t>
          </a:r>
          <a:r>
            <a:rPr lang="ru-RU" sz="1600" kern="1200" dirty="0" smtClean="0"/>
            <a:t> «Держава», в </a:t>
          </a:r>
          <a:r>
            <a:rPr lang="ru-RU" sz="1600" kern="1200" dirty="0" err="1" smtClean="0"/>
            <a:t>художній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формі</a:t>
          </a:r>
          <a:r>
            <a:rPr lang="ru-RU" sz="1600" kern="1200" dirty="0" smtClean="0"/>
            <a:t> детально описана </a:t>
          </a:r>
          <a:r>
            <a:rPr lang="ru-RU" sz="1600" kern="1200" dirty="0" err="1" smtClean="0"/>
            <a:t>ідеальна</a:t>
          </a:r>
          <a:r>
            <a:rPr lang="ru-RU" sz="1600" kern="1200" dirty="0" smtClean="0"/>
            <a:t> система </a:t>
          </a:r>
          <a:r>
            <a:rPr lang="ru-RU" sz="1600" kern="1200" dirty="0" err="1" smtClean="0"/>
            <a:t>життя</a:t>
          </a:r>
          <a:r>
            <a:rPr lang="ru-RU" sz="1600" kern="1200" dirty="0" smtClean="0"/>
            <a:t> в </a:t>
          </a:r>
          <a:r>
            <a:rPr lang="ru-RU" sz="1600" kern="1200" dirty="0" err="1" smtClean="0"/>
            <a:t>державі-місті</a:t>
          </a:r>
          <a:r>
            <a:rPr lang="ru-RU" sz="1600" kern="1200" dirty="0" smtClean="0"/>
            <a:t> на </a:t>
          </a:r>
          <a:r>
            <a:rPr lang="ru-RU" sz="1600" kern="1200" dirty="0" err="1" smtClean="0"/>
            <a:t>острові</a:t>
          </a:r>
          <a:r>
            <a:rPr lang="ru-RU" sz="1600" kern="1200" dirty="0" smtClean="0"/>
            <a:t> Атлантида в </a:t>
          </a:r>
          <a:r>
            <a:rPr lang="ru-RU" sz="1600" kern="1200" dirty="0" err="1" smtClean="0"/>
            <a:t>діалозі</a:t>
          </a:r>
          <a:r>
            <a:rPr lang="ru-RU" sz="1600" kern="1200" dirty="0" smtClean="0"/>
            <a:t> «</a:t>
          </a:r>
          <a:r>
            <a:rPr lang="ru-RU" sz="1600" kern="1200" dirty="0" err="1" smtClean="0"/>
            <a:t>Критий</a:t>
          </a:r>
          <a:r>
            <a:rPr lang="ru-RU" sz="1600" kern="1200" dirty="0" smtClean="0"/>
            <a:t>». </a:t>
          </a:r>
          <a:r>
            <a:rPr lang="ru-RU" sz="1600" kern="1200" dirty="0" err="1" smtClean="0"/>
            <a:t>Ідеї</a:t>
          </a:r>
          <a:r>
            <a:rPr lang="ru-RU" sz="1600" kern="1200" dirty="0" smtClean="0"/>
            <a:t> ​​Платона </a:t>
          </a:r>
          <a:r>
            <a:rPr lang="ru-RU" sz="1600" kern="1200" dirty="0" err="1" smtClean="0"/>
            <a:t>отримали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розвиток</a:t>
          </a:r>
          <a:r>
            <a:rPr lang="ru-RU" sz="1600" kern="1200" dirty="0" smtClean="0"/>
            <a:t> у </a:t>
          </a:r>
          <a:r>
            <a:rPr lang="ru-RU" sz="1600" kern="1200" dirty="0" err="1" smtClean="0"/>
            <a:t>творчості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архітекторів</a:t>
          </a:r>
          <a:r>
            <a:rPr lang="ru-RU" sz="1600" kern="1200" dirty="0" smtClean="0"/>
            <a:t>, а </a:t>
          </a:r>
          <a:r>
            <a:rPr lang="ru-RU" sz="1600" kern="1200" dirty="0" err="1" smtClean="0"/>
            <a:t>також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теоретиків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розробили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соціальні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утопії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546453" y="206782"/>
        <a:ext cx="7645354" cy="1320182"/>
      </dsp:txXfrm>
    </dsp:sp>
    <dsp:sp modelId="{94DDD566-C750-4C6A-AB99-2E9FFB111E8D}">
      <dsp:nvSpPr>
        <dsp:cNvPr id="0" name=""/>
        <dsp:cNvSpPr/>
      </dsp:nvSpPr>
      <dsp:spPr>
        <a:xfrm>
          <a:off x="297109" y="138193"/>
          <a:ext cx="1027770" cy="14166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33C17F-006A-4091-984A-D9AE7F10D575}">
      <dsp:nvSpPr>
        <dsp:cNvPr id="0" name=""/>
        <dsp:cNvSpPr/>
      </dsp:nvSpPr>
      <dsp:spPr>
        <a:xfrm>
          <a:off x="517829" y="1670426"/>
          <a:ext cx="7734551" cy="146202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852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Аристотель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піддав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критиці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вчення</a:t>
          </a:r>
          <a:r>
            <a:rPr lang="ru-RU" sz="1500" kern="1200" dirty="0" smtClean="0"/>
            <a:t> Платона про </a:t>
          </a:r>
          <a:r>
            <a:rPr lang="ru-RU" sz="1500" kern="1200" dirty="0" err="1" smtClean="0"/>
            <a:t>ідеальну</a:t>
          </a:r>
          <a:r>
            <a:rPr lang="ru-RU" sz="1500" kern="1200" dirty="0" smtClean="0"/>
            <a:t> державу, і </a:t>
          </a:r>
          <a:r>
            <a:rPr lang="ru-RU" sz="1500" kern="1200" dirty="0" err="1" smtClean="0"/>
            <a:t>вважав</a:t>
          </a:r>
          <a:r>
            <a:rPr lang="ru-RU" sz="1500" kern="1200" dirty="0" smtClean="0"/>
            <a:t> за </a:t>
          </a:r>
          <a:r>
            <a:rPr lang="ru-RU" sz="1500" kern="1200" dirty="0" err="1" smtClean="0"/>
            <a:t>краще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говорити</a:t>
          </a:r>
          <a:r>
            <a:rPr lang="ru-RU" sz="1500" kern="1200" dirty="0" smtClean="0"/>
            <a:t> про </a:t>
          </a:r>
          <a:r>
            <a:rPr lang="ru-RU" sz="1500" kern="1200" dirty="0" err="1" smtClean="0"/>
            <a:t>такий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політичний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устрій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яий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може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мати</a:t>
          </a:r>
          <a:r>
            <a:rPr lang="ru-RU" sz="1500" kern="1200" dirty="0" smtClean="0"/>
            <a:t> у себе </a:t>
          </a:r>
          <a:r>
            <a:rPr lang="ru-RU" sz="1500" kern="1200" dirty="0" err="1" smtClean="0"/>
            <a:t>більшість</a:t>
          </a:r>
          <a:r>
            <a:rPr lang="ru-RU" sz="1500" kern="1200" dirty="0" smtClean="0"/>
            <a:t> держав. </a:t>
          </a:r>
          <a:r>
            <a:rPr lang="ru-RU" sz="1500" kern="1200" dirty="0" err="1" smtClean="0"/>
            <a:t>Він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вважав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що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пропонована</a:t>
          </a:r>
          <a:r>
            <a:rPr lang="ru-RU" sz="1500" kern="1200" dirty="0" smtClean="0"/>
            <a:t> Платоном </a:t>
          </a:r>
          <a:r>
            <a:rPr lang="ru-RU" sz="1500" kern="1200" dirty="0" err="1" smtClean="0"/>
            <a:t>спільність</a:t>
          </a:r>
          <a:r>
            <a:rPr lang="ru-RU" sz="1500" kern="1200" dirty="0" smtClean="0"/>
            <a:t> майна, дружин і </a:t>
          </a:r>
          <a:r>
            <a:rPr lang="ru-RU" sz="1500" kern="1200" dirty="0" err="1" smtClean="0"/>
            <a:t>дітей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призведе</a:t>
          </a:r>
          <a:r>
            <a:rPr lang="ru-RU" sz="1500" kern="1200" dirty="0" smtClean="0"/>
            <a:t> до </a:t>
          </a:r>
          <a:r>
            <a:rPr lang="ru-RU" sz="1500" kern="1200" dirty="0" err="1" smtClean="0"/>
            <a:t>знищення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держави</a:t>
          </a:r>
          <a:r>
            <a:rPr lang="ru-RU" sz="1500" kern="1200" dirty="0" smtClean="0"/>
            <a:t>. Аристотель </a:t>
          </a:r>
          <a:r>
            <a:rPr lang="ru-RU" sz="1500" kern="1200" dirty="0" err="1" smtClean="0"/>
            <a:t>був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переконаним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захисником</a:t>
          </a:r>
          <a:r>
            <a:rPr lang="ru-RU" sz="1500" kern="1200" dirty="0" smtClean="0"/>
            <a:t> прав </a:t>
          </a:r>
          <a:r>
            <a:rPr lang="ru-RU" sz="1500" kern="1200" dirty="0" err="1" smtClean="0"/>
            <a:t>індивіда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приватної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власності</a:t>
          </a:r>
          <a:r>
            <a:rPr lang="ru-RU" sz="1500" kern="1200" dirty="0" smtClean="0"/>
            <a:t> і </a:t>
          </a:r>
          <a:r>
            <a:rPr lang="ru-RU" sz="1500" kern="1200" dirty="0" err="1" smtClean="0"/>
            <a:t>моногамної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сім'ї</a:t>
          </a:r>
          <a:r>
            <a:rPr lang="ru-RU" sz="1500" kern="1200" dirty="0" smtClean="0"/>
            <a:t>, а </a:t>
          </a:r>
          <a:r>
            <a:rPr lang="ru-RU" sz="1500" kern="1200" dirty="0" err="1" smtClean="0"/>
            <a:t>також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прихильником</a:t>
          </a:r>
          <a:r>
            <a:rPr lang="ru-RU" sz="1500" kern="1200" dirty="0" smtClean="0"/>
            <a:t> рабства.</a:t>
          </a:r>
          <a:endParaRPr lang="ru-RU" sz="1500" kern="1200" dirty="0"/>
        </a:p>
      </dsp:txBody>
      <dsp:txXfrm>
        <a:off x="517829" y="1670426"/>
        <a:ext cx="7734551" cy="1462023"/>
      </dsp:txXfrm>
    </dsp:sp>
    <dsp:sp modelId="{2BC71A47-0549-4B04-88F0-C83465AB914A}">
      <dsp:nvSpPr>
        <dsp:cNvPr id="0" name=""/>
        <dsp:cNvSpPr/>
      </dsp:nvSpPr>
      <dsp:spPr>
        <a:xfrm>
          <a:off x="216025" y="1656181"/>
          <a:ext cx="1107338" cy="1458441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1C129E-2544-4CD8-945F-F27865D50F92}">
      <dsp:nvSpPr>
        <dsp:cNvPr id="0" name=""/>
        <dsp:cNvSpPr/>
      </dsp:nvSpPr>
      <dsp:spPr>
        <a:xfrm>
          <a:off x="589584" y="3320518"/>
          <a:ext cx="7740682" cy="155414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852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err="1" smtClean="0"/>
            <a:t>Ебенезер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Говард</a:t>
          </a:r>
          <a:r>
            <a:rPr lang="ru-RU" sz="1500" b="1" kern="1200" dirty="0" smtClean="0"/>
            <a:t> </a:t>
          </a:r>
          <a:r>
            <a:rPr lang="ru-RU" sz="1500" kern="1200" dirty="0" smtClean="0"/>
            <a:t>(1850-1928), у </a:t>
          </a:r>
          <a:r>
            <a:rPr lang="ru-RU" sz="1500" kern="1200" dirty="0" err="1" smtClean="0"/>
            <a:t>книзі</a:t>
          </a:r>
          <a:r>
            <a:rPr lang="ru-RU" sz="1500" kern="1200" dirty="0" smtClean="0"/>
            <a:t> «</a:t>
          </a:r>
          <a:r>
            <a:rPr lang="ru-RU" sz="1500" kern="1200" dirty="0" err="1" smtClean="0"/>
            <a:t>Міста</a:t>
          </a:r>
          <a:r>
            <a:rPr lang="ru-RU" sz="1500" kern="1200" dirty="0" smtClean="0"/>
            <a:t> - сади </a:t>
          </a:r>
          <a:r>
            <a:rPr lang="ru-RU" sz="1500" kern="1200" dirty="0" err="1" smtClean="0"/>
            <a:t>майбутнього</a:t>
          </a:r>
          <a:r>
            <a:rPr lang="ru-RU" sz="1500" kern="1200" dirty="0" smtClean="0"/>
            <a:t>» </a:t>
          </a:r>
          <a:r>
            <a:rPr lang="ru-RU" sz="1500" kern="1200" dirty="0" err="1" smtClean="0"/>
            <a:t>запропонував</a:t>
          </a:r>
          <a:r>
            <a:rPr lang="ru-RU" sz="1500" kern="1200" dirty="0" smtClean="0"/>
            <a:t> систему з громад в 30 тис. </a:t>
          </a:r>
          <a:r>
            <a:rPr lang="ru-RU" sz="1500" kern="1200" dirty="0" err="1" smtClean="0"/>
            <a:t>чоловік</a:t>
          </a:r>
          <a:r>
            <a:rPr lang="ru-RU" sz="1500" kern="1200" dirty="0" smtClean="0"/>
            <a:t> в </a:t>
          </a:r>
          <a:r>
            <a:rPr lang="ru-RU" sz="1500" kern="1200" dirty="0" err="1" smtClean="0"/>
            <a:t>безпосередній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близькості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від</a:t>
          </a:r>
          <a:r>
            <a:rPr lang="ru-RU" sz="1500" kern="1200" dirty="0" smtClean="0"/>
            <a:t> великого </a:t>
          </a:r>
          <a:r>
            <a:rPr lang="ru-RU" sz="1500" kern="1200" dirty="0" err="1" smtClean="0"/>
            <a:t>міста-мегаполісу</a:t>
          </a:r>
          <a:r>
            <a:rPr lang="ru-RU" sz="1500" kern="1200" dirty="0" smtClean="0"/>
            <a:t>. </a:t>
          </a:r>
          <a:r>
            <a:rPr lang="ru-RU" sz="1500" kern="1200" dirty="0" err="1" smtClean="0"/>
            <a:t>Ідею</a:t>
          </a:r>
          <a:r>
            <a:rPr lang="ru-RU" sz="1500" kern="1200" dirty="0" smtClean="0"/>
            <a:t> «</a:t>
          </a:r>
          <a:r>
            <a:rPr lang="ru-RU" sz="1500" kern="1200" dirty="0" err="1" smtClean="0"/>
            <a:t>лінійного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міста</a:t>
          </a:r>
          <a:r>
            <a:rPr lang="ru-RU" sz="1500" kern="1200" dirty="0" smtClean="0"/>
            <a:t>» </a:t>
          </a:r>
          <a:r>
            <a:rPr lang="ru-RU" sz="1500" kern="1200" dirty="0" err="1" smtClean="0"/>
            <a:t>вперше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запропонував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інженер</a:t>
          </a:r>
          <a:r>
            <a:rPr lang="ru-RU" sz="1500" kern="1200" dirty="0" smtClean="0"/>
            <a:t> А. </a:t>
          </a:r>
          <a:r>
            <a:rPr lang="ru-RU" sz="1500" kern="1200" dirty="0" err="1" smtClean="0"/>
            <a:t>Сориа</a:t>
          </a:r>
          <a:r>
            <a:rPr lang="ru-RU" sz="1500" kern="1200" dirty="0" smtClean="0"/>
            <a:t>-і-Мата (1882) і </a:t>
          </a:r>
          <a:r>
            <a:rPr lang="ru-RU" sz="1500" kern="1200" dirty="0" err="1" smtClean="0"/>
            <a:t>навіть</a:t>
          </a:r>
          <a:r>
            <a:rPr lang="ru-RU" sz="1500" kern="1200" dirty="0" smtClean="0"/>
            <a:t> почав </a:t>
          </a:r>
          <a:r>
            <a:rPr lang="ru-RU" sz="1500" kern="1200" dirty="0" err="1" smtClean="0"/>
            <a:t>його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будувати</a:t>
          </a:r>
          <a:r>
            <a:rPr lang="ru-RU" sz="1500" kern="1200" dirty="0" smtClean="0"/>
            <a:t> на </a:t>
          </a:r>
          <a:r>
            <a:rPr lang="ru-RU" sz="1500" kern="1200" dirty="0" err="1" smtClean="0"/>
            <a:t>околиці</a:t>
          </a:r>
          <a:r>
            <a:rPr lang="ru-RU" sz="1500" kern="1200" dirty="0" smtClean="0"/>
            <a:t> Мадрида: </a:t>
          </a:r>
          <a:r>
            <a:rPr lang="ru-RU" sz="1500" kern="1200" dirty="0" err="1" smtClean="0"/>
            <a:t>вузькою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смугою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уздовж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транспортних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магістралей</a:t>
          </a:r>
          <a:r>
            <a:rPr lang="ru-RU" sz="1500" kern="1200" dirty="0" smtClean="0"/>
            <a:t>. Тут </a:t>
          </a:r>
          <a:r>
            <a:rPr lang="ru-RU" sz="1500" kern="1200" dirty="0" err="1" smtClean="0"/>
            <a:t>теж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повинні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були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жити</a:t>
          </a:r>
          <a:r>
            <a:rPr lang="ru-RU" sz="1500" kern="1200" dirty="0" smtClean="0"/>
            <a:t> 30 тис. людей.</a:t>
          </a:r>
          <a:endParaRPr lang="ru-RU" sz="1500" kern="1200" dirty="0"/>
        </a:p>
      </dsp:txBody>
      <dsp:txXfrm>
        <a:off x="589584" y="3320518"/>
        <a:ext cx="7740682" cy="1554145"/>
      </dsp:txXfrm>
    </dsp:sp>
    <dsp:sp modelId="{68FA9D01-E6B3-475D-9573-7B0D7F374674}">
      <dsp:nvSpPr>
        <dsp:cNvPr id="0" name=""/>
        <dsp:cNvSpPr/>
      </dsp:nvSpPr>
      <dsp:spPr>
        <a:xfrm>
          <a:off x="254543" y="3384034"/>
          <a:ext cx="1053364" cy="14166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DC824-9CA1-4461-9146-F0FE0DCBE823}">
      <dsp:nvSpPr>
        <dsp:cNvPr id="0" name=""/>
        <dsp:cNvSpPr/>
      </dsp:nvSpPr>
      <dsp:spPr>
        <a:xfrm>
          <a:off x="1469652" y="92724"/>
          <a:ext cx="6700091" cy="895794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Ідеї</a:t>
          </a:r>
          <a:r>
            <a:rPr lang="ru-RU" sz="1100" b="1" kern="1200" dirty="0" smtClean="0"/>
            <a:t> ​​Дюркгейма </a:t>
          </a:r>
          <a:r>
            <a:rPr lang="ru-RU" sz="1100" kern="1200" dirty="0" smtClean="0"/>
            <a:t>про роль «</a:t>
          </a:r>
          <a:r>
            <a:rPr lang="ru-RU" sz="1100" kern="1200" dirty="0" err="1" smtClean="0"/>
            <a:t>поділу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праці</a:t>
          </a:r>
          <a:r>
            <a:rPr lang="ru-RU" sz="1100" kern="1200" dirty="0" smtClean="0"/>
            <a:t>» у </a:t>
          </a:r>
          <a:r>
            <a:rPr lang="ru-RU" sz="1100" kern="1200" dirty="0" err="1" smtClean="0"/>
            <a:t>формуванні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міста</a:t>
          </a:r>
          <a:r>
            <a:rPr lang="ru-RU" sz="1100" kern="1200" dirty="0" smtClean="0"/>
            <a:t>. "</a:t>
          </a:r>
          <a:r>
            <a:rPr lang="ru-RU" sz="1100" kern="1200" dirty="0" err="1" smtClean="0"/>
            <a:t>Міста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завжди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відбуваються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від</a:t>
          </a:r>
          <a:r>
            <a:rPr lang="ru-RU" sz="1100" kern="1200" dirty="0" smtClean="0"/>
            <a:t> потреби, </a:t>
          </a:r>
          <a:r>
            <a:rPr lang="ru-RU" sz="1100" kern="1200" dirty="0" err="1" smtClean="0"/>
            <a:t>що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спонукає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індивідів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постійно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перебувати</a:t>
          </a:r>
          <a:r>
            <a:rPr lang="ru-RU" sz="1100" kern="1200" dirty="0" smtClean="0"/>
            <a:t> в максимально </a:t>
          </a:r>
          <a:r>
            <a:rPr lang="ru-RU" sz="1100" kern="1200" dirty="0" err="1" smtClean="0"/>
            <a:t>можливій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близькості</a:t>
          </a:r>
          <a:r>
            <a:rPr lang="ru-RU" sz="1100" kern="1200" dirty="0" smtClean="0"/>
            <a:t> один до одного; вони </a:t>
          </a:r>
          <a:r>
            <a:rPr lang="ru-RU" sz="1100" kern="1200" dirty="0" err="1" smtClean="0"/>
            <a:t>представляють</a:t>
          </a:r>
          <a:r>
            <a:rPr lang="ru-RU" sz="1100" kern="1200" dirty="0" smtClean="0"/>
            <a:t> як </a:t>
          </a:r>
          <a:r>
            <a:rPr lang="ru-RU" sz="1100" kern="1200" dirty="0" err="1" smtClean="0"/>
            <a:t>би</a:t>
          </a:r>
          <a:r>
            <a:rPr lang="ru-RU" sz="1100" kern="1200" dirty="0" smtClean="0"/>
            <a:t> точки, в </a:t>
          </a:r>
          <a:r>
            <a:rPr lang="ru-RU" sz="1100" kern="1200" dirty="0" err="1" smtClean="0"/>
            <a:t>яких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соціальна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маса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стискається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сильніше</a:t>
          </a:r>
          <a:r>
            <a:rPr lang="ru-RU" sz="1100" kern="1200" dirty="0" smtClean="0"/>
            <a:t>, </a:t>
          </a:r>
          <a:r>
            <a:rPr lang="ru-RU" sz="1100" kern="1200" dirty="0" err="1" smtClean="0"/>
            <a:t>ніж</a:t>
          </a:r>
          <a:r>
            <a:rPr lang="ru-RU" sz="1100" kern="1200" dirty="0" smtClean="0"/>
            <a:t> в </a:t>
          </a:r>
          <a:r>
            <a:rPr lang="ru-RU" sz="1100" kern="1200" dirty="0" err="1" smtClean="0"/>
            <a:t>інших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місцях</a:t>
          </a:r>
          <a:r>
            <a:rPr lang="ru-RU" sz="1100" kern="1200" dirty="0" smtClean="0"/>
            <a:t>", - писав </a:t>
          </a:r>
          <a:r>
            <a:rPr lang="ru-RU" sz="1100" kern="1200" dirty="0" err="1" smtClean="0"/>
            <a:t>він</a:t>
          </a:r>
          <a:r>
            <a:rPr lang="ru-RU" sz="1100" kern="1200" dirty="0" smtClean="0"/>
            <a:t> у </a:t>
          </a:r>
          <a:r>
            <a:rPr lang="ru-RU" sz="1100" kern="1200" dirty="0" err="1" smtClean="0"/>
            <a:t>своїй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роботі</a:t>
          </a:r>
          <a:r>
            <a:rPr lang="ru-RU" sz="1100" kern="1200" dirty="0" smtClean="0"/>
            <a:t> "Про </a:t>
          </a:r>
          <a:r>
            <a:rPr lang="ru-RU" sz="1100" kern="1200" dirty="0" err="1" smtClean="0"/>
            <a:t>поділ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суспільної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праці</a:t>
          </a:r>
          <a:r>
            <a:rPr lang="ru-RU" sz="1100" kern="1200" dirty="0" smtClean="0"/>
            <a:t>"</a:t>
          </a:r>
          <a:endParaRPr lang="ru-RU" sz="1100" kern="1200" dirty="0"/>
        </a:p>
      </dsp:txBody>
      <dsp:txXfrm>
        <a:off x="1469652" y="92724"/>
        <a:ext cx="6700091" cy="895794"/>
      </dsp:txXfrm>
    </dsp:sp>
    <dsp:sp modelId="{96656B5E-AF27-43BD-9E59-1FF9057FAE62}">
      <dsp:nvSpPr>
        <dsp:cNvPr id="0" name=""/>
        <dsp:cNvSpPr/>
      </dsp:nvSpPr>
      <dsp:spPr>
        <a:xfrm>
          <a:off x="279697" y="75027"/>
          <a:ext cx="1062962" cy="9560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15875" cap="flat" cmpd="sng" algn="ctr">
          <a:solidFill>
            <a:schemeClr val="accent1"/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  <a:reflection blurRad="6350" stA="50000" endA="300" endPos="55000" dir="5400000" sy="-100000" algn="bl" rotWithShape="0"/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8DE432EA-1D65-481D-B0C8-4D00EFDCCB50}">
      <dsp:nvSpPr>
        <dsp:cNvPr id="0" name=""/>
        <dsp:cNvSpPr/>
      </dsp:nvSpPr>
      <dsp:spPr>
        <a:xfrm>
          <a:off x="683161" y="1170315"/>
          <a:ext cx="6256588" cy="1011473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Для К. Маркса і Ф. </a:t>
          </a:r>
          <a:r>
            <a:rPr lang="ru-RU" sz="1100" b="1" kern="1200" dirty="0" err="1" smtClean="0"/>
            <a:t>Енгельса</a:t>
          </a:r>
          <a:r>
            <a:rPr lang="ru-RU" sz="1100" b="1" kern="1200" dirty="0" smtClean="0"/>
            <a:t> </a:t>
          </a:r>
          <a:r>
            <a:rPr lang="ru-RU" sz="1100" kern="1200" dirty="0" err="1" smtClean="0"/>
            <a:t>індустріальне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місто</a:t>
          </a:r>
          <a:r>
            <a:rPr lang="ru-RU" sz="1100" kern="1200" dirty="0" smtClean="0"/>
            <a:t> - </a:t>
          </a:r>
          <a:r>
            <a:rPr lang="ru-RU" sz="1100" kern="1200" dirty="0" err="1" smtClean="0"/>
            <a:t>відображення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сутнісних</a:t>
          </a:r>
          <a:r>
            <a:rPr lang="ru-RU" sz="1100" kern="1200" dirty="0" smtClean="0"/>
            <a:t> рис </a:t>
          </a:r>
          <a:r>
            <a:rPr lang="ru-RU" sz="1100" kern="1200" dirty="0" err="1" smtClean="0"/>
            <a:t>капіталістичного</a:t>
          </a:r>
          <a:r>
            <a:rPr lang="ru-RU" sz="1100" kern="1200" dirty="0" smtClean="0"/>
            <a:t> способу </a:t>
          </a:r>
          <a:r>
            <a:rPr lang="ru-RU" sz="1100" kern="1200" dirty="0" err="1" smtClean="0"/>
            <a:t>виробництва</a:t>
          </a:r>
          <a:r>
            <a:rPr lang="ru-RU" sz="1100" kern="1200" dirty="0" smtClean="0"/>
            <a:t>. </a:t>
          </a:r>
          <a:r>
            <a:rPr lang="ru-RU" sz="1100" kern="1200" dirty="0" err="1" smtClean="0"/>
            <a:t>Місто</a:t>
          </a:r>
          <a:r>
            <a:rPr lang="ru-RU" sz="1100" kern="1200" dirty="0" smtClean="0"/>
            <a:t> - </a:t>
          </a:r>
          <a:r>
            <a:rPr lang="ru-RU" sz="1100" kern="1200" dirty="0" err="1" smtClean="0"/>
            <a:t>це</a:t>
          </a:r>
          <a:r>
            <a:rPr lang="ru-RU" sz="1100" kern="1200" dirty="0" smtClean="0"/>
            <a:t> центр нового </a:t>
          </a:r>
          <a:r>
            <a:rPr lang="ru-RU" sz="1100" kern="1200" dirty="0" err="1" smtClean="0"/>
            <a:t>поділу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праці</a:t>
          </a:r>
          <a:r>
            <a:rPr lang="ru-RU" sz="1100" kern="1200" dirty="0" smtClean="0"/>
            <a:t>, </a:t>
          </a:r>
          <a:r>
            <a:rPr lang="ru-RU" sz="1100" kern="1200" dirty="0" err="1" smtClean="0"/>
            <a:t>нових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технологій</a:t>
          </a:r>
          <a:r>
            <a:rPr lang="ru-RU" sz="1100" kern="1200" dirty="0" smtClean="0"/>
            <a:t> та </a:t>
          </a:r>
          <a:r>
            <a:rPr lang="ru-RU" sz="1100" kern="1200" dirty="0" err="1" smtClean="0"/>
            <a:t>організації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виробництва</a:t>
          </a:r>
          <a:r>
            <a:rPr lang="ru-RU" sz="1100" kern="1200" dirty="0" smtClean="0"/>
            <a:t>, представлений </a:t>
          </a:r>
          <a:r>
            <a:rPr lang="ru-RU" sz="1100" kern="1200" dirty="0" err="1" smtClean="0"/>
            <a:t>поділом</a:t>
          </a:r>
          <a:r>
            <a:rPr lang="ru-RU" sz="1100" kern="1200" dirty="0" smtClean="0"/>
            <a:t> на два </a:t>
          </a:r>
          <a:r>
            <a:rPr lang="ru-RU" sz="1100" kern="1200" dirty="0" err="1" smtClean="0"/>
            <a:t>домінуючих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класу</a:t>
          </a:r>
          <a:r>
            <a:rPr lang="ru-RU" sz="1100" kern="1200" dirty="0" smtClean="0"/>
            <a:t>: </a:t>
          </a:r>
          <a:r>
            <a:rPr lang="ru-RU" sz="1100" kern="1200" dirty="0" err="1" smtClean="0"/>
            <a:t>буржуазію</a:t>
          </a:r>
          <a:r>
            <a:rPr lang="ru-RU" sz="1100" kern="1200" dirty="0" smtClean="0"/>
            <a:t> і </a:t>
          </a:r>
          <a:r>
            <a:rPr lang="ru-RU" sz="1100" kern="1200" dirty="0" err="1" smtClean="0"/>
            <a:t>пролетаріат</a:t>
          </a:r>
          <a:r>
            <a:rPr lang="ru-RU" sz="1100" kern="1200" dirty="0" smtClean="0"/>
            <a:t>. </a:t>
          </a:r>
          <a:r>
            <a:rPr lang="ru-RU" sz="1100" kern="1200" dirty="0" err="1" smtClean="0"/>
            <a:t>Міста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стають</a:t>
          </a:r>
          <a:r>
            <a:rPr lang="ru-RU" sz="1100" kern="1200" dirty="0" smtClean="0"/>
            <a:t> ареною </a:t>
          </a:r>
          <a:r>
            <a:rPr lang="ru-RU" sz="1100" kern="1200" dirty="0" err="1" smtClean="0"/>
            <a:t>класових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конфліктів</a:t>
          </a:r>
          <a:endParaRPr lang="ru-RU" sz="1100" kern="1200" dirty="0"/>
        </a:p>
      </dsp:txBody>
      <dsp:txXfrm>
        <a:off x="683161" y="1170315"/>
        <a:ext cx="6256588" cy="1011473"/>
      </dsp:txXfrm>
    </dsp:sp>
    <dsp:sp modelId="{6666E3B4-3A1B-42EE-8199-3102F3523B61}">
      <dsp:nvSpPr>
        <dsp:cNvPr id="0" name=""/>
        <dsp:cNvSpPr/>
      </dsp:nvSpPr>
      <dsp:spPr>
        <a:xfrm>
          <a:off x="7061750" y="1184342"/>
          <a:ext cx="1272963" cy="1028701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15875" cap="flat" cmpd="sng" algn="ctr">
          <a:solidFill>
            <a:schemeClr val="accent1"/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  <a:reflection blurRad="6350" stA="50000" endA="300" endPos="55000" dir="5400000" sy="-100000" algn="bl" rotWithShape="0"/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38297A26-55A1-47D8-875B-B0AE230C456E}">
      <dsp:nvSpPr>
        <dsp:cNvPr id="0" name=""/>
        <dsp:cNvSpPr/>
      </dsp:nvSpPr>
      <dsp:spPr>
        <a:xfrm>
          <a:off x="1592734" y="2343005"/>
          <a:ext cx="6676685" cy="884395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М. Вебер </a:t>
          </a:r>
          <a:r>
            <a:rPr lang="ru-RU" sz="1100" kern="1200" dirty="0" err="1" smtClean="0"/>
            <a:t>присвятив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середньовічному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місту</a:t>
          </a:r>
          <a:r>
            <a:rPr lang="ru-RU" sz="1100" kern="1200" dirty="0" smtClean="0"/>
            <a:t> одну </a:t>
          </a:r>
          <a:r>
            <a:rPr lang="ru-RU" sz="1100" kern="1200" dirty="0" err="1" smtClean="0"/>
            <a:t>зі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своїх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робіт</a:t>
          </a:r>
          <a:r>
            <a:rPr lang="ru-RU" sz="1100" kern="1200" dirty="0" smtClean="0"/>
            <a:t> (</a:t>
          </a:r>
          <a:r>
            <a:rPr lang="en-US" sz="1100" kern="1200" dirty="0" smtClean="0"/>
            <a:t>Die </a:t>
          </a:r>
          <a:r>
            <a:rPr lang="en-US" sz="1100" kern="1200" dirty="0" err="1" smtClean="0"/>
            <a:t>Stadt</a:t>
          </a:r>
          <a:r>
            <a:rPr lang="en-US" sz="1100" kern="1200" dirty="0" smtClean="0"/>
            <a:t>. 1921). </a:t>
          </a:r>
          <a:r>
            <a:rPr lang="ru-RU" sz="1100" kern="1200" dirty="0" smtClean="0"/>
            <a:t>У </a:t>
          </a:r>
          <a:r>
            <a:rPr lang="ru-RU" sz="1100" kern="1200" dirty="0" err="1" smtClean="0"/>
            <a:t>цій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роботі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він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розглядає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місто</a:t>
          </a:r>
          <a:r>
            <a:rPr lang="ru-RU" sz="1100" kern="1200" dirty="0" smtClean="0"/>
            <a:t> як </a:t>
          </a:r>
          <a:r>
            <a:rPr lang="ru-RU" sz="1100" kern="1200" dirty="0" err="1" smtClean="0"/>
            <a:t>місце</a:t>
          </a:r>
          <a:r>
            <a:rPr lang="ru-RU" sz="1100" kern="1200" dirty="0" smtClean="0"/>
            <a:t>, в </a:t>
          </a:r>
          <a:r>
            <a:rPr lang="ru-RU" sz="1100" kern="1200" dirty="0" err="1" smtClean="0"/>
            <a:t>якому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можна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побачити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багато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ключових</a:t>
          </a:r>
          <a:r>
            <a:rPr lang="ru-RU" sz="1100" kern="1200" dirty="0" smtClean="0"/>
            <a:t> рис </a:t>
          </a:r>
          <a:r>
            <a:rPr lang="ru-RU" sz="1100" kern="1200" dirty="0" err="1" smtClean="0"/>
            <a:t>сучасної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урбанізованої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терріторіі.Так</a:t>
          </a:r>
          <a:r>
            <a:rPr lang="ru-RU" sz="1100" kern="1200" dirty="0" smtClean="0"/>
            <a:t> ж </a:t>
          </a:r>
          <a:r>
            <a:rPr lang="ru-RU" sz="1100" kern="1200" dirty="0" err="1" smtClean="0"/>
            <a:t>він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вказував</a:t>
          </a:r>
          <a:r>
            <a:rPr lang="ru-RU" sz="1100" kern="1200" dirty="0" smtClean="0"/>
            <a:t> на </a:t>
          </a:r>
          <a:r>
            <a:rPr lang="ru-RU" sz="1100" kern="1200" dirty="0" err="1" smtClean="0"/>
            <a:t>важливість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функції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наявності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гарнізону</a:t>
          </a:r>
          <a:r>
            <a:rPr lang="ru-RU" sz="1100" kern="1200" dirty="0" smtClean="0"/>
            <a:t> - </a:t>
          </a:r>
          <a:r>
            <a:rPr lang="ru-RU" sz="1100" kern="1200" dirty="0" err="1" smtClean="0"/>
            <a:t>відмінною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риси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муніципальної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власності</a:t>
          </a:r>
          <a:r>
            <a:rPr lang="ru-RU" sz="1100" kern="1200" dirty="0" smtClean="0"/>
            <a:t>.</a:t>
          </a:r>
          <a:endParaRPr lang="ru-RU" sz="1100" kern="1200" dirty="0"/>
        </a:p>
      </dsp:txBody>
      <dsp:txXfrm>
        <a:off x="1592734" y="2343005"/>
        <a:ext cx="6676685" cy="884395"/>
      </dsp:txXfrm>
    </dsp:sp>
    <dsp:sp modelId="{5227DA50-1465-4048-952D-DECFD76A4422}">
      <dsp:nvSpPr>
        <dsp:cNvPr id="0" name=""/>
        <dsp:cNvSpPr/>
      </dsp:nvSpPr>
      <dsp:spPr>
        <a:xfrm>
          <a:off x="340714" y="2334391"/>
          <a:ext cx="1188569" cy="9359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15875" cap="flat" cmpd="sng" algn="ctr">
          <a:solidFill>
            <a:schemeClr val="accent1"/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  <a:reflection blurRad="6350" stA="50000" endA="300" endPos="55000" dir="5400000" sy="-100000" algn="bl" rotWithShape="0"/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96042E01-0D4C-4F26-8EB8-6C1BB8FD2D8E}">
      <dsp:nvSpPr>
        <dsp:cNvPr id="0" name=""/>
        <dsp:cNvSpPr/>
      </dsp:nvSpPr>
      <dsp:spPr>
        <a:xfrm>
          <a:off x="432040" y="3360710"/>
          <a:ext cx="6582024" cy="1247801"/>
        </a:xfrm>
        <a:prstGeom prst="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Ф. </a:t>
          </a:r>
          <a:r>
            <a:rPr lang="ru-RU" sz="1100" b="1" kern="1200" dirty="0" err="1" smtClean="0"/>
            <a:t>Теніс</a:t>
          </a:r>
          <a:r>
            <a:rPr lang="ru-RU" sz="1100" kern="1200" dirty="0" smtClean="0"/>
            <a:t> є, родоначальником </a:t>
          </a:r>
          <a:r>
            <a:rPr lang="ru-RU" sz="1100" kern="1200" dirty="0" err="1" smtClean="0"/>
            <a:t>дослідження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спільнот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Він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ввів</a:t>
          </a:r>
          <a:r>
            <a:rPr lang="ru-RU" sz="1100" kern="1200" dirty="0" smtClean="0"/>
            <a:t> у </a:t>
          </a:r>
          <a:r>
            <a:rPr lang="ru-RU" sz="1100" kern="1200" dirty="0" err="1" smtClean="0"/>
            <a:t>науковий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обіг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поділ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суспільства</a:t>
          </a:r>
          <a:r>
            <a:rPr lang="ru-RU" sz="1100" kern="1200" dirty="0" smtClean="0"/>
            <a:t> при </a:t>
          </a:r>
          <a:r>
            <a:rPr lang="ru-RU" sz="1100" kern="1200" dirty="0" err="1" smtClean="0"/>
            <a:t>аналізі</a:t>
          </a:r>
          <a:r>
            <a:rPr lang="ru-RU" sz="1100" kern="1200" dirty="0" smtClean="0"/>
            <a:t> на «</a:t>
          </a:r>
          <a:r>
            <a:rPr lang="ru-RU" sz="1100" kern="1200" dirty="0" err="1" smtClean="0"/>
            <a:t>спільнота</a:t>
          </a:r>
          <a:r>
            <a:rPr lang="ru-RU" sz="1100" kern="1200" dirty="0" smtClean="0"/>
            <a:t>» і «</a:t>
          </a:r>
          <a:r>
            <a:rPr lang="ru-RU" sz="1100" kern="1200" dirty="0" err="1" smtClean="0"/>
            <a:t>асоціацію</a:t>
          </a:r>
          <a:r>
            <a:rPr lang="ru-RU" sz="1100" kern="1200" dirty="0" smtClean="0"/>
            <a:t>», "</a:t>
          </a:r>
          <a:r>
            <a:rPr lang="ru-RU" sz="1100" kern="1200" dirty="0" err="1" smtClean="0"/>
            <a:t>суспільство</a:t>
          </a:r>
          <a:r>
            <a:rPr lang="ru-RU" sz="1100" kern="1200" dirty="0" smtClean="0"/>
            <a:t>" Перше, характерно для </a:t>
          </a:r>
          <a:r>
            <a:rPr lang="ru-RU" sz="1100" kern="1200" dirty="0" err="1" smtClean="0"/>
            <a:t>традиційних</a:t>
          </a:r>
          <a:r>
            <a:rPr lang="ru-RU" sz="1100" kern="1200" dirty="0" smtClean="0"/>
            <a:t>, </a:t>
          </a:r>
          <a:r>
            <a:rPr lang="ru-RU" sz="1100" kern="1200" dirty="0" err="1" smtClean="0"/>
            <a:t>доіндустріальних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товариств</a:t>
          </a:r>
          <a:r>
            <a:rPr lang="ru-RU" sz="1100" kern="1200" dirty="0" smtClean="0"/>
            <a:t>. </a:t>
          </a:r>
          <a:r>
            <a:rPr lang="ru-RU" sz="1100" b="1" kern="1200" dirty="0" smtClean="0"/>
            <a:t>Г. </a:t>
          </a:r>
          <a:r>
            <a:rPr lang="ru-RU" sz="1100" b="1" kern="1200" dirty="0" err="1" smtClean="0"/>
            <a:t>Зіммель</a:t>
          </a:r>
          <a:r>
            <a:rPr lang="ru-RU" sz="1100" b="1" kern="1200" dirty="0" smtClean="0"/>
            <a:t> </a:t>
          </a:r>
          <a:r>
            <a:rPr lang="ru-RU" sz="1100" kern="1200" dirty="0" err="1" smtClean="0"/>
            <a:t>доклав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багато</a:t>
          </a:r>
          <a:r>
            <a:rPr lang="ru-RU" sz="1100" kern="1200" dirty="0" smtClean="0"/>
            <a:t> з </a:t>
          </a:r>
          <a:r>
            <a:rPr lang="ru-RU" sz="1100" kern="1200" dirty="0" err="1" smtClean="0"/>
            <a:t>ідей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Тенісу</a:t>
          </a:r>
          <a:r>
            <a:rPr lang="ru-RU" sz="1100" kern="1200" dirty="0" smtClean="0"/>
            <a:t> до </a:t>
          </a:r>
          <a:r>
            <a:rPr lang="ru-RU" sz="1100" kern="1200" dirty="0" err="1" smtClean="0"/>
            <a:t>міського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середовища</a:t>
          </a:r>
          <a:r>
            <a:rPr lang="ru-RU" sz="1100" kern="1200" dirty="0" smtClean="0"/>
            <a:t> в </a:t>
          </a:r>
          <a:r>
            <a:rPr lang="ru-RU" sz="1100" kern="1200" dirty="0" err="1" smtClean="0"/>
            <a:t>своїй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відомій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праці</a:t>
          </a:r>
          <a:r>
            <a:rPr lang="ru-RU" sz="1100" kern="1200" dirty="0" smtClean="0"/>
            <a:t> «</a:t>
          </a:r>
          <a:r>
            <a:rPr lang="ru-RU" sz="1100" kern="1200" dirty="0" err="1" smtClean="0"/>
            <a:t>Метрополіс</a:t>
          </a:r>
          <a:r>
            <a:rPr lang="ru-RU" sz="1100" kern="1200" dirty="0" smtClean="0"/>
            <a:t> і ментальна </a:t>
          </a:r>
          <a:r>
            <a:rPr lang="ru-RU" sz="1100" kern="1200" dirty="0" err="1" smtClean="0"/>
            <a:t>життя</a:t>
          </a:r>
          <a:r>
            <a:rPr lang="ru-RU" sz="1100" kern="1200" dirty="0" smtClean="0"/>
            <a:t>» </a:t>
          </a:r>
          <a:r>
            <a:rPr lang="ru-RU" sz="1100" kern="1200" dirty="0" err="1" smtClean="0"/>
            <a:t>місто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бомбардує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індивіда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всілякими</a:t>
          </a:r>
          <a:r>
            <a:rPr lang="ru-RU" sz="1100" kern="1200" dirty="0" smtClean="0"/>
            <a:t> знаками, звуками і запахами. Все </a:t>
          </a:r>
          <a:r>
            <a:rPr lang="ru-RU" sz="1100" kern="1200" dirty="0" err="1" smtClean="0"/>
            <a:t>це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привчає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індивіда</a:t>
          </a:r>
          <a:r>
            <a:rPr lang="ru-RU" sz="1100" kern="1200" dirty="0" smtClean="0"/>
            <a:t> до </a:t>
          </a:r>
          <a:r>
            <a:rPr lang="ru-RU" sz="1100" kern="1200" dirty="0" err="1" smtClean="0"/>
            <a:t>більшої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сприйнятливості</a:t>
          </a:r>
          <a:r>
            <a:rPr lang="ru-RU" sz="1100" kern="1200" dirty="0" smtClean="0"/>
            <a:t> і </a:t>
          </a:r>
          <a:r>
            <a:rPr lang="ru-RU" sz="1100" kern="1200" dirty="0" err="1" smtClean="0"/>
            <a:t>одночасно</a:t>
          </a:r>
          <a:r>
            <a:rPr lang="ru-RU" sz="1100" kern="1200" dirty="0" smtClean="0"/>
            <a:t> з </a:t>
          </a:r>
          <a:r>
            <a:rPr lang="ru-RU" sz="1100" kern="1200" dirty="0" err="1" smtClean="0"/>
            <a:t>цим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притуплення</a:t>
          </a:r>
          <a:r>
            <a:rPr lang="ru-RU" sz="1100" kern="1200" dirty="0" smtClean="0"/>
            <a:t> </a:t>
          </a:r>
          <a:r>
            <a:rPr lang="ru-RU" sz="1100" kern="1200" dirty="0" err="1" smtClean="0"/>
            <a:t>сприйняття</a:t>
          </a:r>
          <a:r>
            <a:rPr lang="ru-RU" sz="1100" kern="1200" dirty="0" smtClean="0"/>
            <a:t>.</a:t>
          </a:r>
          <a:endParaRPr lang="ru-RU" sz="1100" kern="1200" dirty="0"/>
        </a:p>
      </dsp:txBody>
      <dsp:txXfrm>
        <a:off x="432040" y="3360710"/>
        <a:ext cx="6582024" cy="1247801"/>
      </dsp:txXfrm>
    </dsp:sp>
    <dsp:sp modelId="{87935B98-EB4F-4B02-991A-11ABE64B7151}">
      <dsp:nvSpPr>
        <dsp:cNvPr id="0" name=""/>
        <dsp:cNvSpPr/>
      </dsp:nvSpPr>
      <dsp:spPr>
        <a:xfrm>
          <a:off x="7190189" y="3488275"/>
          <a:ext cx="1155421" cy="1074716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  <a:ln w="15875" cap="flat" cmpd="sng" algn="ctr">
          <a:solidFill>
            <a:schemeClr val="accent1"/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  <a:reflection blurRad="6350" stA="50000" endA="300" endPos="55000" dir="5400000" sy="-100000" algn="bl" rotWithShape="0"/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9EBD5-FEAC-412E-B095-095E7879941B}">
      <dsp:nvSpPr>
        <dsp:cNvPr id="0" name=""/>
        <dsp:cNvSpPr/>
      </dsp:nvSpPr>
      <dsp:spPr>
        <a:xfrm>
          <a:off x="0" y="349236"/>
          <a:ext cx="8964488" cy="16669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4997F-A5DF-437F-AB48-BA7F8D2DED0D}">
      <dsp:nvSpPr>
        <dsp:cNvPr id="0" name=""/>
        <dsp:cNvSpPr/>
      </dsp:nvSpPr>
      <dsp:spPr>
        <a:xfrm>
          <a:off x="182233" y="151977"/>
          <a:ext cx="2342763" cy="167689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7000" b="-2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249263-3838-4C49-B712-6C7FB1B79CFF}">
      <dsp:nvSpPr>
        <dsp:cNvPr id="0" name=""/>
        <dsp:cNvSpPr/>
      </dsp:nvSpPr>
      <dsp:spPr>
        <a:xfrm rot="10800000">
          <a:off x="155090" y="1918249"/>
          <a:ext cx="2467811" cy="3424648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Роберт Е. Парк </a:t>
          </a:r>
          <a:r>
            <a:rPr lang="ru-RU" sz="1200" kern="1200" dirty="0" err="1" smtClean="0">
              <a:solidFill>
                <a:schemeClr val="tx1"/>
              </a:solidFill>
            </a:rPr>
            <a:t>організував</a:t>
          </a:r>
          <a:r>
            <a:rPr lang="ru-RU" sz="1200" kern="1200" dirty="0" smtClean="0">
              <a:solidFill>
                <a:schemeClr val="tx1"/>
              </a:solidFill>
            </a:rPr>
            <a:t> перший в США центр </a:t>
          </a:r>
          <a:r>
            <a:rPr lang="ru-RU" sz="1200" kern="1200" dirty="0" err="1" smtClean="0">
              <a:solidFill>
                <a:schemeClr val="tx1"/>
              </a:solidFill>
            </a:rPr>
            <a:t>міських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досліджень</a:t>
          </a:r>
          <a:r>
            <a:rPr lang="ru-RU" sz="1200" kern="1200" dirty="0" smtClean="0">
              <a:solidFill>
                <a:schemeClr val="tx1"/>
              </a:solidFill>
            </a:rPr>
            <a:t>. В основу </a:t>
          </a:r>
          <a:r>
            <a:rPr lang="ru-RU" sz="1200" kern="1200" dirty="0" err="1" smtClean="0">
              <a:solidFill>
                <a:schemeClr val="tx1"/>
              </a:solidFill>
            </a:rPr>
            <a:t>своєї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теорії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він</a:t>
          </a:r>
          <a:r>
            <a:rPr lang="ru-RU" sz="1200" kern="1200" dirty="0" smtClean="0">
              <a:solidFill>
                <a:schemeClr val="tx1"/>
              </a:solidFill>
            </a:rPr>
            <a:t> заклав </a:t>
          </a:r>
          <a:r>
            <a:rPr lang="ru-RU" sz="1200" kern="1200" dirty="0" err="1" smtClean="0">
              <a:solidFill>
                <a:schemeClr val="tx1"/>
              </a:solidFill>
            </a:rPr>
            <a:t>відмінності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двох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груп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факторів</a:t>
          </a:r>
          <a:r>
            <a:rPr lang="ru-RU" sz="1200" kern="1200" dirty="0" smtClean="0">
              <a:solidFill>
                <a:schemeClr val="tx1"/>
              </a:solidFill>
            </a:rPr>
            <a:t>, </a:t>
          </a:r>
          <a:r>
            <a:rPr lang="ru-RU" sz="1200" kern="1200" dirty="0" err="1" smtClean="0">
              <a:solidFill>
                <a:schemeClr val="tx1"/>
              </a:solidFill>
            </a:rPr>
            <a:t>що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впливають</a:t>
          </a:r>
          <a:r>
            <a:rPr lang="ru-RU" sz="1200" kern="1200" dirty="0" smtClean="0">
              <a:solidFill>
                <a:schemeClr val="tx1"/>
              </a:solidFill>
            </a:rPr>
            <a:t> на </a:t>
          </a:r>
          <a:r>
            <a:rPr lang="ru-RU" sz="1200" kern="1200" dirty="0" err="1" smtClean="0">
              <a:solidFill>
                <a:schemeClr val="tx1"/>
              </a:solidFill>
            </a:rPr>
            <a:t>міську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екологію</a:t>
          </a:r>
          <a:r>
            <a:rPr lang="ru-RU" sz="1200" kern="1200" dirty="0" smtClean="0">
              <a:solidFill>
                <a:schemeClr val="tx1"/>
              </a:solidFill>
            </a:rPr>
            <a:t>: </a:t>
          </a:r>
          <a:r>
            <a:rPr lang="ru-RU" sz="1200" kern="1200" dirty="0" err="1" smtClean="0">
              <a:solidFill>
                <a:schemeClr val="tx1"/>
              </a:solidFill>
            </a:rPr>
            <a:t>біотичних</a:t>
          </a:r>
          <a:r>
            <a:rPr lang="ru-RU" sz="1200" kern="1200" dirty="0" smtClean="0">
              <a:solidFill>
                <a:schemeClr val="tx1"/>
              </a:solidFill>
            </a:rPr>
            <a:t> і </a:t>
          </a:r>
          <a:r>
            <a:rPr lang="ru-RU" sz="1200" kern="1200" dirty="0" err="1" smtClean="0">
              <a:solidFill>
                <a:schemeClr val="tx1"/>
              </a:solidFill>
            </a:rPr>
            <a:t>культурних</a:t>
          </a:r>
          <a:r>
            <a:rPr lang="ru-RU" sz="1200" kern="1200" dirty="0" smtClean="0">
              <a:solidFill>
                <a:schemeClr val="tx1"/>
              </a:solidFill>
            </a:rPr>
            <a:t>. У 1916 р. Парк </a:t>
          </a:r>
          <a:r>
            <a:rPr lang="ru-RU" sz="1200" kern="1200" dirty="0" err="1" smtClean="0">
              <a:solidFill>
                <a:schemeClr val="tx1"/>
              </a:solidFill>
            </a:rPr>
            <a:t>публікує</a:t>
          </a:r>
          <a:r>
            <a:rPr lang="ru-RU" sz="1200" kern="1200" dirty="0" smtClean="0">
              <a:solidFill>
                <a:schemeClr val="tx1"/>
              </a:solidFill>
            </a:rPr>
            <a:t> роботу «</a:t>
          </a:r>
          <a:r>
            <a:rPr lang="ru-RU" sz="1200" kern="1200" dirty="0" err="1" smtClean="0">
              <a:solidFill>
                <a:schemeClr val="tx1"/>
              </a:solidFill>
            </a:rPr>
            <a:t>Місто</a:t>
          </a:r>
          <a:r>
            <a:rPr lang="ru-RU" sz="1200" kern="1200" dirty="0" smtClean="0">
              <a:solidFill>
                <a:schemeClr val="tx1"/>
              </a:solidFill>
            </a:rPr>
            <a:t>: </a:t>
          </a:r>
          <a:r>
            <a:rPr lang="ru-RU" sz="1200" kern="1200" dirty="0" err="1" smtClean="0">
              <a:solidFill>
                <a:schemeClr val="tx1"/>
              </a:solidFill>
            </a:rPr>
            <a:t>пропозиції</a:t>
          </a:r>
          <a:r>
            <a:rPr lang="ru-RU" sz="1200" kern="1200" dirty="0" smtClean="0">
              <a:solidFill>
                <a:schemeClr val="tx1"/>
              </a:solidFill>
            </a:rPr>
            <a:t> з </a:t>
          </a:r>
          <a:r>
            <a:rPr lang="ru-RU" sz="1200" kern="1200" dirty="0" err="1" smtClean="0">
              <a:solidFill>
                <a:schemeClr val="tx1"/>
              </a:solidFill>
            </a:rPr>
            <a:t>вивчення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людської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поведінки</a:t>
          </a:r>
          <a:r>
            <a:rPr lang="ru-RU" sz="1200" kern="1200" dirty="0" smtClean="0">
              <a:solidFill>
                <a:schemeClr val="tx1"/>
              </a:solidFill>
            </a:rPr>
            <a:t> в </a:t>
          </a:r>
          <a:r>
            <a:rPr lang="ru-RU" sz="1200" kern="1200" dirty="0" err="1" smtClean="0">
              <a:solidFill>
                <a:schemeClr val="tx1"/>
              </a:solidFill>
            </a:rPr>
            <a:t>міському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оточенні</a:t>
          </a:r>
          <a:r>
            <a:rPr lang="ru-RU" sz="1200" kern="1200" dirty="0" smtClean="0">
              <a:solidFill>
                <a:schemeClr val="tx1"/>
              </a:solidFill>
            </a:rPr>
            <a:t>», де </a:t>
          </a:r>
          <a:r>
            <a:rPr lang="ru-RU" sz="1200" kern="1200" dirty="0" err="1" smtClean="0">
              <a:solidFill>
                <a:schemeClr val="tx1"/>
              </a:solidFill>
            </a:rPr>
            <a:t>формулює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дослідницьку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програму</a:t>
          </a:r>
          <a:r>
            <a:rPr lang="ru-RU" sz="1200" kern="1200" dirty="0" smtClean="0">
              <a:solidFill>
                <a:schemeClr val="tx1"/>
              </a:solidFill>
            </a:rPr>
            <a:t> для </a:t>
          </a:r>
          <a:r>
            <a:rPr lang="ru-RU" sz="1200" kern="1200" dirty="0" err="1" smtClean="0">
              <a:solidFill>
                <a:schemeClr val="tx1"/>
              </a:solidFill>
            </a:rPr>
            <a:t>міських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екологів</a:t>
          </a:r>
          <a:r>
            <a:rPr lang="ru-RU" sz="1200" kern="1200" dirty="0" smtClean="0">
              <a:solidFill>
                <a:schemeClr val="tx1"/>
              </a:solidFill>
            </a:rPr>
            <a:t> на </a:t>
          </a:r>
          <a:r>
            <a:rPr lang="ru-RU" sz="1200" kern="1200" dirty="0" err="1" smtClean="0">
              <a:solidFill>
                <a:schemeClr val="tx1"/>
              </a:solidFill>
            </a:rPr>
            <a:t>десятиліття</a:t>
          </a:r>
          <a:r>
            <a:rPr lang="ru-RU" sz="1200" kern="1200" dirty="0" smtClean="0">
              <a:solidFill>
                <a:schemeClr val="tx1"/>
              </a:solidFill>
            </a:rPr>
            <a:t> вперед. </a:t>
          </a:r>
          <a:r>
            <a:rPr lang="ru-RU" sz="1200" kern="1200" dirty="0" err="1" smtClean="0">
              <a:solidFill>
                <a:schemeClr val="tx1"/>
              </a:solidFill>
            </a:rPr>
            <a:t>Саме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йому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належить</a:t>
          </a:r>
          <a:r>
            <a:rPr lang="ru-RU" sz="1200" kern="1200" dirty="0" smtClean="0">
              <a:solidFill>
                <a:schemeClr val="tx1"/>
              </a:solidFill>
            </a:rPr>
            <a:t> заслуга нового </a:t>
          </a:r>
          <a:r>
            <a:rPr lang="ru-RU" sz="1200" kern="1200" dirty="0" err="1" smtClean="0">
              <a:solidFill>
                <a:schemeClr val="tx1"/>
              </a:solidFill>
            </a:rPr>
            <a:t>напрямку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соціологічної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теорії</a:t>
          </a:r>
          <a:r>
            <a:rPr lang="ru-RU" sz="1200" kern="1200" dirty="0" smtClean="0">
              <a:solidFill>
                <a:schemeClr val="tx1"/>
              </a:solidFill>
            </a:rPr>
            <a:t> як «</a:t>
          </a:r>
          <a:r>
            <a:rPr lang="ru-RU" sz="1200" kern="1200" dirty="0" err="1" smtClean="0">
              <a:solidFill>
                <a:schemeClr val="tx1"/>
              </a:solidFill>
            </a:rPr>
            <a:t>екологія</a:t>
          </a:r>
          <a:r>
            <a:rPr lang="ru-RU" sz="12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err="1" smtClean="0">
              <a:solidFill>
                <a:schemeClr val="tx1"/>
              </a:solidFill>
            </a:rPr>
            <a:t>міста</a:t>
          </a:r>
          <a:r>
            <a:rPr lang="ru-RU" sz="1200" kern="1200" dirty="0" smtClean="0">
              <a:solidFill>
                <a:schemeClr val="tx1"/>
              </a:solidFill>
            </a:rPr>
            <a:t>»</a:t>
          </a:r>
          <a:endParaRPr lang="ru-RU" sz="1200" kern="1200" dirty="0">
            <a:solidFill>
              <a:schemeClr val="tx1"/>
            </a:solidFill>
          </a:endParaRPr>
        </a:p>
      </dsp:txBody>
      <dsp:txXfrm rot="10800000">
        <a:off x="230984" y="1918249"/>
        <a:ext cx="2316023" cy="3348754"/>
      </dsp:txXfrm>
    </dsp:sp>
    <dsp:sp modelId="{50F3D9E2-D443-40B4-AC65-121C3593138D}">
      <dsp:nvSpPr>
        <dsp:cNvPr id="0" name=""/>
        <dsp:cNvSpPr/>
      </dsp:nvSpPr>
      <dsp:spPr>
        <a:xfrm>
          <a:off x="2998437" y="114386"/>
          <a:ext cx="2606845" cy="173467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528DB4-4175-4707-A96A-F4E0423CF492}">
      <dsp:nvSpPr>
        <dsp:cNvPr id="0" name=""/>
        <dsp:cNvSpPr/>
      </dsp:nvSpPr>
      <dsp:spPr>
        <a:xfrm rot="10800000">
          <a:off x="2893981" y="1892070"/>
          <a:ext cx="2800376" cy="352231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err="1" smtClean="0">
              <a:solidFill>
                <a:schemeClr val="tx1"/>
              </a:solidFill>
            </a:rPr>
            <a:t>Ернсту</a:t>
          </a:r>
          <a:r>
            <a:rPr lang="ru-RU" sz="1100" b="1" kern="1200" dirty="0" smtClean="0">
              <a:solidFill>
                <a:schemeClr val="tx1"/>
              </a:solidFill>
            </a:rPr>
            <a:t> </a:t>
          </a:r>
          <a:r>
            <a:rPr lang="ru-RU" sz="1100" b="1" kern="1200" dirty="0" err="1" smtClean="0">
              <a:solidFill>
                <a:schemeClr val="tx1"/>
              </a:solidFill>
            </a:rPr>
            <a:t>Берджессу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вдалося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створити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графічний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додаток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екологічного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підходу</a:t>
          </a:r>
          <a:r>
            <a:rPr lang="ru-RU" sz="1100" kern="1200" dirty="0" smtClean="0">
              <a:solidFill>
                <a:schemeClr val="tx1"/>
              </a:solidFill>
            </a:rPr>
            <a:t> до </a:t>
          </a:r>
          <a:r>
            <a:rPr lang="ru-RU" sz="1100" kern="1200" dirty="0" err="1" smtClean="0">
              <a:solidFill>
                <a:schemeClr val="tx1"/>
              </a:solidFill>
            </a:rPr>
            <a:t>міст</a:t>
          </a:r>
          <a:r>
            <a:rPr lang="ru-RU" sz="1100" kern="1200" dirty="0" smtClean="0">
              <a:solidFill>
                <a:schemeClr val="tx1"/>
              </a:solidFill>
            </a:rPr>
            <a:t> - </a:t>
          </a:r>
          <a:r>
            <a:rPr lang="ru-RU" sz="1100" kern="1200" dirty="0" err="1" smtClean="0">
              <a:solidFill>
                <a:schemeClr val="tx1"/>
              </a:solidFill>
            </a:rPr>
            <a:t>теорію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концентричних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міських</a:t>
          </a:r>
          <a:r>
            <a:rPr lang="ru-RU" sz="1100" kern="1200" dirty="0" smtClean="0">
              <a:solidFill>
                <a:schemeClr val="tx1"/>
              </a:solidFill>
            </a:rPr>
            <a:t> зон (1925). У 1925 </a:t>
          </a:r>
          <a:r>
            <a:rPr lang="ru-RU" sz="1100" kern="1200" dirty="0" err="1" smtClean="0">
              <a:solidFill>
                <a:schemeClr val="tx1"/>
              </a:solidFill>
            </a:rPr>
            <a:t>році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вийшла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класична</a:t>
          </a:r>
          <a:r>
            <a:rPr lang="ru-RU" sz="1100" kern="1200" dirty="0" smtClean="0">
              <a:solidFill>
                <a:schemeClr val="tx1"/>
              </a:solidFill>
            </a:rPr>
            <a:t> робота </a:t>
          </a:r>
          <a:r>
            <a:rPr lang="ru-RU" sz="1100" kern="1200" dirty="0" err="1" smtClean="0">
              <a:solidFill>
                <a:schemeClr val="tx1"/>
              </a:solidFill>
            </a:rPr>
            <a:t>Берджесса</a:t>
          </a:r>
          <a:r>
            <a:rPr lang="ru-RU" sz="1100" kern="1200" dirty="0" smtClean="0">
              <a:solidFill>
                <a:schemeClr val="tx1"/>
              </a:solidFill>
            </a:rPr>
            <a:t> - «</a:t>
          </a:r>
          <a:r>
            <a:rPr lang="ru-RU" sz="1100" kern="1200" dirty="0" err="1" smtClean="0">
              <a:solidFill>
                <a:schemeClr val="tx1"/>
              </a:solidFill>
            </a:rPr>
            <a:t>Зростання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міста</a:t>
          </a:r>
          <a:r>
            <a:rPr lang="ru-RU" sz="1100" kern="1200" dirty="0" smtClean="0">
              <a:solidFill>
                <a:schemeClr val="tx1"/>
              </a:solidFill>
            </a:rPr>
            <a:t>: </a:t>
          </a:r>
          <a:r>
            <a:rPr lang="ru-RU" sz="1100" kern="1200" dirty="0" err="1" smtClean="0">
              <a:solidFill>
                <a:schemeClr val="tx1"/>
              </a:solidFill>
            </a:rPr>
            <a:t>введення</a:t>
          </a:r>
          <a:r>
            <a:rPr lang="ru-RU" sz="1100" kern="1200" dirty="0" smtClean="0">
              <a:solidFill>
                <a:schemeClr val="tx1"/>
              </a:solidFill>
            </a:rPr>
            <a:t> в </a:t>
          </a:r>
          <a:r>
            <a:rPr lang="ru-RU" sz="1100" kern="1200" dirty="0" err="1" smtClean="0">
              <a:solidFill>
                <a:schemeClr val="tx1"/>
              </a:solidFill>
            </a:rPr>
            <a:t>дослідницький</a:t>
          </a:r>
          <a:r>
            <a:rPr lang="ru-RU" sz="1100" kern="1200" dirty="0" smtClean="0">
              <a:solidFill>
                <a:schemeClr val="tx1"/>
              </a:solidFill>
            </a:rPr>
            <a:t> проект». </a:t>
          </a:r>
          <a:r>
            <a:rPr lang="ru-RU" sz="1100" kern="1200" dirty="0" err="1" smtClean="0">
              <a:solidFill>
                <a:schemeClr val="tx1"/>
              </a:solidFill>
            </a:rPr>
            <a:t>Саме</a:t>
          </a:r>
          <a:r>
            <a:rPr lang="ru-RU" sz="1100" kern="1200" dirty="0" smtClean="0">
              <a:solidFill>
                <a:schemeClr val="tx1"/>
              </a:solidFill>
            </a:rPr>
            <a:t> в «</a:t>
          </a:r>
          <a:r>
            <a:rPr lang="ru-RU" sz="1100" kern="1200" dirty="0" err="1" smtClean="0">
              <a:solidFill>
                <a:schemeClr val="tx1"/>
              </a:solidFill>
            </a:rPr>
            <a:t>Зростанні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міста</a:t>
          </a:r>
          <a:r>
            <a:rPr lang="ru-RU" sz="1100" kern="1200" dirty="0" smtClean="0">
              <a:solidFill>
                <a:schemeClr val="tx1"/>
              </a:solidFill>
            </a:rPr>
            <a:t>» </a:t>
          </a:r>
          <a:r>
            <a:rPr lang="ru-RU" sz="1100" kern="1200" dirty="0" err="1" smtClean="0">
              <a:solidFill>
                <a:schemeClr val="tx1"/>
              </a:solidFill>
            </a:rPr>
            <a:t>вперше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була</a:t>
          </a:r>
          <a:r>
            <a:rPr lang="ru-RU" sz="1100" kern="1200" dirty="0" smtClean="0">
              <a:solidFill>
                <a:schemeClr val="tx1"/>
              </a:solidFill>
            </a:rPr>
            <a:t> детально </a:t>
          </a:r>
          <a:r>
            <a:rPr lang="ru-RU" sz="1100" kern="1200" dirty="0" err="1" smtClean="0">
              <a:solidFill>
                <a:schemeClr val="tx1"/>
              </a:solidFill>
            </a:rPr>
            <a:t>розписана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ідея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концентричних</a:t>
          </a:r>
          <a:r>
            <a:rPr lang="ru-RU" sz="1100" kern="1200" dirty="0" smtClean="0">
              <a:solidFill>
                <a:schemeClr val="tx1"/>
              </a:solidFill>
            </a:rPr>
            <a:t> зон в Чикаго:</a:t>
          </a:r>
          <a:endParaRPr lang="ru-RU" sz="1100" kern="1200" dirty="0">
            <a:solidFill>
              <a:schemeClr val="tx1"/>
            </a:solidFill>
          </a:endParaRPr>
        </a:p>
      </dsp:txBody>
      <dsp:txXfrm rot="10800000">
        <a:off x="2980102" y="1892070"/>
        <a:ext cx="2628134" cy="3436189"/>
      </dsp:txXfrm>
    </dsp:sp>
    <dsp:sp modelId="{E1A3B348-259E-47F5-B89D-5A30CBEBA155}">
      <dsp:nvSpPr>
        <dsp:cNvPr id="0" name=""/>
        <dsp:cNvSpPr/>
      </dsp:nvSpPr>
      <dsp:spPr>
        <a:xfrm>
          <a:off x="6154681" y="119653"/>
          <a:ext cx="2601313" cy="173467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DA5DF6-4FA4-4B16-BA15-5CC318D70080}">
      <dsp:nvSpPr>
        <dsp:cNvPr id="0" name=""/>
        <dsp:cNvSpPr/>
      </dsp:nvSpPr>
      <dsp:spPr>
        <a:xfrm rot="10800000">
          <a:off x="5838773" y="1917606"/>
          <a:ext cx="2949219" cy="344358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err="1" smtClean="0">
              <a:solidFill>
                <a:schemeClr val="tx1"/>
              </a:solidFill>
            </a:rPr>
            <a:t>Луїс</a:t>
          </a:r>
          <a:r>
            <a:rPr lang="ru-RU" sz="1100" b="1" kern="1200" dirty="0" smtClean="0">
              <a:solidFill>
                <a:schemeClr val="tx1"/>
              </a:solidFill>
            </a:rPr>
            <a:t> </a:t>
          </a:r>
          <a:r>
            <a:rPr lang="ru-RU" sz="1100" b="1" kern="1200" dirty="0" err="1" smtClean="0">
              <a:solidFill>
                <a:schemeClr val="tx1"/>
              </a:solidFill>
            </a:rPr>
            <a:t>Вірт</a:t>
          </a:r>
          <a:r>
            <a:rPr lang="ru-RU" sz="1100" kern="1200" dirty="0" smtClean="0">
              <a:solidFill>
                <a:schemeClr val="tx1"/>
              </a:solidFill>
            </a:rPr>
            <a:t>, </a:t>
          </a:r>
          <a:r>
            <a:rPr lang="ru-RU" sz="1100" kern="1200" dirty="0" err="1" smtClean="0">
              <a:solidFill>
                <a:schemeClr val="tx1"/>
              </a:solidFill>
            </a:rPr>
            <a:t>учень</a:t>
          </a:r>
          <a:r>
            <a:rPr lang="ru-RU" sz="1100" kern="1200" dirty="0" smtClean="0">
              <a:solidFill>
                <a:schemeClr val="tx1"/>
              </a:solidFill>
            </a:rPr>
            <a:t> Р. Парку. У 1938 р. ним </a:t>
          </a:r>
          <a:r>
            <a:rPr lang="ru-RU" sz="1100" kern="1200" dirty="0" err="1" smtClean="0">
              <a:solidFill>
                <a:schemeClr val="tx1"/>
              </a:solidFill>
            </a:rPr>
            <a:t>була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опублікована</a:t>
          </a:r>
          <a:r>
            <a:rPr lang="ru-RU" sz="1100" kern="1200" dirty="0" smtClean="0">
              <a:solidFill>
                <a:schemeClr val="tx1"/>
              </a:solidFill>
            </a:rPr>
            <a:t> робота «</a:t>
          </a:r>
          <a:r>
            <a:rPr lang="ru-RU" sz="1100" kern="1200" dirty="0" err="1" smtClean="0">
              <a:solidFill>
                <a:schemeClr val="tx1"/>
              </a:solidFill>
            </a:rPr>
            <a:t>Урбанізм</a:t>
          </a:r>
          <a:r>
            <a:rPr lang="ru-RU" sz="1100" kern="1200" dirty="0" smtClean="0">
              <a:solidFill>
                <a:schemeClr val="tx1"/>
              </a:solidFill>
            </a:rPr>
            <a:t>, як шлях </a:t>
          </a:r>
          <a:r>
            <a:rPr lang="ru-RU" sz="1100" kern="1200" dirty="0" err="1" smtClean="0">
              <a:solidFill>
                <a:schemeClr val="tx1"/>
              </a:solidFill>
            </a:rPr>
            <a:t>життя</a:t>
          </a:r>
          <a:r>
            <a:rPr lang="ru-RU" sz="1100" kern="1200" dirty="0" smtClean="0">
              <a:solidFill>
                <a:schemeClr val="tx1"/>
              </a:solidFill>
            </a:rPr>
            <a:t>». У </a:t>
          </a:r>
          <a:r>
            <a:rPr lang="ru-RU" sz="1100" kern="1200" dirty="0" err="1" smtClean="0">
              <a:solidFill>
                <a:schemeClr val="tx1"/>
              </a:solidFill>
            </a:rPr>
            <a:t>ній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соціолог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розглядає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психологічні</a:t>
          </a:r>
          <a:r>
            <a:rPr lang="ru-RU" sz="1100" kern="1200" dirty="0" smtClean="0">
              <a:solidFill>
                <a:schemeClr val="tx1"/>
              </a:solidFill>
            </a:rPr>
            <a:t> та </a:t>
          </a:r>
          <a:r>
            <a:rPr lang="ru-RU" sz="1100" kern="1200" dirty="0" err="1" smtClean="0">
              <a:solidFill>
                <a:schemeClr val="tx1"/>
              </a:solidFill>
            </a:rPr>
            <a:t>поведінкові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слідства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життя</a:t>
          </a:r>
          <a:r>
            <a:rPr lang="ru-RU" sz="1100" kern="1200" dirty="0" smtClean="0">
              <a:solidFill>
                <a:schemeClr val="tx1"/>
              </a:solidFill>
            </a:rPr>
            <a:t> людей у </a:t>
          </a:r>
          <a:r>
            <a:rPr lang="ru-RU" sz="1100" kern="1200" dirty="0" err="1" smtClean="0">
              <a:solidFill>
                <a:schemeClr val="tx1"/>
              </a:solidFill>
            </a:rPr>
            <a:t>містах</a:t>
          </a:r>
          <a:r>
            <a:rPr lang="ru-RU" sz="1100" kern="1200" dirty="0" smtClean="0">
              <a:solidFill>
                <a:schemeClr val="tx1"/>
              </a:solidFill>
            </a:rPr>
            <a:t>. </a:t>
          </a:r>
          <a:r>
            <a:rPr lang="ru-RU" sz="1100" kern="1200" dirty="0" err="1" smtClean="0">
              <a:solidFill>
                <a:schemeClr val="tx1"/>
              </a:solidFill>
            </a:rPr>
            <a:t>Вірт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виділяє</a:t>
          </a:r>
          <a:r>
            <a:rPr lang="ru-RU" sz="1100" kern="1200" dirty="0" smtClean="0">
              <a:solidFill>
                <a:schemeClr val="tx1"/>
              </a:solidFill>
            </a:rPr>
            <a:t> три характеристики </a:t>
          </a:r>
          <a:r>
            <a:rPr lang="ru-RU" sz="1100" kern="1200" dirty="0" err="1" smtClean="0">
              <a:solidFill>
                <a:schemeClr val="tx1"/>
              </a:solidFill>
            </a:rPr>
            <a:t>міста</a:t>
          </a:r>
          <a:r>
            <a:rPr lang="ru-RU" sz="1100" kern="1200" dirty="0" smtClean="0">
              <a:solidFill>
                <a:schemeClr val="tx1"/>
              </a:solidFill>
            </a:rPr>
            <a:t>: </a:t>
          </a:r>
          <a:r>
            <a:rPr lang="ru-RU" sz="1100" kern="1200" dirty="0" err="1" smtClean="0">
              <a:solidFill>
                <a:schemeClr val="tx1"/>
              </a:solidFill>
            </a:rPr>
            <a:t>розмір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населення</a:t>
          </a:r>
          <a:r>
            <a:rPr lang="ru-RU" sz="1100" kern="1200" dirty="0" smtClean="0">
              <a:solidFill>
                <a:schemeClr val="tx1"/>
              </a:solidFill>
            </a:rPr>
            <a:t>, </a:t>
          </a:r>
          <a:r>
            <a:rPr lang="ru-RU" sz="1100" kern="1200" dirty="0" err="1" smtClean="0">
              <a:solidFill>
                <a:schemeClr val="tx1"/>
              </a:solidFill>
            </a:rPr>
            <a:t>щільність</a:t>
          </a:r>
          <a:r>
            <a:rPr lang="ru-RU" sz="1100" kern="1200" dirty="0" smtClean="0">
              <a:solidFill>
                <a:schemeClr val="tx1"/>
              </a:solidFill>
            </a:rPr>
            <a:t> і </a:t>
          </a:r>
          <a:r>
            <a:rPr lang="ru-RU" sz="1100" kern="1200" dirty="0" err="1" smtClean="0">
              <a:solidFill>
                <a:schemeClr val="tx1"/>
              </a:solidFill>
            </a:rPr>
            <a:t>різнорідність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населення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Наприкінці</a:t>
          </a:r>
          <a:r>
            <a:rPr lang="ru-RU" sz="1100" kern="1200" dirty="0" smtClean="0">
              <a:solidFill>
                <a:schemeClr val="tx1"/>
              </a:solidFill>
            </a:rPr>
            <a:t> 30-х </a:t>
          </a:r>
          <a:r>
            <a:rPr lang="ru-RU" sz="1100" kern="1200" dirty="0" err="1" smtClean="0">
              <a:solidFill>
                <a:schemeClr val="tx1"/>
              </a:solidFill>
            </a:rPr>
            <a:t>років</a:t>
          </a:r>
          <a:r>
            <a:rPr lang="ru-RU" sz="1100" kern="1200" dirty="0" smtClean="0">
              <a:solidFill>
                <a:schemeClr val="tx1"/>
              </a:solidFill>
            </a:rPr>
            <a:t>, </a:t>
          </a:r>
          <a:r>
            <a:rPr lang="ru-RU" sz="1100" kern="1200" dirty="0" err="1" smtClean="0">
              <a:solidFill>
                <a:schemeClr val="tx1"/>
              </a:solidFill>
            </a:rPr>
            <a:t>проводячи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дослідження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він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висунув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поняття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міського</a:t>
          </a:r>
          <a:r>
            <a:rPr lang="ru-RU" sz="1100" kern="1200" dirty="0" smtClean="0">
              <a:solidFill>
                <a:schemeClr val="tx1"/>
              </a:solidFill>
            </a:rPr>
            <a:t> способу </a:t>
          </a:r>
          <a:r>
            <a:rPr lang="ru-RU" sz="1100" kern="1200" dirty="0" err="1" smtClean="0">
              <a:solidFill>
                <a:schemeClr val="tx1"/>
              </a:solidFill>
            </a:rPr>
            <a:t>життя</a:t>
          </a:r>
          <a:r>
            <a:rPr lang="ru-RU" sz="1100" kern="1200" dirty="0" smtClean="0">
              <a:solidFill>
                <a:schemeClr val="tx1"/>
              </a:solidFill>
            </a:rPr>
            <a:t>, </a:t>
          </a:r>
          <a:r>
            <a:rPr lang="ru-RU" sz="1100" kern="1200" dirty="0" err="1" smtClean="0">
              <a:solidFill>
                <a:schemeClr val="tx1"/>
              </a:solidFill>
            </a:rPr>
            <a:t>пов'язав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воєдино</a:t>
          </a:r>
          <a:r>
            <a:rPr lang="ru-RU" sz="1100" kern="1200" dirty="0" smtClean="0">
              <a:solidFill>
                <a:schemeClr val="tx1"/>
              </a:solidFill>
            </a:rPr>
            <a:t> характеристики </a:t>
          </a:r>
          <a:r>
            <a:rPr lang="ru-RU" sz="1100" kern="1200" dirty="0" err="1" smtClean="0">
              <a:solidFill>
                <a:schemeClr val="tx1"/>
              </a:solidFill>
            </a:rPr>
            <a:t>просторової</a:t>
          </a:r>
          <a:r>
            <a:rPr lang="ru-RU" sz="1100" kern="1200" dirty="0" smtClean="0">
              <a:solidFill>
                <a:schemeClr val="tx1"/>
              </a:solidFill>
            </a:rPr>
            <a:t> та </a:t>
          </a:r>
          <a:r>
            <a:rPr lang="ru-RU" sz="1100" kern="1200" dirty="0" err="1" smtClean="0">
              <a:solidFill>
                <a:schemeClr val="tx1"/>
              </a:solidFill>
            </a:rPr>
            <a:t>соціальної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організації</a:t>
          </a:r>
          <a:r>
            <a:rPr lang="ru-RU" sz="1100" kern="1200" dirty="0" smtClean="0">
              <a:solidFill>
                <a:schemeClr val="tx1"/>
              </a:solidFill>
            </a:rPr>
            <a:t> великого </a:t>
          </a:r>
          <a:r>
            <a:rPr lang="ru-RU" sz="1100" kern="1200" dirty="0" err="1" smtClean="0">
              <a:solidFill>
                <a:schemeClr val="tx1"/>
              </a:solidFill>
            </a:rPr>
            <a:t>міста</a:t>
          </a:r>
          <a:r>
            <a:rPr lang="ru-RU" sz="1100" kern="1200" dirty="0" smtClean="0">
              <a:solidFill>
                <a:schemeClr val="tx1"/>
              </a:solidFill>
            </a:rPr>
            <a:t> з характеристиками особливого </a:t>
          </a:r>
          <a:r>
            <a:rPr lang="ru-RU" sz="1100" kern="1200" dirty="0" err="1" smtClean="0">
              <a:solidFill>
                <a:schemeClr val="tx1"/>
              </a:solidFill>
            </a:rPr>
            <a:t>міського</a:t>
          </a:r>
          <a:r>
            <a:rPr lang="ru-RU" sz="1100" kern="1200" dirty="0" smtClean="0">
              <a:solidFill>
                <a:schemeClr val="tx1"/>
              </a:solidFill>
            </a:rPr>
            <a:t> типу </a:t>
          </a:r>
          <a:r>
            <a:rPr lang="ru-RU" sz="1100" kern="1200" dirty="0" err="1" smtClean="0">
              <a:solidFill>
                <a:schemeClr val="tx1"/>
              </a:solidFill>
            </a:rPr>
            <a:t>особистості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Міський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спосіб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життя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протиставляв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традиційного</a:t>
          </a:r>
          <a:r>
            <a:rPr lang="ru-RU" sz="1100" kern="1200" dirty="0" smtClean="0">
              <a:solidFill>
                <a:schemeClr val="tx1"/>
              </a:solidFill>
            </a:rPr>
            <a:t> укладу </a:t>
          </a:r>
          <a:r>
            <a:rPr lang="ru-RU" sz="1100" kern="1200" dirty="0" err="1" smtClean="0">
              <a:solidFill>
                <a:schemeClr val="tx1"/>
              </a:solidFill>
            </a:rPr>
            <a:t>життя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сільської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громади</a:t>
          </a:r>
          <a:r>
            <a:rPr lang="ru-RU" sz="1100" kern="1200" dirty="0" smtClean="0">
              <a:solidFill>
                <a:schemeClr val="tx1"/>
              </a:solidFill>
            </a:rPr>
            <a:t>. </a:t>
          </a:r>
          <a:r>
            <a:rPr lang="ru-RU" sz="1100" kern="1200" dirty="0" err="1" smtClean="0">
              <a:solidFill>
                <a:schemeClr val="tx1"/>
              </a:solidFill>
            </a:rPr>
            <a:t>Вважав</a:t>
          </a:r>
          <a:r>
            <a:rPr lang="ru-RU" sz="1100" kern="1200" dirty="0" smtClean="0">
              <a:solidFill>
                <a:schemeClr val="tx1"/>
              </a:solidFill>
            </a:rPr>
            <a:t>, </a:t>
          </a:r>
          <a:r>
            <a:rPr lang="ru-RU" sz="1100" kern="1200" dirty="0" err="1" smtClean="0">
              <a:solidFill>
                <a:schemeClr val="tx1"/>
              </a:solidFill>
            </a:rPr>
            <a:t>що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спілкування</a:t>
          </a:r>
          <a:r>
            <a:rPr lang="ru-RU" sz="1100" kern="1200" dirty="0" smtClean="0">
              <a:solidFill>
                <a:schemeClr val="tx1"/>
              </a:solidFill>
            </a:rPr>
            <a:t> </a:t>
          </a:r>
          <a:r>
            <a:rPr lang="ru-RU" sz="1100" kern="1200" dirty="0" err="1" smtClean="0">
              <a:solidFill>
                <a:schemeClr val="tx1"/>
              </a:solidFill>
            </a:rPr>
            <a:t>городян</a:t>
          </a:r>
          <a:r>
            <a:rPr lang="ru-RU" sz="1100" kern="1200" dirty="0" smtClean="0">
              <a:solidFill>
                <a:schemeClr val="tx1"/>
              </a:solidFill>
            </a:rPr>
            <a:t> носить </a:t>
          </a:r>
          <a:r>
            <a:rPr lang="ru-RU" sz="1100" kern="1200" dirty="0" err="1" smtClean="0">
              <a:solidFill>
                <a:schemeClr val="tx1"/>
              </a:solidFill>
            </a:rPr>
            <a:t>поверхневий</a:t>
          </a:r>
          <a:r>
            <a:rPr lang="ru-RU" sz="1100" kern="1200" dirty="0" smtClean="0">
              <a:solidFill>
                <a:schemeClr val="tx1"/>
              </a:solidFill>
            </a:rPr>
            <a:t>, </a:t>
          </a:r>
          <a:r>
            <a:rPr lang="ru-RU" sz="1100" kern="1200" dirty="0" err="1" smtClean="0">
              <a:solidFill>
                <a:schemeClr val="tx1"/>
              </a:solidFill>
            </a:rPr>
            <a:t>формальний</a:t>
          </a:r>
          <a:r>
            <a:rPr lang="ru-RU" sz="1100" kern="1200" dirty="0" smtClean="0">
              <a:solidFill>
                <a:schemeClr val="tx1"/>
              </a:solidFill>
            </a:rPr>
            <a:t>, </a:t>
          </a:r>
          <a:r>
            <a:rPr lang="ru-RU" sz="1100" kern="1200" dirty="0" err="1" smtClean="0">
              <a:solidFill>
                <a:schemeClr val="tx1"/>
              </a:solidFill>
            </a:rPr>
            <a:t>анонімний</a:t>
          </a:r>
          <a:r>
            <a:rPr lang="ru-RU" sz="1100" kern="1200" dirty="0" smtClean="0">
              <a:solidFill>
                <a:schemeClr val="tx1"/>
              </a:solidFill>
            </a:rPr>
            <a:t> характер.</a:t>
          </a:r>
          <a:endParaRPr lang="ru-RU" sz="1100" kern="1200" dirty="0">
            <a:solidFill>
              <a:schemeClr val="tx1"/>
            </a:solidFill>
          </a:endParaRPr>
        </a:p>
      </dsp:txBody>
      <dsp:txXfrm rot="10800000">
        <a:off x="5929472" y="1917606"/>
        <a:ext cx="2767821" cy="335288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BCA3F-7737-4FFB-B50E-32CEFFEB69CB}">
      <dsp:nvSpPr>
        <dsp:cNvPr id="0" name=""/>
        <dsp:cNvSpPr/>
      </dsp:nvSpPr>
      <dsp:spPr>
        <a:xfrm>
          <a:off x="0" y="311002"/>
          <a:ext cx="3673475" cy="35054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dirty="0" err="1" smtClean="0">
              <a:solidFill>
                <a:schemeClr val="tx1"/>
              </a:solidFill>
            </a:rPr>
            <a:t>Своє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вираження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цей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підхід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отримали</a:t>
          </a:r>
          <a:r>
            <a:rPr lang="ru-RU" sz="1700" b="0" kern="1200" dirty="0" smtClean="0">
              <a:solidFill>
                <a:schemeClr val="tx1"/>
              </a:solidFill>
            </a:rPr>
            <a:t> в </a:t>
          </a:r>
          <a:r>
            <a:rPr lang="ru-RU" sz="1700" b="0" kern="1200" dirty="0" err="1" smtClean="0">
              <a:solidFill>
                <a:schemeClr val="tx1"/>
              </a:solidFill>
            </a:rPr>
            <a:t>роботі</a:t>
          </a:r>
          <a:r>
            <a:rPr lang="ru-RU" sz="1700" b="0" kern="1200" dirty="0" smtClean="0">
              <a:solidFill>
                <a:schemeClr val="tx1"/>
              </a:solidFill>
            </a:rPr>
            <a:t> В. </a:t>
          </a:r>
          <a:r>
            <a:rPr lang="ru-RU" sz="1700" b="0" kern="1200" dirty="0" err="1" smtClean="0">
              <a:solidFill>
                <a:schemeClr val="tx1"/>
              </a:solidFill>
            </a:rPr>
            <a:t>Файр</a:t>
          </a:r>
          <a:r>
            <a:rPr lang="ru-RU" sz="1700" b="0" kern="1200" dirty="0" smtClean="0">
              <a:solidFill>
                <a:schemeClr val="tx1"/>
              </a:solidFill>
            </a:rPr>
            <a:t> «</a:t>
          </a:r>
          <a:r>
            <a:rPr lang="ru-RU" sz="1700" b="0" kern="1200" dirty="0" err="1" smtClean="0">
              <a:solidFill>
                <a:schemeClr val="tx1"/>
              </a:solidFill>
            </a:rPr>
            <a:t>Використання</a:t>
          </a:r>
          <a:r>
            <a:rPr lang="ru-RU" sz="1700" b="0" kern="1200" dirty="0" smtClean="0">
              <a:solidFill>
                <a:schemeClr val="tx1"/>
              </a:solidFill>
            </a:rPr>
            <a:t> земель в </a:t>
          </a:r>
          <a:r>
            <a:rPr lang="ru-RU" sz="1700" b="0" kern="1200" dirty="0" err="1" smtClean="0">
              <a:solidFill>
                <a:schemeClr val="tx1"/>
              </a:solidFill>
            </a:rPr>
            <a:t>центральній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частині</a:t>
          </a:r>
          <a:r>
            <a:rPr lang="ru-RU" sz="1700" b="0" kern="1200" dirty="0" smtClean="0">
              <a:solidFill>
                <a:schemeClr val="tx1"/>
              </a:solidFill>
            </a:rPr>
            <a:t> Бостона» (1947). Автор </a:t>
          </a:r>
          <a:r>
            <a:rPr lang="ru-RU" sz="1700" b="0" kern="1200" dirty="0" err="1" smtClean="0">
              <a:solidFill>
                <a:schemeClr val="tx1"/>
              </a:solidFill>
            </a:rPr>
            <a:t>підкреслює</a:t>
          </a:r>
          <a:r>
            <a:rPr lang="ru-RU" sz="1700" b="0" kern="1200" dirty="0" smtClean="0">
              <a:solidFill>
                <a:schemeClr val="tx1"/>
              </a:solidFill>
            </a:rPr>
            <a:t>, </a:t>
          </a:r>
          <a:r>
            <a:rPr lang="ru-RU" sz="1700" b="0" kern="1200" dirty="0" err="1" smtClean="0">
              <a:solidFill>
                <a:schemeClr val="tx1"/>
              </a:solidFill>
            </a:rPr>
            <a:t>що</a:t>
          </a:r>
          <a:r>
            <a:rPr lang="ru-RU" sz="1700" b="0" kern="1200" dirty="0" smtClean="0">
              <a:solidFill>
                <a:schemeClr val="tx1"/>
              </a:solidFill>
            </a:rPr>
            <a:t> в </a:t>
          </a:r>
          <a:r>
            <a:rPr lang="ru-RU" sz="1700" b="0" kern="1200" dirty="0" err="1" smtClean="0">
              <a:solidFill>
                <a:schemeClr val="tx1"/>
              </a:solidFill>
            </a:rPr>
            <a:t>класичних</a:t>
          </a:r>
          <a:r>
            <a:rPr lang="ru-RU" sz="1700" b="0" kern="1200" dirty="0" smtClean="0">
              <a:solidFill>
                <a:schemeClr val="tx1"/>
              </a:solidFill>
            </a:rPr>
            <a:t> роботах </a:t>
          </a:r>
          <a:r>
            <a:rPr lang="ru-RU" sz="1700" b="0" kern="1200" dirty="0" err="1" smtClean="0">
              <a:solidFill>
                <a:schemeClr val="tx1"/>
              </a:solidFill>
            </a:rPr>
            <a:t>Чиказької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школи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занадто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велике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значення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надається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позаособистісна</a:t>
          </a:r>
          <a:r>
            <a:rPr lang="ru-RU" sz="1700" b="0" kern="1200" dirty="0" smtClean="0">
              <a:solidFill>
                <a:schemeClr val="tx1"/>
              </a:solidFill>
            </a:rPr>
            <a:t> мотивами </a:t>
          </a:r>
          <a:r>
            <a:rPr lang="ru-RU" sz="1700" b="0" kern="1200" dirty="0" err="1" smtClean="0">
              <a:solidFill>
                <a:schemeClr val="tx1"/>
              </a:solidFill>
            </a:rPr>
            <a:t>вибору</a:t>
          </a:r>
          <a:r>
            <a:rPr lang="ru-RU" sz="1700" b="0" kern="1200" dirty="0" smtClean="0">
              <a:solidFill>
                <a:schemeClr val="tx1"/>
              </a:solidFill>
            </a:rPr>
            <a:t> ареалу </a:t>
          </a:r>
          <a:r>
            <a:rPr lang="ru-RU" sz="1700" b="0" kern="1200" dirty="0" err="1" smtClean="0">
              <a:solidFill>
                <a:schemeClr val="tx1"/>
              </a:solidFill>
            </a:rPr>
            <a:t>розселення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мешканців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міста</a:t>
          </a:r>
          <a:r>
            <a:rPr lang="ru-RU" sz="1700" b="0" kern="1200" dirty="0" smtClean="0">
              <a:solidFill>
                <a:schemeClr val="tx1"/>
              </a:solidFill>
            </a:rPr>
            <a:t>. У </a:t>
          </a:r>
          <a:r>
            <a:rPr lang="ru-RU" sz="1700" b="0" kern="1200" dirty="0" err="1" smtClean="0">
              <a:solidFill>
                <a:schemeClr val="tx1"/>
              </a:solidFill>
            </a:rPr>
            <a:t>вивченні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міста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концентрувався</a:t>
          </a:r>
          <a:r>
            <a:rPr lang="ru-RU" sz="1700" b="0" kern="1200" dirty="0" smtClean="0">
              <a:solidFill>
                <a:schemeClr val="tx1"/>
              </a:solidFill>
            </a:rPr>
            <a:t> на </a:t>
          </a:r>
          <a:r>
            <a:rPr lang="ru-RU" sz="1700" b="0" kern="1200" dirty="0" err="1" smtClean="0">
              <a:solidFill>
                <a:schemeClr val="tx1"/>
              </a:solidFill>
            </a:rPr>
            <a:t>ролі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культури</a:t>
          </a:r>
          <a:r>
            <a:rPr lang="ru-RU" sz="1700" b="0" kern="1200" dirty="0" smtClean="0">
              <a:solidFill>
                <a:schemeClr val="tx1"/>
              </a:solidFill>
            </a:rPr>
            <a:t> і </a:t>
          </a:r>
          <a:r>
            <a:rPr lang="ru-RU" sz="1700" b="0" kern="1200" dirty="0" err="1" smtClean="0">
              <a:solidFill>
                <a:schemeClr val="tx1"/>
              </a:solidFill>
            </a:rPr>
            <a:t>цінностей</a:t>
          </a:r>
          <a:r>
            <a:rPr lang="ru-RU" sz="1700" b="0" kern="1200" dirty="0" smtClean="0">
              <a:solidFill>
                <a:schemeClr val="tx1"/>
              </a:solidFill>
            </a:rPr>
            <a:t> у </a:t>
          </a:r>
          <a:r>
            <a:rPr lang="ru-RU" sz="1700" b="0" kern="1200" dirty="0" err="1" smtClean="0">
              <a:solidFill>
                <a:schemeClr val="tx1"/>
              </a:solidFill>
            </a:rPr>
            <a:t>виборі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місця</a:t>
          </a:r>
          <a:r>
            <a:rPr lang="ru-RU" sz="1700" b="0" kern="1200" dirty="0" smtClean="0">
              <a:solidFill>
                <a:schemeClr val="tx1"/>
              </a:solidFill>
            </a:rPr>
            <a:t> </a:t>
          </a:r>
          <a:r>
            <a:rPr lang="ru-RU" sz="1700" b="0" kern="1200" dirty="0" err="1" smtClean="0">
              <a:solidFill>
                <a:schemeClr val="tx1"/>
              </a:solidFill>
            </a:rPr>
            <a:t>розташування</a:t>
          </a:r>
          <a:r>
            <a:rPr lang="ru-RU" sz="1700" b="0" kern="1200" dirty="0" smtClean="0">
              <a:solidFill>
                <a:schemeClr val="tx1"/>
              </a:solidFill>
            </a:rPr>
            <a:t> людей та </a:t>
          </a:r>
          <a:r>
            <a:rPr lang="ru-RU" sz="1700" b="0" kern="1200" dirty="0" err="1" smtClean="0">
              <a:solidFill>
                <a:schemeClr val="tx1"/>
              </a:solidFill>
            </a:rPr>
            <a:t>інститутів</a:t>
          </a:r>
          <a:r>
            <a:rPr lang="ru-RU" sz="1700" b="0" kern="1200" dirty="0" smtClean="0">
              <a:solidFill>
                <a:schemeClr val="tx1"/>
              </a:solidFill>
            </a:rPr>
            <a:t> в </a:t>
          </a:r>
          <a:r>
            <a:rPr lang="ru-RU" sz="1700" b="0" kern="1200" dirty="0" err="1" smtClean="0">
              <a:solidFill>
                <a:schemeClr val="tx1"/>
              </a:solidFill>
            </a:rPr>
            <a:t>місті</a:t>
          </a:r>
          <a:r>
            <a:rPr lang="ru-RU" sz="1700" b="0" kern="1200" dirty="0" smtClean="0">
              <a:solidFill>
                <a:schemeClr val="tx1"/>
              </a:solidFill>
            </a:rPr>
            <a:t>.</a:t>
          </a:r>
          <a:endParaRPr lang="ru-RU" sz="1700" b="0" kern="1200" dirty="0">
            <a:solidFill>
              <a:schemeClr val="tx1"/>
            </a:solidFill>
          </a:endParaRPr>
        </a:p>
      </dsp:txBody>
      <dsp:txXfrm>
        <a:off x="0" y="311002"/>
        <a:ext cx="3673475" cy="3505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microsoft.com/office/2007/relationships/diagramDrawing" Target="../diagrams/drawing11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2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diagramLayout" Target="../diagrams/layout11.xml"/><Relationship Id="rId7" Type="http://schemas.openxmlformats.org/officeDocument/2006/relationships/image" Target="../media/image16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microsoft.com/office/2007/relationships/diagramDrawing" Target="../diagrams/drawing8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openxmlformats.org/officeDocument/2006/relationships/diagramData" Target="../diagrams/data8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7.xml"/><Relationship Id="rId10" Type="http://schemas.microsoft.com/office/2007/relationships/diagramDrawing" Target="../diagrams/drawing9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2708476"/>
            <a:ext cx="3672408" cy="1702160"/>
          </a:xfrm>
        </p:spPr>
        <p:txBody>
          <a:bodyPr>
            <a:normAutofit/>
          </a:bodyPr>
          <a:lstStyle/>
          <a:p>
            <a:r>
              <a:rPr lang="ru-RU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Соціологія</a:t>
            </a: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міста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2286000"/>
            <a:ext cx="4038600" cy="44196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Лекція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Вступ</a:t>
            </a:r>
            <a:r>
              <a:rPr lang="ru-RU" dirty="0" smtClean="0"/>
              <a:t> до курсу «</a:t>
            </a:r>
            <a:r>
              <a:rPr lang="ru-RU" dirty="0" err="1" smtClean="0"/>
              <a:t>Соціологія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К.соціол.н</a:t>
            </a:r>
            <a:r>
              <a:rPr lang="ru-RU" dirty="0" smtClean="0"/>
              <a:t>., доцент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соціології</a:t>
            </a:r>
            <a:r>
              <a:rPr lang="ru-RU" dirty="0" smtClean="0"/>
              <a:t> Кулик </a:t>
            </a:r>
            <a:r>
              <a:rPr lang="ru-RU" dirty="0" err="1" smtClean="0"/>
              <a:t>Марії</a:t>
            </a:r>
            <a:r>
              <a:rPr lang="ru-RU" dirty="0" smtClean="0"/>
              <a:t> </a:t>
            </a:r>
            <a:r>
              <a:rPr lang="ru-RU" dirty="0" err="1" smtClean="0"/>
              <a:t>Анатоліївни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92696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Міністерство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endParaRPr lang="ru-RU" dirty="0"/>
          </a:p>
          <a:p>
            <a:pPr algn="ctr"/>
            <a:r>
              <a:rPr lang="ru-RU" dirty="0"/>
              <a:t>  </a:t>
            </a:r>
            <a:r>
              <a:rPr lang="ru-RU" dirty="0" err="1"/>
              <a:t>Запорізький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університет</a:t>
            </a:r>
            <a:endParaRPr lang="ru-RU" dirty="0"/>
          </a:p>
          <a:p>
            <a:pPr algn="ctr"/>
            <a:r>
              <a:rPr lang="ru-RU" dirty="0"/>
              <a:t>Факультет </a:t>
            </a:r>
            <a:r>
              <a:rPr lang="ru-RU" dirty="0" err="1"/>
              <a:t>соціології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312151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889168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/>
              <a:t>Анрі</a:t>
            </a:r>
            <a:r>
              <a:rPr lang="ru-RU" b="1" dirty="0" smtClean="0"/>
              <a:t> </a:t>
            </a:r>
            <a:r>
              <a:rPr lang="ru-RU" b="1" dirty="0" err="1" smtClean="0"/>
              <a:t>Лефевр</a:t>
            </a: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08885498"/>
              </p:ext>
            </p:extLst>
          </p:nvPr>
        </p:nvGraphicFramePr>
        <p:xfrm>
          <a:off x="683568" y="1628800"/>
          <a:ext cx="453650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Объект 2"/>
          <p:cNvPicPr>
            <a:picLocks noGrp="1" noChangeAspect="1"/>
          </p:cNvPicPr>
          <p:nvPr>
            <p:ph sz="quarter" idx="14"/>
          </p:nvPr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708920"/>
            <a:ext cx="3170247" cy="2376264"/>
          </a:xfrm>
          <a:effectLst>
            <a:softEdge rad="3175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8604448" y="3501008"/>
            <a:ext cx="430887" cy="3167390"/>
          </a:xfrm>
          <a:prstGeom prst="rect">
            <a:avLst/>
          </a:prstGeom>
        </p:spPr>
        <p:txBody>
          <a:bodyPr vert="vert" wrap="square">
            <a:spAutoFit/>
          </a:bodyPr>
          <a:lstStyle/>
          <a:p>
            <a:r>
              <a:rPr lang="ru-RU" sz="800" dirty="0"/>
              <a:t>Вагин В.В. Городская социология: Учебное пособие для муниципальных управляющих. М., 2000.</a:t>
            </a:r>
          </a:p>
        </p:txBody>
      </p:sp>
    </p:spTree>
    <p:extLst>
      <p:ext uri="{BB962C8B-B14F-4D97-AF65-F5344CB8AC3E}">
        <p14:creationId xmlns="" xmlns:p14="http://schemas.microsoft.com/office/powerpoint/2010/main" val="25092055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792088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Девід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Харві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88840"/>
            <a:ext cx="2592288" cy="3522461"/>
          </a:xfrm>
          <a:effectLst>
            <a:softEdge rad="63500"/>
          </a:effectLst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="" xmlns:p14="http://schemas.microsoft.com/office/powerpoint/2010/main" val="2007421873"/>
              </p:ext>
            </p:extLst>
          </p:nvPr>
        </p:nvGraphicFramePr>
        <p:xfrm>
          <a:off x="3635896" y="1484784"/>
          <a:ext cx="4896545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604448" y="2636912"/>
            <a:ext cx="430887" cy="3912532"/>
          </a:xfrm>
          <a:prstGeom prst="rect">
            <a:avLst/>
          </a:prstGeom>
        </p:spPr>
        <p:txBody>
          <a:bodyPr vert="vert" wrap="square">
            <a:spAutoFit/>
          </a:bodyPr>
          <a:lstStyle/>
          <a:p>
            <a:r>
              <a:rPr lang="ru-RU" sz="800" dirty="0"/>
              <a:t>Вагин В.В. Городская социология: Учебное пособие для муниципальных управляющих. М., 2000.</a:t>
            </a:r>
          </a:p>
        </p:txBody>
      </p:sp>
    </p:spTree>
    <p:extLst>
      <p:ext uri="{BB962C8B-B14F-4D97-AF65-F5344CB8AC3E}">
        <p14:creationId xmlns="" xmlns:p14="http://schemas.microsoft.com/office/powerpoint/2010/main" val="8247553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7024744" cy="81716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Джон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Логан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Харві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Молоч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344496362"/>
              </p:ext>
            </p:extLst>
          </p:nvPr>
        </p:nvGraphicFramePr>
        <p:xfrm>
          <a:off x="683568" y="1556792"/>
          <a:ext cx="417646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401" y="4282911"/>
            <a:ext cx="2701295" cy="19411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bg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softEdge rad="31750"/>
          </a:effectLst>
        </p:spPr>
      </p:pic>
      <p:sp>
        <p:nvSpPr>
          <p:cNvPr id="6" name="TextBox 5"/>
          <p:cNvSpPr txBox="1"/>
          <p:nvPr/>
        </p:nvSpPr>
        <p:spPr>
          <a:xfrm>
            <a:off x="8696075" y="1700808"/>
            <a:ext cx="430887" cy="496855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800" dirty="0"/>
              <a:t>J. Logan, H. </a:t>
            </a:r>
            <a:r>
              <a:rPr lang="en-US" sz="800" dirty="0" err="1"/>
              <a:t>Molotch</a:t>
            </a:r>
            <a:r>
              <a:rPr lang="en-US" sz="800" dirty="0"/>
              <a:t>. The City as a Growth Machine// Urban fortunes. The political economy of space. </a:t>
            </a:r>
            <a:r>
              <a:rPr lang="en-US" sz="800" dirty="0" err="1"/>
              <a:t>Berkely</a:t>
            </a:r>
            <a:r>
              <a:rPr lang="en-US" sz="800" dirty="0"/>
              <a:t>: University of California press. 1988</a:t>
            </a:r>
            <a:r>
              <a:rPr lang="en-US" sz="800" dirty="0" smtClean="0"/>
              <a:t>.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6048164" y="6199626"/>
            <a:ext cx="2016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На </a:t>
            </a:r>
            <a:r>
              <a:rPr lang="ru-RU" sz="1100" dirty="0" err="1" smtClean="0"/>
              <a:t>фото:Х.Молоч</a:t>
            </a:r>
            <a:r>
              <a:rPr lang="ru-RU" sz="1100" dirty="0" smtClean="0"/>
              <a:t> </a:t>
            </a:r>
            <a:endParaRPr lang="ru-RU" sz="11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540020"/>
            <a:ext cx="1800200" cy="235762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bg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softEdge rad="31750"/>
          </a:effectLst>
        </p:spPr>
      </p:pic>
      <p:sp>
        <p:nvSpPr>
          <p:cNvPr id="11" name="TextBox 10"/>
          <p:cNvSpPr txBox="1"/>
          <p:nvPr/>
        </p:nvSpPr>
        <p:spPr>
          <a:xfrm>
            <a:off x="5796136" y="3816450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На фото: </a:t>
            </a:r>
            <a:r>
              <a:rPr lang="ru-RU" sz="1100" dirty="0" err="1" smtClean="0"/>
              <a:t>Д.Логан</a:t>
            </a:r>
            <a:endParaRPr lang="ru-RU" sz="1100" dirty="0"/>
          </a:p>
        </p:txBody>
      </p:sp>
    </p:spTree>
    <p:extLst>
      <p:ext uri="{BB962C8B-B14F-4D97-AF65-F5344CB8AC3E}">
        <p14:creationId xmlns="" xmlns:p14="http://schemas.microsoft.com/office/powerpoint/2010/main" val="779333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485" y="1330797"/>
            <a:ext cx="8064896" cy="1080120"/>
          </a:xfrm>
        </p:spPr>
        <p:txBody>
          <a:bodyPr>
            <a:noAutofit/>
          </a:bodyPr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напрямки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дослідженнях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Соціології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1895825414"/>
              </p:ext>
            </p:extLst>
          </p:nvPr>
        </p:nvGraphicFramePr>
        <p:xfrm>
          <a:off x="683568" y="1844824"/>
          <a:ext cx="792088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646381" y="1330797"/>
            <a:ext cx="430887" cy="552313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800" dirty="0" err="1"/>
              <a:t>Вербеци</a:t>
            </a:r>
            <a:r>
              <a:rPr lang="ru-RU" sz="800" dirty="0"/>
              <a:t> В.В., Суббот А.А., </a:t>
            </a:r>
            <a:r>
              <a:rPr lang="ru-RU" sz="800" dirty="0" err="1"/>
              <a:t>Христюк</a:t>
            </a:r>
            <a:r>
              <a:rPr lang="ru-RU" sz="800" dirty="0"/>
              <a:t> Т.А. Социология учебное пособие для студ. вузов В.В. </a:t>
            </a:r>
            <a:r>
              <a:rPr lang="ru-RU" sz="800" dirty="0" err="1"/>
              <a:t>Вербеци</a:t>
            </a:r>
            <a:r>
              <a:rPr lang="ru-RU" sz="800" dirty="0"/>
              <a:t>, А.А. Суббот, Т.А. </a:t>
            </a:r>
            <a:r>
              <a:rPr lang="ru-RU" sz="800" dirty="0" err="1"/>
              <a:t>Христюк</a:t>
            </a:r>
            <a:r>
              <a:rPr lang="ru-RU" sz="800" dirty="0"/>
              <a:t> Киев 2009 550С. ББКС5я73-2</a:t>
            </a:r>
          </a:p>
        </p:txBody>
      </p:sp>
    </p:spTree>
    <p:extLst>
      <p:ext uri="{BB962C8B-B14F-4D97-AF65-F5344CB8AC3E}">
        <p14:creationId xmlns="" xmlns:p14="http://schemas.microsoft.com/office/powerpoint/2010/main" val="27967929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512168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інтереси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соціологи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="" xmlns:p14="http://schemas.microsoft.com/office/powerpoint/2010/main" val="573294863"/>
              </p:ext>
            </p:extLst>
          </p:nvPr>
        </p:nvGraphicFramePr>
        <p:xfrm>
          <a:off x="467544" y="1556792"/>
          <a:ext cx="8208911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210824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0"/>
            <a:ext cx="7024744" cy="1196752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="" xmlns:p14="http://schemas.microsoft.com/office/powerpoint/2010/main" val="3550427731"/>
              </p:ext>
            </p:extLst>
          </p:nvPr>
        </p:nvGraphicFramePr>
        <p:xfrm>
          <a:off x="611560" y="2132856"/>
          <a:ext cx="799288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1412776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Нау</a:t>
            </a:r>
            <a:r>
              <a:rPr lang="uk-UA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кова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бібліотека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ЗНУ</a:t>
            </a:r>
          </a:p>
          <a:p>
            <a:pPr algn="ctr"/>
            <a:r>
              <a:rPr lang="ru-RU" sz="1200" dirty="0" smtClean="0"/>
              <a:t>(</a:t>
            </a:r>
            <a:r>
              <a:rPr lang="ru-RU" sz="1200" dirty="0" err="1" smtClean="0"/>
              <a:t>додаткова</a:t>
            </a:r>
            <a:r>
              <a:rPr lang="ru-RU" sz="1200" dirty="0" smtClean="0"/>
              <a:t> </a:t>
            </a:r>
            <a:r>
              <a:rPr lang="ru-RU" sz="1200" dirty="0" err="1" smtClean="0"/>
              <a:t>література</a:t>
            </a:r>
            <a:r>
              <a:rPr lang="ru-RU" sz="1200" dirty="0" smtClean="0"/>
              <a:t> в </a:t>
            </a:r>
            <a:r>
              <a:rPr lang="ru-RU" sz="1200" dirty="0" err="1" smtClean="0"/>
              <a:t>тексті</a:t>
            </a:r>
            <a:r>
              <a:rPr lang="ru-RU" sz="1200" dirty="0" smtClean="0"/>
              <a:t>) </a:t>
            </a:r>
            <a:endParaRPr 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6989167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817160"/>
          </a:xfrm>
        </p:spPr>
        <p:txBody>
          <a:bodyPr/>
          <a:lstStyle/>
          <a:p>
            <a:pPr algn="ctr"/>
            <a:r>
              <a:rPr lang="ru-RU" b="1" dirty="0" smtClean="0"/>
              <a:t>План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5184576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endParaRPr lang="ru-RU" dirty="0" smtClean="0"/>
          </a:p>
          <a:p>
            <a:r>
              <a:rPr lang="ru-RU" dirty="0" err="1"/>
              <a:t>Уточнення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smtClean="0"/>
              <a:t>понять</a:t>
            </a:r>
          </a:p>
          <a:p>
            <a:r>
              <a:rPr lang="ru-RU" dirty="0" smtClean="0"/>
              <a:t>Предмет </a:t>
            </a:r>
            <a:r>
              <a:rPr lang="ru-RU" dirty="0"/>
              <a:t>і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соціології</a:t>
            </a:r>
            <a:r>
              <a:rPr lang="ru-RU" dirty="0"/>
              <a:t> </a:t>
            </a:r>
            <a:r>
              <a:rPr lang="ru-RU" dirty="0" err="1"/>
              <a:t>міста</a:t>
            </a:r>
            <a:endParaRPr lang="ru-RU" dirty="0"/>
          </a:p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соціології</a:t>
            </a:r>
            <a:r>
              <a:rPr lang="ru-RU" dirty="0"/>
              <a:t> </a:t>
            </a:r>
            <a:r>
              <a:rPr lang="ru-RU" dirty="0" err="1"/>
              <a:t>міста</a:t>
            </a:r>
            <a:endParaRPr lang="ru-RU" dirty="0"/>
          </a:p>
          <a:p>
            <a:r>
              <a:rPr lang="ru-RU" dirty="0" err="1"/>
              <a:t>протосоціології</a:t>
            </a:r>
            <a:r>
              <a:rPr lang="ru-RU" dirty="0"/>
              <a:t> </a:t>
            </a:r>
            <a:r>
              <a:rPr lang="ru-RU" dirty="0" err="1"/>
              <a:t>міста</a:t>
            </a:r>
            <a:endParaRPr lang="ru-RU" dirty="0"/>
          </a:p>
          <a:p>
            <a:r>
              <a:rPr lang="ru-RU" dirty="0" err="1"/>
              <a:t>Міська</a:t>
            </a:r>
            <a:r>
              <a:rPr lang="ru-RU" dirty="0"/>
              <a:t> </a:t>
            </a:r>
            <a:r>
              <a:rPr lang="ru-RU" dirty="0" err="1"/>
              <a:t>соціологія</a:t>
            </a:r>
            <a:r>
              <a:rPr lang="ru-RU" dirty="0"/>
              <a:t> в роботах </a:t>
            </a:r>
            <a:r>
              <a:rPr lang="ru-RU" dirty="0" err="1"/>
              <a:t>класиків</a:t>
            </a:r>
            <a:endParaRPr lang="ru-RU" dirty="0"/>
          </a:p>
          <a:p>
            <a:r>
              <a:rPr lang="ru-RU" dirty="0" err="1"/>
              <a:t>Чиказька</a:t>
            </a:r>
            <a:r>
              <a:rPr lang="ru-RU" dirty="0"/>
              <a:t> школа </a:t>
            </a:r>
            <a:r>
              <a:rPr lang="ru-RU" dirty="0" err="1"/>
              <a:t>соціології</a:t>
            </a:r>
            <a:endParaRPr lang="ru-RU" dirty="0"/>
          </a:p>
          <a:p>
            <a:r>
              <a:rPr lang="ru-RU" dirty="0" err="1"/>
              <a:t>Послідовники</a:t>
            </a:r>
            <a:r>
              <a:rPr lang="ru-RU" dirty="0"/>
              <a:t> </a:t>
            </a:r>
            <a:r>
              <a:rPr lang="ru-RU" dirty="0" err="1"/>
              <a:t>Чиказької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endParaRPr lang="ru-RU" dirty="0"/>
          </a:p>
          <a:p>
            <a:r>
              <a:rPr lang="ru-RU" dirty="0" err="1"/>
              <a:t>Анрі</a:t>
            </a:r>
            <a:r>
              <a:rPr lang="ru-RU" dirty="0"/>
              <a:t> </a:t>
            </a:r>
            <a:r>
              <a:rPr lang="ru-RU" dirty="0" err="1"/>
              <a:t>Лефевр</a:t>
            </a:r>
            <a:endParaRPr lang="ru-RU" dirty="0"/>
          </a:p>
          <a:p>
            <a:r>
              <a:rPr lang="ru-RU" dirty="0" err="1"/>
              <a:t>Девід</a:t>
            </a:r>
            <a:r>
              <a:rPr lang="ru-RU" dirty="0"/>
              <a:t> </a:t>
            </a:r>
            <a:r>
              <a:rPr lang="ru-RU" dirty="0" err="1"/>
              <a:t>Харві</a:t>
            </a:r>
            <a:endParaRPr lang="ru-RU" dirty="0"/>
          </a:p>
          <a:p>
            <a:r>
              <a:rPr lang="ru-RU" dirty="0"/>
              <a:t>Джон </a:t>
            </a:r>
            <a:r>
              <a:rPr lang="ru-RU" dirty="0" err="1"/>
              <a:t>Логан</a:t>
            </a:r>
            <a:r>
              <a:rPr lang="ru-RU" dirty="0"/>
              <a:t> і </a:t>
            </a:r>
            <a:r>
              <a:rPr lang="ru-RU" dirty="0" err="1"/>
              <a:t>Харві</a:t>
            </a:r>
            <a:r>
              <a:rPr lang="ru-RU" dirty="0"/>
              <a:t> </a:t>
            </a:r>
            <a:r>
              <a:rPr lang="ru-RU" dirty="0" err="1"/>
              <a:t>Молоч</a:t>
            </a:r>
            <a:endParaRPr lang="ru-RU" dirty="0"/>
          </a:p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smtClean="0"/>
              <a:t>напрямки </a:t>
            </a:r>
            <a:r>
              <a:rPr lang="ru-RU" dirty="0"/>
              <a:t>у </a:t>
            </a:r>
            <a:r>
              <a:rPr lang="ru-RU" dirty="0" err="1"/>
              <a:t>дослідженнях</a:t>
            </a:r>
            <a:r>
              <a:rPr lang="ru-RU" dirty="0"/>
              <a:t> </a:t>
            </a:r>
            <a:r>
              <a:rPr lang="ru-RU" dirty="0" err="1"/>
              <a:t>Соціології</a:t>
            </a:r>
            <a:r>
              <a:rPr lang="ru-RU" dirty="0"/>
              <a:t> </a:t>
            </a:r>
            <a:r>
              <a:rPr lang="ru-RU" dirty="0" err="1"/>
              <a:t>міста</a:t>
            </a:r>
            <a:endParaRPr lang="ru-RU" dirty="0"/>
          </a:p>
          <a:p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в </a:t>
            </a:r>
            <a:r>
              <a:rPr lang="ru-RU" dirty="0" err="1"/>
              <a:t>соціологи</a:t>
            </a:r>
            <a:r>
              <a:rPr lang="ru-RU" dirty="0"/>
              <a:t> </a:t>
            </a:r>
            <a:r>
              <a:rPr lang="ru-RU" dirty="0" err="1"/>
              <a:t>міста</a:t>
            </a:r>
            <a:endParaRPr lang="ru-RU" dirty="0"/>
          </a:p>
          <a:p>
            <a:r>
              <a:rPr lang="ru-RU" dirty="0" err="1"/>
              <a:t>література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857481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920880" cy="1070992"/>
          </a:xfrm>
        </p:spPr>
        <p:txBody>
          <a:bodyPr>
            <a:noAutofit/>
          </a:bodyPr>
          <a:lstStyle/>
          <a:p>
            <a:r>
              <a:rPr lang="ru-RU" b="1" dirty="0" err="1"/>
              <a:t>Уточнення</a:t>
            </a:r>
            <a:r>
              <a:rPr lang="ru-RU" b="1" dirty="0"/>
              <a:t> </a:t>
            </a:r>
            <a:r>
              <a:rPr lang="ru-RU" b="1" dirty="0" err="1"/>
              <a:t>основних</a:t>
            </a:r>
            <a:r>
              <a:rPr lang="ru-RU" b="1" dirty="0"/>
              <a:t> </a:t>
            </a:r>
            <a:r>
              <a:rPr lang="ru-RU" b="1" dirty="0" smtClean="0"/>
              <a:t>понять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88907927"/>
              </p:ext>
            </p:extLst>
          </p:nvPr>
        </p:nvGraphicFramePr>
        <p:xfrm>
          <a:off x="611560" y="1556792"/>
          <a:ext cx="79208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9016039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47796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Предмет і </a:t>
            </a:r>
            <a:r>
              <a:rPr lang="ru-RU" b="1" dirty="0" err="1" smtClean="0"/>
              <a:t>об'єкт</a:t>
            </a:r>
            <a:r>
              <a:rPr lang="ru-RU" b="1" dirty="0" smtClean="0"/>
              <a:t> </a:t>
            </a:r>
            <a:r>
              <a:rPr lang="ru-RU" b="1" dirty="0" err="1" smtClean="0"/>
              <a:t>соціології</a:t>
            </a:r>
            <a:r>
              <a:rPr lang="ru-RU" b="1" dirty="0" smtClean="0"/>
              <a:t> </a:t>
            </a:r>
            <a:r>
              <a:rPr lang="ru-RU" b="1" dirty="0" err="1" smtClean="0"/>
              <a:t>міста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67646725"/>
              </p:ext>
            </p:extLst>
          </p:nvPr>
        </p:nvGraphicFramePr>
        <p:xfrm>
          <a:off x="539552" y="1700808"/>
          <a:ext cx="79208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39875" y="4039344"/>
            <a:ext cx="461665" cy="25922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900" dirty="0"/>
              <a:t>Пирогов С.В. Социология города / С.В. Пирогов. - М.: Новый учебник, 2004. - 208 с</a:t>
            </a:r>
          </a:p>
        </p:txBody>
      </p:sp>
    </p:spTree>
    <p:extLst>
      <p:ext uri="{BB962C8B-B14F-4D97-AF65-F5344CB8AC3E}">
        <p14:creationId xmlns="" xmlns:p14="http://schemas.microsoft.com/office/powerpoint/2010/main" val="40396504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/>
              <a:t>соціології</a:t>
            </a:r>
            <a:r>
              <a:rPr lang="ru-RU" b="1" dirty="0"/>
              <a:t> </a:t>
            </a:r>
            <a:r>
              <a:rPr lang="ru-RU" b="1" dirty="0" err="1" smtClean="0"/>
              <a:t>міста</a:t>
            </a:r>
            <a:endParaRPr lang="ru-RU" b="1" dirty="0"/>
          </a:p>
        </p:txBody>
      </p:sp>
      <p:graphicFrame>
        <p:nvGraphicFramePr>
          <p:cNvPr id="19" name="Объект 1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580624114"/>
              </p:ext>
            </p:extLst>
          </p:nvPr>
        </p:nvGraphicFramePr>
        <p:xfrm>
          <a:off x="539552" y="1916832"/>
          <a:ext cx="3384376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Объект 1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="" xmlns:p14="http://schemas.microsoft.com/office/powerpoint/2010/main" val="4200874852"/>
              </p:ext>
            </p:extLst>
          </p:nvPr>
        </p:nvGraphicFramePr>
        <p:xfrm>
          <a:off x="4067944" y="1988840"/>
          <a:ext cx="4464496" cy="4332039"/>
        </p:xfrm>
        <a:graphic>
          <a:graphicData uri="http://schemas.openxmlformats.org/drawingml/2006/table">
            <a:tbl>
              <a:tblPr/>
              <a:tblGrid>
                <a:gridCol w="2266590"/>
                <a:gridCol w="2197906"/>
              </a:tblGrid>
              <a:tr h="467080">
                <a:tc>
                  <a:txBody>
                    <a:bodyPr/>
                    <a:lstStyle/>
                    <a:p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джерело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інформації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Методи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1167695">
                <a:tc>
                  <a:txBody>
                    <a:bodyPr/>
                    <a:lstStyle/>
                    <a:p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Документальний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Аналіз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u="non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документів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, контент </a:t>
                      </a:r>
                      <a:r>
                        <a:rPr lang="ru-RU" sz="1400" b="1" u="non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аналіз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7388">
                <a:tc>
                  <a:txBody>
                    <a:bodyPr/>
                    <a:lstStyle/>
                    <a:p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Зовнішні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 прояви </a:t>
                      </a:r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соціальних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явищ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Спостереження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7080">
                <a:tc>
                  <a:txBody>
                    <a:bodyPr/>
                    <a:lstStyle/>
                    <a:p>
                      <a:r>
                        <a:rPr lang="uk-UA" sz="14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Людина</a:t>
                      </a:r>
                      <a:r>
                        <a:rPr lang="uk-UA" sz="1400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Опитування</a:t>
                      </a:r>
                      <a:r>
                        <a:rPr lang="ru-RU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(анкета, </a:t>
                      </a:r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інтерв'ю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7080">
                <a:tc>
                  <a:txBody>
                    <a:bodyPr/>
                    <a:lstStyle/>
                    <a:p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Мала </a:t>
                      </a:r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група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Социометричне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u="non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опитування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7080">
                <a:tc>
                  <a:txBody>
                    <a:bodyPr/>
                    <a:lstStyle/>
                    <a:p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Соціальний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досвід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Експертне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опитування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7080">
                <a:tc>
                  <a:txBody>
                    <a:bodyPr/>
                    <a:lstStyle/>
                    <a:p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Організована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група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Експеремент</a:t>
                      </a:r>
                      <a:r>
                        <a:rPr lang="uk-UA" sz="1400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138" marR="46138" marT="23069" marB="230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4645025" y="3206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4446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52128"/>
          </a:xfrm>
        </p:spPr>
        <p:txBody>
          <a:bodyPr>
            <a:normAutofit/>
          </a:bodyPr>
          <a:lstStyle/>
          <a:p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Протосоціологія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міста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="" xmlns:p14="http://schemas.microsoft.com/office/powerpoint/2010/main" val="2820351406"/>
              </p:ext>
            </p:extLst>
          </p:nvPr>
        </p:nvGraphicFramePr>
        <p:xfrm>
          <a:off x="107504" y="1484784"/>
          <a:ext cx="8496746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6917325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543" y="404664"/>
            <a:ext cx="8323921" cy="1368152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Міська соціологія в роботах класиків 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18974963"/>
              </p:ext>
            </p:extLst>
          </p:nvPr>
        </p:nvGraphicFramePr>
        <p:xfrm>
          <a:off x="179512" y="1772816"/>
          <a:ext cx="871296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04448" y="2996952"/>
            <a:ext cx="461665" cy="39383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900" dirty="0"/>
              <a:t>Вагин В.В. Городская социология: Учебное пособие для муниципальных управляющих. М., 2000.</a:t>
            </a:r>
          </a:p>
        </p:txBody>
      </p:sp>
    </p:spTree>
    <p:extLst>
      <p:ext uri="{BB962C8B-B14F-4D97-AF65-F5344CB8AC3E}">
        <p14:creationId xmlns="" xmlns:p14="http://schemas.microsoft.com/office/powerpoint/2010/main" val="10899001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9941" y="404664"/>
            <a:ext cx="8064896" cy="936104"/>
          </a:xfrm>
        </p:spPr>
        <p:txBody>
          <a:bodyPr>
            <a:normAutofit/>
          </a:bodyPr>
          <a:lstStyle/>
          <a:p>
            <a:r>
              <a:rPr lang="ru-RU" b="1" dirty="0" err="1"/>
              <a:t>Чиказька</a:t>
            </a:r>
            <a:r>
              <a:rPr lang="ru-RU" b="1" dirty="0"/>
              <a:t> школа </a:t>
            </a:r>
            <a:r>
              <a:rPr lang="ru-RU" b="1" dirty="0" err="1" smtClean="0"/>
              <a:t>соціології</a:t>
            </a:r>
            <a:endParaRPr lang="ru-RU" b="1" dirty="0"/>
          </a:p>
        </p:txBody>
      </p:sp>
      <p:graphicFrame>
        <p:nvGraphicFramePr>
          <p:cNvPr id="16" name="Объект 1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="" xmlns:p14="http://schemas.microsoft.com/office/powerpoint/2010/main" val="211514270"/>
              </p:ext>
            </p:extLst>
          </p:nvPr>
        </p:nvGraphicFramePr>
        <p:xfrm>
          <a:off x="0" y="1124744"/>
          <a:ext cx="89644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648333" y="2119555"/>
            <a:ext cx="446276" cy="47166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800" dirty="0"/>
              <a:t>Тезисы докладов I Всероссийской научной конференции «</a:t>
            </a:r>
            <a:r>
              <a:rPr lang="ru-RU" sz="800" dirty="0" err="1"/>
              <a:t>Сорокинские</a:t>
            </a:r>
            <a:r>
              <a:rPr lang="ru-RU" sz="800" dirty="0"/>
              <a:t> чтения </a:t>
            </a:r>
            <a:endParaRPr lang="ru-RU" sz="800" dirty="0" smtClean="0"/>
          </a:p>
          <a:p>
            <a:r>
              <a:rPr lang="ru-RU" sz="800" dirty="0" smtClean="0"/>
              <a:t>— </a:t>
            </a:r>
            <a:r>
              <a:rPr lang="ru-RU" sz="800" dirty="0"/>
              <a:t>2004: Российское общество и вызовы глобализации». М.: Альфа-М, 2004. Т. 1. С. 73-77</a:t>
            </a:r>
            <a:r>
              <a:rPr lang="ru-RU" sz="900" dirty="0"/>
              <a:t>.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869159"/>
            <a:ext cx="2664296" cy="1535565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="" xmlns:p14="http://schemas.microsoft.com/office/powerpoint/2010/main" val="9842469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936104"/>
          </a:xfrm>
        </p:spPr>
        <p:txBody>
          <a:bodyPr>
            <a:normAutofit/>
          </a:bodyPr>
          <a:lstStyle/>
          <a:p>
            <a:r>
              <a:rPr lang="ru-RU" b="1" dirty="0" err="1"/>
              <a:t>Послідовники</a:t>
            </a:r>
            <a:r>
              <a:rPr lang="ru-RU" b="1" dirty="0"/>
              <a:t> </a:t>
            </a:r>
            <a:r>
              <a:rPr lang="ru-RU" b="1" dirty="0" err="1"/>
              <a:t>Чиказької</a:t>
            </a:r>
            <a:r>
              <a:rPr lang="ru-RU" b="1" dirty="0"/>
              <a:t> </a:t>
            </a:r>
            <a:r>
              <a:rPr lang="ru-RU" b="1" dirty="0" err="1" smtClean="0"/>
              <a:t>школи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99592" y="1844824"/>
            <a:ext cx="3425651" cy="63976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Соціокультурний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990511285"/>
              </p:ext>
            </p:extLst>
          </p:nvPr>
        </p:nvGraphicFramePr>
        <p:xfrm>
          <a:off x="755576" y="2276872"/>
          <a:ext cx="3673475" cy="412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932040" y="1844824"/>
            <a:ext cx="3055717" cy="639762"/>
          </a:xfrm>
        </p:spPr>
        <p:txBody>
          <a:bodyPr>
            <a:normAutofit fontScale="92500" lnSpcReduction="20000"/>
          </a:bodyPr>
          <a:lstStyle/>
          <a:p>
            <a:r>
              <a:rPr lang="uk-UA" dirty="0" err="1" smtClean="0"/>
              <a:t>Неортодокластний</a:t>
            </a:r>
            <a:r>
              <a:rPr lang="uk-UA" dirty="0" smtClean="0"/>
              <a:t> підхід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3075821606"/>
              </p:ext>
            </p:extLst>
          </p:nvPr>
        </p:nvGraphicFramePr>
        <p:xfrm>
          <a:off x="4643438" y="2276872"/>
          <a:ext cx="388900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="" xmlns:p14="http://schemas.microsoft.com/office/powerpoint/2010/main" val="35476445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1061</TotalTime>
  <Words>2092</Words>
  <Application>Microsoft Office PowerPoint</Application>
  <PresentationFormat>Экран (4:3)</PresentationFormat>
  <Paragraphs>126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Остин</vt:lpstr>
      <vt:lpstr>Соціологія міста</vt:lpstr>
      <vt:lpstr>План </vt:lpstr>
      <vt:lpstr>Уточнення основних понять</vt:lpstr>
      <vt:lpstr>Предмет і об'єкт соціології міста</vt:lpstr>
      <vt:lpstr>Основні методи соціології міста</vt:lpstr>
      <vt:lpstr>Протосоціологія міста </vt:lpstr>
      <vt:lpstr>Міська соціологія в роботах класиків </vt:lpstr>
      <vt:lpstr>Чиказька школа соціології</vt:lpstr>
      <vt:lpstr>Послідовники Чиказької школи</vt:lpstr>
      <vt:lpstr>Анрі Лефевр</vt:lpstr>
      <vt:lpstr>Девід Харві</vt:lpstr>
      <vt:lpstr>Джон Логан і Харві Молоч</vt:lpstr>
      <vt:lpstr>Основні напрямки у дослідженнях Соціології міста</vt:lpstr>
      <vt:lpstr>Особисті інтереси в соціологи міста</vt:lpstr>
      <vt:lpstr>Література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Социология города</dc:title>
  <dc:creator>kulik</dc:creator>
  <cp:lastModifiedBy>kulik</cp:lastModifiedBy>
  <cp:revision>83</cp:revision>
  <dcterms:modified xsi:type="dcterms:W3CDTF">2023-01-29T18:45:31Z</dcterms:modified>
</cp:coreProperties>
</file>