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01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236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79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158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500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639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53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408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87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864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95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F5897-342B-408E-B7FA-C4A9D9EA2F8F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667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700808"/>
            <a:ext cx="8229600" cy="2304256"/>
          </a:xfrm>
        </p:spPr>
        <p:txBody>
          <a:bodyPr>
            <a:noAutofit/>
          </a:bodyPr>
          <a:lstStyle/>
          <a:p>
            <a:pPr algn="l"/>
            <a:r>
              <a:rPr lang="ru-RU" sz="3200" dirty="0"/>
              <a:t>1. </a:t>
            </a:r>
            <a:r>
              <a:rPr lang="uk-UA" sz="3200" dirty="0" smtClean="0"/>
              <a:t>Сутність бізнес - плану.</a:t>
            </a:r>
            <a:br>
              <a:rPr lang="uk-UA" sz="3200" dirty="0" smtClean="0"/>
            </a:br>
            <a:r>
              <a:rPr lang="uk-UA" sz="3200" dirty="0" smtClean="0"/>
              <a:t>2. Складання бізнес – плану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51520" y="188640"/>
            <a:ext cx="8229600" cy="1905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51520" y="188536"/>
            <a:ext cx="8229600" cy="1905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b="1" dirty="0" smtClean="0"/>
              <a:t>Тема </a:t>
            </a:r>
            <a:r>
              <a:rPr lang="uk-UA" b="1" dirty="0" smtClean="0"/>
              <a:t>13</a:t>
            </a:r>
            <a:r>
              <a:rPr lang="uk-UA" b="1" dirty="0"/>
              <a:t>. Бізнес - планування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570663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48680"/>
            <a:ext cx="6400800" cy="5090120"/>
          </a:xfrm>
        </p:spPr>
        <p:txBody>
          <a:bodyPr>
            <a:normAutofit fontScale="55000" lnSpcReduction="20000"/>
          </a:bodyPr>
          <a:lstStyle/>
          <a:p>
            <a:r>
              <a:rPr lang="uk-UA" sz="4500" b="1" dirty="0">
                <a:solidFill>
                  <a:schemeClr val="tx1"/>
                </a:solidFill>
              </a:rPr>
              <a:t>Бізнес-план - </a:t>
            </a:r>
            <a:r>
              <a:rPr lang="uk-UA" sz="4500" dirty="0">
                <a:solidFill>
                  <a:schemeClr val="tx1"/>
                </a:solidFill>
              </a:rPr>
              <a:t>це документ, який містить систему ув'язаних у часі й просторі, узгоджених з метою і ресурсами заходів та дій, спрямованих на отримання максимального прибутку внаслідок реалізації підприємницького проекту.</a:t>
            </a:r>
          </a:p>
          <a:p>
            <a:endParaRPr lang="uk-UA" sz="4500" b="1" dirty="0" smtClean="0">
              <a:solidFill>
                <a:schemeClr val="tx1"/>
              </a:solidFill>
            </a:endParaRPr>
          </a:p>
          <a:p>
            <a:r>
              <a:rPr lang="uk-UA" sz="4500" b="1" dirty="0" smtClean="0">
                <a:solidFill>
                  <a:schemeClr val="tx1"/>
                </a:solidFill>
              </a:rPr>
              <a:t>Цілі </a:t>
            </a:r>
            <a:r>
              <a:rPr lang="uk-UA" sz="4500" b="1" dirty="0">
                <a:solidFill>
                  <a:schemeClr val="tx1"/>
                </a:solidFill>
              </a:rPr>
              <a:t>складання бізнес-плану:</a:t>
            </a:r>
          </a:p>
          <a:p>
            <a:pPr algn="just"/>
            <a:r>
              <a:rPr lang="uk-UA" sz="4500" dirty="0">
                <a:solidFill>
                  <a:schemeClr val="tx1"/>
                </a:solidFill>
              </a:rPr>
              <a:t>- отримання банківського кредиту;</a:t>
            </a:r>
          </a:p>
          <a:p>
            <a:pPr algn="just"/>
            <a:r>
              <a:rPr lang="uk-UA" sz="4500" dirty="0">
                <a:solidFill>
                  <a:schemeClr val="tx1"/>
                </a:solidFill>
              </a:rPr>
              <a:t>- для внутрішніх </a:t>
            </a:r>
            <a:r>
              <a:rPr lang="uk-UA" sz="4500" dirty="0" smtClean="0">
                <a:solidFill>
                  <a:schemeClr val="tx1"/>
                </a:solidFill>
              </a:rPr>
              <a:t>цілей;</a:t>
            </a:r>
            <a:endParaRPr lang="uk-UA" sz="4500" dirty="0">
              <a:solidFill>
                <a:schemeClr val="tx1"/>
              </a:solidFill>
            </a:endParaRPr>
          </a:p>
          <a:p>
            <a:pPr algn="just"/>
            <a:r>
              <a:rPr lang="uk-UA" sz="4500" dirty="0">
                <a:solidFill>
                  <a:schemeClr val="tx1"/>
                </a:solidFill>
              </a:rPr>
              <a:t>- залучення інвесторів;</a:t>
            </a:r>
          </a:p>
          <a:p>
            <a:pPr algn="just"/>
            <a:r>
              <a:rPr lang="uk-UA" sz="4500" dirty="0">
                <a:solidFill>
                  <a:schemeClr val="tx1"/>
                </a:solidFill>
              </a:rPr>
              <a:t>- створення спільного підприємства;</a:t>
            </a:r>
          </a:p>
          <a:p>
            <a:pPr algn="just"/>
            <a:r>
              <a:rPr lang="uk-UA" sz="4500" dirty="0">
                <a:solidFill>
                  <a:schemeClr val="tx1"/>
                </a:solidFill>
              </a:rPr>
              <a:t>- укладання великого </a:t>
            </a:r>
            <a:r>
              <a:rPr lang="uk-UA" sz="4500" dirty="0" smtClean="0">
                <a:solidFill>
                  <a:schemeClr val="tx1"/>
                </a:solidFill>
              </a:rPr>
              <a:t>контракту;</a:t>
            </a:r>
            <a:endParaRPr lang="uk-UA" sz="4500" dirty="0">
              <a:solidFill>
                <a:schemeClr val="tx1"/>
              </a:solidFill>
            </a:endParaRPr>
          </a:p>
          <a:p>
            <a:pPr algn="just"/>
            <a:r>
              <a:rPr lang="uk-UA" sz="4500" dirty="0">
                <a:solidFill>
                  <a:schemeClr val="tx1"/>
                </a:solidFill>
              </a:rPr>
              <a:t>- продаж власної </a:t>
            </a:r>
            <a:r>
              <a:rPr lang="uk-UA" sz="4500" dirty="0" smtClean="0">
                <a:solidFill>
                  <a:schemeClr val="tx1"/>
                </a:solidFill>
              </a:rPr>
              <a:t>справи.</a:t>
            </a:r>
            <a:endParaRPr lang="uk-UA" sz="4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194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uk-UA" b="1" dirty="0"/>
              <a:t>Правильна та раціональна організація складання бізнес-плану передбачає:</a:t>
            </a:r>
          </a:p>
          <a:p>
            <a:pPr marL="0" indent="0" algn="just">
              <a:buNone/>
            </a:pPr>
            <a:r>
              <a:rPr lang="uk-UA" dirty="0"/>
              <a:t>- забезпечення взаємозв'язку та </a:t>
            </a:r>
            <a:r>
              <a:rPr lang="uk-UA" dirty="0" err="1"/>
              <a:t>взаємоузгодженості</a:t>
            </a:r>
            <a:r>
              <a:rPr lang="uk-UA" dirty="0"/>
              <a:t> в розробці окремих розділів бізнес-плану;</a:t>
            </a:r>
          </a:p>
          <a:p>
            <a:pPr marL="0" indent="0" algn="just">
              <a:buNone/>
            </a:pPr>
            <a:r>
              <a:rPr lang="uk-UA" dirty="0"/>
              <a:t>- чіткий розподіл обов'язків між виконавцями;</a:t>
            </a:r>
          </a:p>
          <a:p>
            <a:pPr marL="0" indent="0" algn="just">
              <a:buNone/>
            </a:pPr>
            <a:r>
              <a:rPr lang="uk-UA" dirty="0"/>
              <a:t>- координацію дій окремих виконавців;</a:t>
            </a:r>
          </a:p>
          <a:p>
            <a:pPr marL="0" indent="0" algn="just">
              <a:buNone/>
            </a:pPr>
            <a:r>
              <a:rPr lang="uk-UA" dirty="0"/>
              <a:t>- забезпечення складання бізнес-плану у встановлені терміни;</a:t>
            </a:r>
          </a:p>
          <a:p>
            <a:pPr marL="0" indent="0" algn="just">
              <a:buNone/>
            </a:pPr>
            <a:r>
              <a:rPr lang="uk-UA" dirty="0"/>
              <a:t>- багатоваріантність планування та вибір оптимального проекту;</a:t>
            </a:r>
          </a:p>
          <a:p>
            <a:pPr marL="0" indent="0" algn="just">
              <a:buNone/>
            </a:pPr>
            <a:r>
              <a:rPr lang="uk-UA" dirty="0"/>
              <a:t>- доведення основних положень бізнес-плану до всіх зацікавлених сторін.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74680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400" b="1" dirty="0"/>
              <a:t>Бізнес-планування включає три етапи</a:t>
            </a:r>
            <a:r>
              <a:rPr lang="uk-UA" sz="2400" b="1" dirty="0" smtClean="0"/>
              <a:t>:</a:t>
            </a:r>
          </a:p>
          <a:p>
            <a:pPr marL="0" indent="0" algn="ctr">
              <a:buNone/>
            </a:pPr>
            <a:endParaRPr lang="uk-UA" sz="2400" b="1" dirty="0"/>
          </a:p>
          <a:p>
            <a:pPr marL="0" indent="0" algn="just">
              <a:buNone/>
            </a:pPr>
            <a:r>
              <a:rPr lang="uk-UA" sz="2400" dirty="0"/>
              <a:t>1. Підготовчий </a:t>
            </a:r>
            <a:r>
              <a:rPr lang="uk-UA" sz="2400" dirty="0" smtClean="0"/>
              <a:t>період.</a:t>
            </a:r>
            <a:endParaRPr lang="uk-UA" sz="2400" dirty="0"/>
          </a:p>
          <a:p>
            <a:pPr marL="0" indent="0" algn="just">
              <a:buNone/>
            </a:pPr>
            <a:r>
              <a:rPr lang="uk-UA" sz="2400" dirty="0"/>
              <a:t>2. Власне складання бізнес-плану.</a:t>
            </a:r>
          </a:p>
          <a:p>
            <a:pPr marL="0" indent="0" algn="just">
              <a:buNone/>
            </a:pPr>
            <a:r>
              <a:rPr lang="uk-UA" sz="2400" dirty="0"/>
              <a:t>3. Презентація бізнес-плану і доведення основних його положень до потенційних інвесторів.</a:t>
            </a: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0902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uk-UA" b="1" dirty="0"/>
              <a:t>Зміст та структура бізнес-плану на сьогодні не регламентовані. Проте основні його структурні елементи це</a:t>
            </a:r>
            <a:r>
              <a:rPr lang="uk-UA" b="1" dirty="0" smtClean="0"/>
              <a:t>:</a:t>
            </a:r>
          </a:p>
          <a:p>
            <a:pPr marL="0" indent="0" algn="ctr">
              <a:buNone/>
            </a:pPr>
            <a:endParaRPr lang="uk-UA" b="1" dirty="0"/>
          </a:p>
          <a:p>
            <a:pPr marL="0" indent="0" algn="just">
              <a:buNone/>
            </a:pPr>
            <a:r>
              <a:rPr lang="uk-UA" dirty="0"/>
              <a:t>- титульна сторінка, яка містить повну назву документа та фірми, її адресу, телефон, прізвища керівників та інші реквізити;</a:t>
            </a:r>
          </a:p>
          <a:p>
            <a:pPr marL="0" indent="0" algn="just">
              <a:buNone/>
            </a:pPr>
            <a:r>
              <a:rPr lang="uk-UA" dirty="0"/>
              <a:t>- зведений розділ (узагальнююче резюме), тобто коротка анотація всього бізнес-плану обсягом не більше 4-5 сторінок друкованого тексту;</a:t>
            </a:r>
          </a:p>
          <a:p>
            <a:pPr marL="0" indent="0" algn="just">
              <a:buNone/>
            </a:pPr>
            <a:r>
              <a:rPr lang="uk-UA" dirty="0"/>
              <a:t>- зміст-перелік усіх розділів і підрозділів;</a:t>
            </a:r>
          </a:p>
          <a:p>
            <a:pPr marL="0" indent="0" algn="just">
              <a:buNone/>
            </a:pPr>
            <a:r>
              <a:rPr lang="uk-UA" dirty="0"/>
              <a:t>- основні розділи;</a:t>
            </a:r>
          </a:p>
          <a:p>
            <a:pPr marL="0" indent="0" algn="just">
              <a:buNone/>
            </a:pPr>
            <a:r>
              <a:rPr lang="uk-UA" dirty="0"/>
              <a:t>- додатки: структура управління фірмою; баланс фірми та інша фінансова інформація;</a:t>
            </a:r>
          </a:p>
          <a:p>
            <a:pPr marL="0" indent="0" algn="just">
              <a:buNone/>
            </a:pPr>
            <a:r>
              <a:rPr lang="uk-UA" dirty="0"/>
              <a:t>- інформація за декілька останніх років; рекомендаційні листи та позитивні відгуки на бізнес-план; інша довідкова інформація; бібліографія.</a:t>
            </a:r>
          </a:p>
          <a:p>
            <a:pPr marL="0" indent="0" algn="ctr">
              <a:buNone/>
            </a:pPr>
            <a:endParaRPr lang="uk-UA" b="1" dirty="0" smtClean="0"/>
          </a:p>
          <a:p>
            <a:pPr marL="0" indent="0" algn="ctr">
              <a:buNone/>
            </a:pPr>
            <a:r>
              <a:rPr lang="uk-UA" b="1" dirty="0" smtClean="0"/>
              <a:t>Загальний </a:t>
            </a:r>
            <a:r>
              <a:rPr lang="uk-UA" b="1" dirty="0"/>
              <a:t>обсяг бізнес-плану, як правило, не повинен перевищувати 25 – 30 друкованих сторінок.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57822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100" b="1" dirty="0"/>
              <a:t>Основні розділи БП</a:t>
            </a:r>
            <a:r>
              <a:rPr lang="uk-UA" sz="2100" b="1" dirty="0" smtClean="0"/>
              <a:t>: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just">
              <a:buNone/>
            </a:pPr>
            <a:r>
              <a:rPr lang="uk-UA" sz="2100" dirty="0"/>
              <a:t>- суть проекту та характеристика продукції (робіт, послуг);</a:t>
            </a:r>
          </a:p>
          <a:p>
            <a:pPr marL="0" indent="0" algn="just">
              <a:buNone/>
            </a:pPr>
            <a:r>
              <a:rPr lang="uk-UA" sz="2100" dirty="0"/>
              <a:t>- оцінка ринку збуту;</a:t>
            </a:r>
          </a:p>
          <a:p>
            <a:pPr marL="0" indent="0" algn="just">
              <a:buNone/>
            </a:pPr>
            <a:r>
              <a:rPr lang="uk-UA" sz="2100" dirty="0"/>
              <a:t>- аналіз стану справ у галузі та оцінка конкурентоспроможності;</a:t>
            </a:r>
          </a:p>
          <a:p>
            <a:pPr marL="0" indent="0" algn="just">
              <a:buNone/>
            </a:pPr>
            <a:r>
              <a:rPr lang="uk-UA" sz="2100" dirty="0"/>
              <a:t>- план маркетингу;</a:t>
            </a:r>
          </a:p>
          <a:p>
            <a:pPr marL="0" indent="0" algn="just">
              <a:buNone/>
            </a:pPr>
            <a:r>
              <a:rPr lang="uk-UA" sz="2100" dirty="0"/>
              <a:t>- виробничий план;</a:t>
            </a:r>
          </a:p>
          <a:p>
            <a:pPr marL="0" indent="0" algn="just">
              <a:buNone/>
            </a:pPr>
            <a:r>
              <a:rPr lang="uk-UA" sz="2100" dirty="0"/>
              <a:t>- організаційний план;</a:t>
            </a:r>
          </a:p>
          <a:p>
            <a:pPr marL="0" indent="0" algn="just">
              <a:buNone/>
            </a:pPr>
            <a:r>
              <a:rPr lang="uk-UA" sz="2100" dirty="0"/>
              <a:t>- оцінка ризику і страхування;</a:t>
            </a:r>
          </a:p>
          <a:p>
            <a:pPr marL="0" indent="0" algn="just">
              <a:buNone/>
            </a:pPr>
            <a:r>
              <a:rPr lang="uk-UA" sz="2100" dirty="0"/>
              <a:t>- фінансовий план.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96413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339</Words>
  <Application>Microsoft Office PowerPoint</Application>
  <PresentationFormat>Экран (4:3)</PresentationFormat>
  <Paragraphs>53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1. Сутність бізнес - плану. 2. Складання бізнес – плану.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17</cp:revision>
  <dcterms:created xsi:type="dcterms:W3CDTF">2020-08-26T06:53:27Z</dcterms:created>
  <dcterms:modified xsi:type="dcterms:W3CDTF">2022-03-04T15:27:09Z</dcterms:modified>
</cp:coreProperties>
</file>