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4" d="100"/>
          <a:sy n="64" d="100"/>
        </p:scale>
        <p:origin x="-288" y="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292BEA-9175-4C74-86EE-B3E8CB6C8BBA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4F0121A-E4C6-492A-8011-47CA5DBC6D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НАВЧАННЯ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6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32656"/>
            <a:ext cx="142875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980728"/>
            <a:ext cx="1238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556792"/>
            <a:ext cx="12096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2132856"/>
            <a:ext cx="134302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2492896"/>
            <a:ext cx="46005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6" y="3356992"/>
            <a:ext cx="12096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99992" y="4005064"/>
            <a:ext cx="20574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4581128"/>
            <a:ext cx="23907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5301208"/>
            <a:ext cx="7905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6021288"/>
            <a:ext cx="30956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79512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31.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8367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32.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4127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33.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34.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26369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35.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32129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36.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38610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37.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4581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38.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51520" y="52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39.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043608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40.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числа.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0"/>
            <a:ext cx="25717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836712"/>
            <a:ext cx="23907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484784"/>
            <a:ext cx="2419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2204864"/>
            <a:ext cx="1162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2708920"/>
            <a:ext cx="18478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2996952"/>
            <a:ext cx="2362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3933056"/>
            <a:ext cx="8286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4509120"/>
            <a:ext cx="13716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4797152"/>
            <a:ext cx="14287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16016" y="5373216"/>
            <a:ext cx="39624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0" y="188640"/>
            <a:ext cx="6084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41.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836712"/>
            <a:ext cx="6012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42.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412776"/>
            <a:ext cx="6660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43.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2060848"/>
            <a:ext cx="5652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44.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2636912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45.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29969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46.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38610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47.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4365104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48.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4725144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49.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50,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вставте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порівняйте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правильними</a:t>
            </a:r>
            <a:r>
              <a:rPr lang="ru-RU" dirty="0" smtClean="0"/>
              <a:t> </a:t>
            </a:r>
            <a:r>
              <a:rPr lang="ru-RU" dirty="0" err="1" smtClean="0"/>
              <a:t>відповідями</a:t>
            </a:r>
            <a:r>
              <a:rPr lang="ru-RU" dirty="0" smtClean="0"/>
              <a:t>. </a:t>
            </a:r>
            <a:r>
              <a:rPr lang="ru-RU" dirty="0" err="1" smtClean="0"/>
              <a:t>Порахуйте</a:t>
            </a:r>
            <a:r>
              <a:rPr lang="ru-RU" dirty="0" smtClean="0"/>
              <a:t>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правильно </a:t>
            </a:r>
            <a:r>
              <a:rPr lang="ru-RU" dirty="0" err="1" smtClean="0"/>
              <a:t>вирішених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та </a:t>
            </a:r>
            <a:r>
              <a:rPr lang="ru-RU" dirty="0" err="1" smtClean="0"/>
              <a:t>оцініть</a:t>
            </a:r>
            <a:r>
              <a:rPr lang="ru-RU" dirty="0" smtClean="0"/>
              <a:t> результат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графіка</a:t>
            </a:r>
            <a:r>
              <a:rPr lang="ru-RU" dirty="0" smtClean="0"/>
              <a:t>:</a:t>
            </a:r>
            <a:endParaRPr lang="ru-RU" dirty="0" smtClean="0"/>
          </a:p>
          <a:p>
            <a:pPr algn="ctr"/>
            <a:r>
              <a:rPr lang="ru-RU" dirty="0" err="1" smtClean="0"/>
              <a:t>Графік</a:t>
            </a:r>
            <a:r>
              <a:rPr lang="ru-RU" dirty="0" smtClean="0"/>
              <a:t> для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математичного</a:t>
            </a:r>
            <a:r>
              <a:rPr lang="ru-RU" dirty="0" smtClean="0"/>
              <a:t> тесту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573016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відкладіть</a:t>
            </a:r>
            <a:r>
              <a:rPr lang="ru-RU" dirty="0" smtClean="0"/>
              <a:t> на </a:t>
            </a:r>
            <a:r>
              <a:rPr lang="ru-RU" dirty="0" err="1" smtClean="0"/>
              <a:t>горизонтальній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smtClean="0"/>
              <a:t>правильно </a:t>
            </a:r>
            <a:r>
              <a:rPr lang="ru-RU" dirty="0" err="1" smtClean="0"/>
              <a:t>вирішених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точки </a:t>
            </a:r>
            <a:r>
              <a:rPr lang="ru-RU" dirty="0" err="1" smtClean="0"/>
              <a:t>проведіть</a:t>
            </a:r>
            <a:r>
              <a:rPr lang="ru-RU" dirty="0" smtClean="0"/>
              <a:t> </a:t>
            </a:r>
            <a:r>
              <a:rPr lang="ru-RU" dirty="0" err="1" smtClean="0"/>
              <a:t>вертикальну</a:t>
            </a:r>
            <a:r>
              <a:rPr lang="ru-RU" dirty="0" smtClean="0"/>
              <a:t> </a:t>
            </a:r>
            <a:r>
              <a:rPr lang="ru-RU" dirty="0" err="1" smtClean="0"/>
              <a:t>лінію</a:t>
            </a:r>
            <a:r>
              <a:rPr lang="ru-RU" dirty="0" smtClean="0"/>
              <a:t> до </a:t>
            </a:r>
            <a:r>
              <a:rPr lang="ru-RU" dirty="0" err="1" smtClean="0"/>
              <a:t>бісектриси,і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точки </a:t>
            </a:r>
            <a:r>
              <a:rPr lang="ru-RU" dirty="0" err="1" smtClean="0"/>
              <a:t>перетину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- </a:t>
            </a:r>
            <a:r>
              <a:rPr lang="ru-RU" dirty="0" err="1" smtClean="0"/>
              <a:t>горизонтальну</a:t>
            </a:r>
            <a:r>
              <a:rPr lang="ru-RU" dirty="0" smtClean="0"/>
              <a:t> </a:t>
            </a:r>
            <a:r>
              <a:rPr lang="ru-RU" dirty="0" err="1" smtClean="0"/>
              <a:t>лінію</a:t>
            </a:r>
            <a:r>
              <a:rPr lang="ru-RU" dirty="0" smtClean="0"/>
              <a:t> </a:t>
            </a:r>
            <a:r>
              <a:rPr lang="ru-RU" dirty="0" err="1" smtClean="0"/>
              <a:t>вліво,до</a:t>
            </a:r>
            <a:r>
              <a:rPr lang="ru-RU" dirty="0" smtClean="0"/>
              <a:t> </a:t>
            </a:r>
            <a:r>
              <a:rPr lang="ru-RU" dirty="0" err="1" smtClean="0"/>
              <a:t>перетину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вертикальною </a:t>
            </a:r>
            <a:r>
              <a:rPr lang="ru-RU" dirty="0" err="1" smtClean="0"/>
              <a:t>віссю</a:t>
            </a:r>
            <a:r>
              <a:rPr lang="ru-RU" dirty="0" smtClean="0"/>
              <a:t>. Точка </a:t>
            </a:r>
            <a:r>
              <a:rPr lang="ru-RU" dirty="0" err="1" smtClean="0"/>
              <a:t>перетину</a:t>
            </a:r>
            <a:r>
              <a:rPr lang="ru-RU" dirty="0" smtClean="0"/>
              <a:t> на </a:t>
            </a:r>
            <a:r>
              <a:rPr lang="ru-RU" dirty="0" err="1" smtClean="0"/>
              <a:t>вертикальнійосі</a:t>
            </a:r>
            <a:r>
              <a:rPr lang="ru-RU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, яка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вашому</a:t>
            </a:r>
            <a:r>
              <a:rPr lang="ru-RU" dirty="0" smtClean="0"/>
              <a:t> </a:t>
            </a:r>
            <a:r>
              <a:rPr lang="ru-RU" dirty="0" err="1" smtClean="0"/>
              <a:t>коефіцієнту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інтелектуальності</a:t>
            </a:r>
            <a:r>
              <a:rPr lang="ru-RU" dirty="0" smtClean="0"/>
              <a:t> (</a:t>
            </a:r>
            <a:r>
              <a:rPr lang="en-US" dirty="0" smtClean="0"/>
              <a:t>IQ).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90-110 </a:t>
            </a:r>
            <a:r>
              <a:rPr lang="ru-RU" dirty="0" err="1" smtClean="0"/>
              <a:t>балів</a:t>
            </a:r>
            <a:r>
              <a:rPr lang="ru-RU" dirty="0" smtClean="0"/>
              <a:t>, ваш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інтелекту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середнього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111 </a:t>
            </a:r>
            <a:r>
              <a:rPr lang="ru-RU" dirty="0" smtClean="0"/>
              <a:t>- 130 </a:t>
            </a:r>
            <a:r>
              <a:rPr lang="ru-RU" dirty="0" err="1" smtClean="0"/>
              <a:t>балів</a:t>
            </a:r>
            <a:r>
              <a:rPr lang="ru-RU" dirty="0" smtClean="0"/>
              <a:t> - у вас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en-US" dirty="0" smtClean="0"/>
              <a:t>IQ, </a:t>
            </a:r>
            <a:r>
              <a:rPr lang="ru-RU" dirty="0" smtClean="0"/>
              <a:t>та 131-150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en-US" dirty="0" smtClean="0"/>
              <a:t>IQ.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150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smtClean="0"/>
              <a:t>вашу </a:t>
            </a:r>
            <a:r>
              <a:rPr lang="ru-RU" dirty="0" err="1" smtClean="0"/>
              <a:t>талановитість</a:t>
            </a:r>
            <a:r>
              <a:rPr lang="ru-RU" dirty="0" smtClean="0"/>
              <a:t>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87727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ІІІ. </a:t>
            </a:r>
            <a:r>
              <a:rPr lang="ru-RU" dirty="0" err="1" smtClean="0">
                <a:solidFill>
                  <a:srgbClr val="FFFF00"/>
                </a:solidFill>
              </a:rPr>
              <a:t>Визначення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коефіцієнта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інтелекту</a:t>
            </a:r>
            <a:r>
              <a:rPr lang="ru-RU" dirty="0" smtClean="0">
                <a:solidFill>
                  <a:srgbClr val="FFFF00"/>
                </a:solidFill>
              </a:rPr>
              <a:t> за </a:t>
            </a:r>
            <a:r>
              <a:rPr lang="ru-RU" dirty="0" err="1" smtClean="0">
                <a:solidFill>
                  <a:srgbClr val="FFFF00"/>
                </a:solidFill>
              </a:rPr>
              <a:t>допомогою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графічного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тесту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44824"/>
            <a:ext cx="342676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411760" y="1556792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Коефіцієнт інтелекту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285293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Кількість правильно вирішених задач</a:t>
            </a:r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Відповіді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математичного</a:t>
            </a:r>
            <a:r>
              <a:rPr lang="ru-RU" sz="1400" dirty="0" smtClean="0"/>
              <a:t> тесту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1. 48 </a:t>
            </a:r>
            <a:r>
              <a:rPr lang="ru-RU" sz="1400" dirty="0" smtClean="0"/>
              <a:t>(</a:t>
            </a:r>
            <a:r>
              <a:rPr lang="ru-RU" sz="1400" dirty="0" err="1" smtClean="0"/>
              <a:t>спочатку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додати</a:t>
            </a:r>
            <a:r>
              <a:rPr lang="ru-RU" sz="1400" dirty="0" smtClean="0"/>
              <a:t> 2,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4,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8 </a:t>
            </a:r>
            <a:r>
              <a:rPr lang="ru-RU" sz="1400" dirty="0" err="1" smtClean="0"/>
              <a:t>і</a:t>
            </a:r>
            <a:r>
              <a:rPr lang="ru-RU" sz="1400" dirty="0" smtClean="0"/>
              <a:t>, </a:t>
            </a:r>
            <a:r>
              <a:rPr lang="ru-RU" sz="1400" dirty="0" err="1" smtClean="0"/>
              <a:t>нарешті</a:t>
            </a:r>
            <a:r>
              <a:rPr lang="ru-RU" sz="1400" dirty="0" smtClean="0"/>
              <a:t>, 16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2</a:t>
            </a:r>
            <a:r>
              <a:rPr lang="ru-RU" sz="1400" dirty="0" smtClean="0"/>
              <a:t>. 24 (числа </a:t>
            </a:r>
            <a:r>
              <a:rPr lang="ru-RU" sz="1400" dirty="0" err="1" smtClean="0"/>
              <a:t>зростають</a:t>
            </a:r>
            <a:r>
              <a:rPr lang="ru-RU" sz="1400" dirty="0" smtClean="0"/>
              <a:t> на 2, 3, 4, 5, 6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 </a:t>
            </a:r>
            <a:r>
              <a:rPr lang="ru-RU" sz="1400" dirty="0" err="1" smtClean="0"/>
              <a:t>годинникової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стрілки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3</a:t>
            </a:r>
            <a:r>
              <a:rPr lang="ru-RU" sz="1400" dirty="0" smtClean="0"/>
              <a:t>. 80 (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кожного числа </a:t>
            </a:r>
            <a:r>
              <a:rPr lang="ru-RU" sz="1400" dirty="0" err="1" smtClean="0"/>
              <a:t>відняти</a:t>
            </a:r>
            <a:r>
              <a:rPr lang="ru-RU" sz="1400" dirty="0" smtClean="0"/>
              <a:t> 33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4</a:t>
            </a:r>
            <a:r>
              <a:rPr lang="ru-RU" sz="1400" dirty="0" smtClean="0"/>
              <a:t>. 5 (числа у другому ряду </a:t>
            </a:r>
            <a:r>
              <a:rPr lang="ru-RU" sz="1400" dirty="0" err="1" smtClean="0"/>
              <a:t>позитивні</a:t>
            </a:r>
            <a:r>
              <a:rPr lang="ru-RU" sz="1400" dirty="0" smtClean="0"/>
              <a:t>, у </a:t>
            </a:r>
            <a:r>
              <a:rPr lang="ru-RU" sz="1400" dirty="0" err="1" smtClean="0"/>
              <a:t>третьому</a:t>
            </a:r>
            <a:r>
              <a:rPr lang="ru-RU" sz="1400" dirty="0" smtClean="0"/>
              <a:t> - </a:t>
            </a:r>
            <a:r>
              <a:rPr lang="ru-RU" sz="1400" dirty="0" err="1" smtClean="0"/>
              <a:t>негативні</a:t>
            </a:r>
            <a:r>
              <a:rPr lang="ru-RU" sz="1400" dirty="0" smtClean="0"/>
              <a:t>, ау </a:t>
            </a:r>
            <a:r>
              <a:rPr lang="ru-RU" sz="1400" dirty="0" err="1" smtClean="0"/>
              <a:t>першому</a:t>
            </a:r>
            <a:r>
              <a:rPr lang="ru-RU" sz="1400" dirty="0" smtClean="0"/>
              <a:t> дана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алгебраїчна</a:t>
            </a:r>
            <a:r>
              <a:rPr lang="ru-RU" sz="1400" dirty="0" smtClean="0"/>
              <a:t> сума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5</a:t>
            </a:r>
            <a:r>
              <a:rPr lang="ru-RU" sz="1400" dirty="0" smtClean="0"/>
              <a:t>. 18 (в одному </a:t>
            </a:r>
            <a:r>
              <a:rPr lang="ru-RU" sz="1400" dirty="0" err="1" smtClean="0"/>
              <a:t>ряді</a:t>
            </a:r>
            <a:r>
              <a:rPr lang="ru-RU" sz="1400" dirty="0" smtClean="0"/>
              <a:t> числа </a:t>
            </a:r>
            <a:r>
              <a:rPr lang="ru-RU" sz="1400" dirty="0" err="1" smtClean="0"/>
              <a:t>зростають</a:t>
            </a:r>
            <a:r>
              <a:rPr lang="ru-RU" sz="1400" dirty="0" smtClean="0"/>
              <a:t> на 4, </a:t>
            </a:r>
            <a:r>
              <a:rPr lang="ru-RU" sz="1400" dirty="0" smtClean="0"/>
              <a:t>а в </a:t>
            </a:r>
            <a:r>
              <a:rPr lang="ru-RU" sz="1400" dirty="0" err="1" smtClean="0"/>
              <a:t>іншому</a:t>
            </a:r>
            <a:r>
              <a:rPr lang="ru-RU" sz="1400" dirty="0" smtClean="0"/>
              <a:t> – на 3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6</a:t>
            </a:r>
            <a:r>
              <a:rPr lang="ru-RU" sz="1400" dirty="0" smtClean="0"/>
              <a:t>. 154 (</a:t>
            </a:r>
            <a:r>
              <a:rPr lang="ru-RU" sz="1400" dirty="0" err="1" smtClean="0"/>
              <a:t>подвоєна</a:t>
            </a:r>
            <a:r>
              <a:rPr lang="ru-RU" sz="1400" dirty="0" smtClean="0"/>
              <a:t> сума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стоять поза дужками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7</a:t>
            </a:r>
            <a:r>
              <a:rPr lang="ru-RU" sz="1400" dirty="0" smtClean="0"/>
              <a:t>. 3 (</a:t>
            </a:r>
            <a:r>
              <a:rPr lang="ru-RU" sz="1400" dirty="0" err="1" smtClean="0"/>
              <a:t>напіврізниця</a:t>
            </a:r>
            <a:r>
              <a:rPr lang="ru-RU" sz="1400" dirty="0" smtClean="0"/>
              <a:t> </a:t>
            </a:r>
            <a:r>
              <a:rPr lang="ru-RU" sz="1400" dirty="0" smtClean="0"/>
              <a:t>чисел </a:t>
            </a:r>
            <a:r>
              <a:rPr lang="ru-RU" sz="1400" dirty="0" err="1" smtClean="0"/>
              <a:t>другої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колонок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8</a:t>
            </a:r>
            <a:r>
              <a:rPr lang="ru-RU" sz="1400" dirty="0" smtClean="0"/>
              <a:t>. 86 (числа </a:t>
            </a:r>
            <a:r>
              <a:rPr lang="ru-RU" sz="1400" dirty="0" err="1" smtClean="0"/>
              <a:t>подвоюються</a:t>
            </a:r>
            <a:r>
              <a:rPr lang="ru-RU" sz="1400" dirty="0" smtClean="0"/>
              <a:t>, а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них </a:t>
            </a:r>
            <a:r>
              <a:rPr lang="ru-RU" sz="1400" dirty="0" err="1" smtClean="0"/>
              <a:t>віднімаються</a:t>
            </a:r>
            <a:r>
              <a:rPr lang="ru-RU" sz="1400" dirty="0" smtClean="0"/>
              <a:t> 1, 2, 3,4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9</a:t>
            </a:r>
            <a:r>
              <a:rPr lang="ru-RU" sz="1400" dirty="0" smtClean="0"/>
              <a:t>. 333 (</a:t>
            </a:r>
            <a:r>
              <a:rPr lang="ru-RU" sz="1400" dirty="0" err="1" smtClean="0"/>
              <a:t>різниця</a:t>
            </a:r>
            <a:r>
              <a:rPr lang="ru-RU" sz="1400" dirty="0" smtClean="0"/>
              <a:t>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стоять </a:t>
            </a:r>
            <a:r>
              <a:rPr lang="ru-RU" sz="1400" dirty="0" err="1" smtClean="0"/>
              <a:t>праворуч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ліворуч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дужок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10</a:t>
            </a:r>
            <a:r>
              <a:rPr lang="ru-RU" sz="1400" dirty="0" smtClean="0"/>
              <a:t>. 35 (числа </a:t>
            </a:r>
            <a:r>
              <a:rPr lang="ru-RU" sz="1400" dirty="0" smtClean="0"/>
              <a:t>в ряду </a:t>
            </a:r>
            <a:r>
              <a:rPr lang="ru-RU" sz="1400" dirty="0" err="1" smtClean="0"/>
              <a:t>зростають</a:t>
            </a:r>
            <a:r>
              <a:rPr lang="ru-RU" sz="1400" dirty="0" smtClean="0"/>
              <a:t> на 1, 2, 4, 8,16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11.5 </a:t>
            </a:r>
            <a:r>
              <a:rPr lang="ru-RU" sz="1400" dirty="0" smtClean="0"/>
              <a:t>(число у </a:t>
            </a:r>
            <a:r>
              <a:rPr lang="ru-RU" sz="1400" dirty="0" err="1" smtClean="0"/>
              <a:t>першому</a:t>
            </a:r>
            <a:r>
              <a:rPr lang="ru-RU" sz="1400" dirty="0" smtClean="0"/>
              <a:t> рядку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півсумі</a:t>
            </a:r>
            <a:r>
              <a:rPr lang="ru-RU" sz="1400" dirty="0" smtClean="0"/>
              <a:t> чисел у другому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12.37</a:t>
            </a:r>
            <a:r>
              <a:rPr lang="ru-RU" sz="1400" dirty="0" smtClean="0"/>
              <a:t>. </a:t>
            </a:r>
            <a:r>
              <a:rPr lang="ru-RU" sz="1400" dirty="0" err="1" smtClean="0"/>
              <a:t>Кожне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наступне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подвоєному</a:t>
            </a:r>
            <a:r>
              <a:rPr lang="ru-RU" sz="1400" dirty="0" smtClean="0"/>
              <a:t>  </a:t>
            </a:r>
            <a:r>
              <a:rPr lang="ru-RU" sz="1400" dirty="0" err="1" smtClean="0"/>
              <a:t>попередньому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мінус</a:t>
            </a:r>
            <a:r>
              <a:rPr lang="ru-RU" sz="1400" dirty="0" smtClean="0"/>
              <a:t> </a:t>
            </a:r>
            <a:r>
              <a:rPr lang="ru-RU" sz="1400" dirty="0" smtClean="0"/>
              <a:t>5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13</a:t>
            </a:r>
            <a:r>
              <a:rPr lang="ru-RU" sz="1400" dirty="0" smtClean="0"/>
              <a:t>. 7. Числа в </a:t>
            </a:r>
            <a:r>
              <a:rPr lang="ru-RU" sz="1400" dirty="0" err="1" smtClean="0"/>
              <a:t>третій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колонці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дорівнюють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напівсумі</a:t>
            </a:r>
            <a:r>
              <a:rPr lang="ru-RU" sz="1400" dirty="0" smtClean="0"/>
              <a:t> чисел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другої</a:t>
            </a:r>
            <a:r>
              <a:rPr lang="ru-RU" sz="1400" dirty="0" smtClean="0"/>
              <a:t> колонок.</a:t>
            </a:r>
          </a:p>
          <a:p>
            <a:r>
              <a:rPr lang="ru-RU" sz="1400" dirty="0" smtClean="0"/>
              <a:t>14</a:t>
            </a:r>
            <a:r>
              <a:rPr lang="ru-RU" sz="1400" dirty="0" smtClean="0"/>
              <a:t>. 33. Числа в ряду </a:t>
            </a:r>
            <a:r>
              <a:rPr lang="ru-RU" sz="1400" dirty="0" err="1" smtClean="0"/>
              <a:t>зменшуються</a:t>
            </a:r>
            <a:r>
              <a:rPr lang="ru-RU" sz="1400" dirty="0" smtClean="0"/>
              <a:t> на 16, 8, 4, 2, 1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15.3</a:t>
            </a:r>
            <a:r>
              <a:rPr lang="ru-RU" sz="1400" dirty="0" smtClean="0"/>
              <a:t>.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рухатися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годинниковою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стрілкою</a:t>
            </a:r>
            <a:r>
              <a:rPr lang="ru-RU" sz="1400" dirty="0" smtClean="0"/>
              <a:t>, то числа </a:t>
            </a:r>
            <a:r>
              <a:rPr lang="ru-RU" sz="1400" dirty="0" err="1" smtClean="0"/>
              <a:t>постійно</a:t>
            </a:r>
            <a:r>
              <a:rPr lang="ru-RU" sz="1400" dirty="0" smtClean="0"/>
              <a:t> </a:t>
            </a:r>
            <a:r>
              <a:rPr lang="ru-RU" sz="1400" dirty="0" err="1" smtClean="0"/>
              <a:t>зростають</a:t>
            </a:r>
            <a:r>
              <a:rPr lang="ru-RU" sz="1400" dirty="0" smtClean="0"/>
              <a:t> у </a:t>
            </a:r>
            <a:r>
              <a:rPr lang="ru-RU" sz="1400" dirty="0" smtClean="0"/>
              <a:t>3 рази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 </a:t>
            </a:r>
            <a:r>
              <a:rPr lang="ru-RU" sz="1400" dirty="0" smtClean="0"/>
              <a:t>6.14. Число в дужках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сумі</a:t>
            </a:r>
            <a:r>
              <a:rPr lang="ru-RU" sz="1400" dirty="0" smtClean="0"/>
              <a:t> чисел поза дужками, </a:t>
            </a:r>
            <a:r>
              <a:rPr lang="ru-RU" sz="1400" dirty="0" err="1" smtClean="0"/>
              <a:t>поділеної</a:t>
            </a:r>
            <a:r>
              <a:rPr lang="ru-RU" sz="1400" dirty="0" smtClean="0"/>
              <a:t> на 50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17</a:t>
            </a:r>
            <a:r>
              <a:rPr lang="ru-RU" sz="1400" dirty="0" smtClean="0"/>
              <a:t>. 6. Є два ряди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чергуються</a:t>
            </a:r>
            <a:r>
              <a:rPr lang="ru-RU" sz="1400" dirty="0" smtClean="0"/>
              <a:t>. В одному </a:t>
            </a:r>
            <a:r>
              <a:rPr lang="ru-RU" sz="1400" dirty="0" err="1" smtClean="0"/>
              <a:t>ряді</a:t>
            </a:r>
            <a:r>
              <a:rPr lang="ru-RU" sz="1400" dirty="0" smtClean="0"/>
              <a:t> </a:t>
            </a:r>
            <a:r>
              <a:rPr lang="ru-RU" sz="1400" dirty="0" smtClean="0"/>
              <a:t>числа </a:t>
            </a:r>
            <a:r>
              <a:rPr lang="ru-RU" sz="1400" dirty="0" err="1" smtClean="0"/>
              <a:t>зменшуються</a:t>
            </a:r>
            <a:r>
              <a:rPr lang="ru-RU" sz="1400" dirty="0" smtClean="0"/>
              <a:t> </a:t>
            </a:r>
            <a:r>
              <a:rPr lang="ru-RU" sz="1400" dirty="0" smtClean="0"/>
              <a:t>на 3, в </a:t>
            </a:r>
            <a:r>
              <a:rPr lang="ru-RU" sz="1400" dirty="0" err="1" smtClean="0"/>
              <a:t>іншому</a:t>
            </a:r>
            <a:r>
              <a:rPr lang="ru-RU" sz="1400" dirty="0" smtClean="0"/>
              <a:t> ряду – на 2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18</a:t>
            </a:r>
            <a:r>
              <a:rPr lang="ru-RU" sz="1400" dirty="0" smtClean="0"/>
              <a:t>. 4. Сума чисел у кожному рядку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14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19.18</a:t>
            </a:r>
            <a:r>
              <a:rPr lang="ru-RU" sz="1400" dirty="0" smtClean="0"/>
              <a:t>. </a:t>
            </a:r>
            <a:r>
              <a:rPr lang="ru-RU" sz="1400" dirty="0" err="1" smtClean="0"/>
              <a:t>Кожне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наступне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мінус</a:t>
            </a:r>
            <a:r>
              <a:rPr lang="ru-RU" sz="1400" dirty="0" smtClean="0"/>
              <a:t> 10.</a:t>
            </a:r>
          </a:p>
          <a:p>
            <a:r>
              <a:rPr lang="ru-RU" sz="1400" dirty="0" smtClean="0"/>
              <a:t>20.3</a:t>
            </a:r>
            <a:r>
              <a:rPr lang="ru-RU" sz="1400" dirty="0" smtClean="0"/>
              <a:t>. Є 3 </a:t>
            </a:r>
            <a:r>
              <a:rPr lang="ru-RU" sz="1400" dirty="0" err="1" smtClean="0"/>
              <a:t>спадних</a:t>
            </a:r>
            <a:r>
              <a:rPr lang="ru-RU" sz="1400" dirty="0" smtClean="0"/>
              <a:t> </a:t>
            </a:r>
            <a:r>
              <a:rPr lang="ru-RU" sz="1400" dirty="0" smtClean="0"/>
              <a:t>ряда </a:t>
            </a:r>
            <a:r>
              <a:rPr lang="ru-RU" sz="1400" dirty="0" smtClean="0"/>
              <a:t>чисел. У </a:t>
            </a:r>
            <a:r>
              <a:rPr lang="ru-RU" sz="1400" dirty="0" err="1" smtClean="0"/>
              <a:t>першому</a:t>
            </a:r>
            <a:r>
              <a:rPr lang="ru-RU" sz="1400" dirty="0" smtClean="0"/>
              <a:t> рядку </a:t>
            </a:r>
            <a:r>
              <a:rPr lang="ru-RU" sz="1400" dirty="0" smtClean="0"/>
              <a:t>числа </a:t>
            </a:r>
            <a:r>
              <a:rPr lang="ru-RU" sz="1400" dirty="0" err="1" smtClean="0"/>
              <a:t>зменшуються</a:t>
            </a:r>
            <a:r>
              <a:rPr lang="ru-RU" sz="1400" dirty="0" smtClean="0"/>
              <a:t> </a:t>
            </a:r>
            <a:r>
              <a:rPr lang="ru-RU" sz="1400" dirty="0" smtClean="0"/>
              <a:t>на 3, у другому рядку – на 2, у </a:t>
            </a:r>
            <a:r>
              <a:rPr lang="ru-RU" sz="1400" dirty="0" err="1" smtClean="0"/>
              <a:t>третьому</a:t>
            </a:r>
            <a:r>
              <a:rPr lang="ru-RU" sz="1400" dirty="0" smtClean="0"/>
              <a:t> – на 3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21</a:t>
            </a:r>
            <a:r>
              <a:rPr lang="ru-RU" sz="1400" dirty="0" smtClean="0"/>
              <a:t>. 18. </a:t>
            </a:r>
            <a:r>
              <a:rPr lang="ru-RU" sz="1400" dirty="0" err="1" smtClean="0"/>
              <a:t>Подвоєне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протилежного</a:t>
            </a:r>
            <a:r>
              <a:rPr lang="ru-RU" sz="1400" dirty="0" smtClean="0"/>
              <a:t> сектора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22</a:t>
            </a:r>
            <a:r>
              <a:rPr lang="ru-RU" sz="1400" dirty="0" smtClean="0"/>
              <a:t>. 232. </a:t>
            </a:r>
            <a:r>
              <a:rPr lang="ru-RU" sz="1400" dirty="0" err="1" smtClean="0"/>
              <a:t>Подвоєна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різниця</a:t>
            </a:r>
            <a:r>
              <a:rPr lang="ru-RU" sz="1400" dirty="0" smtClean="0"/>
              <a:t>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стоять </a:t>
            </a:r>
            <a:r>
              <a:rPr lang="ru-RU" sz="1400" dirty="0" err="1" smtClean="0"/>
              <a:t>праворуч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ліворуч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дужок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23</a:t>
            </a:r>
            <a:r>
              <a:rPr lang="ru-RU" sz="1400" dirty="0" smtClean="0"/>
              <a:t>. 21. Числа </a:t>
            </a:r>
            <a:r>
              <a:rPr lang="ru-RU" sz="1400" dirty="0" err="1" smtClean="0"/>
              <a:t>зростають</a:t>
            </a:r>
            <a:r>
              <a:rPr lang="ru-RU" sz="1400" dirty="0" smtClean="0"/>
              <a:t> на 2, 4, 6, 8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24</a:t>
            </a:r>
            <a:r>
              <a:rPr lang="ru-RU" sz="1400" dirty="0" smtClean="0"/>
              <a:t>. 480. Число в дужках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добутку</a:t>
            </a:r>
            <a:r>
              <a:rPr lang="ru-RU" sz="1400" dirty="0" smtClean="0"/>
              <a:t>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smtClean="0"/>
              <a:t>стоять поза </a:t>
            </a:r>
            <a:r>
              <a:rPr lang="ru-RU" sz="1400" dirty="0" smtClean="0"/>
              <a:t>дужками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25</a:t>
            </a:r>
            <a:r>
              <a:rPr lang="ru-RU" sz="1400" dirty="0" smtClean="0"/>
              <a:t>. 2. У кожному рядку </a:t>
            </a:r>
            <a:r>
              <a:rPr lang="ru-RU" sz="1400" dirty="0" err="1" smtClean="0"/>
              <a:t>третє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різниці</a:t>
            </a:r>
            <a:r>
              <a:rPr lang="ru-RU" sz="1400" dirty="0" smtClean="0"/>
              <a:t> </a:t>
            </a:r>
            <a:r>
              <a:rPr lang="ru-RU" sz="1400" dirty="0" smtClean="0"/>
              <a:t>перших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smtClean="0"/>
              <a:t>чисел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26</a:t>
            </a:r>
            <a:r>
              <a:rPr lang="ru-RU" sz="1400" dirty="0" smtClean="0"/>
              <a:t>. 19. Є два ряди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чергуються</a:t>
            </a:r>
            <a:r>
              <a:rPr lang="ru-RU" sz="1400" dirty="0" smtClean="0"/>
              <a:t>. У </a:t>
            </a:r>
            <a:r>
              <a:rPr lang="ru-RU" sz="1400" dirty="0" err="1" smtClean="0"/>
              <a:t>першому</a:t>
            </a:r>
            <a:r>
              <a:rPr lang="ru-RU" sz="1400" dirty="0" smtClean="0"/>
              <a:t> ряду </a:t>
            </a:r>
            <a:r>
              <a:rPr lang="ru-RU" sz="1400" dirty="0" smtClean="0"/>
              <a:t>числа </a:t>
            </a:r>
            <a:r>
              <a:rPr lang="ru-RU" sz="1400" dirty="0" err="1" smtClean="0"/>
              <a:t>зростають</a:t>
            </a:r>
            <a:r>
              <a:rPr lang="ru-RU" sz="1400" dirty="0" smtClean="0"/>
              <a:t> </a:t>
            </a:r>
            <a:r>
              <a:rPr lang="ru-RU" sz="1400" dirty="0" smtClean="0"/>
              <a:t>на 3, 4, 5. У другому ряду числа </a:t>
            </a:r>
            <a:r>
              <a:rPr lang="ru-RU" sz="1400" dirty="0" err="1" smtClean="0"/>
              <a:t>зменшуються</a:t>
            </a:r>
            <a:r>
              <a:rPr lang="ru-RU" sz="1400" dirty="0" smtClean="0"/>
              <a:t> на 2 та 3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27</a:t>
            </a:r>
            <a:r>
              <a:rPr lang="ru-RU" sz="1400" dirty="0" smtClean="0"/>
              <a:t>. 3. </a:t>
            </a:r>
            <a:r>
              <a:rPr lang="ru-RU" sz="1400" dirty="0" err="1" smtClean="0"/>
              <a:t>Відняти</a:t>
            </a:r>
            <a:r>
              <a:rPr lang="ru-RU" sz="1400" dirty="0" smtClean="0"/>
              <a:t> суму чисел </a:t>
            </a:r>
            <a:r>
              <a:rPr lang="ru-RU" sz="1400" dirty="0" err="1" smtClean="0"/>
              <a:t>другої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четвертої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клітин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суми</a:t>
            </a:r>
            <a:r>
              <a:rPr lang="ru-RU" sz="1400" dirty="0" smtClean="0"/>
              <a:t> </a:t>
            </a:r>
            <a:r>
              <a:rPr lang="ru-RU" sz="1400" dirty="0" smtClean="0"/>
              <a:t>чисел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</a:t>
            </a:r>
            <a:r>
              <a:rPr lang="ru-RU" sz="1400" dirty="0" smtClean="0"/>
              <a:t>та </a:t>
            </a:r>
            <a:r>
              <a:rPr lang="ru-RU" sz="1400" dirty="0" err="1" smtClean="0"/>
              <a:t>третьої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клітин</a:t>
            </a:r>
            <a:r>
              <a:rPr lang="ru-RU" sz="1400" dirty="0" smtClean="0"/>
              <a:t> другого ряду.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smtClean="0"/>
              <a:t> </a:t>
            </a:r>
            <a:r>
              <a:rPr lang="ru-RU" sz="1400" dirty="0" err="1" smtClean="0"/>
              <a:t>вийде</a:t>
            </a:r>
            <a:r>
              <a:rPr lang="ru-RU" sz="1400" dirty="0" smtClean="0"/>
              <a:t> </a:t>
            </a:r>
            <a:r>
              <a:rPr lang="ru-RU" sz="1400" dirty="0" smtClean="0"/>
              <a:t>число у </a:t>
            </a:r>
            <a:r>
              <a:rPr lang="ru-RU" sz="1400" dirty="0" err="1" smtClean="0"/>
              <a:t>клітці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першого</a:t>
            </a:r>
            <a:r>
              <a:rPr lang="ru-RU" sz="1400" dirty="0" smtClean="0"/>
              <a:t> ряду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28</a:t>
            </a:r>
            <a:r>
              <a:rPr lang="ru-RU" sz="1400" dirty="0" smtClean="0"/>
              <a:t>. 77. Число в дужках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половині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добутку</a:t>
            </a:r>
            <a:r>
              <a:rPr lang="ru-RU" sz="1400" dirty="0" smtClean="0"/>
              <a:t>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smtClean="0"/>
              <a:t>стоять поза </a:t>
            </a:r>
            <a:r>
              <a:rPr lang="ru-RU" sz="1400" dirty="0" smtClean="0"/>
              <a:t>дужками</a:t>
            </a:r>
            <a:r>
              <a:rPr lang="ru-RU" sz="1400" dirty="0" smtClean="0"/>
              <a:t>. </a:t>
            </a:r>
            <a:endParaRPr lang="ru-RU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29. 61. </a:t>
            </a:r>
            <a:r>
              <a:rPr lang="ru-RU" sz="1400" dirty="0" err="1" smtClean="0"/>
              <a:t>Кожне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наступне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сумі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різницею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попередніх</a:t>
            </a:r>
            <a:r>
              <a:rPr lang="ru-RU" sz="1400" dirty="0" smtClean="0"/>
              <a:t>. Так, 5-1 = 4; 4×2=8; 5+8=13і т.д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30.11</a:t>
            </a:r>
            <a:r>
              <a:rPr lang="ru-RU" sz="1400" dirty="0" smtClean="0"/>
              <a:t>. </a:t>
            </a:r>
            <a:r>
              <a:rPr lang="ru-RU" sz="1400" dirty="0" err="1" smtClean="0"/>
              <a:t>Подвоїти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протилежного</a:t>
            </a:r>
            <a:r>
              <a:rPr lang="ru-RU" sz="1400" dirty="0" smtClean="0"/>
              <a:t> </a:t>
            </a:r>
            <a:r>
              <a:rPr lang="ru-RU" sz="1400" dirty="0" smtClean="0"/>
              <a:t>сектору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додати</a:t>
            </a:r>
            <a:r>
              <a:rPr lang="ru-RU" sz="1400" dirty="0" smtClean="0"/>
              <a:t> 1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31.7</a:t>
            </a:r>
            <a:r>
              <a:rPr lang="ru-RU" sz="1400" dirty="0" smtClean="0"/>
              <a:t>. </a:t>
            </a:r>
            <a:r>
              <a:rPr lang="ru-RU" sz="1400" dirty="0" err="1" smtClean="0"/>
              <a:t>Кожне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наступне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половині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мінус</a:t>
            </a:r>
            <a:r>
              <a:rPr lang="ru-RU" sz="1400" dirty="0" smtClean="0"/>
              <a:t> 2.</a:t>
            </a:r>
          </a:p>
          <a:p>
            <a:r>
              <a:rPr lang="ru-RU" sz="1400" dirty="0" smtClean="0"/>
              <a:t>32</a:t>
            </a:r>
            <a:r>
              <a:rPr lang="ru-RU" sz="1400" dirty="0" smtClean="0"/>
              <a:t>. 46. </a:t>
            </a:r>
            <a:r>
              <a:rPr lang="ru-RU" sz="1400" dirty="0" err="1" smtClean="0"/>
              <a:t>Кожне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наступне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попередньому</a:t>
            </a:r>
            <a:r>
              <a:rPr lang="ru-RU" sz="1400" dirty="0" smtClean="0"/>
              <a:t> плюс </a:t>
            </a:r>
            <a:r>
              <a:rPr lang="ru-RU" sz="1400" dirty="0" smtClean="0"/>
              <a:t>2</a:t>
            </a:r>
            <a:r>
              <a:rPr lang="ru-RU" sz="1400" dirty="0" smtClean="0"/>
              <a:t>,</a:t>
            </a:r>
          </a:p>
          <a:p>
            <a:r>
              <a:rPr lang="ru-RU" sz="1400" dirty="0" smtClean="0"/>
              <a:t>33</a:t>
            </a:r>
            <a:r>
              <a:rPr lang="ru-RU" sz="1400" dirty="0" smtClean="0"/>
              <a:t>. 24. Числа </a:t>
            </a:r>
            <a:r>
              <a:rPr lang="ru-RU" sz="1400" dirty="0" smtClean="0"/>
              <a:t>в ряду </a:t>
            </a:r>
            <a:r>
              <a:rPr lang="ru-RU" sz="1400" dirty="0" err="1" smtClean="0"/>
              <a:t>зростають</a:t>
            </a:r>
            <a:r>
              <a:rPr lang="ru-RU" sz="1400" dirty="0" smtClean="0"/>
              <a:t> </a:t>
            </a:r>
            <a:r>
              <a:rPr lang="ru-RU" sz="1400" dirty="0" smtClean="0"/>
              <a:t>на 3, 5, 7, 9.34. 5. Є два ряди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чергуються</a:t>
            </a:r>
            <a:r>
              <a:rPr lang="ru-RU" sz="1400" dirty="0" smtClean="0"/>
              <a:t>. У </a:t>
            </a:r>
            <a:r>
              <a:rPr lang="ru-RU" sz="1400" dirty="0" err="1" smtClean="0"/>
              <a:t>першому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ряді</a:t>
            </a:r>
            <a:r>
              <a:rPr lang="ru-RU" sz="1400" dirty="0" smtClean="0"/>
              <a:t> числа </a:t>
            </a:r>
            <a:r>
              <a:rPr lang="ru-RU" sz="1400" dirty="0" err="1" smtClean="0"/>
              <a:t>збільшуються</a:t>
            </a:r>
            <a:r>
              <a:rPr lang="ru-RU" sz="1400" dirty="0" smtClean="0"/>
              <a:t> на </a:t>
            </a:r>
            <a:r>
              <a:rPr lang="ru-RU" sz="1400" dirty="0" smtClean="0"/>
              <a:t>1. У другому ряду числа </a:t>
            </a:r>
            <a:r>
              <a:rPr lang="ru-RU" sz="1400" dirty="0" err="1" smtClean="0"/>
              <a:t>зростають</a:t>
            </a:r>
            <a:r>
              <a:rPr lang="ru-RU" sz="1400" dirty="0" smtClean="0"/>
              <a:t> на 2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>35.3</a:t>
            </a:r>
            <a:r>
              <a:rPr lang="ru-RU" sz="1400" dirty="0" smtClean="0"/>
              <a:t>. </a:t>
            </a:r>
            <a:r>
              <a:rPr lang="ru-RU" sz="1400" dirty="0" err="1" smtClean="0"/>
              <a:t>Відняти</a:t>
            </a:r>
            <a:r>
              <a:rPr lang="ru-RU" sz="1400" dirty="0" smtClean="0"/>
              <a:t> суму чисел на ногах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суми</a:t>
            </a:r>
            <a:r>
              <a:rPr lang="ru-RU" sz="1400" dirty="0" smtClean="0"/>
              <a:t> чисел на руках.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вийде</a:t>
            </a:r>
            <a:r>
              <a:rPr lang="ru-RU" sz="1400" dirty="0" smtClean="0"/>
              <a:t> </a:t>
            </a:r>
            <a:r>
              <a:rPr lang="ru-RU" sz="1400" dirty="0" smtClean="0"/>
              <a:t>число на </a:t>
            </a:r>
            <a:r>
              <a:rPr lang="ru-RU" sz="1400" dirty="0" err="1" smtClean="0"/>
              <a:t>голові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36</a:t>
            </a:r>
            <a:r>
              <a:rPr lang="ru-RU" sz="1400" dirty="0" smtClean="0"/>
              <a:t>. 518. Число в дужках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різниці</a:t>
            </a:r>
            <a:r>
              <a:rPr lang="ru-RU" sz="1400" dirty="0" smtClean="0"/>
              <a:t>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стоять </a:t>
            </a:r>
            <a:r>
              <a:rPr lang="ru-RU" sz="1400" dirty="0" smtClean="0"/>
              <a:t>поза </a:t>
            </a:r>
            <a:r>
              <a:rPr lang="ru-RU" sz="1400" dirty="0" err="1" smtClean="0"/>
              <a:t>дужок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916832"/>
            <a:ext cx="9144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37. 19. Є два ряди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чергуються</a:t>
            </a:r>
            <a:r>
              <a:rPr lang="ru-RU" sz="1400" dirty="0" smtClean="0"/>
              <a:t>. В одному </a:t>
            </a:r>
            <a:r>
              <a:rPr lang="ru-RU" sz="1400" dirty="0" err="1" smtClean="0"/>
              <a:t>ряді</a:t>
            </a:r>
            <a:r>
              <a:rPr lang="ru-RU" sz="1400" dirty="0" smtClean="0"/>
              <a:t> </a:t>
            </a:r>
            <a:r>
              <a:rPr lang="ru-RU" sz="1400" dirty="0" smtClean="0"/>
              <a:t>числа </a:t>
            </a:r>
            <a:r>
              <a:rPr lang="ru-RU" sz="1400" dirty="0" err="1" smtClean="0"/>
              <a:t>збільшуються</a:t>
            </a:r>
            <a:r>
              <a:rPr lang="ru-RU" sz="1400" dirty="0" smtClean="0"/>
              <a:t> </a:t>
            </a:r>
            <a:r>
              <a:rPr lang="ru-RU" sz="1400" dirty="0" smtClean="0"/>
              <a:t>на 5; в </a:t>
            </a:r>
            <a:r>
              <a:rPr lang="ru-RU" sz="1400" dirty="0" err="1" smtClean="0"/>
              <a:t>іншому</a:t>
            </a:r>
            <a:r>
              <a:rPr lang="ru-RU" sz="1400" dirty="0" smtClean="0"/>
              <a:t> ряду - на 4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38.152</a:t>
            </a:r>
            <a:r>
              <a:rPr lang="ru-RU" sz="1400" dirty="0" smtClean="0"/>
              <a:t>.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рухатися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годинниковою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стрілкою</a:t>
            </a:r>
            <a:r>
              <a:rPr lang="ru-RU" sz="1400" dirty="0" smtClean="0"/>
              <a:t>, то </a:t>
            </a:r>
            <a:r>
              <a:rPr lang="ru-RU" sz="1400" dirty="0" err="1" smtClean="0"/>
              <a:t>кожне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наступне</a:t>
            </a:r>
            <a:r>
              <a:rPr lang="ru-RU" sz="1400" dirty="0" smtClean="0"/>
              <a:t> число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попередньому</a:t>
            </a:r>
            <a:r>
              <a:rPr lang="ru-RU" sz="1400" dirty="0" smtClean="0"/>
              <a:t> плюс 2, 3, 4, 5, 6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39</a:t>
            </a:r>
            <a:r>
              <a:rPr lang="ru-RU" sz="1400" dirty="0" smtClean="0"/>
              <a:t>. 40. Числа у </a:t>
            </a:r>
            <a:r>
              <a:rPr lang="ru-RU" sz="1400" dirty="0" err="1" smtClean="0"/>
              <a:t>другій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колонці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дорівнюють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подвоєним</a:t>
            </a:r>
            <a:r>
              <a:rPr lang="ru-RU" sz="1400" dirty="0" smtClean="0"/>
              <a:t> числам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</a:t>
            </a:r>
            <a:r>
              <a:rPr lang="ru-RU" sz="1400" dirty="0" smtClean="0"/>
              <a:t>колонки плюс </a:t>
            </a:r>
            <a:r>
              <a:rPr lang="ru-RU" sz="1400" dirty="0" smtClean="0"/>
              <a:t>1. Числа в </a:t>
            </a:r>
            <a:r>
              <a:rPr lang="ru-RU" sz="1400" dirty="0" err="1" smtClean="0"/>
              <a:t>третій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колонці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дорівнюють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подвоєним</a:t>
            </a:r>
            <a:r>
              <a:rPr lang="ru-RU" sz="1400" dirty="0" smtClean="0"/>
              <a:t> </a:t>
            </a:r>
            <a:r>
              <a:rPr lang="ru-RU" sz="1400" dirty="0" smtClean="0"/>
              <a:t>числам </a:t>
            </a:r>
            <a:r>
              <a:rPr lang="ru-RU" sz="1400" dirty="0" err="1" smtClean="0"/>
              <a:t>другої</a:t>
            </a:r>
            <a:r>
              <a:rPr lang="ru-RU" sz="1400" dirty="0" smtClean="0"/>
              <a:t> колонки </a:t>
            </a:r>
            <a:r>
              <a:rPr lang="ru-RU" sz="1400" dirty="0" smtClean="0"/>
              <a:t>плюс два: 2</a:t>
            </a:r>
            <a:r>
              <a:rPr lang="en-US" sz="1400" dirty="0" smtClean="0"/>
              <a:t>x19+2=40</a:t>
            </a:r>
            <a:r>
              <a:rPr lang="en-US" sz="1400" dirty="0" smtClean="0"/>
              <a:t>.</a:t>
            </a:r>
            <a:endParaRPr lang="uk-UA" sz="1400" dirty="0" smtClean="0"/>
          </a:p>
          <a:p>
            <a:r>
              <a:rPr lang="en-US" sz="1400" dirty="0" smtClean="0"/>
              <a:t>40</a:t>
            </a:r>
            <a:r>
              <a:rPr lang="en-US" sz="1400" dirty="0" smtClean="0"/>
              <a:t>. 20/26. </a:t>
            </a:r>
            <a:r>
              <a:rPr lang="ru-RU" sz="1400" dirty="0" smtClean="0"/>
              <a:t>Числа у </a:t>
            </a:r>
            <a:r>
              <a:rPr lang="ru-RU" sz="1400" dirty="0" err="1" smtClean="0"/>
              <a:t>чисельниках</a:t>
            </a:r>
            <a:r>
              <a:rPr lang="ru-RU" sz="1400" dirty="0" smtClean="0"/>
              <a:t> </a:t>
            </a:r>
            <a:r>
              <a:rPr lang="ru-RU" sz="1400" dirty="0" err="1" smtClean="0"/>
              <a:t>збільшуються</a:t>
            </a:r>
            <a:r>
              <a:rPr lang="ru-RU" sz="1400" dirty="0" smtClean="0"/>
              <a:t> на 3, 4, 5, 6. Числа у </a:t>
            </a:r>
            <a:r>
              <a:rPr lang="ru-RU" sz="1400" dirty="0" err="1" smtClean="0"/>
              <a:t>знаменниках</a:t>
            </a:r>
            <a:r>
              <a:rPr lang="ru-RU" sz="1400" dirty="0" smtClean="0"/>
              <a:t> </a:t>
            </a:r>
            <a:r>
              <a:rPr lang="ru-RU" sz="1400" dirty="0" err="1" smtClean="0"/>
              <a:t>збільшуються</a:t>
            </a:r>
            <a:r>
              <a:rPr lang="ru-RU" sz="1400" dirty="0" smtClean="0"/>
              <a:t> </a:t>
            </a:r>
            <a:r>
              <a:rPr lang="ru-RU" sz="1400" dirty="0" smtClean="0"/>
              <a:t>на 4, 5, 6,7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41</a:t>
            </a:r>
            <a:r>
              <a:rPr lang="ru-RU" sz="1400" dirty="0" smtClean="0"/>
              <a:t>. 66.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рухатися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годинниковою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стрілкою</a:t>
            </a:r>
            <a:r>
              <a:rPr lang="ru-RU" sz="1400" dirty="0" smtClean="0"/>
              <a:t>, то </a:t>
            </a:r>
            <a:r>
              <a:rPr lang="ru-RU" sz="1400" dirty="0" err="1" smtClean="0"/>
              <a:t>кожне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наступне</a:t>
            </a:r>
            <a:r>
              <a:rPr lang="ru-RU" sz="1400" dirty="0" smtClean="0"/>
              <a:t> </a:t>
            </a:r>
            <a:r>
              <a:rPr lang="ru-RU" sz="1400" dirty="0" smtClean="0"/>
              <a:t>число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мінус</a:t>
            </a:r>
            <a:r>
              <a:rPr lang="ru-RU" sz="1400" dirty="0" smtClean="0"/>
              <a:t> 2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42.179</a:t>
            </a:r>
            <a:r>
              <a:rPr lang="ru-RU" sz="1400" dirty="0" smtClean="0"/>
              <a:t>.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рухатися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годинниковою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стрілкою</a:t>
            </a:r>
            <a:r>
              <a:rPr lang="ru-RU" sz="1400" dirty="0" smtClean="0"/>
              <a:t>, то </a:t>
            </a:r>
            <a:r>
              <a:rPr lang="ru-RU" sz="1400" dirty="0" err="1" smtClean="0"/>
              <a:t>кожне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наступнечисло</a:t>
            </a:r>
            <a:r>
              <a:rPr lang="ru-RU" sz="1400" dirty="0" smtClean="0"/>
              <a:t>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подвоєному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попередньому</a:t>
            </a:r>
            <a:r>
              <a:rPr lang="ru-RU" sz="1400" dirty="0" smtClean="0"/>
              <a:t> плюс 1, 3, 5, 7, 9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43</a:t>
            </a:r>
            <a:r>
              <a:rPr lang="ru-RU" sz="1400" dirty="0" smtClean="0"/>
              <a:t>. 64. </a:t>
            </a:r>
            <a:r>
              <a:rPr lang="ru-RU" sz="1400" dirty="0" err="1" smtClean="0"/>
              <a:t>Звести</a:t>
            </a:r>
            <a:r>
              <a:rPr lang="ru-RU" sz="1400" dirty="0" smtClean="0"/>
              <a:t> в квадрат число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протилежного</a:t>
            </a:r>
            <a:r>
              <a:rPr lang="ru-RU" sz="1400" dirty="0" smtClean="0"/>
              <a:t> сектора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44.111</a:t>
            </a:r>
            <a:r>
              <a:rPr lang="ru-RU" sz="1400" dirty="0" smtClean="0"/>
              <a:t>. Число в дужках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напіврізності</a:t>
            </a:r>
            <a:r>
              <a:rPr lang="ru-RU" sz="1400" dirty="0" smtClean="0"/>
              <a:t>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стоять поза дужками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45.297</a:t>
            </a:r>
            <a:r>
              <a:rPr lang="ru-RU" sz="1400" dirty="0" smtClean="0"/>
              <a:t>. </a:t>
            </a:r>
            <a:r>
              <a:rPr lang="ru-RU" sz="1400" dirty="0" err="1" smtClean="0"/>
              <a:t>Різниця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числами </a:t>
            </a:r>
            <a:r>
              <a:rPr lang="ru-RU" sz="1400" dirty="0" err="1" smtClean="0"/>
              <a:t>щоразу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подвоюється</a:t>
            </a:r>
            <a:r>
              <a:rPr lang="ru-RU" sz="1400" dirty="0" smtClean="0"/>
              <a:t>;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потрібно</a:t>
            </a:r>
            <a:r>
              <a:rPr lang="ru-RU" sz="1400" dirty="0" smtClean="0"/>
              <a:t> по </a:t>
            </a:r>
            <a:r>
              <a:rPr lang="ru-RU" sz="1400" dirty="0" err="1" smtClean="0"/>
              <a:t>черзі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додавати</a:t>
            </a:r>
            <a:r>
              <a:rPr lang="ru-RU" sz="1400" dirty="0" smtClean="0"/>
              <a:t> </a:t>
            </a:r>
            <a:r>
              <a:rPr lang="ru-RU" sz="1400" dirty="0" smtClean="0"/>
              <a:t>та </a:t>
            </a:r>
            <a:r>
              <a:rPr lang="ru-RU" sz="1400" dirty="0" err="1" smtClean="0"/>
              <a:t>віднімати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чисел ряду: 857+112=969; 969-112×2=745; 745+112</a:t>
            </a:r>
            <a:r>
              <a:rPr lang="en-US" sz="1400" dirty="0" smtClean="0"/>
              <a:t>x2x2=1193;1193-112x2x2x2=297</a:t>
            </a:r>
            <a:r>
              <a:rPr lang="en-US" sz="1400" dirty="0" smtClean="0"/>
              <a:t>.</a:t>
            </a:r>
            <a:endParaRPr lang="uk-UA" sz="1400" dirty="0" smtClean="0"/>
          </a:p>
          <a:p>
            <a:r>
              <a:rPr lang="en-US" sz="1400" dirty="0" smtClean="0"/>
              <a:t>46</a:t>
            </a:r>
            <a:r>
              <a:rPr lang="en-US" sz="1400" dirty="0" smtClean="0"/>
              <a:t>. 6. </a:t>
            </a:r>
            <a:r>
              <a:rPr lang="ru-RU" sz="1400" dirty="0" smtClean="0"/>
              <a:t>Є два ряди чисел,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чергуються</a:t>
            </a:r>
            <a:r>
              <a:rPr lang="ru-RU" sz="1400" dirty="0" smtClean="0"/>
              <a:t>. </a:t>
            </a:r>
            <a:r>
              <a:rPr lang="ru-RU" sz="1400" dirty="0" err="1" smtClean="0"/>
              <a:t>Обидва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квадрати</a:t>
            </a:r>
            <a:r>
              <a:rPr lang="ru-RU" sz="1400" dirty="0" smtClean="0"/>
              <a:t> </a:t>
            </a:r>
            <a:r>
              <a:rPr lang="ru-RU" sz="1400" dirty="0" smtClean="0"/>
              <a:t>чисел плюс </a:t>
            </a:r>
            <a:r>
              <a:rPr lang="ru-RU" sz="1400" dirty="0" err="1" smtClean="0"/>
              <a:t>постійна</a:t>
            </a:r>
            <a:r>
              <a:rPr lang="ru-RU" sz="1400" dirty="0" smtClean="0"/>
              <a:t> 2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перший </a:t>
            </a:r>
            <a:r>
              <a:rPr lang="ru-RU" sz="1400" dirty="0" smtClean="0"/>
              <a:t>ряд: 0 3 6 </a:t>
            </a:r>
            <a:r>
              <a:rPr lang="ru-RU" sz="1400" dirty="0" smtClean="0"/>
              <a:t>9</a:t>
            </a:r>
          </a:p>
          <a:p>
            <a:r>
              <a:rPr lang="ru-RU" sz="1400" dirty="0" err="1" smtClean="0"/>
              <a:t>квадрати</a:t>
            </a:r>
            <a:r>
              <a:rPr lang="ru-RU" sz="1400" dirty="0" smtClean="0"/>
              <a:t>: 0 9 36 </a:t>
            </a:r>
            <a:r>
              <a:rPr lang="ru-RU" sz="1400" dirty="0" smtClean="0"/>
              <a:t>81</a:t>
            </a:r>
          </a:p>
          <a:p>
            <a:r>
              <a:rPr lang="ru-RU" sz="1400" dirty="0" smtClean="0"/>
              <a:t>Плюс </a:t>
            </a:r>
            <a:r>
              <a:rPr lang="ru-RU" sz="1400" dirty="0" smtClean="0"/>
              <a:t>2: 2 11 38 </a:t>
            </a:r>
            <a:r>
              <a:rPr lang="ru-RU" sz="1400" dirty="0" smtClean="0"/>
              <a:t>83</a:t>
            </a:r>
          </a:p>
          <a:p>
            <a:r>
              <a:rPr lang="ru-RU" sz="1400" dirty="0" err="1" smtClean="0"/>
              <a:t>другий</a:t>
            </a:r>
            <a:r>
              <a:rPr lang="ru-RU" sz="1400" dirty="0" smtClean="0"/>
              <a:t> </a:t>
            </a:r>
            <a:r>
              <a:rPr lang="ru-RU" sz="1400" dirty="0" smtClean="0"/>
              <a:t>ряд: 5 4 3 </a:t>
            </a:r>
            <a:r>
              <a:rPr lang="ru-RU" sz="1400" dirty="0" err="1" smtClean="0"/>
              <a:t>і</a:t>
            </a:r>
            <a:r>
              <a:rPr lang="ru-RU" sz="1400" dirty="0" smtClean="0"/>
              <a:t>, </a:t>
            </a:r>
            <a:r>
              <a:rPr lang="ru-RU" sz="1400" dirty="0" err="1" smtClean="0"/>
              <a:t>отже</a:t>
            </a:r>
            <a:r>
              <a:rPr lang="ru-RU" sz="1400" dirty="0" smtClean="0"/>
              <a:t>, 2</a:t>
            </a:r>
            <a:r>
              <a:rPr lang="ru-RU" sz="1400" dirty="0" smtClean="0"/>
              <a:t>,</a:t>
            </a:r>
          </a:p>
          <a:p>
            <a:r>
              <a:rPr lang="ru-RU" sz="1400" dirty="0" err="1" smtClean="0"/>
              <a:t>квадрати</a:t>
            </a:r>
            <a:r>
              <a:rPr lang="ru-RU" sz="1400" dirty="0" smtClean="0"/>
              <a:t>: 25 16 9 </a:t>
            </a:r>
            <a:r>
              <a:rPr lang="ru-RU" sz="1400" dirty="0" err="1" smtClean="0"/>
              <a:t>і</a:t>
            </a:r>
            <a:r>
              <a:rPr lang="ru-RU" sz="1400" dirty="0" smtClean="0"/>
              <a:t>, </a:t>
            </a:r>
            <a:r>
              <a:rPr lang="ru-RU" sz="1400" dirty="0" err="1" smtClean="0"/>
              <a:t>отже</a:t>
            </a:r>
            <a:r>
              <a:rPr lang="ru-RU" sz="1400" dirty="0" smtClean="0"/>
              <a:t>, 4</a:t>
            </a:r>
            <a:r>
              <a:rPr lang="ru-RU" sz="1400" dirty="0" smtClean="0"/>
              <a:t>,</a:t>
            </a:r>
          </a:p>
          <a:p>
            <a:r>
              <a:rPr lang="ru-RU" sz="1400" dirty="0" smtClean="0"/>
              <a:t>Плюс </a:t>
            </a:r>
            <a:r>
              <a:rPr lang="ru-RU" sz="1400" dirty="0" smtClean="0"/>
              <a:t>2: 27 18 11 </a:t>
            </a:r>
            <a:r>
              <a:rPr lang="ru-RU" sz="1400" dirty="0" err="1" smtClean="0"/>
              <a:t>і</a:t>
            </a:r>
            <a:r>
              <a:rPr lang="ru-RU" sz="1400" dirty="0" smtClean="0"/>
              <a:t>, </a:t>
            </a:r>
            <a:r>
              <a:rPr lang="ru-RU" sz="1400" dirty="0" err="1" smtClean="0"/>
              <a:t>отже</a:t>
            </a:r>
            <a:r>
              <a:rPr lang="ru-RU" sz="1400" dirty="0" smtClean="0"/>
              <a:t>, 6</a:t>
            </a:r>
            <a:r>
              <a:rPr lang="ru-RU" sz="1400" dirty="0" smtClean="0"/>
              <a:t>, </a:t>
            </a:r>
            <a:endParaRPr lang="ru-RU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47. 55 </a:t>
            </a:r>
            <a:r>
              <a:rPr lang="ru-RU" sz="1600" dirty="0" err="1" smtClean="0"/>
              <a:t>і</a:t>
            </a:r>
            <a:r>
              <a:rPr lang="ru-RU" sz="1600" dirty="0" smtClean="0"/>
              <a:t> 100. Число,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стоїть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праворуч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дужок</a:t>
            </a:r>
            <a:r>
              <a:rPr lang="ru-RU" sz="1600" dirty="0" smtClean="0"/>
              <a:t>,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квадрату числа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стоїть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зліва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дужок</a:t>
            </a:r>
            <a:r>
              <a:rPr lang="ru-RU" sz="1600" dirty="0" smtClean="0"/>
              <a:t>. Число в дужках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напівсумі</a:t>
            </a:r>
            <a:r>
              <a:rPr lang="ru-RU" sz="1600" dirty="0" smtClean="0"/>
              <a:t> </a:t>
            </a:r>
            <a:r>
              <a:rPr lang="ru-RU" sz="1600" dirty="0" smtClean="0"/>
              <a:t>чисел поза </a:t>
            </a:r>
            <a:r>
              <a:rPr lang="ru-RU" sz="1600" dirty="0" smtClean="0"/>
              <a:t>дужками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48</a:t>
            </a:r>
            <a:r>
              <a:rPr lang="ru-RU" sz="1600" dirty="0" smtClean="0"/>
              <a:t>. 91. У </a:t>
            </a:r>
            <a:r>
              <a:rPr lang="ru-RU" sz="1600" dirty="0" err="1" smtClean="0"/>
              <a:t>наведеному</a:t>
            </a:r>
            <a:r>
              <a:rPr lang="ru-RU" sz="1600" dirty="0" smtClean="0"/>
              <a:t> ряду </a:t>
            </a:r>
            <a:r>
              <a:rPr lang="ru-RU" sz="1600" dirty="0" err="1" smtClean="0"/>
              <a:t>різниця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наступним</a:t>
            </a:r>
            <a:r>
              <a:rPr lang="ru-RU" sz="1600" dirty="0" smtClean="0"/>
              <a:t> </a:t>
            </a:r>
            <a:r>
              <a:rPr lang="ru-RU" sz="1600" dirty="0" smtClean="0"/>
              <a:t>числом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попереднім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зростає</a:t>
            </a:r>
            <a:r>
              <a:rPr lang="ru-RU" sz="1600" dirty="0" smtClean="0"/>
              <a:t> на 6 </a:t>
            </a:r>
            <a:r>
              <a:rPr lang="ru-RU" sz="1600" dirty="0" err="1" smtClean="0"/>
              <a:t>і</a:t>
            </a:r>
            <a:r>
              <a:rPr lang="ru-RU" sz="1600" dirty="0" smtClean="0"/>
              <a:t> становить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12,18, 24,30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49</a:t>
            </a:r>
            <a:r>
              <a:rPr lang="ru-RU" sz="1600" dirty="0" smtClean="0"/>
              <a:t>. 581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Почнемо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ряду чисел: 0 2 4 6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8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помножимо</a:t>
            </a:r>
            <a:r>
              <a:rPr lang="ru-RU" sz="1600" dirty="0" smtClean="0"/>
              <a:t> </a:t>
            </a:r>
            <a:r>
              <a:rPr lang="ru-RU" sz="1600" dirty="0" smtClean="0"/>
              <a:t>на 3: 0 6 12 18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24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зведемо</a:t>
            </a:r>
            <a:r>
              <a:rPr lang="ru-RU" sz="1600" dirty="0" smtClean="0"/>
              <a:t> </a:t>
            </a:r>
            <a:r>
              <a:rPr lang="ru-RU" sz="1600" dirty="0" smtClean="0"/>
              <a:t>в квадрат: 0 36 144 324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576</a:t>
            </a:r>
            <a:r>
              <a:rPr lang="ru-RU" sz="1600" dirty="0" smtClean="0"/>
              <a:t>,</a:t>
            </a:r>
          </a:p>
          <a:p>
            <a:r>
              <a:rPr lang="ru-RU" sz="1600" dirty="0" err="1" smtClean="0"/>
              <a:t>додамо</a:t>
            </a:r>
            <a:r>
              <a:rPr lang="ru-RU" sz="1600" dirty="0" smtClean="0"/>
              <a:t> </a:t>
            </a:r>
            <a:r>
              <a:rPr lang="ru-RU" sz="1600" dirty="0" smtClean="0"/>
              <a:t>5: 5 </a:t>
            </a:r>
            <a:r>
              <a:rPr lang="ru-RU" sz="1600" dirty="0" smtClean="0"/>
              <a:t>41 149 329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581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50</a:t>
            </a:r>
            <a:r>
              <a:rPr lang="ru-RU" sz="1600" dirty="0" smtClean="0"/>
              <a:t>. 6. Число в </a:t>
            </a:r>
            <a:r>
              <a:rPr lang="ru-RU" sz="1600" dirty="0" err="1" smtClean="0"/>
              <a:t>центрі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трикутника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сумі</a:t>
            </a:r>
            <a:r>
              <a:rPr lang="ru-RU" sz="1600" dirty="0" smtClean="0"/>
              <a:t> чисел </a:t>
            </a:r>
            <a:r>
              <a:rPr lang="ru-RU" sz="1600" dirty="0" err="1" smtClean="0"/>
              <a:t>усередині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кутів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трикутника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мінус</a:t>
            </a:r>
            <a:r>
              <a:rPr lang="ru-RU" sz="1600" dirty="0" smtClean="0"/>
              <a:t> числа,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стоять поза </a:t>
            </a:r>
            <a:r>
              <a:rPr lang="ru-RU" sz="1600" dirty="0" err="1" smtClean="0"/>
              <a:t>трикутником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ІЛЮЗІЇ </a:t>
            </a:r>
            <a:r>
              <a:rPr lang="ru-RU" dirty="0" smtClean="0"/>
              <a:t>ЗОРОВОГО СПРИЙНЯТТЯ</a:t>
            </a:r>
          </a:p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виміряти</a:t>
            </a:r>
            <a:r>
              <a:rPr lang="ru-RU" sz="1600" dirty="0" smtClean="0"/>
              <a:t> величину </a:t>
            </a:r>
            <a:r>
              <a:rPr lang="ru-RU" sz="1600" dirty="0" err="1" smtClean="0"/>
              <a:t>ілюзії</a:t>
            </a:r>
            <a:r>
              <a:rPr lang="ru-RU" sz="1600" dirty="0" smtClean="0"/>
              <a:t> </a:t>
            </a:r>
            <a:r>
              <a:rPr lang="ru-RU" sz="1600" dirty="0" err="1" smtClean="0"/>
              <a:t>зорового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сприйняття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Сприйняття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носить </a:t>
            </a:r>
            <a:r>
              <a:rPr lang="ru-RU" sz="1600" dirty="0" err="1" smtClean="0"/>
              <a:t>цілісний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предметний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осмислений</a:t>
            </a:r>
            <a:r>
              <a:rPr lang="ru-RU" sz="1600" dirty="0" smtClean="0"/>
              <a:t> характер. </a:t>
            </a:r>
            <a:r>
              <a:rPr lang="ru-RU" sz="1600" dirty="0" err="1" smtClean="0"/>
              <a:t>Сприйняття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свою </a:t>
            </a:r>
            <a:r>
              <a:rPr lang="ru-RU" sz="1600" dirty="0" err="1" smtClean="0"/>
              <a:t>внутрішню</a:t>
            </a:r>
            <a:r>
              <a:rPr lang="ru-RU" sz="1600" dirty="0" smtClean="0"/>
              <a:t> структуру</a:t>
            </a:r>
            <a:r>
              <a:rPr lang="ru-RU" sz="1600" dirty="0" smtClean="0"/>
              <a:t>, де роль кожного </a:t>
            </a:r>
            <a:r>
              <a:rPr lang="ru-RU" sz="1600" dirty="0" err="1" smtClean="0"/>
              <a:t>окремого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елемента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, яке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займає</a:t>
            </a:r>
            <a:r>
              <a:rPr lang="ru-RU" sz="1600" dirty="0" smtClean="0"/>
              <a:t> в </a:t>
            </a:r>
            <a:r>
              <a:rPr lang="ru-RU" sz="1600" dirty="0" err="1" smtClean="0"/>
              <a:t>цілому</a:t>
            </a:r>
            <a:r>
              <a:rPr lang="ru-RU" sz="1600" dirty="0" smtClean="0"/>
              <a:t>, </a:t>
            </a:r>
            <a:r>
              <a:rPr lang="ru-RU" sz="1600" dirty="0" smtClean="0"/>
              <a:t>та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функціональним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навантаженням,яке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несе</a:t>
            </a:r>
            <a:r>
              <a:rPr lang="ru-RU" sz="1600" dirty="0" smtClean="0"/>
              <a:t>. </a:t>
            </a:r>
            <a:r>
              <a:rPr lang="ru-RU" sz="1600" dirty="0" err="1" smtClean="0"/>
              <a:t>Частини</a:t>
            </a:r>
            <a:r>
              <a:rPr lang="ru-RU" sz="1600" dirty="0" smtClean="0"/>
              <a:t> у </a:t>
            </a:r>
            <a:r>
              <a:rPr lang="ru-RU" sz="1600" dirty="0" err="1" smtClean="0"/>
              <a:t>сприйнятті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об'єкта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підпорядковані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цілому,внаслідок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ілюзії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сприйняття.Експериментатор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готує</a:t>
            </a:r>
            <a:r>
              <a:rPr lang="ru-RU" sz="1600" dirty="0" smtClean="0"/>
              <a:t> два </a:t>
            </a:r>
            <a:r>
              <a:rPr lang="ru-RU" sz="1600" dirty="0" err="1" smtClean="0"/>
              <a:t>аркуші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паперу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накресленими</a:t>
            </a:r>
            <a:r>
              <a:rPr lang="ru-RU" sz="1600" dirty="0" smtClean="0"/>
              <a:t> </a:t>
            </a:r>
            <a:r>
              <a:rPr lang="ru-RU" sz="1600" dirty="0" smtClean="0"/>
              <a:t>на них </a:t>
            </a:r>
            <a:r>
              <a:rPr lang="ru-RU" sz="1600" dirty="0" err="1" smtClean="0"/>
              <a:t>відрізками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прямої</a:t>
            </a:r>
            <a:r>
              <a:rPr lang="ru-RU" sz="1600" dirty="0" smtClean="0"/>
              <a:t>:</a:t>
            </a:r>
            <a:endParaRPr lang="ru-RU" sz="1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132856"/>
            <a:ext cx="30099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140968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Випробовуваному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сидить</a:t>
            </a:r>
            <a:r>
              <a:rPr lang="ru-RU" dirty="0" smtClean="0"/>
              <a:t> за столом,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аркуші</a:t>
            </a:r>
            <a:r>
              <a:rPr lang="ru-RU" dirty="0" smtClean="0"/>
              <a:t> </a:t>
            </a:r>
            <a:r>
              <a:rPr lang="ru-RU" dirty="0" err="1" smtClean="0"/>
              <a:t>паперу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пропонують</a:t>
            </a:r>
            <a:r>
              <a:rPr lang="ru-RU" dirty="0" smtClean="0"/>
              <a:t> </a:t>
            </a:r>
            <a:r>
              <a:rPr lang="ru-RU" dirty="0" err="1" smtClean="0"/>
              <a:t>накласти</a:t>
            </a:r>
            <a:r>
              <a:rPr lang="ru-RU" dirty="0" smtClean="0"/>
              <a:t> праву сторону листа </a:t>
            </a:r>
            <a:r>
              <a:rPr lang="ru-RU" dirty="0" smtClean="0">
                <a:solidFill>
                  <a:srgbClr val="FFFF00"/>
                </a:solidFill>
              </a:rPr>
              <a:t>а</a:t>
            </a:r>
            <a:r>
              <a:rPr lang="ru-RU" dirty="0" smtClean="0"/>
              <a:t> поверх </a:t>
            </a:r>
            <a:r>
              <a:rPr lang="ru-RU" dirty="0" err="1" smtClean="0"/>
              <a:t>лівої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аркуша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б</a:t>
            </a:r>
            <a:r>
              <a:rPr lang="ru-RU" dirty="0" smtClean="0"/>
              <a:t> таким чином,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відрізки</a:t>
            </a:r>
            <a:r>
              <a:rPr lang="ru-RU" dirty="0" smtClean="0"/>
              <a:t> на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аркушах</a:t>
            </a:r>
            <a:r>
              <a:rPr lang="ru-RU" dirty="0" smtClean="0"/>
              <a:t> лежали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горизонтальній</a:t>
            </a:r>
            <a:r>
              <a:rPr lang="ru-RU" dirty="0" smtClean="0"/>
              <a:t> </a:t>
            </a:r>
            <a:r>
              <a:rPr lang="ru-RU" dirty="0" err="1" smtClean="0"/>
              <a:t>прямій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випробуваний</a:t>
            </a:r>
            <a:r>
              <a:rPr lang="ru-RU" dirty="0" smtClean="0"/>
              <a:t> повинен </a:t>
            </a:r>
            <a:r>
              <a:rPr lang="ru-RU" dirty="0" err="1" smtClean="0"/>
              <a:t>переміщати</a:t>
            </a:r>
            <a:r>
              <a:rPr lang="ru-RU" dirty="0" smtClean="0"/>
              <a:t> </a:t>
            </a:r>
            <a:r>
              <a:rPr lang="ru-RU" dirty="0" smtClean="0"/>
              <a:t>лист </a:t>
            </a:r>
            <a:r>
              <a:rPr lang="ru-RU" dirty="0" smtClean="0">
                <a:solidFill>
                  <a:srgbClr val="FFFF00"/>
                </a:solidFill>
              </a:rPr>
              <a:t>а</a:t>
            </a:r>
            <a:r>
              <a:rPr lang="ru-RU" dirty="0" smtClean="0"/>
              <a:t> вправо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вліво</a:t>
            </a:r>
            <a:r>
              <a:rPr lang="ru-RU" dirty="0" smtClean="0"/>
              <a:t> </a:t>
            </a:r>
            <a:r>
              <a:rPr lang="ru-RU" dirty="0" err="1" smtClean="0"/>
              <a:t>доти</a:t>
            </a:r>
            <a:r>
              <a:rPr lang="ru-RU" dirty="0" smtClean="0"/>
              <a:t>, доки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відрізків</a:t>
            </a:r>
            <a:r>
              <a:rPr lang="ru-RU" dirty="0" smtClean="0"/>
              <a:t> на </a:t>
            </a:r>
            <a:r>
              <a:rPr lang="ru-RU" dirty="0" err="1" smtClean="0"/>
              <a:t>обох</a:t>
            </a:r>
            <a:r>
              <a:rPr lang="ru-RU" dirty="0" smtClean="0"/>
              <a:t> листах </a:t>
            </a:r>
            <a:r>
              <a:rPr lang="ru-RU" dirty="0" err="1" smtClean="0"/>
              <a:t>несприйматиметься</a:t>
            </a:r>
            <a:r>
              <a:rPr lang="ru-RU" dirty="0" smtClean="0"/>
              <a:t> ним як </a:t>
            </a:r>
            <a:r>
              <a:rPr lang="ru-RU" dirty="0" err="1" smtClean="0"/>
              <a:t>однакова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581128"/>
            <a:ext cx="24003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573325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Експериментатор</a:t>
            </a:r>
            <a:r>
              <a:rPr lang="ru-RU" dirty="0" smtClean="0"/>
              <a:t> </a:t>
            </a:r>
            <a:r>
              <a:rPr lang="ru-RU" dirty="0" err="1" smtClean="0"/>
              <a:t>вимірює</a:t>
            </a:r>
            <a:r>
              <a:rPr lang="ru-RU" dirty="0" smtClean="0"/>
              <a:t> та </a:t>
            </a:r>
            <a:r>
              <a:rPr lang="ru-RU" dirty="0" err="1" smtClean="0"/>
              <a:t>вписує</a:t>
            </a:r>
            <a:r>
              <a:rPr lang="ru-RU" dirty="0" smtClean="0"/>
              <a:t> в протокол </a:t>
            </a:r>
            <a:r>
              <a:rPr lang="ru-RU" dirty="0" err="1" smtClean="0"/>
              <a:t>довжину</a:t>
            </a:r>
            <a:r>
              <a:rPr lang="ru-RU" dirty="0" smtClean="0"/>
              <a:t> </a:t>
            </a:r>
            <a:r>
              <a:rPr lang="ru-RU" dirty="0" err="1" smtClean="0"/>
              <a:t>зазначених</a:t>
            </a:r>
            <a:r>
              <a:rPr lang="ru-RU" dirty="0" smtClean="0"/>
              <a:t> </a:t>
            </a:r>
            <a:r>
              <a:rPr lang="ru-RU" dirty="0" err="1" smtClean="0"/>
              <a:t>випробуваним</a:t>
            </a:r>
            <a:r>
              <a:rPr lang="ru-RU" dirty="0" smtClean="0"/>
              <a:t> </a:t>
            </a:r>
            <a:r>
              <a:rPr lang="ru-RU" dirty="0" err="1" smtClean="0"/>
              <a:t>відрізків</a:t>
            </a:r>
            <a:r>
              <a:rPr lang="ru-RU" dirty="0" smtClean="0"/>
              <a:t>, не </a:t>
            </a:r>
            <a:r>
              <a:rPr lang="ru-RU" dirty="0" err="1" smtClean="0"/>
              <a:t>повідомляючи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виміру</a:t>
            </a:r>
            <a:r>
              <a:rPr lang="ru-RU" dirty="0" smtClean="0"/>
              <a:t>. </a:t>
            </a:r>
            <a:r>
              <a:rPr lang="ru-RU" dirty="0" err="1" smtClean="0"/>
              <a:t>Повторюють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smtClean="0"/>
              <a:t>0-15 </a:t>
            </a:r>
            <a:r>
              <a:rPr lang="ru-RU" dirty="0" err="1" smtClean="0"/>
              <a:t>разів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випробуваний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величину </a:t>
            </a:r>
            <a:r>
              <a:rPr lang="ru-RU" dirty="0" err="1" smtClean="0"/>
              <a:t>ілюзії.для</a:t>
            </a:r>
            <a:r>
              <a:rPr lang="ru-RU" dirty="0" smtClean="0"/>
              <a:t> кожного </a:t>
            </a:r>
            <a:r>
              <a:rPr lang="ru-RU" dirty="0" err="1" smtClean="0"/>
              <a:t>досліду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ОСОБЛИВОСТЕЙ </a:t>
            </a:r>
            <a:r>
              <a:rPr lang="ru-RU" dirty="0" smtClean="0"/>
              <a:t>СПРИЙНЯТТЯ</a:t>
            </a:r>
          </a:p>
          <a:p>
            <a:endParaRPr lang="ru-RU" dirty="0" smtClean="0"/>
          </a:p>
          <a:p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такою формою </a:t>
            </a:r>
            <a:r>
              <a:rPr lang="ru-RU" dirty="0" err="1" smtClean="0"/>
              <a:t>психічного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за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та </a:t>
            </a:r>
            <a:r>
              <a:rPr lang="ru-RU" dirty="0" err="1" smtClean="0"/>
              <a:t>явищ</a:t>
            </a:r>
            <a:r>
              <a:rPr lang="ru-RU" dirty="0" smtClean="0"/>
              <a:t> на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, результатом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суб'єктивних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образів.У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відчуттів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цілісний</a:t>
            </a:r>
            <a:r>
              <a:rPr lang="ru-RU" dirty="0" smtClean="0"/>
              <a:t> комплекс,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продуктом </a:t>
            </a:r>
            <a:r>
              <a:rPr lang="ru-RU" dirty="0" err="1" smtClean="0"/>
              <a:t>спільної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сенсорних</a:t>
            </a:r>
            <a:r>
              <a:rPr lang="ru-RU" dirty="0" smtClean="0"/>
              <a:t> та </a:t>
            </a:r>
            <a:r>
              <a:rPr lang="ru-RU" dirty="0" err="1" smtClean="0"/>
              <a:t>асоціативних</a:t>
            </a:r>
            <a:r>
              <a:rPr lang="ru-RU" dirty="0" smtClean="0"/>
              <a:t> систем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рецепторів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 у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відділах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сенсорної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проекційних</a:t>
            </a:r>
            <a:r>
              <a:rPr lang="ru-RU" dirty="0" smtClean="0"/>
              <a:t> зонах кори </a:t>
            </a:r>
            <a:r>
              <a:rPr lang="ru-RU" dirty="0" err="1" smtClean="0"/>
              <a:t>мозку</a:t>
            </a:r>
            <a:r>
              <a:rPr lang="ru-RU" dirty="0" smtClean="0"/>
              <a:t> (</a:t>
            </a:r>
            <a:r>
              <a:rPr lang="ru-RU" dirty="0" err="1" smtClean="0"/>
              <a:t>зорової</a:t>
            </a:r>
            <a:r>
              <a:rPr lang="ru-RU" dirty="0" smtClean="0"/>
              <a:t>, </a:t>
            </a:r>
            <a:r>
              <a:rPr lang="ru-RU" dirty="0" err="1" smtClean="0"/>
              <a:t>слухової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.). У </a:t>
            </a:r>
            <a:r>
              <a:rPr lang="ru-RU" dirty="0" err="1" smtClean="0"/>
              <a:t>асоціативних</a:t>
            </a:r>
            <a:r>
              <a:rPr lang="ru-RU" dirty="0" smtClean="0"/>
              <a:t> зонах кори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зіставляється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збереженими</a:t>
            </a:r>
            <a:r>
              <a:rPr lang="ru-RU" dirty="0" smtClean="0"/>
              <a:t> у </a:t>
            </a:r>
            <a:r>
              <a:rPr lang="ru-RU" dirty="0" err="1" smtClean="0"/>
              <a:t>пам'яті</a:t>
            </a:r>
            <a:r>
              <a:rPr lang="ru-RU" dirty="0" smtClean="0"/>
              <a:t> образами,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впізнавання.Основними</a:t>
            </a:r>
            <a:r>
              <a:rPr lang="ru-RU" dirty="0" smtClean="0"/>
              <a:t> </a:t>
            </a:r>
            <a:r>
              <a:rPr lang="ru-RU" dirty="0" err="1" smtClean="0"/>
              <a:t>якісними</a:t>
            </a:r>
            <a:r>
              <a:rPr lang="ru-RU" dirty="0" smtClean="0"/>
              <a:t> характеристиками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константність</a:t>
            </a:r>
            <a:r>
              <a:rPr lang="ru-RU" dirty="0" smtClean="0"/>
              <a:t> та </a:t>
            </a:r>
            <a:r>
              <a:rPr lang="ru-RU" dirty="0" err="1" smtClean="0"/>
              <a:t>вибірковість</a:t>
            </a:r>
            <a:r>
              <a:rPr lang="ru-RU" dirty="0" smtClean="0"/>
              <a:t>. </a:t>
            </a:r>
            <a:r>
              <a:rPr lang="ru-RU" dirty="0" err="1" smtClean="0"/>
              <a:t>Константність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відносній</a:t>
            </a:r>
            <a:r>
              <a:rPr lang="ru-RU" dirty="0" smtClean="0"/>
              <a:t> </a:t>
            </a:r>
            <a:r>
              <a:rPr lang="ru-RU" dirty="0" err="1" smtClean="0"/>
              <a:t>незмінності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(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кольору</a:t>
            </a:r>
            <a:r>
              <a:rPr lang="ru-RU" dirty="0" smtClean="0"/>
              <a:t>, </a:t>
            </a:r>
            <a:r>
              <a:rPr lang="ru-RU" dirty="0" err="1" smtClean="0"/>
              <a:t>величини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) при </a:t>
            </a:r>
            <a:r>
              <a:rPr lang="ru-RU" dirty="0" err="1" smtClean="0"/>
              <a:t>зміні</a:t>
            </a:r>
            <a:r>
              <a:rPr lang="ru-RU" dirty="0" smtClean="0"/>
              <a:t> умов </a:t>
            </a:r>
            <a:r>
              <a:rPr lang="ru-RU" dirty="0" err="1" smtClean="0"/>
              <a:t>сприйняття</a:t>
            </a:r>
            <a:r>
              <a:rPr lang="ru-RU" dirty="0" smtClean="0"/>
              <a:t>. </a:t>
            </a:r>
            <a:r>
              <a:rPr lang="ru-RU" dirty="0" err="1" smtClean="0"/>
              <a:t>Вибірковість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комплексу </a:t>
            </a:r>
            <a:r>
              <a:rPr lang="ru-RU" dirty="0" err="1" smtClean="0"/>
              <a:t>подразників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значущі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психологічних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в </a:t>
            </a:r>
            <a:r>
              <a:rPr lang="ru-RU" dirty="0" err="1" smtClean="0"/>
              <a:t>пам'яті,світогляду</a:t>
            </a:r>
            <a:r>
              <a:rPr lang="ru-RU" dirty="0" smtClean="0"/>
              <a:t>, </a:t>
            </a:r>
            <a:r>
              <a:rPr lang="ru-RU" dirty="0" err="1" smtClean="0"/>
              <a:t>спрямованості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інтересів</a:t>
            </a:r>
            <a:r>
              <a:rPr lang="ru-RU" dirty="0" smtClean="0"/>
              <a:t> та </a:t>
            </a:r>
            <a:r>
              <a:rPr lang="ru-RU" dirty="0" err="1" smtClean="0"/>
              <a:t>цілей</a:t>
            </a:r>
            <a:r>
              <a:rPr lang="ru-RU" dirty="0" smtClean="0"/>
              <a:t>, </a:t>
            </a:r>
            <a:r>
              <a:rPr lang="ru-RU" dirty="0" err="1" smtClean="0"/>
              <a:t>тимчасових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станів.Виділяють</a:t>
            </a:r>
            <a:r>
              <a:rPr lang="ru-RU" dirty="0" smtClean="0"/>
              <a:t> </a:t>
            </a:r>
            <a:r>
              <a:rPr lang="ru-RU" dirty="0" err="1" smtClean="0"/>
              <a:t>слухове</a:t>
            </a:r>
            <a:r>
              <a:rPr lang="ru-RU" dirty="0" smtClean="0"/>
              <a:t>, </a:t>
            </a:r>
            <a:r>
              <a:rPr lang="ru-RU" dirty="0" err="1" smtClean="0"/>
              <a:t>зорове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кінетичне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. </a:t>
            </a:r>
            <a:r>
              <a:rPr lang="ru-RU" dirty="0" err="1" smtClean="0"/>
              <a:t>Більшість</a:t>
            </a:r>
            <a:r>
              <a:rPr lang="ru-RU" dirty="0" smtClean="0"/>
              <a:t> людей </a:t>
            </a:r>
            <a:r>
              <a:rPr lang="ru-RU" dirty="0" err="1" smtClean="0"/>
              <a:t>схильні</a:t>
            </a:r>
            <a:r>
              <a:rPr lang="ru-RU" dirty="0" smtClean="0"/>
              <a:t>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відчуттів</a:t>
            </a:r>
            <a:r>
              <a:rPr lang="ru-RU" dirty="0" smtClean="0"/>
              <a:t> </a:t>
            </a:r>
            <a:r>
              <a:rPr lang="ru-RU" dirty="0" err="1" smtClean="0"/>
              <a:t>більше,ніж</a:t>
            </a:r>
            <a:r>
              <a:rPr lang="ru-RU" dirty="0" smtClean="0"/>
              <a:t> </a:t>
            </a:r>
            <a:r>
              <a:rPr lang="ru-RU" dirty="0" err="1" smtClean="0"/>
              <a:t>рештою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навчається</a:t>
            </a:r>
            <a:r>
              <a:rPr lang="ru-RU" dirty="0" smtClean="0"/>
              <a:t> на слух, то вона </a:t>
            </a:r>
            <a:r>
              <a:rPr lang="ru-RU" dirty="0" err="1" smtClean="0"/>
              <a:t>полягає</a:t>
            </a:r>
            <a:r>
              <a:rPr lang="ru-RU" dirty="0" smtClean="0"/>
              <a:t> на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слухове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;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запам'ятовує</a:t>
            </a:r>
            <a:r>
              <a:rPr lang="ru-RU" dirty="0" smtClean="0"/>
              <a:t>, </a:t>
            </a:r>
            <a:r>
              <a:rPr lang="ru-RU" dirty="0" err="1" smtClean="0"/>
              <a:t>читаючи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дивлячись</a:t>
            </a:r>
            <a:r>
              <a:rPr lang="ru-RU" dirty="0" smtClean="0"/>
              <a:t> на </a:t>
            </a:r>
            <a:r>
              <a:rPr lang="ru-RU" dirty="0" err="1" smtClean="0"/>
              <a:t>зображення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dirty="0" err="1" smtClean="0"/>
              <a:t>зоровим</a:t>
            </a:r>
            <a:r>
              <a:rPr lang="ru-RU" dirty="0" smtClean="0"/>
              <a:t> </a:t>
            </a:r>
            <a:r>
              <a:rPr lang="ru-RU" dirty="0" err="1" smtClean="0"/>
              <a:t>сприйняттям;якщо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запам'ятати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записує,то</a:t>
            </a:r>
            <a:r>
              <a:rPr lang="ru-RU" dirty="0" smtClean="0"/>
              <a:t> </a:t>
            </a:r>
            <a:r>
              <a:rPr lang="ru-RU" dirty="0" smtClean="0"/>
              <a:t>вона </a:t>
            </a:r>
            <a:r>
              <a:rPr lang="ru-RU" dirty="0" err="1" smtClean="0"/>
              <a:t>покладається</a:t>
            </a:r>
            <a:r>
              <a:rPr lang="ru-RU" dirty="0" smtClean="0"/>
              <a:t> на </a:t>
            </a:r>
            <a:r>
              <a:rPr lang="ru-RU" dirty="0" err="1" smtClean="0"/>
              <a:t>рухове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кінестетичне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сприйняття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Дайте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 </a:t>
            </a:r>
            <a:r>
              <a:rPr lang="ru-RU" sz="1600" dirty="0" smtClean="0"/>
              <a:t>одним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запропонованих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варіантів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відзначте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1. Як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хотіли</a:t>
            </a:r>
            <a:r>
              <a:rPr lang="ru-RU" sz="1600" dirty="0" smtClean="0"/>
              <a:t> б </a:t>
            </a:r>
            <a:r>
              <a:rPr lang="ru-RU" sz="1600" dirty="0" err="1" smtClean="0"/>
              <a:t>дізнатися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працює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комп'ютер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переглянувши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навчальний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фільм;б</a:t>
            </a:r>
            <a:r>
              <a:rPr lang="ru-RU" sz="1600" dirty="0" smtClean="0"/>
              <a:t>) </a:t>
            </a:r>
            <a:r>
              <a:rPr lang="ru-RU" sz="1600" dirty="0" err="1" smtClean="0"/>
              <a:t>прослухавши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пояснення;в</a:t>
            </a:r>
            <a:r>
              <a:rPr lang="ru-RU" sz="1600" dirty="0" smtClean="0"/>
              <a:t>) </a:t>
            </a:r>
            <a:r>
              <a:rPr lang="ru-RU" sz="1600" dirty="0" err="1" smtClean="0"/>
              <a:t>розібравши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комп'ютер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спробувавши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зрозуміти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там </a:t>
            </a:r>
            <a:r>
              <a:rPr lang="ru-RU" sz="1600" dirty="0" smtClean="0"/>
              <a:t>до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</a:t>
            </a:r>
            <a:r>
              <a:rPr lang="ru-RU" sz="1600" dirty="0" err="1" smtClean="0"/>
              <a:t>Що</a:t>
            </a:r>
            <a:r>
              <a:rPr lang="ru-RU" sz="1600" dirty="0" smtClean="0"/>
              <a:t> б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вважали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почитати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розваги</a:t>
            </a:r>
            <a:r>
              <a:rPr lang="ru-RU" sz="1600" dirty="0" smtClean="0"/>
              <a:t>? 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книгу про </a:t>
            </a:r>
            <a:r>
              <a:rPr lang="ru-RU" sz="1600" dirty="0" err="1" smtClean="0"/>
              <a:t>подорожі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багатьма</a:t>
            </a:r>
            <a:r>
              <a:rPr lang="ru-RU" sz="1600" dirty="0" smtClean="0"/>
              <a:t> </a:t>
            </a:r>
            <a:r>
              <a:rPr lang="ru-RU" sz="1600" dirty="0" err="1" smtClean="0"/>
              <a:t>ілюстраціями;б</a:t>
            </a:r>
            <a:r>
              <a:rPr lang="ru-RU" sz="1600" dirty="0" smtClean="0"/>
              <a:t>) детектив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безліччю</a:t>
            </a:r>
            <a:r>
              <a:rPr lang="ru-RU" sz="1600" dirty="0" smtClean="0"/>
              <a:t> </a:t>
            </a:r>
            <a:r>
              <a:rPr lang="ru-RU" sz="1600" dirty="0" err="1" smtClean="0"/>
              <a:t>діалогів;в</a:t>
            </a:r>
            <a:r>
              <a:rPr lang="ru-RU" sz="1600" dirty="0" smtClean="0"/>
              <a:t>) книгу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завданнями</a:t>
            </a:r>
            <a:r>
              <a:rPr lang="ru-RU" sz="1600" dirty="0" smtClean="0"/>
              <a:t>, загадками та головоломками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впевнені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пишеться</a:t>
            </a:r>
            <a:r>
              <a:rPr lang="ru-RU" sz="1600" dirty="0" smtClean="0"/>
              <a:t> слово,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 за все </a:t>
            </a:r>
            <a:r>
              <a:rPr lang="ru-RU" sz="1600" dirty="0" err="1" smtClean="0"/>
              <a:t>зробите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напишете,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подивитися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воно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виглядає</a:t>
            </a:r>
            <a:r>
              <a:rPr lang="ru-RU" sz="1600" dirty="0" smtClean="0"/>
              <a:t>, як </a:t>
            </a:r>
            <a:r>
              <a:rPr lang="ru-RU" sz="1600" dirty="0" err="1" smtClean="0"/>
              <a:t>треба?б</a:t>
            </a:r>
            <a:r>
              <a:rPr lang="ru-RU" sz="1600" dirty="0" smtClean="0"/>
              <a:t>) </a:t>
            </a:r>
            <a:r>
              <a:rPr lang="ru-RU" sz="1600" dirty="0" err="1" smtClean="0"/>
              <a:t>вимовте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його;в</a:t>
            </a:r>
            <a:r>
              <a:rPr lang="ru-RU" sz="1600" dirty="0" smtClean="0"/>
              <a:t>) напишете, </a:t>
            </a:r>
            <a:r>
              <a:rPr lang="ru-RU" sz="1600" dirty="0" err="1" smtClean="0"/>
              <a:t>звертаючи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увагу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відчуття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ті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вечірці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 за все </a:t>
            </a:r>
            <a:r>
              <a:rPr lang="ru-RU" sz="1600" dirty="0" err="1" smtClean="0"/>
              <a:t>згадуватимете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наступний</a:t>
            </a:r>
            <a:r>
              <a:rPr lang="ru-RU" sz="1600" dirty="0" smtClean="0"/>
              <a:t> день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особи тих, </a:t>
            </a:r>
            <a:r>
              <a:rPr lang="ru-RU" sz="1600" dirty="0" err="1" smtClean="0"/>
              <a:t>хто</a:t>
            </a:r>
            <a:r>
              <a:rPr lang="ru-RU" sz="1600" dirty="0" smtClean="0"/>
              <a:t> там </a:t>
            </a:r>
            <a:r>
              <a:rPr lang="ru-RU" sz="1600" dirty="0" err="1" smtClean="0"/>
              <a:t>був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їхні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імена;б</a:t>
            </a:r>
            <a:r>
              <a:rPr lang="ru-RU" sz="1600" dirty="0" smtClean="0"/>
              <a:t>) </a:t>
            </a:r>
            <a:r>
              <a:rPr lang="ru-RU" sz="1600" dirty="0" err="1" smtClean="0"/>
              <a:t>імена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особи;в</a:t>
            </a:r>
            <a:r>
              <a:rPr lang="ru-RU" sz="1600" dirty="0" smtClean="0"/>
              <a:t>)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smtClean="0"/>
              <a:t>там </a:t>
            </a:r>
            <a:r>
              <a:rPr lang="ru-RU" sz="1600" dirty="0" err="1" smtClean="0"/>
              <a:t>самі</a:t>
            </a:r>
            <a:r>
              <a:rPr lang="ru-RU" sz="1600" dirty="0" smtClean="0"/>
              <a:t> говорили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робили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</a:t>
            </a:r>
            <a:r>
              <a:rPr lang="ru-RU" sz="1600" dirty="0" smtClean="0"/>
              <a:t>. Як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 за все </a:t>
            </a:r>
            <a:r>
              <a:rPr lang="ru-RU" sz="1600" dirty="0" err="1" smtClean="0"/>
              <a:t>готуватиметеся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контрольної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читати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конспекти</a:t>
            </a:r>
            <a:r>
              <a:rPr lang="ru-RU" sz="1600" dirty="0" smtClean="0"/>
              <a:t>, заголовки книг, </a:t>
            </a:r>
            <a:r>
              <a:rPr lang="ru-RU" sz="1600" dirty="0" err="1" smtClean="0"/>
              <a:t>розглядати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схеми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ілюстрації;б</a:t>
            </a:r>
            <a:r>
              <a:rPr lang="ru-RU" sz="1600" dirty="0" smtClean="0"/>
              <a:t>) </a:t>
            </a:r>
            <a:r>
              <a:rPr lang="ru-RU" sz="1600" dirty="0" err="1" smtClean="0"/>
              <a:t>попросіть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когось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ставити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повторюватимете</a:t>
            </a:r>
            <a:r>
              <a:rPr lang="ru-RU" sz="1600" dirty="0" smtClean="0"/>
              <a:t> все </a:t>
            </a:r>
            <a:r>
              <a:rPr lang="ru-RU" sz="1600" dirty="0" smtClean="0"/>
              <a:t>про </a:t>
            </a:r>
            <a:r>
              <a:rPr lang="ru-RU" sz="1600" dirty="0" err="1" smtClean="0"/>
              <a:t>себе;в</a:t>
            </a:r>
            <a:r>
              <a:rPr lang="ru-RU" sz="1600" dirty="0" smtClean="0"/>
              <a:t>) </a:t>
            </a:r>
            <a:r>
              <a:rPr lang="ru-RU" sz="1600" dirty="0" err="1" smtClean="0"/>
              <a:t>записувати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треба знати, на </a:t>
            </a:r>
            <a:r>
              <a:rPr lang="ru-RU" sz="1600" dirty="0" err="1" smtClean="0"/>
              <a:t>картках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малювати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схеми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</a:t>
            </a:r>
            <a:r>
              <a:rPr lang="ru-RU" sz="1600" dirty="0" smtClean="0"/>
              <a:t>. Коли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бачите</a:t>
            </a:r>
            <a:r>
              <a:rPr lang="ru-RU" sz="1600" dirty="0" smtClean="0"/>
              <a:t> слово «собака»,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робите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насам</a:t>
            </a:r>
            <a:r>
              <a:rPr lang="ru-RU" sz="1600" dirty="0" smtClean="0"/>
              <a:t> перед: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уявляєте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собаку;б</a:t>
            </a:r>
            <a:r>
              <a:rPr lang="ru-RU" sz="1600" dirty="0" smtClean="0"/>
              <a:t>) </a:t>
            </a:r>
            <a:r>
              <a:rPr lang="ru-RU" sz="1600" dirty="0" err="1" smtClean="0"/>
              <a:t>подумки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вимовляйте</a:t>
            </a:r>
            <a:r>
              <a:rPr lang="ru-RU" sz="1600" dirty="0" smtClean="0"/>
              <a:t> слово «собака»;в) </a:t>
            </a:r>
            <a:r>
              <a:rPr lang="ru-RU" sz="1600" dirty="0" err="1" smtClean="0"/>
              <a:t>уявляєте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собакою - </a:t>
            </a:r>
            <a:r>
              <a:rPr lang="ru-RU" sz="1600" dirty="0" err="1" smtClean="0"/>
              <a:t>гладити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, </a:t>
            </a:r>
            <a:r>
              <a:rPr lang="ru-RU" sz="1600" dirty="0" err="1" smtClean="0"/>
              <a:t>грати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нею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найбільше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заважає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намагаєтеся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зосередитися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зорові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відволікаючі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моменти;б</a:t>
            </a:r>
            <a:r>
              <a:rPr lang="ru-RU" sz="1600" dirty="0" smtClean="0"/>
              <a:t>) </a:t>
            </a:r>
            <a:r>
              <a:rPr lang="ru-RU" sz="1600" dirty="0" err="1" smtClean="0"/>
              <a:t>шум;в</a:t>
            </a:r>
            <a:r>
              <a:rPr lang="ru-RU" sz="1600" dirty="0" smtClean="0"/>
              <a:t>)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відчуття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кшталт</a:t>
            </a:r>
            <a:r>
              <a:rPr lang="ru-RU" sz="1600" dirty="0" smtClean="0"/>
              <a:t> голоду, </a:t>
            </a:r>
            <a:r>
              <a:rPr lang="ru-RU" sz="1600" dirty="0" err="1" smtClean="0"/>
              <a:t>тісного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взуття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тривоги</a:t>
            </a:r>
            <a:r>
              <a:rPr lang="ru-RU" sz="1600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492896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11.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розлютитесь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 за все будете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мімікою</a:t>
            </a:r>
            <a:r>
              <a:rPr lang="ru-RU" sz="1600" dirty="0" smtClean="0"/>
              <a:t> покажете </a:t>
            </a:r>
            <a:r>
              <a:rPr lang="ru-RU" sz="1600" dirty="0" err="1" smtClean="0"/>
              <a:t>своє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невдоволення;б</a:t>
            </a:r>
            <a:r>
              <a:rPr lang="ru-RU" sz="1600" dirty="0" smtClean="0"/>
              <a:t>) </a:t>
            </a:r>
            <a:r>
              <a:rPr lang="ru-RU" sz="1600" dirty="0" err="1" smtClean="0"/>
              <a:t>кричати;в</a:t>
            </a:r>
            <a:r>
              <a:rPr lang="ru-RU" sz="1600" dirty="0" smtClean="0"/>
              <a:t>) </a:t>
            </a:r>
            <a:r>
              <a:rPr lang="ru-RU" sz="1600" dirty="0" err="1" smtClean="0"/>
              <a:t>тупотіти</a:t>
            </a:r>
            <a:r>
              <a:rPr lang="ru-RU" sz="1600" dirty="0" smtClean="0"/>
              <a:t> ногами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грюкати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дверима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12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зрадієте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 за все </a:t>
            </a:r>
            <a:r>
              <a:rPr lang="ru-RU" sz="1600" dirty="0" err="1" smtClean="0"/>
              <a:t>зробите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зробите</a:t>
            </a:r>
            <a:r>
              <a:rPr lang="ru-RU" sz="1600" dirty="0" smtClean="0"/>
              <a:t> </a:t>
            </a:r>
            <a:r>
              <a:rPr lang="ru-RU" sz="1600" dirty="0" err="1" smtClean="0"/>
              <a:t>зраділе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обличчя;б</a:t>
            </a:r>
            <a:r>
              <a:rPr lang="ru-RU" sz="1600" dirty="0" smtClean="0"/>
              <a:t>) </a:t>
            </a:r>
            <a:r>
              <a:rPr lang="ru-RU" sz="1600" dirty="0" smtClean="0"/>
              <a:t>закричите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радості</a:t>
            </a:r>
            <a:r>
              <a:rPr lang="ru-RU" sz="1600" dirty="0" smtClean="0"/>
              <a:t>;</a:t>
            </a:r>
            <a:r>
              <a:rPr lang="en-US" sz="1600" dirty="0" smtClean="0"/>
              <a:t>r) </a:t>
            </a:r>
            <a:r>
              <a:rPr lang="ru-RU" sz="1600" dirty="0" err="1" smtClean="0"/>
              <a:t>застрибаєте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радості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13</a:t>
            </a:r>
            <a:r>
              <a:rPr lang="ru-RU" sz="1600" dirty="0" smtClean="0"/>
              <a:t>.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гуртку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віддасте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перевагу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художньомуб</a:t>
            </a:r>
            <a:r>
              <a:rPr lang="ru-RU" sz="1600" dirty="0" smtClean="0"/>
              <a:t>) </a:t>
            </a:r>
            <a:r>
              <a:rPr lang="ru-RU" sz="1600" dirty="0" err="1" smtClean="0"/>
              <a:t>музичному;в</a:t>
            </a:r>
            <a:r>
              <a:rPr lang="ru-RU" sz="1600" dirty="0" smtClean="0"/>
              <a:t>) </a:t>
            </a:r>
            <a:r>
              <a:rPr lang="ru-RU" sz="1600" dirty="0" smtClean="0"/>
              <a:t>спортивному.</a:t>
            </a:r>
          </a:p>
          <a:p>
            <a:r>
              <a:rPr lang="ru-RU" sz="1600" dirty="0" smtClean="0"/>
              <a:t>14</a:t>
            </a:r>
            <a:r>
              <a:rPr lang="ru-RU" sz="1600" dirty="0" smtClean="0"/>
              <a:t>.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робите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слухаєте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музику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мрієте</a:t>
            </a:r>
            <a:r>
              <a:rPr lang="ru-RU" sz="1600" dirty="0" smtClean="0"/>
              <a:t> (</a:t>
            </a:r>
            <a:r>
              <a:rPr lang="ru-RU" sz="1600" dirty="0" err="1" smtClean="0"/>
              <a:t>уявляєте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картини</a:t>
            </a:r>
            <a:r>
              <a:rPr lang="ru-RU" sz="1600" dirty="0" smtClean="0"/>
              <a:t>);б) </a:t>
            </a:r>
            <a:r>
              <a:rPr lang="ru-RU" sz="1600" dirty="0" err="1" smtClean="0"/>
              <a:t>підспівуєте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ніс;в</a:t>
            </a:r>
            <a:r>
              <a:rPr lang="ru-RU" sz="1600" dirty="0" smtClean="0"/>
              <a:t>) </a:t>
            </a:r>
            <a:r>
              <a:rPr lang="ru-RU" sz="1600" dirty="0" err="1" smtClean="0"/>
              <a:t>рухаєтеся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музику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притоптуєте</a:t>
            </a:r>
            <a:r>
              <a:rPr lang="ru-RU" sz="1600" dirty="0" smtClean="0"/>
              <a:t> ногою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15</a:t>
            </a:r>
            <a:r>
              <a:rPr lang="ru-RU" sz="1600" dirty="0" smtClean="0"/>
              <a:t>. Як </a:t>
            </a:r>
            <a:r>
              <a:rPr lang="ru-RU" sz="1600" dirty="0" err="1" smtClean="0"/>
              <a:t>би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розповіли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історію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якийсь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випадок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написали;б</a:t>
            </a:r>
            <a:r>
              <a:rPr lang="ru-RU" sz="1600" dirty="0" smtClean="0"/>
              <a:t>) </a:t>
            </a:r>
            <a:r>
              <a:rPr lang="ru-RU" sz="1600" dirty="0" err="1" smtClean="0"/>
              <a:t>розповіли;в</a:t>
            </a:r>
            <a:r>
              <a:rPr lang="ru-RU" sz="1600" dirty="0" smtClean="0"/>
              <a:t>) </a:t>
            </a:r>
            <a:r>
              <a:rPr lang="ru-RU" sz="1600" dirty="0" err="1" smtClean="0"/>
              <a:t>розіграли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16</a:t>
            </a:r>
            <a:r>
              <a:rPr lang="ru-RU" sz="1600" dirty="0" smtClean="0"/>
              <a:t>. До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ресторану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пішли</a:t>
            </a:r>
            <a:r>
              <a:rPr lang="ru-RU" sz="1600" dirty="0" smtClean="0"/>
              <a:t> б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де </a:t>
            </a:r>
            <a:r>
              <a:rPr lang="ru-RU" sz="1600" dirty="0" err="1" smtClean="0"/>
              <a:t>надто</a:t>
            </a:r>
            <a:r>
              <a:rPr lang="ru-RU" sz="1600" dirty="0" smtClean="0"/>
              <a:t> </a:t>
            </a:r>
            <a:r>
              <a:rPr lang="ru-RU" sz="1600" dirty="0" err="1" smtClean="0"/>
              <a:t>яскраве</a:t>
            </a:r>
            <a:r>
              <a:rPr lang="ru-RU" sz="1600" dirty="0" smtClean="0"/>
              <a:t> </a:t>
            </a:r>
            <a:r>
              <a:rPr lang="ru-RU" sz="1600" dirty="0" err="1" smtClean="0"/>
              <a:t>освітлення;б</a:t>
            </a:r>
            <a:r>
              <a:rPr lang="ru-RU" sz="1600" dirty="0" smtClean="0"/>
              <a:t>) </a:t>
            </a:r>
            <a:r>
              <a:rPr lang="ru-RU" sz="1600" dirty="0" err="1" smtClean="0"/>
              <a:t>де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надто</a:t>
            </a:r>
            <a:r>
              <a:rPr lang="ru-RU" sz="1600" dirty="0" smtClean="0"/>
              <a:t> </a:t>
            </a:r>
            <a:r>
              <a:rPr lang="ru-RU" sz="1600" dirty="0" err="1" smtClean="0"/>
              <a:t>гучна</a:t>
            </a:r>
            <a:r>
              <a:rPr lang="ru-RU" sz="1600" dirty="0" smtClean="0"/>
              <a:t> </a:t>
            </a:r>
            <a:r>
              <a:rPr lang="ru-RU" sz="1600" dirty="0" err="1" smtClean="0"/>
              <a:t>музика;в</a:t>
            </a:r>
            <a:r>
              <a:rPr lang="ru-RU" sz="1600" dirty="0" smtClean="0"/>
              <a:t>) </a:t>
            </a:r>
            <a:r>
              <a:rPr lang="ru-RU" sz="1600" dirty="0" err="1" smtClean="0"/>
              <a:t>де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надто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незручні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стільці</a:t>
            </a:r>
            <a:r>
              <a:rPr lang="ru-RU" sz="1600" dirty="0" smtClean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8. Як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справлятися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труднощами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скласти</a:t>
            </a:r>
            <a:r>
              <a:rPr lang="ru-RU" sz="1600" dirty="0" smtClean="0"/>
              <a:t> список,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викреслювати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зроблено;б</a:t>
            </a:r>
            <a:r>
              <a:rPr lang="ru-RU" sz="1600" dirty="0" smtClean="0"/>
              <a:t>)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дзвінків</a:t>
            </a:r>
            <a:r>
              <a:rPr lang="ru-RU" sz="1600" dirty="0" smtClean="0"/>
              <a:t> по телефону,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порадитися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спеціалістами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друзями;в</a:t>
            </a:r>
            <a:r>
              <a:rPr lang="ru-RU" sz="1600" dirty="0" smtClean="0"/>
              <a:t>) </a:t>
            </a:r>
            <a:r>
              <a:rPr lang="ru-RU" sz="1600" dirty="0" err="1" smtClean="0"/>
              <a:t>уявити</a:t>
            </a:r>
            <a:r>
              <a:rPr lang="ru-RU" sz="1600" dirty="0" smtClean="0"/>
              <a:t> проблему в </a:t>
            </a:r>
            <a:r>
              <a:rPr lang="ru-RU" sz="1600" dirty="0" err="1" smtClean="0"/>
              <a:t>розумі</a:t>
            </a:r>
            <a:r>
              <a:rPr lang="ru-RU" sz="1600" dirty="0" smtClean="0"/>
              <a:t> та пройти по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етапах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розв'язання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</a:t>
            </a:r>
            <a:r>
              <a:rPr lang="ru-RU" sz="1600" dirty="0" smtClean="0"/>
              <a:t>.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 за все </a:t>
            </a:r>
            <a:r>
              <a:rPr lang="ru-RU" sz="1600" dirty="0" err="1" smtClean="0"/>
              <a:t>робитимете</a:t>
            </a:r>
            <a:r>
              <a:rPr lang="ru-RU" sz="1600" dirty="0" smtClean="0"/>
              <a:t>, стоячи в </a:t>
            </a:r>
            <a:r>
              <a:rPr lang="ru-RU" sz="1600" dirty="0" err="1" smtClean="0"/>
              <a:t>черзі</a:t>
            </a:r>
            <a:r>
              <a:rPr lang="ru-RU" sz="1600" dirty="0" smtClean="0"/>
              <a:t> за </a:t>
            </a:r>
            <a:r>
              <a:rPr lang="ru-RU" sz="1600" dirty="0" err="1" smtClean="0"/>
              <a:t>квітками</a:t>
            </a:r>
            <a:r>
              <a:rPr lang="ru-RU" sz="1600" dirty="0" smtClean="0"/>
              <a:t> </a:t>
            </a:r>
            <a:r>
              <a:rPr lang="ru-RU" sz="1600" dirty="0" smtClean="0"/>
              <a:t>в </a:t>
            </a:r>
            <a:r>
              <a:rPr lang="ru-RU" sz="1600" dirty="0" err="1" smtClean="0"/>
              <a:t>кіно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розглядати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плакати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оголошення;б</a:t>
            </a:r>
            <a:r>
              <a:rPr lang="ru-RU" sz="1600" dirty="0" smtClean="0"/>
              <a:t>) </a:t>
            </a:r>
            <a:r>
              <a:rPr lang="ru-RU" sz="1600" dirty="0" err="1" smtClean="0"/>
              <a:t>розмовляти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тими</a:t>
            </a:r>
            <a:r>
              <a:rPr lang="ru-RU" sz="1600" dirty="0" smtClean="0"/>
              <a:t>, </a:t>
            </a:r>
            <a:r>
              <a:rPr lang="ru-RU" sz="1600" dirty="0" err="1" smtClean="0"/>
              <a:t>хто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стоїть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поблизу;в</a:t>
            </a:r>
            <a:r>
              <a:rPr lang="ru-RU" sz="1600" dirty="0" smtClean="0"/>
              <a:t>) </a:t>
            </a:r>
            <a:r>
              <a:rPr lang="ru-RU" sz="1600" dirty="0" err="1" smtClean="0"/>
              <a:t>притупувати</a:t>
            </a:r>
            <a:r>
              <a:rPr lang="ru-RU" sz="1600" dirty="0" smtClean="0"/>
              <a:t> ногою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ходити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туди-сюди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10</a:t>
            </a:r>
            <a:r>
              <a:rPr lang="ru-RU" sz="1600" dirty="0" smtClean="0"/>
              <a:t>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прийшли</a:t>
            </a:r>
            <a:r>
              <a:rPr lang="ru-RU" sz="1600" dirty="0" smtClean="0"/>
              <a:t> до музею.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спочатку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огляньтеся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схему </a:t>
            </a:r>
            <a:r>
              <a:rPr lang="ru-RU" sz="1600" dirty="0" err="1" smtClean="0"/>
              <a:t>виставок;б</a:t>
            </a:r>
            <a:r>
              <a:rPr lang="ru-RU" sz="1600" dirty="0" smtClean="0"/>
              <a:t>) запитайте у </a:t>
            </a:r>
            <a:r>
              <a:rPr lang="ru-RU" sz="1600" dirty="0" err="1" smtClean="0"/>
              <a:t>службовця</a:t>
            </a:r>
            <a:r>
              <a:rPr lang="ru-RU" sz="1600" dirty="0" smtClean="0"/>
              <a:t>, де </a:t>
            </a:r>
            <a:r>
              <a:rPr lang="ru-RU" sz="1600" dirty="0" err="1" smtClean="0"/>
              <a:t>якісь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виставки;в</a:t>
            </a:r>
            <a:r>
              <a:rPr lang="ru-RU" sz="1600" dirty="0" smtClean="0"/>
              <a:t>) почнете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зацікавленої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виставки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- як </a:t>
            </a:r>
            <a:r>
              <a:rPr lang="ru-RU" sz="1600" dirty="0" err="1" smtClean="0"/>
              <a:t>вийде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05342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: </a:t>
            </a:r>
            <a:r>
              <a:rPr lang="ru-RU" dirty="0" err="1" smtClean="0"/>
              <a:t>підрахуйте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«а», «б» та «в».</a:t>
            </a:r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«а», то в </a:t>
            </a:r>
            <a:r>
              <a:rPr lang="ru-RU" dirty="0" err="1" smtClean="0"/>
              <a:t>навчанні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покладаєтеся</a:t>
            </a:r>
            <a:r>
              <a:rPr lang="ru-RU" dirty="0" smtClean="0"/>
              <a:t> на </a:t>
            </a:r>
            <a:r>
              <a:rPr lang="ru-RU" dirty="0" err="1" smtClean="0"/>
              <a:t>зорове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: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вчитеся</a:t>
            </a:r>
            <a:r>
              <a:rPr lang="ru-RU" dirty="0" smtClean="0"/>
              <a:t> </a:t>
            </a:r>
            <a:r>
              <a:rPr lang="ru-RU" dirty="0" err="1" smtClean="0"/>
              <a:t>очима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у вас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«б», то в </a:t>
            </a:r>
            <a:r>
              <a:rPr lang="ru-RU" dirty="0" err="1" smtClean="0"/>
              <a:t>навчанні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покладаєтеся</a:t>
            </a:r>
            <a:r>
              <a:rPr lang="ru-RU" dirty="0" smtClean="0"/>
              <a:t> на </a:t>
            </a:r>
            <a:r>
              <a:rPr lang="ru-RU" dirty="0" err="1" smtClean="0"/>
              <a:t>слухове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: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вчитеся</a:t>
            </a:r>
            <a:r>
              <a:rPr lang="ru-RU" dirty="0" smtClean="0"/>
              <a:t> </a:t>
            </a:r>
            <a:r>
              <a:rPr lang="ru-RU" dirty="0" err="1" smtClean="0"/>
              <a:t>вухами.Якщо</a:t>
            </a:r>
            <a:r>
              <a:rPr lang="ru-RU" dirty="0" smtClean="0"/>
              <a:t> у вас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«в», то в </a:t>
            </a:r>
            <a:r>
              <a:rPr lang="ru-RU" dirty="0" err="1" smtClean="0"/>
              <a:t>навчанні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покладаєтеся</a:t>
            </a:r>
            <a:r>
              <a:rPr lang="ru-RU" dirty="0" smtClean="0"/>
              <a:t> на </a:t>
            </a:r>
            <a:r>
              <a:rPr lang="ru-RU" dirty="0" err="1" smtClean="0"/>
              <a:t>кінетичне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: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навчаєтесь</a:t>
            </a:r>
            <a:r>
              <a:rPr lang="ru-RU" dirty="0" smtClean="0"/>
              <a:t> у </a:t>
            </a:r>
            <a:r>
              <a:rPr lang="ru-RU" dirty="0" err="1" smtClean="0"/>
              <a:t>русі</a:t>
            </a:r>
            <a:r>
              <a:rPr lang="ru-RU" dirty="0" smtClean="0"/>
              <a:t> та </a:t>
            </a:r>
            <a:r>
              <a:rPr lang="ru-RU" dirty="0" err="1" smtClean="0"/>
              <a:t>руками.Якщо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вибрали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однакову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«а»,«б» </a:t>
            </a:r>
            <a:r>
              <a:rPr lang="ru-RU" dirty="0" err="1" smtClean="0"/>
              <a:t>і</a:t>
            </a:r>
            <a:r>
              <a:rPr lang="ru-RU" dirty="0" smtClean="0"/>
              <a:t> «в», то в </a:t>
            </a:r>
            <a:r>
              <a:rPr lang="ru-RU" dirty="0" err="1" smtClean="0"/>
              <a:t>навчанні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</a:t>
            </a:r>
            <a:r>
              <a:rPr lang="ru-RU" dirty="0" smtClean="0"/>
              <a:t>КОЕФІЦІЄНТА ІНТЕЛЕКТУ</a:t>
            </a:r>
          </a:p>
          <a:p>
            <a:endParaRPr lang="ru-RU" dirty="0" smtClean="0"/>
          </a:p>
          <a:p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стійка</a:t>
            </a:r>
            <a:r>
              <a:rPr lang="ru-RU" dirty="0" smtClean="0"/>
              <a:t> структура </a:t>
            </a:r>
            <a:r>
              <a:rPr lang="ru-RU" dirty="0" err="1" smtClean="0"/>
              <a:t>розумових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об'єднується</a:t>
            </a:r>
            <a:r>
              <a:rPr lang="ru-RU" dirty="0" smtClean="0"/>
              <a:t> в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інтелект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лат. </a:t>
            </a:r>
            <a:r>
              <a:rPr lang="en-US" dirty="0" err="1" smtClean="0"/>
              <a:t>intellectus</a:t>
            </a:r>
            <a:r>
              <a:rPr lang="en-US" dirty="0" smtClean="0"/>
              <a:t> - </a:t>
            </a:r>
            <a:r>
              <a:rPr lang="ru-RU" dirty="0" err="1" smtClean="0"/>
              <a:t>пізнання,розуміння</a:t>
            </a:r>
            <a:r>
              <a:rPr lang="ru-RU" dirty="0" smtClean="0"/>
              <a:t>).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, </a:t>
            </a:r>
            <a:r>
              <a:rPr lang="ru-RU" dirty="0" err="1" smtClean="0"/>
              <a:t>волі</a:t>
            </a:r>
            <a:r>
              <a:rPr lang="ru-RU" dirty="0" smtClean="0"/>
              <a:t> та </a:t>
            </a:r>
            <a:r>
              <a:rPr lang="ru-RU" dirty="0" err="1" smtClean="0"/>
              <a:t>уяви</a:t>
            </a:r>
            <a:r>
              <a:rPr lang="ru-RU" dirty="0" smtClean="0"/>
              <a:t> </a:t>
            </a:r>
            <a:r>
              <a:rPr lang="ru-RU" dirty="0" err="1" smtClean="0"/>
              <a:t>інтелект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пізнавально-раціональний</a:t>
            </a:r>
            <a:r>
              <a:rPr lang="ru-RU" dirty="0" smtClean="0"/>
              <a:t>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розумових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. </a:t>
            </a:r>
            <a:r>
              <a:rPr lang="ru-RU" dirty="0" smtClean="0"/>
              <a:t>систему </a:t>
            </a:r>
            <a:r>
              <a:rPr lang="ru-RU" dirty="0" err="1" smtClean="0"/>
              <a:t>розумових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вирішенням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ефективністю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до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швидкої</a:t>
            </a:r>
            <a:r>
              <a:rPr lang="ru-RU" dirty="0" smtClean="0"/>
              <a:t> </a:t>
            </a:r>
            <a:r>
              <a:rPr lang="ru-RU" dirty="0" err="1" smtClean="0"/>
              <a:t>пізнавальної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. </a:t>
            </a:r>
            <a:r>
              <a:rPr lang="ru-RU" dirty="0" err="1" smtClean="0"/>
              <a:t>Інтелектуальні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(</a:t>
            </a:r>
            <a:r>
              <a:rPr lang="ru-RU" dirty="0" err="1" smtClean="0"/>
              <a:t>генетично</a:t>
            </a:r>
            <a:r>
              <a:rPr lang="ru-RU" dirty="0" smtClean="0"/>
              <a:t>) та </a:t>
            </a:r>
            <a:r>
              <a:rPr lang="ru-RU" dirty="0" err="1" smtClean="0"/>
              <a:t>соціально</a:t>
            </a:r>
            <a:r>
              <a:rPr lang="ru-RU" dirty="0" smtClean="0"/>
              <a:t> (</a:t>
            </a:r>
            <a:r>
              <a:rPr lang="ru-RU" dirty="0" err="1" smtClean="0"/>
              <a:t>і</a:t>
            </a:r>
            <a:r>
              <a:rPr lang="ru-RU" dirty="0" err="1" smtClean="0"/>
              <a:t>сторичними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), 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smtClean="0"/>
              <a:t>служить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інтелекту</a:t>
            </a:r>
            <a:r>
              <a:rPr lang="ru-RU" dirty="0" smtClean="0"/>
              <a:t>. </a:t>
            </a:r>
            <a:r>
              <a:rPr lang="ru-RU" dirty="0" err="1" smtClean="0"/>
              <a:t>Інтелект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нормальним</a:t>
            </a:r>
            <a:r>
              <a:rPr lang="ru-RU" dirty="0" smtClean="0"/>
              <a:t> при </a:t>
            </a:r>
            <a:r>
              <a:rPr lang="en-US" dirty="0" smtClean="0"/>
              <a:t>IQ,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90-110%.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en-US" dirty="0" smtClean="0"/>
              <a:t>IQ </a:t>
            </a:r>
            <a:r>
              <a:rPr lang="ru-RU" dirty="0" smtClean="0"/>
              <a:t>не </a:t>
            </a:r>
            <a:r>
              <a:rPr lang="ru-RU" dirty="0" err="1" smtClean="0"/>
              <a:t>перевищує</a:t>
            </a:r>
            <a:r>
              <a:rPr lang="ru-RU" dirty="0" smtClean="0"/>
              <a:t> 24%, то дефект </a:t>
            </a:r>
            <a:r>
              <a:rPr lang="ru-RU" dirty="0" err="1" smtClean="0"/>
              <a:t>інтелекту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глибоким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en-US" dirty="0" smtClean="0"/>
              <a:t>IQ </a:t>
            </a:r>
            <a:r>
              <a:rPr lang="ru-RU" dirty="0" err="1" smtClean="0"/>
              <a:t>дорівнює</a:t>
            </a:r>
            <a:r>
              <a:rPr lang="ru-RU" dirty="0" smtClean="0"/>
              <a:t> 25-39% - </a:t>
            </a:r>
            <a:r>
              <a:rPr lang="ru-RU" dirty="0" err="1" smtClean="0"/>
              <a:t>важким</a:t>
            </a:r>
            <a:r>
              <a:rPr lang="ru-RU" dirty="0" smtClean="0"/>
              <a:t>, 40-54% - </a:t>
            </a:r>
            <a:r>
              <a:rPr lang="ru-RU" dirty="0" err="1" smtClean="0"/>
              <a:t>помірним</a:t>
            </a:r>
            <a:r>
              <a:rPr lang="ru-RU" dirty="0" smtClean="0"/>
              <a:t> та 55-69% - легким</a:t>
            </a:r>
            <a:r>
              <a:rPr lang="ru-RU" dirty="0" smtClean="0"/>
              <a:t>. При </a:t>
            </a:r>
            <a:r>
              <a:rPr lang="en-US" dirty="0" smtClean="0"/>
              <a:t>IQ </a:t>
            </a:r>
            <a:r>
              <a:rPr lang="ru-RU" dirty="0" err="1" smtClean="0"/>
              <a:t>рівному</a:t>
            </a:r>
            <a:r>
              <a:rPr lang="ru-RU" dirty="0" smtClean="0"/>
              <a:t> 70-89% стан </a:t>
            </a:r>
            <a:r>
              <a:rPr lang="ru-RU" dirty="0" err="1" smtClean="0"/>
              <a:t>інтелекту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 як </a:t>
            </a:r>
            <a:r>
              <a:rPr lang="ru-RU" dirty="0" err="1" smtClean="0"/>
              <a:t>прикордонний.між</a:t>
            </a:r>
            <a:r>
              <a:rPr lang="ru-RU" dirty="0" smtClean="0"/>
              <a:t> нормою та </a:t>
            </a:r>
            <a:r>
              <a:rPr lang="ru-RU" dirty="0" err="1" smtClean="0"/>
              <a:t>патологією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640"/>
            <a:ext cx="8748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Ціль</a:t>
            </a:r>
            <a:r>
              <a:rPr lang="ru-RU" dirty="0" smtClean="0"/>
              <a:t>: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інтелекту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тести </a:t>
            </a:r>
            <a:r>
              <a:rPr lang="ru-RU" dirty="0" err="1" smtClean="0"/>
              <a:t>Айзенка.Виконайте</a:t>
            </a:r>
            <a:r>
              <a:rPr lang="ru-RU" dirty="0" smtClean="0"/>
              <a:t> 50 </a:t>
            </a:r>
            <a:r>
              <a:rPr lang="ru-RU" dirty="0" err="1" smtClean="0"/>
              <a:t>завдань;номер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та вашу </a:t>
            </a:r>
            <a:r>
              <a:rPr lang="ru-RU" dirty="0" err="1" smtClean="0"/>
              <a:t>відповідь</a:t>
            </a:r>
            <a:r>
              <a:rPr lang="ru-RU" dirty="0" smtClean="0"/>
              <a:t> </a:t>
            </a:r>
            <a:r>
              <a:rPr lang="ru-RU" dirty="0" err="1" smtClean="0"/>
              <a:t>запишіть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764704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ru-RU" dirty="0" err="1" smtClean="0">
                <a:solidFill>
                  <a:srgbClr val="FFFF00"/>
                </a:solidFill>
              </a:rPr>
              <a:t>Визначення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коефіцієнта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інтелекту</a:t>
            </a:r>
            <a:r>
              <a:rPr lang="ru-RU" dirty="0" smtClean="0">
                <a:solidFill>
                  <a:srgbClr val="FFFF00"/>
                </a:solidFill>
              </a:rPr>
              <a:t> за </a:t>
            </a:r>
            <a:r>
              <a:rPr lang="ru-RU" dirty="0" err="1" smtClean="0">
                <a:solidFill>
                  <a:srgbClr val="FFFF00"/>
                </a:solidFill>
              </a:rPr>
              <a:t>допомогою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лінгвістичного</a:t>
            </a:r>
            <a:r>
              <a:rPr lang="ru-RU" dirty="0" smtClean="0">
                <a:solidFill>
                  <a:srgbClr val="FFFF00"/>
                </a:solidFill>
              </a:rPr>
              <a:t> тесту.</a:t>
            </a:r>
            <a:endParaRPr lang="ru-RU" dirty="0" smtClean="0">
              <a:solidFill>
                <a:srgbClr val="FFFF00"/>
              </a:solidFill>
            </a:endParaRPr>
          </a:p>
          <a:p>
            <a:pPr marL="400050" indent="-400050">
              <a:buAutoNum type="romanUcPeriod"/>
            </a:pP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коефіцієнта</a:t>
            </a:r>
            <a:r>
              <a:rPr lang="ru-RU" dirty="0" smtClean="0"/>
              <a:t> </a:t>
            </a:r>
            <a:r>
              <a:rPr lang="ru-RU" dirty="0" err="1" smtClean="0"/>
              <a:t>інтелекту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математичного</a:t>
            </a:r>
            <a:r>
              <a:rPr lang="ru-RU" dirty="0" smtClean="0"/>
              <a:t> тесту,</a:t>
            </a:r>
            <a:endParaRPr lang="ru-RU" dirty="0" smtClean="0"/>
          </a:p>
          <a:p>
            <a:pPr marL="400050" indent="-400050"/>
            <a:r>
              <a:rPr lang="ru-RU" dirty="0" smtClean="0"/>
              <a:t>1.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412776"/>
            <a:ext cx="14573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700808"/>
            <a:ext cx="2505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2204864"/>
            <a:ext cx="18192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2852936"/>
            <a:ext cx="46386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2" y="3501008"/>
            <a:ext cx="19335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3933056"/>
            <a:ext cx="10287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11960" y="4581128"/>
            <a:ext cx="790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52120" y="5229200"/>
            <a:ext cx="13430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5517232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3968" y="6309320"/>
            <a:ext cx="15240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0" y="1628800"/>
            <a:ext cx="6732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21328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27809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4.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33569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5.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39330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6.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45091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7.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5085184"/>
            <a:ext cx="6084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8.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54452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9.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10.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11.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0" y="260648"/>
            <a:ext cx="476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908720"/>
            <a:ext cx="18573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196752"/>
            <a:ext cx="6477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1844824"/>
            <a:ext cx="163830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2636912"/>
            <a:ext cx="28098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3356992"/>
            <a:ext cx="11525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4077072"/>
            <a:ext cx="1905000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6056" y="4581128"/>
            <a:ext cx="78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5373216"/>
            <a:ext cx="16954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92080" y="5949280"/>
            <a:ext cx="7810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0" y="836712"/>
            <a:ext cx="63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12.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13.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7728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14.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26369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15.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32849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16.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38610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17.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4581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18.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52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19.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83568" y="5877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20.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88640"/>
            <a:ext cx="24288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980728"/>
            <a:ext cx="11715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628800"/>
            <a:ext cx="11715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2060848"/>
            <a:ext cx="9715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2564904"/>
            <a:ext cx="7715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3501008"/>
            <a:ext cx="19716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14850" y="4005064"/>
            <a:ext cx="46291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32040" y="4941168"/>
            <a:ext cx="10001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5589240"/>
            <a:ext cx="1190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92080" y="5877272"/>
            <a:ext cx="2428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467544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21.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8367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22.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14847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23.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21328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24.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27089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25.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33569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26.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40770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27.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47251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28.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впишіть</a:t>
            </a:r>
            <a:r>
              <a:rPr lang="ru-RU" dirty="0" smtClean="0"/>
              <a:t> </a:t>
            </a:r>
            <a:r>
              <a:rPr lang="ru-RU" dirty="0" err="1" smtClean="0"/>
              <a:t>потрібне</a:t>
            </a:r>
            <a:r>
              <a:rPr lang="ru-RU" dirty="0" smtClean="0"/>
              <a:t> число.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7544" y="54452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29.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закінчіть</a:t>
            </a:r>
            <a:r>
              <a:rPr lang="ru-RU" dirty="0" smtClean="0"/>
              <a:t> </a:t>
            </a:r>
            <a:r>
              <a:rPr lang="ru-RU" dirty="0" err="1" smtClean="0"/>
              <a:t>числовий</a:t>
            </a:r>
            <a:r>
              <a:rPr lang="ru-RU" dirty="0" smtClean="0"/>
              <a:t> ряд.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55576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30. </a:t>
            </a:r>
            <a:r>
              <a:rPr lang="ru-RU" dirty="0" err="1" smtClean="0"/>
              <a:t>Знайдіть</a:t>
            </a:r>
            <a:r>
              <a:rPr lang="ru-RU" dirty="0" smtClean="0"/>
              <a:t> </a:t>
            </a:r>
            <a:r>
              <a:rPr lang="ru-RU" dirty="0" err="1" smtClean="0"/>
              <a:t>закономірність</a:t>
            </a:r>
            <a:r>
              <a:rPr lang="ru-RU" dirty="0" smtClean="0"/>
              <a:t> та </a:t>
            </a:r>
            <a:r>
              <a:rPr lang="ru-RU" dirty="0" err="1" smtClean="0"/>
              <a:t>підставте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число.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146</TotalTime>
  <Words>2902</Words>
  <Application>Microsoft Office PowerPoint</Application>
  <PresentationFormat>Экран (4:3)</PresentationFormat>
  <Paragraphs>167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Практична робота 6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6</dc:title>
  <dc:creator>Руслан Аминов</dc:creator>
  <cp:lastModifiedBy>Руслан Аминов</cp:lastModifiedBy>
  <cp:revision>53</cp:revision>
  <dcterms:created xsi:type="dcterms:W3CDTF">2023-01-24T12:32:30Z</dcterms:created>
  <dcterms:modified xsi:type="dcterms:W3CDTF">2023-01-26T09:36:13Z</dcterms:modified>
</cp:coreProperties>
</file>