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59" r:id="rId6"/>
    <p:sldId id="260"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en-US"/>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a:p>
        </p:txBody>
      </p:sp>
      <p:sp>
        <p:nvSpPr>
          <p:cNvPr id="4" name="Дата 3"/>
          <p:cNvSpPr>
            <a:spLocks noGrp="1"/>
          </p:cNvSpPr>
          <p:nvPr>
            <p:ph type="dt" sz="half" idx="10"/>
          </p:nvPr>
        </p:nvSpPr>
        <p:spPr/>
        <p:txBody>
          <a:bodyPr/>
          <a:lstStyle/>
          <a:p>
            <a:fld id="{AE9B7318-A208-4784-9FCA-BBB43A407DE2}" type="datetimeFigureOut">
              <a:rPr lang="en-US" smtClean="0"/>
              <a:t>3/11/2025</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0E5F0B10-B30F-4529-8C1E-662578699C49}" type="slidenum">
              <a:rPr lang="en-US" smtClean="0"/>
              <a:t>‹#›</a:t>
            </a:fld>
            <a:endParaRPr lang="en-US"/>
          </a:p>
        </p:txBody>
      </p:sp>
    </p:spTree>
    <p:extLst>
      <p:ext uri="{BB962C8B-B14F-4D97-AF65-F5344CB8AC3E}">
        <p14:creationId xmlns:p14="http://schemas.microsoft.com/office/powerpoint/2010/main" val="1638816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AE9B7318-A208-4784-9FCA-BBB43A407DE2}" type="datetimeFigureOut">
              <a:rPr lang="en-US" smtClean="0"/>
              <a:t>3/11/2025</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0E5F0B10-B30F-4529-8C1E-662578699C49}" type="slidenum">
              <a:rPr lang="en-US" smtClean="0"/>
              <a:t>‹#›</a:t>
            </a:fld>
            <a:endParaRPr lang="en-US"/>
          </a:p>
        </p:txBody>
      </p:sp>
    </p:spTree>
    <p:extLst>
      <p:ext uri="{BB962C8B-B14F-4D97-AF65-F5344CB8AC3E}">
        <p14:creationId xmlns:p14="http://schemas.microsoft.com/office/powerpoint/2010/main" val="719805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AE9B7318-A208-4784-9FCA-BBB43A407DE2}" type="datetimeFigureOut">
              <a:rPr lang="en-US" smtClean="0"/>
              <a:t>3/11/2025</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0E5F0B10-B30F-4529-8C1E-662578699C49}" type="slidenum">
              <a:rPr lang="en-US" smtClean="0"/>
              <a:t>‹#›</a:t>
            </a:fld>
            <a:endParaRPr lang="en-US"/>
          </a:p>
        </p:txBody>
      </p:sp>
    </p:spTree>
    <p:extLst>
      <p:ext uri="{BB962C8B-B14F-4D97-AF65-F5344CB8AC3E}">
        <p14:creationId xmlns:p14="http://schemas.microsoft.com/office/powerpoint/2010/main" val="4121228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AE9B7318-A208-4784-9FCA-BBB43A407DE2}" type="datetimeFigureOut">
              <a:rPr lang="en-US" smtClean="0"/>
              <a:t>3/11/2025</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0E5F0B10-B30F-4529-8C1E-662578699C49}" type="slidenum">
              <a:rPr lang="en-US" smtClean="0"/>
              <a:t>‹#›</a:t>
            </a:fld>
            <a:endParaRPr lang="en-US"/>
          </a:p>
        </p:txBody>
      </p:sp>
    </p:spTree>
    <p:extLst>
      <p:ext uri="{BB962C8B-B14F-4D97-AF65-F5344CB8AC3E}">
        <p14:creationId xmlns:p14="http://schemas.microsoft.com/office/powerpoint/2010/main" val="1238463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en-US"/>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AE9B7318-A208-4784-9FCA-BBB43A407DE2}" type="datetimeFigureOut">
              <a:rPr lang="en-US" smtClean="0"/>
              <a:t>3/11/2025</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0E5F0B10-B30F-4529-8C1E-662578699C49}" type="slidenum">
              <a:rPr lang="en-US" smtClean="0"/>
              <a:t>‹#›</a:t>
            </a:fld>
            <a:endParaRPr lang="en-US"/>
          </a:p>
        </p:txBody>
      </p:sp>
    </p:spTree>
    <p:extLst>
      <p:ext uri="{BB962C8B-B14F-4D97-AF65-F5344CB8AC3E}">
        <p14:creationId xmlns:p14="http://schemas.microsoft.com/office/powerpoint/2010/main" val="931747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p:txBody>
          <a:bodyPr/>
          <a:lstStyle/>
          <a:p>
            <a:fld id="{AE9B7318-A208-4784-9FCA-BBB43A407DE2}" type="datetimeFigureOut">
              <a:rPr lang="en-US" smtClean="0"/>
              <a:t>3/11/2025</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0E5F0B10-B30F-4529-8C1E-662578699C49}" type="slidenum">
              <a:rPr lang="en-US" smtClean="0"/>
              <a:t>‹#›</a:t>
            </a:fld>
            <a:endParaRPr lang="en-US"/>
          </a:p>
        </p:txBody>
      </p:sp>
    </p:spTree>
    <p:extLst>
      <p:ext uri="{BB962C8B-B14F-4D97-AF65-F5344CB8AC3E}">
        <p14:creationId xmlns:p14="http://schemas.microsoft.com/office/powerpoint/2010/main" val="3271976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en-US"/>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6"/>
          <p:cNvSpPr>
            <a:spLocks noGrp="1"/>
          </p:cNvSpPr>
          <p:nvPr>
            <p:ph type="dt" sz="half" idx="10"/>
          </p:nvPr>
        </p:nvSpPr>
        <p:spPr/>
        <p:txBody>
          <a:bodyPr/>
          <a:lstStyle/>
          <a:p>
            <a:fld id="{AE9B7318-A208-4784-9FCA-BBB43A407DE2}" type="datetimeFigureOut">
              <a:rPr lang="en-US" smtClean="0"/>
              <a:t>3/11/2025</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0E5F0B10-B30F-4529-8C1E-662578699C49}" type="slidenum">
              <a:rPr lang="en-US" smtClean="0"/>
              <a:t>‹#›</a:t>
            </a:fld>
            <a:endParaRPr lang="en-US"/>
          </a:p>
        </p:txBody>
      </p:sp>
    </p:spTree>
    <p:extLst>
      <p:ext uri="{BB962C8B-B14F-4D97-AF65-F5344CB8AC3E}">
        <p14:creationId xmlns:p14="http://schemas.microsoft.com/office/powerpoint/2010/main" val="10881574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2"/>
          <p:cNvSpPr>
            <a:spLocks noGrp="1"/>
          </p:cNvSpPr>
          <p:nvPr>
            <p:ph type="dt" sz="half" idx="10"/>
          </p:nvPr>
        </p:nvSpPr>
        <p:spPr/>
        <p:txBody>
          <a:bodyPr/>
          <a:lstStyle/>
          <a:p>
            <a:fld id="{AE9B7318-A208-4784-9FCA-BBB43A407DE2}" type="datetimeFigureOut">
              <a:rPr lang="en-US" smtClean="0"/>
              <a:t>3/11/2025</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0E5F0B10-B30F-4529-8C1E-662578699C49}" type="slidenum">
              <a:rPr lang="en-US" smtClean="0"/>
              <a:t>‹#›</a:t>
            </a:fld>
            <a:endParaRPr lang="en-US"/>
          </a:p>
        </p:txBody>
      </p:sp>
    </p:spTree>
    <p:extLst>
      <p:ext uri="{BB962C8B-B14F-4D97-AF65-F5344CB8AC3E}">
        <p14:creationId xmlns:p14="http://schemas.microsoft.com/office/powerpoint/2010/main" val="1323991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E9B7318-A208-4784-9FCA-BBB43A407DE2}" type="datetimeFigureOut">
              <a:rPr lang="en-US" smtClean="0"/>
              <a:t>3/11/2025</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0E5F0B10-B30F-4529-8C1E-662578699C49}" type="slidenum">
              <a:rPr lang="en-US" smtClean="0"/>
              <a:t>‹#›</a:t>
            </a:fld>
            <a:endParaRPr lang="en-US"/>
          </a:p>
        </p:txBody>
      </p:sp>
    </p:spTree>
    <p:extLst>
      <p:ext uri="{BB962C8B-B14F-4D97-AF65-F5344CB8AC3E}">
        <p14:creationId xmlns:p14="http://schemas.microsoft.com/office/powerpoint/2010/main" val="1105954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AE9B7318-A208-4784-9FCA-BBB43A407DE2}" type="datetimeFigureOut">
              <a:rPr lang="en-US" smtClean="0"/>
              <a:t>3/11/2025</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0E5F0B10-B30F-4529-8C1E-662578699C49}" type="slidenum">
              <a:rPr lang="en-US" smtClean="0"/>
              <a:t>‹#›</a:t>
            </a:fld>
            <a:endParaRPr lang="en-US"/>
          </a:p>
        </p:txBody>
      </p:sp>
    </p:spTree>
    <p:extLst>
      <p:ext uri="{BB962C8B-B14F-4D97-AF65-F5344CB8AC3E}">
        <p14:creationId xmlns:p14="http://schemas.microsoft.com/office/powerpoint/2010/main" val="1835810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AE9B7318-A208-4784-9FCA-BBB43A407DE2}" type="datetimeFigureOut">
              <a:rPr lang="en-US" smtClean="0"/>
              <a:t>3/11/2025</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0E5F0B10-B30F-4529-8C1E-662578699C49}" type="slidenum">
              <a:rPr lang="en-US" smtClean="0"/>
              <a:t>‹#›</a:t>
            </a:fld>
            <a:endParaRPr lang="en-US"/>
          </a:p>
        </p:txBody>
      </p:sp>
    </p:spTree>
    <p:extLst>
      <p:ext uri="{BB962C8B-B14F-4D97-AF65-F5344CB8AC3E}">
        <p14:creationId xmlns:p14="http://schemas.microsoft.com/office/powerpoint/2010/main" val="1138722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en-US"/>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9B7318-A208-4784-9FCA-BBB43A407DE2}" type="datetimeFigureOut">
              <a:rPr lang="en-US" smtClean="0"/>
              <a:t>3/11/2025</a:t>
            </a:fld>
            <a:endParaRPr lang="en-US"/>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5F0B10-B30F-4529-8C1E-662578699C49}" type="slidenum">
              <a:rPr lang="en-US" smtClean="0"/>
              <a:t>‹#›</a:t>
            </a:fld>
            <a:endParaRPr lang="en-US"/>
          </a:p>
        </p:txBody>
      </p:sp>
    </p:spTree>
    <p:extLst>
      <p:ext uri="{BB962C8B-B14F-4D97-AF65-F5344CB8AC3E}">
        <p14:creationId xmlns:p14="http://schemas.microsoft.com/office/powerpoint/2010/main" val="2578951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uk-UA" b="1" dirty="0">
                <a:latin typeface="Times New Roman" panose="02020603050405020304" pitchFamily="18" charset="0"/>
                <a:ea typeface="Times New Roman" panose="02020603050405020304" pitchFamily="18" charset="0"/>
              </a:rPr>
              <a:t>Вибір</a:t>
            </a:r>
            <a:r>
              <a:rPr lang="uk-UA" b="1" spc="-60" dirty="0">
                <a:latin typeface="Times New Roman" panose="02020603050405020304" pitchFamily="18" charset="0"/>
                <a:ea typeface="Times New Roman" panose="02020603050405020304" pitchFamily="18" charset="0"/>
              </a:rPr>
              <a:t> </a:t>
            </a:r>
            <a:r>
              <a:rPr lang="uk-UA" b="1" dirty="0">
                <a:latin typeface="Times New Roman" panose="02020603050405020304" pitchFamily="18" charset="0"/>
                <a:ea typeface="Times New Roman" panose="02020603050405020304" pitchFamily="18" charset="0"/>
              </a:rPr>
              <a:t>маркетингової</a:t>
            </a:r>
            <a:r>
              <a:rPr lang="uk-UA" b="1" spc="-60" dirty="0">
                <a:latin typeface="Times New Roman" panose="02020603050405020304" pitchFamily="18" charset="0"/>
                <a:ea typeface="Times New Roman" panose="02020603050405020304" pitchFamily="18" charset="0"/>
              </a:rPr>
              <a:t> </a:t>
            </a:r>
            <a:r>
              <a:rPr lang="uk-UA" b="1" dirty="0">
                <a:latin typeface="Times New Roman" panose="02020603050405020304" pitchFamily="18" charset="0"/>
                <a:ea typeface="Times New Roman" panose="02020603050405020304" pitchFamily="18" charset="0"/>
              </a:rPr>
              <a:t>політики</a:t>
            </a:r>
            <a:r>
              <a:rPr lang="uk-UA" b="1" spc="-45" dirty="0">
                <a:latin typeface="Times New Roman" panose="02020603050405020304" pitchFamily="18" charset="0"/>
                <a:ea typeface="Times New Roman" panose="02020603050405020304" pitchFamily="18" charset="0"/>
              </a:rPr>
              <a:t> </a:t>
            </a:r>
            <a:r>
              <a:rPr lang="uk-UA" b="1" dirty="0">
                <a:latin typeface="Times New Roman" panose="02020603050405020304" pitchFamily="18" charset="0"/>
                <a:ea typeface="Times New Roman" panose="02020603050405020304" pitchFamily="18" charset="0"/>
              </a:rPr>
              <a:t>і</a:t>
            </a:r>
            <a:r>
              <a:rPr lang="uk-UA" b="1" spc="-55" dirty="0">
                <a:latin typeface="Times New Roman" panose="02020603050405020304" pitchFamily="18" charset="0"/>
                <a:ea typeface="Times New Roman" panose="02020603050405020304" pitchFamily="18" charset="0"/>
              </a:rPr>
              <a:t> </a:t>
            </a:r>
            <a:r>
              <a:rPr lang="uk-UA" b="1" dirty="0">
                <a:latin typeface="Times New Roman" panose="02020603050405020304" pitchFamily="18" charset="0"/>
                <a:ea typeface="Times New Roman" panose="02020603050405020304" pitchFamily="18" charset="0"/>
              </a:rPr>
              <a:t>каналів</a:t>
            </a:r>
            <a:r>
              <a:rPr lang="uk-UA" b="1" spc="-60" dirty="0">
                <a:latin typeface="Times New Roman" panose="02020603050405020304" pitchFamily="18" charset="0"/>
                <a:ea typeface="Times New Roman" panose="02020603050405020304" pitchFamily="18" charset="0"/>
              </a:rPr>
              <a:t> </a:t>
            </a:r>
            <a:r>
              <a:rPr lang="uk-UA" b="1" dirty="0">
                <a:latin typeface="Times New Roman" panose="02020603050405020304" pitchFamily="18" charset="0"/>
                <a:ea typeface="Times New Roman" panose="02020603050405020304" pitchFamily="18" charset="0"/>
              </a:rPr>
              <a:t>розподілу</a:t>
            </a:r>
            <a:r>
              <a:rPr lang="uk-UA" b="1" spc="-25" dirty="0">
                <a:latin typeface="Times New Roman" panose="02020603050405020304" pitchFamily="18" charset="0"/>
                <a:ea typeface="Times New Roman" panose="02020603050405020304" pitchFamily="18" charset="0"/>
              </a:rPr>
              <a:t> </a:t>
            </a:r>
            <a:endParaRPr lang="en-US" dirty="0"/>
          </a:p>
        </p:txBody>
      </p:sp>
      <p:sp>
        <p:nvSpPr>
          <p:cNvPr id="3" name="Подзаголовок 2"/>
          <p:cNvSpPr>
            <a:spLocks noGrp="1"/>
          </p:cNvSpPr>
          <p:nvPr>
            <p:ph type="subTitle" idx="1"/>
          </p:nvPr>
        </p:nvSpPr>
        <p:spPr/>
        <p:txBody>
          <a:bodyPr>
            <a:normAutofit lnSpcReduction="10000"/>
          </a:bodyPr>
          <a:lstStyle/>
          <a:p>
            <a:r>
              <a:rPr lang="uk-UA" dirty="0">
                <a:latin typeface="Times New Roman" panose="02020603050405020304" pitchFamily="18" charset="0"/>
                <a:ea typeface="Times New Roman" panose="02020603050405020304" pitchFamily="18" charset="0"/>
              </a:rPr>
              <a:t>Стратегія</a:t>
            </a:r>
            <a:r>
              <a:rPr lang="uk-UA" spc="-65" dirty="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вштовхування</a:t>
            </a:r>
            <a:r>
              <a:rPr lang="uk-UA" spc="-55" dirty="0">
                <a:latin typeface="Times New Roman" panose="02020603050405020304" pitchFamily="18" charset="0"/>
                <a:ea typeface="Times New Roman" panose="02020603050405020304" pitchFamily="18" charset="0"/>
              </a:rPr>
              <a:t> </a:t>
            </a:r>
            <a:endParaRPr lang="uk-UA" spc="-55" dirty="0" smtClean="0">
              <a:latin typeface="Times New Roman" panose="02020603050405020304" pitchFamily="18" charset="0"/>
              <a:ea typeface="Times New Roman" panose="02020603050405020304" pitchFamily="18" charset="0"/>
            </a:endParaRPr>
          </a:p>
          <a:p>
            <a:r>
              <a:rPr lang="uk-UA" dirty="0">
                <a:latin typeface="Times New Roman" panose="02020603050405020304" pitchFamily="18" charset="0"/>
                <a:ea typeface="Times New Roman" panose="02020603050405020304" pitchFamily="18" charset="0"/>
              </a:rPr>
              <a:t>Стратегія</a:t>
            </a:r>
            <a:r>
              <a:rPr lang="uk-UA" spc="-60" dirty="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втягування</a:t>
            </a:r>
            <a:r>
              <a:rPr lang="uk-UA" spc="-50" dirty="0">
                <a:latin typeface="Times New Roman" panose="02020603050405020304" pitchFamily="18" charset="0"/>
                <a:ea typeface="Times New Roman" panose="02020603050405020304" pitchFamily="18" charset="0"/>
              </a:rPr>
              <a:t> </a:t>
            </a:r>
            <a:endParaRPr lang="uk-UA" spc="-50" dirty="0" smtClean="0">
              <a:latin typeface="Times New Roman" panose="02020603050405020304" pitchFamily="18" charset="0"/>
              <a:ea typeface="Times New Roman" panose="02020603050405020304" pitchFamily="18" charset="0"/>
            </a:endParaRPr>
          </a:p>
          <a:p>
            <a:r>
              <a:rPr lang="uk-UA" dirty="0">
                <a:latin typeface="Times New Roman" panose="02020603050405020304" pitchFamily="18" charset="0"/>
                <a:ea typeface="Times New Roman" panose="02020603050405020304" pitchFamily="18" charset="0"/>
              </a:rPr>
              <a:t>Критерії</a:t>
            </a:r>
            <a:r>
              <a:rPr lang="uk-UA" spc="-50" dirty="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вибору</a:t>
            </a:r>
            <a:r>
              <a:rPr lang="uk-UA" spc="-50" dirty="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каналів</a:t>
            </a:r>
            <a:r>
              <a:rPr lang="uk-UA" spc="-50" dirty="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розподілу</a:t>
            </a:r>
            <a:r>
              <a:rPr lang="uk-UA" spc="-40" dirty="0">
                <a:latin typeface="Times New Roman" panose="02020603050405020304" pitchFamily="18" charset="0"/>
                <a:ea typeface="Times New Roman" panose="02020603050405020304" pitchFamily="18" charset="0"/>
              </a:rPr>
              <a:t> </a:t>
            </a:r>
            <a:endParaRPr lang="uk-UA" spc="-40" dirty="0" smtClean="0">
              <a:latin typeface="Times New Roman" panose="02020603050405020304" pitchFamily="18" charset="0"/>
              <a:ea typeface="Times New Roman" panose="02020603050405020304" pitchFamily="18" charset="0"/>
            </a:endParaRPr>
          </a:p>
          <a:p>
            <a:r>
              <a:rPr lang="uk-UA" dirty="0">
                <a:latin typeface="Times New Roman" panose="02020603050405020304" pitchFamily="18" charset="0"/>
                <a:ea typeface="Times New Roman" panose="02020603050405020304" pitchFamily="18" charset="0"/>
              </a:rPr>
              <a:t>Аналіз</a:t>
            </a:r>
            <a:r>
              <a:rPr lang="uk-UA" spc="-45" dirty="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збутових</a:t>
            </a:r>
            <a:r>
              <a:rPr lang="uk-UA" spc="-40" dirty="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витрат</a:t>
            </a:r>
            <a:r>
              <a:rPr lang="uk-UA" spc="-30" dirty="0">
                <a:latin typeface="Times New Roman" panose="02020603050405020304" pitchFamily="18" charset="0"/>
                <a:ea typeface="Times New Roman" panose="02020603050405020304" pitchFamily="18" charset="0"/>
              </a:rPr>
              <a:t> </a:t>
            </a:r>
            <a:endParaRPr lang="en-US" dirty="0"/>
          </a:p>
        </p:txBody>
      </p:sp>
    </p:spTree>
    <p:extLst>
      <p:ext uri="{BB962C8B-B14F-4D97-AF65-F5344CB8AC3E}">
        <p14:creationId xmlns:p14="http://schemas.microsoft.com/office/powerpoint/2010/main" val="6897991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82880" y="455109"/>
            <a:ext cx="12374880" cy="5909310"/>
          </a:xfrm>
          <a:prstGeom prst="rect">
            <a:avLst/>
          </a:prstGeom>
        </p:spPr>
        <p:txBody>
          <a:bodyPr wrap="square">
            <a:spAutoFit/>
          </a:bodyPr>
          <a:lstStyle/>
          <a:p>
            <a:pPr marL="360680" marR="260985" indent="456565" algn="just">
              <a:spcAft>
                <a:spcPts val="0"/>
              </a:spcAft>
              <a:tabLst>
                <a:tab pos="1205230" algn="l"/>
                <a:tab pos="1339850" algn="l"/>
                <a:tab pos="1421130" algn="l"/>
                <a:tab pos="1480820" algn="l"/>
                <a:tab pos="1530985" algn="l"/>
                <a:tab pos="1913255" algn="l"/>
                <a:tab pos="1974850" algn="l"/>
                <a:tab pos="2122170" algn="l"/>
                <a:tab pos="2148840" algn="l"/>
                <a:tab pos="2543175" algn="l"/>
                <a:tab pos="2770505" algn="l"/>
                <a:tab pos="3115945" algn="l"/>
                <a:tab pos="3194050" algn="l"/>
                <a:tab pos="3275965" algn="l"/>
                <a:tab pos="3528060" algn="l"/>
                <a:tab pos="3773805" algn="l"/>
                <a:tab pos="3996055" algn="l"/>
                <a:tab pos="4255770" algn="l"/>
                <a:tab pos="4328160" algn="l"/>
                <a:tab pos="4453255" algn="l"/>
                <a:tab pos="4653280" algn="l"/>
                <a:tab pos="4784090" algn="l"/>
                <a:tab pos="5185410" algn="l"/>
                <a:tab pos="5205730" algn="l"/>
                <a:tab pos="5226685" algn="l"/>
                <a:tab pos="5570220" algn="l"/>
                <a:tab pos="5777865" algn="l"/>
              </a:tabLst>
            </a:pPr>
            <a:r>
              <a:rPr lang="uk-UA" b="1" i="1" dirty="0">
                <a:latin typeface="Times New Roman" panose="02020603050405020304" pitchFamily="18" charset="0"/>
                <a:ea typeface="Times New Roman" panose="02020603050405020304" pitchFamily="18" charset="0"/>
              </a:rPr>
              <a:t>Характеристики</a:t>
            </a:r>
            <a:r>
              <a:rPr lang="uk-UA" b="1" i="1" spc="400" dirty="0">
                <a:latin typeface="Times New Roman" panose="02020603050405020304" pitchFamily="18" charset="0"/>
                <a:ea typeface="Times New Roman" panose="02020603050405020304" pitchFamily="18" charset="0"/>
              </a:rPr>
              <a:t> </a:t>
            </a:r>
            <a:r>
              <a:rPr lang="uk-UA" b="1" i="1" dirty="0">
                <a:latin typeface="Times New Roman" panose="02020603050405020304" pitchFamily="18" charset="0"/>
                <a:ea typeface="Times New Roman" panose="02020603050405020304" pitchFamily="18" charset="0"/>
              </a:rPr>
              <a:t>фірми.</a:t>
            </a:r>
            <a:r>
              <a:rPr lang="uk-UA" b="1" i="1" spc="400" dirty="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Ключовими</a:t>
            </a:r>
            <a:r>
              <a:rPr lang="uk-UA" spc="400" dirty="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з</a:t>
            </a:r>
            <a:r>
              <a:rPr lang="uk-UA" spc="400" dirty="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них</a:t>
            </a:r>
            <a:r>
              <a:rPr lang="uk-UA" spc="400" dirty="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є</a:t>
            </a:r>
            <a:r>
              <a:rPr lang="uk-UA" spc="400" dirty="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розміри</a:t>
            </a:r>
            <a:r>
              <a:rPr lang="uk-UA" spc="400" dirty="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і </a:t>
            </a:r>
            <a:r>
              <a:rPr lang="uk-UA" spc="-10" dirty="0">
                <a:latin typeface="Times New Roman" panose="02020603050405020304" pitchFamily="18" charset="0"/>
                <a:ea typeface="Times New Roman" panose="02020603050405020304" pitchFamily="18" charset="0"/>
              </a:rPr>
              <a:t>фінансові</a:t>
            </a:r>
            <a:r>
              <a:rPr lang="uk-UA" dirty="0">
                <a:latin typeface="Times New Roman" panose="02020603050405020304" pitchFamily="18" charset="0"/>
                <a:ea typeface="Times New Roman" panose="02020603050405020304" pitchFamily="18" charset="0"/>
              </a:rPr>
              <a:t>		</a:t>
            </a:r>
            <a:r>
              <a:rPr lang="uk-UA" spc="-10" dirty="0">
                <a:latin typeface="Times New Roman" panose="02020603050405020304" pitchFamily="18" charset="0"/>
                <a:ea typeface="Times New Roman" panose="02020603050405020304" pitchFamily="18" charset="0"/>
              </a:rPr>
              <a:t>можливості.</a:t>
            </a:r>
            <a:r>
              <a:rPr lang="uk-UA" dirty="0">
                <a:latin typeface="Times New Roman" panose="02020603050405020304" pitchFamily="18" charset="0"/>
                <a:ea typeface="Times New Roman" panose="02020603050405020304" pitchFamily="18" charset="0"/>
              </a:rPr>
              <a:t>	</a:t>
            </a:r>
            <a:r>
              <a:rPr lang="uk-UA" spc="-10" dirty="0" smtClean="0">
                <a:latin typeface="Times New Roman" panose="02020603050405020304" pitchFamily="18" charset="0"/>
                <a:ea typeface="Times New Roman" panose="02020603050405020304" pitchFamily="18" charset="0"/>
              </a:rPr>
              <a:t>Великі</a:t>
            </a:r>
            <a:r>
              <a:rPr lang="uk-UA" dirty="0" smtClean="0">
                <a:latin typeface="Times New Roman" panose="02020603050405020304" pitchFamily="18" charset="0"/>
                <a:ea typeface="Times New Roman" panose="02020603050405020304" pitchFamily="18" charset="0"/>
              </a:rPr>
              <a:t> </a:t>
            </a:r>
            <a:r>
              <a:rPr lang="uk-UA" spc="-10" dirty="0" smtClean="0">
                <a:latin typeface="Times New Roman" panose="02020603050405020304" pitchFamily="18" charset="0"/>
                <a:ea typeface="Times New Roman" panose="02020603050405020304" pitchFamily="18" charset="0"/>
              </a:rPr>
              <a:t>фірми</a:t>
            </a:r>
            <a:r>
              <a:rPr lang="uk-UA" spc="-10" dirty="0">
                <a:latin typeface="Times New Roman" panose="02020603050405020304" pitchFamily="18" charset="0"/>
                <a:ea typeface="Times New Roman" panose="02020603050405020304" pitchFamily="18" charset="0"/>
              </a:rPr>
              <a:t>,</a:t>
            </a:r>
            <a:r>
              <a:rPr lang="uk-UA" dirty="0">
                <a:latin typeface="Times New Roman" panose="02020603050405020304" pitchFamily="18" charset="0"/>
                <a:ea typeface="Times New Roman" panose="02020603050405020304" pitchFamily="18" charset="0"/>
              </a:rPr>
              <a:t>	</a:t>
            </a:r>
            <a:r>
              <a:rPr lang="uk-UA" spc="-30" dirty="0">
                <a:latin typeface="Times New Roman" panose="02020603050405020304" pitchFamily="18" charset="0"/>
                <a:ea typeface="Times New Roman" panose="02020603050405020304" pitchFamily="18" charset="0"/>
              </a:rPr>
              <a:t>як</a:t>
            </a:r>
            <a:r>
              <a:rPr lang="uk-UA" dirty="0">
                <a:latin typeface="Times New Roman" panose="02020603050405020304" pitchFamily="18" charset="0"/>
                <a:ea typeface="Times New Roman" panose="02020603050405020304" pitchFamily="18" charset="0"/>
              </a:rPr>
              <a:t>		</a:t>
            </a:r>
            <a:r>
              <a:rPr lang="uk-UA" spc="-10" dirty="0">
                <a:latin typeface="Times New Roman" panose="02020603050405020304" pitchFamily="18" charset="0"/>
                <a:ea typeface="Times New Roman" panose="02020603050405020304" pitchFamily="18" charset="0"/>
              </a:rPr>
              <a:t>правило,</a:t>
            </a:r>
            <a:r>
              <a:rPr lang="uk-UA" dirty="0">
                <a:latin typeface="Times New Roman" panose="02020603050405020304" pitchFamily="18" charset="0"/>
                <a:ea typeface="Times New Roman" panose="02020603050405020304" pitchFamily="18" charset="0"/>
              </a:rPr>
              <a:t>			</a:t>
            </a:r>
            <a:r>
              <a:rPr lang="uk-UA" spc="-10" dirty="0">
                <a:latin typeface="Times New Roman" panose="02020603050405020304" pitchFamily="18" charset="0"/>
                <a:ea typeface="Times New Roman" panose="02020603050405020304" pitchFamily="18" charset="0"/>
              </a:rPr>
              <a:t>володіють </a:t>
            </a:r>
            <a:r>
              <a:rPr lang="uk-UA" dirty="0">
                <a:latin typeface="Times New Roman" panose="02020603050405020304" pitchFamily="18" charset="0"/>
                <a:ea typeface="Times New Roman" panose="02020603050405020304" pitchFamily="18" charset="0"/>
              </a:rPr>
              <a:t>значними</a:t>
            </a:r>
            <a:r>
              <a:rPr lang="uk-UA" spc="200" dirty="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фінансовими</a:t>
            </a:r>
            <a:r>
              <a:rPr lang="uk-UA" spc="200" dirty="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ресурсами</a:t>
            </a:r>
            <a:r>
              <a:rPr lang="uk-UA" spc="200" dirty="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і,</a:t>
            </a:r>
            <a:r>
              <a:rPr lang="uk-UA" spc="200" dirty="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крім</a:t>
            </a:r>
            <a:r>
              <a:rPr lang="uk-UA" spc="200" dirty="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того,</a:t>
            </a:r>
            <a:r>
              <a:rPr lang="uk-UA" spc="200" dirty="0">
                <a:latin typeface="Times New Roman" panose="02020603050405020304" pitchFamily="18" charset="0"/>
                <a:ea typeface="Times New Roman" panose="02020603050405020304" pitchFamily="18" charset="0"/>
              </a:rPr>
              <a:t> </a:t>
            </a:r>
            <a:r>
              <a:rPr lang="uk-UA" dirty="0" err="1" smtClean="0">
                <a:latin typeface="Times New Roman" panose="02020603050405020304" pitchFamily="18" charset="0"/>
                <a:ea typeface="Times New Roman" panose="02020603050405020304" pitchFamily="18" charset="0"/>
              </a:rPr>
              <a:t>здатні</a:t>
            </a:r>
            <a:r>
              <a:rPr lang="uk-UA" spc="200" dirty="0" err="1" smtClean="0">
                <a:latin typeface="Times New Roman" panose="02020603050405020304" pitchFamily="18" charset="0"/>
                <a:ea typeface="Times New Roman" panose="02020603050405020304" pitchFamily="18" charset="0"/>
              </a:rPr>
              <a:t>нвзяти</a:t>
            </a:r>
            <a:r>
              <a:rPr lang="uk-UA" spc="200" dirty="0" smtClean="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на себе</a:t>
            </a:r>
            <a:r>
              <a:rPr lang="uk-UA" spc="200" dirty="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багато</a:t>
            </a:r>
            <a:r>
              <a:rPr lang="uk-UA" spc="200" dirty="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функцій</a:t>
            </a:r>
            <a:r>
              <a:rPr lang="uk-UA" spc="200" dirty="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збуту,</a:t>
            </a:r>
            <a:r>
              <a:rPr lang="uk-UA" spc="200" dirty="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знижуючи</a:t>
            </a:r>
            <a:r>
              <a:rPr lang="uk-UA" spc="200" dirty="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тим</a:t>
            </a:r>
            <a:r>
              <a:rPr lang="uk-UA" spc="200" dirty="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самим</a:t>
            </a:r>
            <a:r>
              <a:rPr lang="uk-UA" spc="200" dirty="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ступінь</a:t>
            </a:r>
            <a:r>
              <a:rPr lang="uk-UA" spc="200" dirty="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своєї </a:t>
            </a:r>
            <a:r>
              <a:rPr lang="uk-UA" spc="-10" dirty="0" smtClean="0">
                <a:latin typeface="Times New Roman" panose="02020603050405020304" pitchFamily="18" charset="0"/>
                <a:ea typeface="Times New Roman" panose="02020603050405020304" pitchFamily="18" charset="0"/>
              </a:rPr>
              <a:t>залежності</a:t>
            </a:r>
            <a:r>
              <a:rPr lang="uk-UA" dirty="0" smtClean="0">
                <a:latin typeface="Times New Roman" panose="02020603050405020304" pitchFamily="18" charset="0"/>
                <a:ea typeface="Times New Roman" panose="02020603050405020304" pitchFamily="18" charset="0"/>
              </a:rPr>
              <a:t> </a:t>
            </a:r>
            <a:r>
              <a:rPr lang="uk-UA" spc="-20" dirty="0" smtClean="0">
                <a:latin typeface="Times New Roman" panose="02020603050405020304" pitchFamily="18" charset="0"/>
                <a:ea typeface="Times New Roman" panose="02020603050405020304" pitchFamily="18" charset="0"/>
              </a:rPr>
              <a:t>від</a:t>
            </a:r>
            <a:r>
              <a:rPr lang="uk-UA" dirty="0" smtClean="0">
                <a:latin typeface="Times New Roman" panose="02020603050405020304" pitchFamily="18" charset="0"/>
                <a:ea typeface="Times New Roman" panose="02020603050405020304" pitchFamily="18" charset="0"/>
              </a:rPr>
              <a:t> </a:t>
            </a:r>
            <a:r>
              <a:rPr lang="uk-UA" spc="-10" dirty="0" smtClean="0">
                <a:latin typeface="Times New Roman" panose="02020603050405020304" pitchFamily="18" charset="0"/>
                <a:ea typeface="Times New Roman" panose="02020603050405020304" pitchFamily="18" charset="0"/>
              </a:rPr>
              <a:t>посередників.</a:t>
            </a:r>
            <a:r>
              <a:rPr lang="uk-UA" dirty="0" smtClean="0">
                <a:latin typeface="Times New Roman" panose="02020603050405020304" pitchFamily="18" charset="0"/>
                <a:ea typeface="Times New Roman" panose="02020603050405020304" pitchFamily="18" charset="0"/>
              </a:rPr>
              <a:t> </a:t>
            </a:r>
            <a:r>
              <a:rPr lang="uk-UA" spc="-295" dirty="0" smtClean="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Ряд	</a:t>
            </a:r>
            <a:r>
              <a:rPr lang="uk-UA" spc="-20" dirty="0" smtClean="0">
                <a:latin typeface="Times New Roman" panose="02020603050405020304" pitchFamily="18" charset="0"/>
                <a:ea typeface="Times New Roman" panose="02020603050405020304" pitchFamily="18" charset="0"/>
              </a:rPr>
              <a:t>цих</a:t>
            </a:r>
            <a:r>
              <a:rPr lang="uk-UA" dirty="0" smtClean="0">
                <a:latin typeface="Times New Roman" panose="02020603050405020304" pitchFamily="18" charset="0"/>
                <a:ea typeface="Times New Roman" panose="02020603050405020304" pitchFamily="18" charset="0"/>
              </a:rPr>
              <a:t> </a:t>
            </a:r>
            <a:r>
              <a:rPr lang="uk-UA" spc="-320" dirty="0" smtClean="0">
                <a:latin typeface="Times New Roman" panose="02020603050405020304" pitchFamily="18" charset="0"/>
                <a:ea typeface="Times New Roman" panose="02020603050405020304" pitchFamily="18" charset="0"/>
              </a:rPr>
              <a:t> </a:t>
            </a:r>
            <a:r>
              <a:rPr lang="uk-UA" dirty="0" smtClean="0">
                <a:latin typeface="Times New Roman" panose="02020603050405020304" pitchFamily="18" charset="0"/>
                <a:ea typeface="Times New Roman" panose="02020603050405020304" pitchFamily="18" charset="0"/>
              </a:rPr>
              <a:t>функцій, </a:t>
            </a:r>
            <a:r>
              <a:rPr lang="uk-UA" spc="-10" dirty="0" smtClean="0">
                <a:latin typeface="Times New Roman" panose="02020603050405020304" pitchFamily="18" charset="0"/>
                <a:ea typeface="Times New Roman" panose="02020603050405020304" pitchFamily="18" charset="0"/>
              </a:rPr>
              <a:t>наприклад транспортування</a:t>
            </a:r>
            <a:r>
              <a:rPr lang="uk-UA" dirty="0">
                <a:latin typeface="Times New Roman" panose="02020603050405020304" pitchFamily="18" charset="0"/>
                <a:ea typeface="Times New Roman" panose="02020603050405020304" pitchFamily="18" charset="0"/>
              </a:rPr>
              <a:t>	</a:t>
            </a:r>
            <a:r>
              <a:rPr lang="uk-UA" spc="-50" dirty="0" smtClean="0">
                <a:latin typeface="Times New Roman" panose="02020603050405020304" pitchFamily="18" charset="0"/>
                <a:ea typeface="Times New Roman" panose="02020603050405020304" pitchFamily="18" charset="0"/>
              </a:rPr>
              <a:t>і</a:t>
            </a:r>
            <a:r>
              <a:rPr lang="uk-UA" dirty="0" smtClean="0">
                <a:latin typeface="Times New Roman" panose="02020603050405020304" pitchFamily="18" charset="0"/>
                <a:ea typeface="Times New Roman" panose="02020603050405020304" pitchFamily="18" charset="0"/>
              </a:rPr>
              <a:t> збереження</a:t>
            </a:r>
            <a:r>
              <a:rPr lang="uk-UA" dirty="0">
                <a:latin typeface="Times New Roman" panose="02020603050405020304" pitchFamily="18" charset="0"/>
                <a:ea typeface="Times New Roman" panose="02020603050405020304" pitchFamily="18" charset="0"/>
              </a:rPr>
              <a:t>,</a:t>
            </a:r>
            <a:r>
              <a:rPr lang="uk-UA" spc="365" dirty="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характеризується</a:t>
            </a:r>
            <a:r>
              <a:rPr lang="uk-UA" spc="375" dirty="0">
                <a:latin typeface="Times New Roman" panose="02020603050405020304" pitchFamily="18" charset="0"/>
                <a:ea typeface="Times New Roman" panose="02020603050405020304" pitchFamily="18" charset="0"/>
              </a:rPr>
              <a:t> </a:t>
            </a:r>
            <a:r>
              <a:rPr lang="uk-UA" dirty="0" smtClean="0">
                <a:latin typeface="Times New Roman" panose="02020603050405020304" pitchFamily="18" charset="0"/>
                <a:ea typeface="Times New Roman" panose="02020603050405020304" pitchFamily="18" charset="0"/>
              </a:rPr>
              <a:t>фіксованими </a:t>
            </a:r>
            <a:r>
              <a:rPr lang="uk-UA" dirty="0">
                <a:latin typeface="Times New Roman" panose="02020603050405020304" pitchFamily="18" charset="0"/>
                <a:ea typeface="Times New Roman" panose="02020603050405020304" pitchFamily="18" charset="0"/>
              </a:rPr>
              <a:t/>
            </a:r>
            <a:br>
              <a:rPr lang="uk-UA" dirty="0">
                <a:latin typeface="Times New Roman" panose="02020603050405020304" pitchFamily="18" charset="0"/>
                <a:ea typeface="Times New Roman" panose="02020603050405020304" pitchFamily="18" charset="0"/>
              </a:rPr>
            </a:br>
            <a:r>
              <a:rPr lang="uk-UA" dirty="0">
                <a:latin typeface="Times New Roman" panose="02020603050405020304" pitchFamily="18" charset="0"/>
                <a:ea typeface="Times New Roman" panose="02020603050405020304" pitchFamily="18" charset="0"/>
              </a:rPr>
              <a:t>витратами, які великі фірми легко витримують. Навпаки, звертання до посередників пов'язано з витратами, пропорційними масштабові діяльності, оскільки винагороду посередники одержують</a:t>
            </a:r>
            <a:r>
              <a:rPr lang="uk-UA" spc="-10" dirty="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у</a:t>
            </a:r>
            <a:r>
              <a:rPr lang="uk-UA" spc="-20" dirty="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формі</a:t>
            </a:r>
            <a:r>
              <a:rPr lang="uk-UA" spc="-15" dirty="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комісійних, що</a:t>
            </a:r>
            <a:r>
              <a:rPr lang="uk-UA" spc="-5" dirty="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залежать</a:t>
            </a:r>
            <a:r>
              <a:rPr lang="uk-UA" spc="-10" dirty="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від</a:t>
            </a:r>
            <a:r>
              <a:rPr lang="uk-UA" spc="-10" dirty="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реального</a:t>
            </a:r>
            <a:r>
              <a:rPr lang="uk-UA" spc="-10" dirty="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обсягу продажів. От чому до послуг посередників більш охоче вдаються малі фірми. У деяких випадках уся продукція фірми продається під торговельною маркою великого торговця. Головна незручність такої ситуації у тому, що вона означає повну залежність виробника від єдиного клієнта</a:t>
            </a:r>
            <a:r>
              <a:rPr lang="uk-UA" dirty="0" smtClean="0">
                <a:latin typeface="Times New Roman" panose="02020603050405020304" pitchFamily="18" charset="0"/>
                <a:ea typeface="Times New Roman" panose="02020603050405020304" pitchFamily="18" charset="0"/>
              </a:rPr>
              <a:t>.</a:t>
            </a:r>
          </a:p>
          <a:p>
            <a:r>
              <a:rPr lang="uk-UA" dirty="0"/>
              <a:t>У секторі споживчих товарів канали збуту звичайно є довгими, за участю декількох посередників: оптових і роздрібних торговців. На промислових ринках, навпаки, канали є більш короткими, особливо якщо число потенційних покупців обмежено.</a:t>
            </a:r>
            <a:endParaRPr lang="en-US" dirty="0"/>
          </a:p>
          <a:p>
            <a:r>
              <a:rPr lang="uk-UA" dirty="0"/>
              <a:t> </a:t>
            </a:r>
            <a:endParaRPr lang="en-US" dirty="0"/>
          </a:p>
          <a:p>
            <a:r>
              <a:rPr lang="uk-UA" dirty="0"/>
              <a:t>Витрати, що пов'язані зі збутом, виміряються торговельною націнкою, або різницею між ціною продажу кінцевому користувачеві (споживачеві) і ціною, сплаченою виробнику першим покупцем. Торговельна націнка асоціюється з поняттям вартості, доданої збутом.</a:t>
            </a:r>
            <a:endParaRPr lang="en-US" dirty="0"/>
          </a:p>
          <a:p>
            <a:r>
              <a:rPr lang="uk-UA" dirty="0"/>
              <a:t>Для непрямого каналу, що включає низку посередників, торговельна націнка дорівнює сумі націнок кількох посередників.</a:t>
            </a:r>
            <a:endParaRPr lang="en-US" dirty="0"/>
          </a:p>
          <a:p>
            <a:r>
              <a:rPr lang="uk-UA" b="1" i="1" dirty="0"/>
              <a:t>Націнка конкретного дистриб’ютора </a:t>
            </a:r>
            <a:r>
              <a:rPr lang="uk-UA" dirty="0"/>
              <a:t>– це різниця між цінами, за якими він продає і купує.</a:t>
            </a:r>
            <a:endParaRPr lang="en-US" dirty="0"/>
          </a:p>
          <a:p>
            <a:r>
              <a:rPr lang="uk-UA" dirty="0"/>
              <a:t>Торговельна націнка звичайно виражається у відсотках або відносно ціни продажу споживачеві, або відносно ціни покупки торговцем. Тому говорять про </a:t>
            </a:r>
            <a:r>
              <a:rPr lang="uk-UA" i="1" dirty="0"/>
              <a:t>націнки «від зовнішньої ціни» і «від внутрішньої ціни». </a:t>
            </a:r>
            <a:r>
              <a:rPr lang="uk-UA" dirty="0"/>
              <a:t>Націнки першого типу можуть називатися також «надбавками» і «знижками»</a:t>
            </a:r>
            <a:endParaRPr lang="en-US"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508885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 y="338228"/>
            <a:ext cx="11443063" cy="1423467"/>
          </a:xfrm>
          <a:prstGeom prst="rect">
            <a:avLst/>
          </a:prstGeom>
        </p:spPr>
        <p:txBody>
          <a:bodyPr wrap="square">
            <a:spAutoFit/>
          </a:bodyPr>
          <a:lstStyle/>
          <a:p>
            <a:pPr marL="817880" marR="513080" algn="ctr">
              <a:spcBef>
                <a:spcPts val="345"/>
              </a:spcBef>
              <a:spcAft>
                <a:spcPts val="0"/>
              </a:spcAft>
            </a:pPr>
            <a:r>
              <a:rPr lang="uk-UA" sz="1600" dirty="0" smtClean="0">
                <a:effectLst/>
                <a:latin typeface="Times New Roman" panose="02020603050405020304" pitchFamily="18" charset="0"/>
                <a:ea typeface="Times New Roman" panose="02020603050405020304" pitchFamily="18" charset="0"/>
              </a:rPr>
              <a:t>Націнка</a:t>
            </a:r>
            <a:r>
              <a:rPr lang="uk-UA" sz="1600" spc="-60" dirty="0" smtClean="0">
                <a:effectLst/>
                <a:latin typeface="Times New Roman" panose="02020603050405020304" pitchFamily="18" charset="0"/>
                <a:ea typeface="Times New Roman" panose="02020603050405020304" pitchFamily="18" charset="0"/>
              </a:rPr>
              <a:t> </a:t>
            </a:r>
            <a:r>
              <a:rPr lang="uk-UA" sz="1600" dirty="0" smtClean="0">
                <a:effectLst/>
                <a:latin typeface="Times New Roman" panose="02020603050405020304" pitchFamily="18" charset="0"/>
                <a:ea typeface="Times New Roman" panose="02020603050405020304" pitchFamily="18" charset="0"/>
              </a:rPr>
              <a:t>дистриб’ютора</a:t>
            </a:r>
            <a:r>
              <a:rPr lang="uk-UA" sz="1600" spc="-65" dirty="0" smtClean="0">
                <a:effectLst/>
                <a:latin typeface="Times New Roman" panose="02020603050405020304" pitchFamily="18" charset="0"/>
                <a:ea typeface="Times New Roman" panose="02020603050405020304" pitchFamily="18" charset="0"/>
              </a:rPr>
              <a:t> </a:t>
            </a:r>
            <a:r>
              <a:rPr lang="uk-UA" sz="1600" dirty="0" smtClean="0">
                <a:effectLst/>
                <a:latin typeface="Times New Roman" panose="02020603050405020304" pitchFamily="18" charset="0"/>
                <a:ea typeface="Times New Roman" panose="02020603050405020304" pitchFamily="18" charset="0"/>
              </a:rPr>
              <a:t>MD</a:t>
            </a:r>
            <a:r>
              <a:rPr lang="uk-UA" sz="1600" spc="-70" dirty="0" smtClean="0">
                <a:effectLst/>
                <a:latin typeface="Times New Roman" panose="02020603050405020304" pitchFamily="18" charset="0"/>
                <a:ea typeface="Times New Roman" panose="02020603050405020304" pitchFamily="18" charset="0"/>
              </a:rPr>
              <a:t> </a:t>
            </a:r>
            <a:r>
              <a:rPr lang="uk-UA" sz="1600" dirty="0" smtClean="0">
                <a:effectLst/>
                <a:latin typeface="Times New Roman" panose="02020603050405020304" pitchFamily="18" charset="0"/>
                <a:ea typeface="Times New Roman" panose="02020603050405020304" pitchFamily="18" charset="0"/>
              </a:rPr>
              <a:t>розраховується</a:t>
            </a:r>
            <a:r>
              <a:rPr lang="uk-UA" sz="1600" spc="-65" dirty="0" smtClean="0">
                <a:effectLst/>
                <a:latin typeface="Times New Roman" panose="02020603050405020304" pitchFamily="18" charset="0"/>
                <a:ea typeface="Times New Roman" panose="02020603050405020304" pitchFamily="18" charset="0"/>
              </a:rPr>
              <a:t> </a:t>
            </a:r>
            <a:r>
              <a:rPr lang="uk-UA" sz="1600" dirty="0" smtClean="0">
                <a:effectLst/>
                <a:latin typeface="Times New Roman" panose="02020603050405020304" pitchFamily="18" charset="0"/>
                <a:ea typeface="Times New Roman" panose="02020603050405020304" pitchFamily="18" charset="0"/>
              </a:rPr>
              <a:t>за</a:t>
            </a:r>
            <a:r>
              <a:rPr lang="uk-UA" sz="1600" spc="-55" dirty="0" smtClean="0">
                <a:effectLst/>
                <a:latin typeface="Times New Roman" panose="02020603050405020304" pitchFamily="18" charset="0"/>
                <a:ea typeface="Times New Roman" panose="02020603050405020304" pitchFamily="18" charset="0"/>
              </a:rPr>
              <a:t> </a:t>
            </a:r>
            <a:r>
              <a:rPr lang="uk-UA" sz="1600" spc="-10" dirty="0" smtClean="0">
                <a:effectLst/>
                <a:latin typeface="Times New Roman" panose="02020603050405020304" pitchFamily="18" charset="0"/>
                <a:ea typeface="Times New Roman" panose="02020603050405020304" pitchFamily="18" charset="0"/>
              </a:rPr>
              <a:t>формулою:</a:t>
            </a:r>
            <a:endParaRPr lang="en-US" sz="1600" dirty="0" smtClean="0">
              <a:effectLst/>
              <a:latin typeface="Times New Roman" panose="02020603050405020304" pitchFamily="18" charset="0"/>
              <a:ea typeface="Times New Roman" panose="02020603050405020304" pitchFamily="18" charset="0"/>
            </a:endParaRPr>
          </a:p>
          <a:p>
            <a:pPr marL="2558415">
              <a:spcBef>
                <a:spcPts val="1270"/>
              </a:spcBef>
              <a:spcAft>
                <a:spcPts val="0"/>
              </a:spcAft>
              <a:tabLst>
                <a:tab pos="5734050" algn="l"/>
              </a:tabLst>
            </a:pPr>
            <a:r>
              <a:rPr lang="uk-UA" sz="1600" i="1" dirty="0" smtClean="0">
                <a:effectLst/>
                <a:latin typeface="Times New Roman" panose="02020603050405020304" pitchFamily="18" charset="0"/>
                <a:ea typeface="Times New Roman" panose="02020603050405020304" pitchFamily="18" charset="0"/>
              </a:rPr>
              <a:t>                                                         MD</a:t>
            </a:r>
            <a:r>
              <a:rPr lang="uk-UA" sz="1600" i="1" spc="-5" dirty="0" smtClean="0">
                <a:effectLst/>
                <a:latin typeface="Times New Roman" panose="02020603050405020304" pitchFamily="18" charset="0"/>
                <a:ea typeface="Times New Roman" panose="02020603050405020304" pitchFamily="18" charset="0"/>
              </a:rPr>
              <a:t> </a:t>
            </a:r>
            <a:r>
              <a:rPr lang="uk-UA" sz="1600" dirty="0" smtClean="0">
                <a:effectLst/>
                <a:latin typeface="Symbol" panose="05050102010706020507" pitchFamily="18" charset="2"/>
                <a:ea typeface="Times New Roman" panose="02020603050405020304" pitchFamily="18" charset="0"/>
              </a:rPr>
              <a:t>=</a:t>
            </a:r>
            <a:r>
              <a:rPr lang="uk-UA" sz="1600" spc="50" dirty="0" smtClean="0">
                <a:effectLst/>
                <a:latin typeface="Times New Roman" panose="02020603050405020304" pitchFamily="18" charset="0"/>
                <a:ea typeface="Times New Roman" panose="02020603050405020304" pitchFamily="18" charset="0"/>
              </a:rPr>
              <a:t> </a:t>
            </a:r>
            <a:r>
              <a:rPr lang="uk-UA" sz="1600" i="1" dirty="0" smtClean="0">
                <a:effectLst/>
                <a:latin typeface="Times New Roman" panose="02020603050405020304" pitchFamily="18" charset="0"/>
                <a:ea typeface="Times New Roman" panose="02020603050405020304" pitchFamily="18" charset="0"/>
              </a:rPr>
              <a:t>P</a:t>
            </a:r>
            <a:r>
              <a:rPr lang="uk-UA" sz="1600" i="1" spc="-80" dirty="0" smtClean="0">
                <a:effectLst/>
                <a:latin typeface="Times New Roman" panose="02020603050405020304" pitchFamily="18" charset="0"/>
                <a:ea typeface="Times New Roman" panose="02020603050405020304" pitchFamily="18" charset="0"/>
              </a:rPr>
              <a:t> </a:t>
            </a:r>
            <a:r>
              <a:rPr lang="uk-UA" sz="1600" dirty="0" smtClean="0">
                <a:effectLst/>
                <a:latin typeface="Symbol" panose="05050102010706020507" pitchFamily="18" charset="2"/>
                <a:ea typeface="Times New Roman" panose="02020603050405020304" pitchFamily="18" charset="0"/>
              </a:rPr>
              <a:t>-</a:t>
            </a:r>
            <a:r>
              <a:rPr lang="uk-UA" sz="1600" spc="-155" dirty="0" smtClean="0">
                <a:effectLst/>
                <a:latin typeface="Times New Roman" panose="02020603050405020304" pitchFamily="18" charset="0"/>
                <a:ea typeface="Times New Roman" panose="02020603050405020304" pitchFamily="18" charset="0"/>
              </a:rPr>
              <a:t> </a:t>
            </a:r>
            <a:r>
              <a:rPr lang="uk-UA" sz="1600" i="1" dirty="0" smtClean="0">
                <a:effectLst/>
                <a:latin typeface="Times New Roman" panose="02020603050405020304" pitchFamily="18" charset="0"/>
                <a:ea typeface="Times New Roman" panose="02020603050405020304" pitchFamily="18" charset="0"/>
              </a:rPr>
              <a:t>C</a:t>
            </a:r>
            <a:r>
              <a:rPr lang="uk-UA" sz="1600" i="1" spc="-160" dirty="0" smtClean="0">
                <a:effectLst/>
                <a:latin typeface="Times New Roman" panose="02020603050405020304" pitchFamily="18" charset="0"/>
                <a:ea typeface="Times New Roman" panose="02020603050405020304" pitchFamily="18" charset="0"/>
              </a:rPr>
              <a:t> </a:t>
            </a:r>
            <a:r>
              <a:rPr lang="uk-UA" sz="1600" spc="-50" dirty="0" smtClean="0">
                <a:effectLst/>
                <a:latin typeface="Times New Roman" panose="02020603050405020304" pitchFamily="18" charset="0"/>
                <a:ea typeface="Times New Roman" panose="02020603050405020304" pitchFamily="18" charset="0"/>
              </a:rPr>
              <a:t>,</a:t>
            </a:r>
            <a:r>
              <a:rPr lang="uk-UA" sz="1600" dirty="0" smtClean="0">
                <a:effectLst/>
                <a:latin typeface="Times New Roman" panose="02020603050405020304" pitchFamily="18" charset="0"/>
                <a:ea typeface="Times New Roman" panose="02020603050405020304" pitchFamily="18" charset="0"/>
              </a:rPr>
              <a:t>	</a:t>
            </a:r>
            <a:endParaRPr lang="en-US" sz="1100" dirty="0" smtClean="0">
              <a:effectLst/>
              <a:latin typeface="Times New Roman" panose="02020603050405020304" pitchFamily="18" charset="0"/>
              <a:ea typeface="Times New Roman" panose="02020603050405020304" pitchFamily="18" charset="0"/>
            </a:endParaRPr>
          </a:p>
          <a:p>
            <a:pPr marL="360680" marR="4187825" algn="just">
              <a:spcBef>
                <a:spcPts val="1365"/>
              </a:spcBef>
              <a:spcAft>
                <a:spcPts val="0"/>
              </a:spcAft>
            </a:pPr>
            <a:r>
              <a:rPr lang="uk-UA" sz="1600" dirty="0" smtClean="0">
                <a:effectLst/>
                <a:latin typeface="Times New Roman" panose="02020603050405020304" pitchFamily="18" charset="0"/>
                <a:ea typeface="Times New Roman" panose="02020603050405020304" pitchFamily="18" charset="0"/>
              </a:rPr>
              <a:t>де</a:t>
            </a:r>
            <a:r>
              <a:rPr lang="uk-UA" sz="1600" spc="-25" dirty="0" smtClean="0">
                <a:effectLst/>
                <a:latin typeface="Times New Roman" panose="02020603050405020304" pitchFamily="18" charset="0"/>
                <a:ea typeface="Times New Roman" panose="02020603050405020304" pitchFamily="18" charset="0"/>
              </a:rPr>
              <a:t> </a:t>
            </a:r>
            <a:r>
              <a:rPr lang="uk-UA" sz="1600" i="1" dirty="0" smtClean="0">
                <a:effectLst/>
                <a:latin typeface="Times New Roman" panose="02020603050405020304" pitchFamily="18" charset="0"/>
                <a:ea typeface="Times New Roman" panose="02020603050405020304" pitchFamily="18" charset="0"/>
              </a:rPr>
              <a:t>P</a:t>
            </a:r>
            <a:r>
              <a:rPr lang="uk-UA" sz="1600" i="1" spc="-25" dirty="0" smtClean="0">
                <a:effectLst/>
                <a:latin typeface="Times New Roman" panose="02020603050405020304" pitchFamily="18" charset="0"/>
                <a:ea typeface="Times New Roman" panose="02020603050405020304" pitchFamily="18" charset="0"/>
              </a:rPr>
              <a:t> </a:t>
            </a:r>
            <a:r>
              <a:rPr lang="uk-UA" sz="1600" dirty="0" smtClean="0">
                <a:effectLst/>
                <a:latin typeface="Times New Roman" panose="02020603050405020304" pitchFamily="18" charset="0"/>
                <a:ea typeface="Times New Roman" panose="02020603050405020304" pitchFamily="18" charset="0"/>
              </a:rPr>
              <a:t>–</a:t>
            </a:r>
            <a:r>
              <a:rPr lang="uk-UA" sz="1600" spc="-5" dirty="0" smtClean="0">
                <a:effectLst/>
                <a:latin typeface="Times New Roman" panose="02020603050405020304" pitchFamily="18" charset="0"/>
                <a:ea typeface="Times New Roman" panose="02020603050405020304" pitchFamily="18" charset="0"/>
              </a:rPr>
              <a:t> </a:t>
            </a:r>
            <a:r>
              <a:rPr lang="uk-UA" sz="1600" dirty="0" smtClean="0">
                <a:effectLst/>
                <a:latin typeface="Times New Roman" panose="02020603050405020304" pitchFamily="18" charset="0"/>
                <a:ea typeface="Times New Roman" panose="02020603050405020304" pitchFamily="18" charset="0"/>
              </a:rPr>
              <a:t>ціна</a:t>
            </a:r>
            <a:r>
              <a:rPr lang="uk-UA" sz="1600" spc="-15" dirty="0" smtClean="0">
                <a:effectLst/>
                <a:latin typeface="Times New Roman" panose="02020603050405020304" pitchFamily="18" charset="0"/>
                <a:ea typeface="Times New Roman" panose="02020603050405020304" pitchFamily="18" charset="0"/>
              </a:rPr>
              <a:t> </a:t>
            </a:r>
            <a:r>
              <a:rPr lang="uk-UA" sz="1600" spc="-10" dirty="0" smtClean="0">
                <a:effectLst/>
                <a:latin typeface="Times New Roman" panose="02020603050405020304" pitchFamily="18" charset="0"/>
                <a:ea typeface="Times New Roman" panose="02020603050405020304" pitchFamily="18" charset="0"/>
              </a:rPr>
              <a:t>продажів;</a:t>
            </a:r>
            <a:endParaRPr lang="en-US" sz="1600" dirty="0" smtClean="0">
              <a:effectLst/>
              <a:latin typeface="Times New Roman" panose="02020603050405020304" pitchFamily="18" charset="0"/>
              <a:ea typeface="Times New Roman" panose="02020603050405020304" pitchFamily="18" charset="0"/>
            </a:endParaRPr>
          </a:p>
          <a:p>
            <a:pPr marL="360680" marR="4243705" algn="just">
              <a:spcBef>
                <a:spcPts val="5"/>
              </a:spcBef>
              <a:spcAft>
                <a:spcPts val="0"/>
              </a:spcAft>
            </a:pPr>
            <a:r>
              <a:rPr lang="uk-UA" sz="1600" i="1" dirty="0" smtClean="0">
                <a:effectLst/>
                <a:latin typeface="Times New Roman" panose="02020603050405020304" pitchFamily="18" charset="0"/>
                <a:ea typeface="Times New Roman" panose="02020603050405020304" pitchFamily="18" charset="0"/>
              </a:rPr>
              <a:t>С</a:t>
            </a:r>
            <a:r>
              <a:rPr lang="uk-UA" sz="1600" i="1" spc="-20" dirty="0" smtClean="0">
                <a:effectLst/>
                <a:latin typeface="Times New Roman" panose="02020603050405020304" pitchFamily="18" charset="0"/>
                <a:ea typeface="Times New Roman" panose="02020603050405020304" pitchFamily="18" charset="0"/>
              </a:rPr>
              <a:t> </a:t>
            </a:r>
            <a:r>
              <a:rPr lang="uk-UA" sz="1600" dirty="0" smtClean="0">
                <a:effectLst/>
                <a:latin typeface="Times New Roman" panose="02020603050405020304" pitchFamily="18" charset="0"/>
                <a:ea typeface="Times New Roman" panose="02020603050405020304" pitchFamily="18" charset="0"/>
              </a:rPr>
              <a:t>–</a:t>
            </a:r>
            <a:r>
              <a:rPr lang="uk-UA" sz="1600" spc="-15" dirty="0" smtClean="0">
                <a:effectLst/>
                <a:latin typeface="Times New Roman" panose="02020603050405020304" pitchFamily="18" charset="0"/>
                <a:ea typeface="Times New Roman" panose="02020603050405020304" pitchFamily="18" charset="0"/>
              </a:rPr>
              <a:t> </a:t>
            </a:r>
            <a:r>
              <a:rPr lang="uk-UA" sz="1600" dirty="0" smtClean="0">
                <a:effectLst/>
                <a:latin typeface="Times New Roman" panose="02020603050405020304" pitchFamily="18" charset="0"/>
                <a:ea typeface="Times New Roman" panose="02020603050405020304" pitchFamily="18" charset="0"/>
              </a:rPr>
              <a:t>ціна</a:t>
            </a:r>
            <a:r>
              <a:rPr lang="uk-UA" sz="1600" spc="-10" dirty="0" smtClean="0">
                <a:effectLst/>
                <a:latin typeface="Times New Roman" panose="02020603050405020304" pitchFamily="18" charset="0"/>
                <a:ea typeface="Times New Roman" panose="02020603050405020304" pitchFamily="18" charset="0"/>
              </a:rPr>
              <a:t> покупки.</a:t>
            </a:r>
            <a:endParaRPr lang="en-US" sz="1600" dirty="0">
              <a:effectLst/>
              <a:latin typeface="Times New Roman" panose="02020603050405020304" pitchFamily="18" charset="0"/>
              <a:ea typeface="Times New Roman" panose="02020603050405020304" pitchFamily="18" charset="0"/>
            </a:endParaRPr>
          </a:p>
        </p:txBody>
      </p:sp>
      <p:sp>
        <p:nvSpPr>
          <p:cNvPr id="4" name="Прямоугольник 3"/>
          <p:cNvSpPr/>
          <p:nvPr/>
        </p:nvSpPr>
        <p:spPr>
          <a:xfrm>
            <a:off x="2711868" y="1761695"/>
            <a:ext cx="5723233" cy="338554"/>
          </a:xfrm>
          <a:prstGeom prst="rect">
            <a:avLst/>
          </a:prstGeom>
        </p:spPr>
        <p:txBody>
          <a:bodyPr wrap="none">
            <a:spAutoFit/>
          </a:bodyPr>
          <a:lstStyle/>
          <a:p>
            <a:pPr marL="387985" algn="ctr">
              <a:spcBef>
                <a:spcPts val="1270"/>
              </a:spcBef>
              <a:spcAft>
                <a:spcPts val="0"/>
              </a:spcAft>
            </a:pPr>
            <a:r>
              <a:rPr lang="uk-UA" sz="1600" dirty="0" smtClean="0">
                <a:effectLst/>
                <a:latin typeface="Times New Roman" panose="02020603050405020304" pitchFamily="18" charset="0"/>
                <a:ea typeface="Times New Roman" panose="02020603050405020304" pitchFamily="18" charset="0"/>
              </a:rPr>
              <a:t>Націнка</a:t>
            </a:r>
            <a:r>
              <a:rPr lang="uk-UA" sz="1600" spc="-45" dirty="0" smtClean="0">
                <a:effectLst/>
                <a:latin typeface="Times New Roman" panose="02020603050405020304" pitchFamily="18" charset="0"/>
                <a:ea typeface="Times New Roman" panose="02020603050405020304" pitchFamily="18" charset="0"/>
              </a:rPr>
              <a:t> </a:t>
            </a:r>
            <a:r>
              <a:rPr lang="uk-UA" sz="1600" dirty="0" smtClean="0">
                <a:effectLst/>
                <a:latin typeface="Times New Roman" panose="02020603050405020304" pitchFamily="18" charset="0"/>
                <a:ea typeface="Times New Roman" panose="02020603050405020304" pitchFamily="18" charset="0"/>
              </a:rPr>
              <a:t>дистриб’ютора</a:t>
            </a:r>
            <a:r>
              <a:rPr lang="uk-UA" sz="1600" spc="-50" dirty="0" smtClean="0">
                <a:effectLst/>
                <a:latin typeface="Times New Roman" panose="02020603050405020304" pitchFamily="18" charset="0"/>
                <a:ea typeface="Times New Roman" panose="02020603050405020304" pitchFamily="18" charset="0"/>
              </a:rPr>
              <a:t> </a:t>
            </a:r>
            <a:r>
              <a:rPr lang="uk-UA" sz="1600" dirty="0" smtClean="0">
                <a:effectLst/>
                <a:latin typeface="Times New Roman" panose="02020603050405020304" pitchFamily="18" charset="0"/>
                <a:ea typeface="Times New Roman" panose="02020603050405020304" pitchFamily="18" charset="0"/>
              </a:rPr>
              <a:t>у</a:t>
            </a:r>
            <a:r>
              <a:rPr lang="uk-UA" sz="1600" spc="-50" dirty="0" smtClean="0">
                <a:effectLst/>
                <a:latin typeface="Times New Roman" panose="02020603050405020304" pitchFamily="18" charset="0"/>
                <a:ea typeface="Times New Roman" panose="02020603050405020304" pitchFamily="18" charset="0"/>
              </a:rPr>
              <a:t> </a:t>
            </a:r>
            <a:r>
              <a:rPr lang="uk-UA" sz="1600" dirty="0" smtClean="0">
                <a:effectLst/>
                <a:latin typeface="Times New Roman" panose="02020603050405020304" pitchFamily="18" charset="0"/>
                <a:ea typeface="Times New Roman" panose="02020603050405020304" pitchFamily="18" charset="0"/>
              </a:rPr>
              <a:t>відсотках</a:t>
            </a:r>
            <a:r>
              <a:rPr lang="uk-UA" sz="1600" spc="310" dirty="0" smtClean="0">
                <a:effectLst/>
                <a:latin typeface="Times New Roman" panose="02020603050405020304" pitchFamily="18" charset="0"/>
                <a:ea typeface="Times New Roman" panose="02020603050405020304" pitchFamily="18" charset="0"/>
              </a:rPr>
              <a:t> </a:t>
            </a:r>
            <a:r>
              <a:rPr lang="uk-UA" sz="1600" dirty="0" smtClean="0">
                <a:effectLst/>
                <a:latin typeface="Times New Roman" panose="02020603050405020304" pitchFamily="18" charset="0"/>
                <a:ea typeface="Times New Roman" panose="02020603050405020304" pitchFamily="18" charset="0"/>
              </a:rPr>
              <a:t>«від</a:t>
            </a:r>
            <a:r>
              <a:rPr lang="uk-UA" sz="1600" spc="-45" dirty="0" smtClean="0">
                <a:effectLst/>
                <a:latin typeface="Times New Roman" panose="02020603050405020304" pitchFamily="18" charset="0"/>
                <a:ea typeface="Times New Roman" panose="02020603050405020304" pitchFamily="18" charset="0"/>
              </a:rPr>
              <a:t> </a:t>
            </a:r>
            <a:r>
              <a:rPr lang="uk-UA" sz="1600" dirty="0" smtClean="0">
                <a:effectLst/>
                <a:latin typeface="Times New Roman" panose="02020603050405020304" pitchFamily="18" charset="0"/>
                <a:ea typeface="Times New Roman" panose="02020603050405020304" pitchFamily="18" charset="0"/>
              </a:rPr>
              <a:t>зовнішньої</a:t>
            </a:r>
            <a:r>
              <a:rPr lang="uk-UA" sz="1600" spc="-50" dirty="0" smtClean="0">
                <a:effectLst/>
                <a:latin typeface="Times New Roman" panose="02020603050405020304" pitchFamily="18" charset="0"/>
                <a:ea typeface="Times New Roman" panose="02020603050405020304" pitchFamily="18" charset="0"/>
              </a:rPr>
              <a:t> </a:t>
            </a:r>
            <a:r>
              <a:rPr lang="uk-UA" sz="1600" spc="-10" dirty="0" smtClean="0">
                <a:effectLst/>
                <a:latin typeface="Times New Roman" panose="02020603050405020304" pitchFamily="18" charset="0"/>
                <a:ea typeface="Times New Roman" panose="02020603050405020304" pitchFamily="18" charset="0"/>
              </a:rPr>
              <a:t>ціни»:</a:t>
            </a:r>
            <a:endParaRPr lang="en-US" sz="1600" dirty="0">
              <a:effectLst/>
              <a:latin typeface="Times New Roman" panose="02020603050405020304" pitchFamily="18" charset="0"/>
              <a:ea typeface="Times New Roman" panose="02020603050405020304" pitchFamily="18" charset="0"/>
            </a:endParaRPr>
          </a:p>
        </p:txBody>
      </p:sp>
      <p:sp>
        <p:nvSpPr>
          <p:cNvPr id="8" name="Прямоугольник 7"/>
          <p:cNvSpPr/>
          <p:nvPr/>
        </p:nvSpPr>
        <p:spPr>
          <a:xfrm>
            <a:off x="3439886" y="2187199"/>
            <a:ext cx="6096000" cy="369332"/>
          </a:xfrm>
          <a:prstGeom prst="rect">
            <a:avLst/>
          </a:prstGeom>
        </p:spPr>
        <p:txBody>
          <a:bodyPr>
            <a:spAutoFit/>
          </a:bodyPr>
          <a:lstStyle/>
          <a:p>
            <a:r>
              <a:rPr lang="ru-RU" dirty="0" smtClean="0"/>
              <a:t>Р -С /Р</a:t>
            </a:r>
            <a:endParaRPr lang="ru-RU" dirty="0"/>
          </a:p>
        </p:txBody>
      </p:sp>
      <p:sp>
        <p:nvSpPr>
          <p:cNvPr id="9" name="Прямоугольник 8"/>
          <p:cNvSpPr/>
          <p:nvPr/>
        </p:nvSpPr>
        <p:spPr>
          <a:xfrm>
            <a:off x="2832298" y="2152671"/>
            <a:ext cx="666529" cy="338554"/>
          </a:xfrm>
          <a:prstGeom prst="rect">
            <a:avLst/>
          </a:prstGeom>
        </p:spPr>
        <p:txBody>
          <a:bodyPr wrap="none">
            <a:spAutoFit/>
          </a:bodyPr>
          <a:lstStyle/>
          <a:p>
            <a:r>
              <a:rPr lang="uk-UA" sz="1600" i="1" dirty="0">
                <a:solidFill>
                  <a:prstClr val="black"/>
                </a:solidFill>
                <a:latin typeface="Times New Roman" panose="02020603050405020304" pitchFamily="18" charset="0"/>
                <a:ea typeface="Times New Roman" panose="02020603050405020304" pitchFamily="18" charset="0"/>
              </a:rPr>
              <a:t>MD</a:t>
            </a:r>
            <a:r>
              <a:rPr lang="uk-UA" sz="1600" i="1" spc="-5" dirty="0">
                <a:solidFill>
                  <a:prstClr val="black"/>
                </a:solidFill>
                <a:latin typeface="Times New Roman" panose="02020603050405020304" pitchFamily="18" charset="0"/>
                <a:ea typeface="Times New Roman" panose="02020603050405020304" pitchFamily="18" charset="0"/>
              </a:rPr>
              <a:t> </a:t>
            </a:r>
            <a:r>
              <a:rPr lang="uk-UA" sz="1600" dirty="0">
                <a:solidFill>
                  <a:prstClr val="black"/>
                </a:solidFill>
                <a:latin typeface="Symbol" panose="05050102010706020507" pitchFamily="18" charset="2"/>
                <a:ea typeface="Times New Roman" panose="02020603050405020304" pitchFamily="18" charset="0"/>
              </a:rPr>
              <a:t>=</a:t>
            </a:r>
            <a:endParaRPr lang="en-US" dirty="0"/>
          </a:p>
        </p:txBody>
      </p:sp>
      <p:sp>
        <p:nvSpPr>
          <p:cNvPr id="10" name="Прямоугольник 9"/>
          <p:cNvSpPr/>
          <p:nvPr/>
        </p:nvSpPr>
        <p:spPr>
          <a:xfrm>
            <a:off x="3165563" y="2901483"/>
            <a:ext cx="5768630" cy="338554"/>
          </a:xfrm>
          <a:prstGeom prst="rect">
            <a:avLst/>
          </a:prstGeom>
        </p:spPr>
        <p:txBody>
          <a:bodyPr wrap="none">
            <a:spAutoFit/>
          </a:bodyPr>
          <a:lstStyle/>
          <a:p>
            <a:pPr marL="360680">
              <a:spcBef>
                <a:spcPts val="1270"/>
              </a:spcBef>
              <a:spcAft>
                <a:spcPts val="0"/>
              </a:spcAft>
            </a:pPr>
            <a:r>
              <a:rPr lang="uk-UA" sz="1600" smtClean="0">
                <a:effectLst/>
                <a:latin typeface="Times New Roman" panose="02020603050405020304" pitchFamily="18" charset="0"/>
                <a:ea typeface="Times New Roman" panose="02020603050405020304" pitchFamily="18" charset="0"/>
              </a:rPr>
              <a:t>націнка</a:t>
            </a:r>
            <a:r>
              <a:rPr lang="uk-UA" sz="1600" spc="-45" smtClean="0">
                <a:effectLst/>
                <a:latin typeface="Times New Roman" panose="02020603050405020304" pitchFamily="18" charset="0"/>
                <a:ea typeface="Times New Roman" panose="02020603050405020304" pitchFamily="18" charset="0"/>
              </a:rPr>
              <a:t> </a:t>
            </a:r>
            <a:r>
              <a:rPr lang="uk-UA" sz="1600" smtClean="0">
                <a:effectLst/>
                <a:latin typeface="Times New Roman" panose="02020603050405020304" pitchFamily="18" charset="0"/>
                <a:ea typeface="Times New Roman" panose="02020603050405020304" pitchFamily="18" charset="0"/>
              </a:rPr>
              <a:t>дистриб’ютора</a:t>
            </a:r>
            <a:r>
              <a:rPr lang="uk-UA" sz="1600" spc="-55" smtClean="0">
                <a:effectLst/>
                <a:latin typeface="Times New Roman" panose="02020603050405020304" pitchFamily="18" charset="0"/>
                <a:ea typeface="Times New Roman" panose="02020603050405020304" pitchFamily="18" charset="0"/>
              </a:rPr>
              <a:t> </a:t>
            </a:r>
            <a:r>
              <a:rPr lang="uk-UA" sz="1600" smtClean="0">
                <a:effectLst/>
                <a:latin typeface="Times New Roman" panose="02020603050405020304" pitchFamily="18" charset="0"/>
                <a:ea typeface="Times New Roman" panose="02020603050405020304" pitchFamily="18" charset="0"/>
              </a:rPr>
              <a:t>у</a:t>
            </a:r>
            <a:r>
              <a:rPr lang="uk-UA" sz="1600" spc="-55" smtClean="0">
                <a:effectLst/>
                <a:latin typeface="Times New Roman" panose="02020603050405020304" pitchFamily="18" charset="0"/>
                <a:ea typeface="Times New Roman" panose="02020603050405020304" pitchFamily="18" charset="0"/>
              </a:rPr>
              <a:t> </a:t>
            </a:r>
            <a:r>
              <a:rPr lang="uk-UA" sz="1600" smtClean="0">
                <a:effectLst/>
                <a:latin typeface="Times New Roman" panose="02020603050405020304" pitchFamily="18" charset="0"/>
                <a:ea typeface="Times New Roman" panose="02020603050405020304" pitchFamily="18" charset="0"/>
              </a:rPr>
              <a:t>відсотках</a:t>
            </a:r>
            <a:r>
              <a:rPr lang="uk-UA" sz="1600" spc="300" smtClean="0">
                <a:effectLst/>
                <a:latin typeface="Times New Roman" panose="02020603050405020304" pitchFamily="18" charset="0"/>
                <a:ea typeface="Times New Roman" panose="02020603050405020304" pitchFamily="18" charset="0"/>
              </a:rPr>
              <a:t> </a:t>
            </a:r>
            <a:r>
              <a:rPr lang="uk-UA" sz="1600" smtClean="0">
                <a:effectLst/>
                <a:latin typeface="Times New Roman" panose="02020603050405020304" pitchFamily="18" charset="0"/>
                <a:ea typeface="Times New Roman" panose="02020603050405020304" pitchFamily="18" charset="0"/>
              </a:rPr>
              <a:t>«від</a:t>
            </a:r>
            <a:r>
              <a:rPr lang="uk-UA" sz="1600" spc="-50" smtClean="0">
                <a:effectLst/>
                <a:latin typeface="Times New Roman" panose="02020603050405020304" pitchFamily="18" charset="0"/>
                <a:ea typeface="Times New Roman" panose="02020603050405020304" pitchFamily="18" charset="0"/>
              </a:rPr>
              <a:t> </a:t>
            </a:r>
            <a:r>
              <a:rPr lang="uk-UA" sz="1600" smtClean="0">
                <a:effectLst/>
                <a:latin typeface="Times New Roman" panose="02020603050405020304" pitchFamily="18" charset="0"/>
                <a:ea typeface="Times New Roman" panose="02020603050405020304" pitchFamily="18" charset="0"/>
              </a:rPr>
              <a:t>внутрішньої</a:t>
            </a:r>
            <a:r>
              <a:rPr lang="uk-UA" sz="1600" spc="-60" smtClean="0">
                <a:effectLst/>
                <a:latin typeface="Times New Roman" panose="02020603050405020304" pitchFamily="18" charset="0"/>
                <a:ea typeface="Times New Roman" panose="02020603050405020304" pitchFamily="18" charset="0"/>
              </a:rPr>
              <a:t> </a:t>
            </a:r>
            <a:r>
              <a:rPr lang="uk-UA" sz="1600" spc="-10" smtClean="0">
                <a:effectLst/>
                <a:latin typeface="Times New Roman" panose="02020603050405020304" pitchFamily="18" charset="0"/>
                <a:ea typeface="Times New Roman" panose="02020603050405020304" pitchFamily="18" charset="0"/>
              </a:rPr>
              <a:t>ціни»:</a:t>
            </a:r>
            <a:endParaRPr lang="en-US" sz="1600" dirty="0">
              <a:effectLst/>
              <a:latin typeface="Times New Roman" panose="02020603050405020304" pitchFamily="18" charset="0"/>
              <a:ea typeface="Times New Roman" panose="02020603050405020304" pitchFamily="18" charset="0"/>
            </a:endParaRPr>
          </a:p>
        </p:txBody>
      </p:sp>
      <p:sp>
        <p:nvSpPr>
          <p:cNvPr id="11" name="Прямоугольник 10"/>
          <p:cNvSpPr/>
          <p:nvPr/>
        </p:nvSpPr>
        <p:spPr>
          <a:xfrm>
            <a:off x="3165562" y="3650295"/>
            <a:ext cx="666529" cy="338554"/>
          </a:xfrm>
          <a:prstGeom prst="rect">
            <a:avLst/>
          </a:prstGeom>
        </p:spPr>
        <p:txBody>
          <a:bodyPr wrap="none">
            <a:spAutoFit/>
          </a:bodyPr>
          <a:lstStyle/>
          <a:p>
            <a:r>
              <a:rPr lang="uk-UA" sz="1600" i="1" smtClean="0">
                <a:solidFill>
                  <a:prstClr val="black"/>
                </a:solidFill>
                <a:latin typeface="Times New Roman" panose="02020603050405020304" pitchFamily="18" charset="0"/>
                <a:ea typeface="Times New Roman" panose="02020603050405020304" pitchFamily="18" charset="0"/>
              </a:rPr>
              <a:t>MD</a:t>
            </a:r>
            <a:r>
              <a:rPr lang="uk-UA" sz="1600" i="1" spc="-5" smtClean="0">
                <a:solidFill>
                  <a:prstClr val="black"/>
                </a:solidFill>
                <a:latin typeface="Times New Roman" panose="02020603050405020304" pitchFamily="18" charset="0"/>
                <a:ea typeface="Times New Roman" panose="02020603050405020304" pitchFamily="18" charset="0"/>
              </a:rPr>
              <a:t> </a:t>
            </a:r>
            <a:r>
              <a:rPr lang="uk-UA" sz="1600" smtClean="0">
                <a:solidFill>
                  <a:prstClr val="black"/>
                </a:solidFill>
                <a:latin typeface="Symbol" panose="05050102010706020507" pitchFamily="18" charset="2"/>
                <a:ea typeface="Times New Roman" panose="02020603050405020304" pitchFamily="18" charset="0"/>
              </a:rPr>
              <a:t>=</a:t>
            </a:r>
            <a:endParaRPr lang="en-US" dirty="0"/>
          </a:p>
        </p:txBody>
      </p:sp>
      <p:sp>
        <p:nvSpPr>
          <p:cNvPr id="12" name="Прямоугольник 11"/>
          <p:cNvSpPr/>
          <p:nvPr/>
        </p:nvSpPr>
        <p:spPr>
          <a:xfrm>
            <a:off x="4018233" y="3650295"/>
            <a:ext cx="811441" cy="369332"/>
          </a:xfrm>
          <a:prstGeom prst="rect">
            <a:avLst/>
          </a:prstGeom>
        </p:spPr>
        <p:txBody>
          <a:bodyPr wrap="none">
            <a:spAutoFit/>
          </a:bodyPr>
          <a:lstStyle/>
          <a:p>
            <a:pPr lvl="0"/>
            <a:r>
              <a:rPr lang="ru-RU" dirty="0">
                <a:solidFill>
                  <a:prstClr val="black"/>
                </a:solidFill>
              </a:rPr>
              <a:t>Р -С </a:t>
            </a:r>
            <a:r>
              <a:rPr lang="ru-RU" dirty="0" smtClean="0">
                <a:solidFill>
                  <a:prstClr val="black"/>
                </a:solidFill>
              </a:rPr>
              <a:t>/С</a:t>
            </a:r>
            <a:endParaRPr lang="ru-RU" dirty="0">
              <a:solidFill>
                <a:prstClr val="black"/>
              </a:solidFill>
            </a:endParaRPr>
          </a:p>
        </p:txBody>
      </p:sp>
      <p:sp>
        <p:nvSpPr>
          <p:cNvPr id="13" name="Прямоугольник 12"/>
          <p:cNvSpPr/>
          <p:nvPr/>
        </p:nvSpPr>
        <p:spPr>
          <a:xfrm>
            <a:off x="4419571" y="4019627"/>
            <a:ext cx="2603918" cy="369332"/>
          </a:xfrm>
          <a:prstGeom prst="rect">
            <a:avLst/>
          </a:prstGeom>
        </p:spPr>
        <p:txBody>
          <a:bodyPr wrap="none">
            <a:spAutoFit/>
          </a:bodyPr>
          <a:lstStyle/>
          <a:p>
            <a:r>
              <a:rPr lang="uk-UA" dirty="0">
                <a:latin typeface="Times New Roman" panose="02020603050405020304" pitchFamily="18" charset="0"/>
                <a:ea typeface="Times New Roman" panose="02020603050405020304" pitchFamily="18" charset="0"/>
              </a:rPr>
              <a:t>Правила</a:t>
            </a:r>
            <a:r>
              <a:rPr lang="uk-UA" spc="-60" dirty="0">
                <a:latin typeface="Times New Roman" panose="02020603050405020304" pitchFamily="18" charset="0"/>
                <a:ea typeface="Times New Roman" panose="02020603050405020304" pitchFamily="18" charset="0"/>
              </a:rPr>
              <a:t> </a:t>
            </a:r>
            <a:r>
              <a:rPr lang="uk-UA" spc="-10" dirty="0">
                <a:latin typeface="Times New Roman" panose="02020603050405020304" pitchFamily="18" charset="0"/>
                <a:ea typeface="Times New Roman" panose="02020603050405020304" pitchFamily="18" charset="0"/>
              </a:rPr>
              <a:t>еквівалентності</a:t>
            </a:r>
            <a:endParaRPr lang="en-US" dirty="0"/>
          </a:p>
        </p:txBody>
      </p:sp>
      <p:sp>
        <p:nvSpPr>
          <p:cNvPr id="14" name="Прямоугольник 13"/>
          <p:cNvSpPr/>
          <p:nvPr/>
        </p:nvSpPr>
        <p:spPr>
          <a:xfrm>
            <a:off x="3043332" y="4504375"/>
            <a:ext cx="697307" cy="338554"/>
          </a:xfrm>
          <a:prstGeom prst="rect">
            <a:avLst/>
          </a:prstGeom>
        </p:spPr>
        <p:txBody>
          <a:bodyPr wrap="none">
            <a:spAutoFit/>
          </a:bodyPr>
          <a:lstStyle/>
          <a:p>
            <a:r>
              <a:rPr lang="uk-UA" sz="1600" i="1" dirty="0" smtClean="0">
                <a:effectLst/>
                <a:latin typeface="Times New Roman" panose="02020603050405020304" pitchFamily="18" charset="0"/>
                <a:ea typeface="Times New Roman" panose="02020603050405020304" pitchFamily="18" charset="0"/>
              </a:rPr>
              <a:t>MD</a:t>
            </a:r>
            <a:r>
              <a:rPr lang="uk-UA" sz="1600" i="1" spc="235" dirty="0" smtClean="0">
                <a:effectLst/>
                <a:latin typeface="Times New Roman" panose="02020603050405020304" pitchFamily="18" charset="0"/>
                <a:ea typeface="Times New Roman" panose="02020603050405020304" pitchFamily="18" charset="0"/>
              </a:rPr>
              <a:t> </a:t>
            </a:r>
            <a:r>
              <a:rPr lang="uk-UA" sz="1600" dirty="0" smtClean="0">
                <a:effectLst/>
                <a:latin typeface="Symbol" panose="05050102010706020507" pitchFamily="18" charset="2"/>
                <a:ea typeface="Times New Roman" panose="02020603050405020304" pitchFamily="18" charset="0"/>
                <a:cs typeface="Times New Roman" panose="02020603050405020304" pitchFamily="18" charset="0"/>
              </a:rPr>
              <a:t>=</a:t>
            </a:r>
            <a:endParaRPr lang="en-US" dirty="0"/>
          </a:p>
        </p:txBody>
      </p:sp>
      <p:sp>
        <p:nvSpPr>
          <p:cNvPr id="15" name="Прямоугольник 14"/>
          <p:cNvSpPr/>
          <p:nvPr/>
        </p:nvSpPr>
        <p:spPr>
          <a:xfrm>
            <a:off x="3832091" y="4388959"/>
            <a:ext cx="566181" cy="569387"/>
          </a:xfrm>
          <a:prstGeom prst="rect">
            <a:avLst/>
          </a:prstGeom>
        </p:spPr>
        <p:txBody>
          <a:bodyPr wrap="square">
            <a:spAutoFit/>
          </a:bodyPr>
          <a:lstStyle/>
          <a:p>
            <a:r>
              <a:rPr lang="uk-UA" sz="1550" i="1" dirty="0" smtClean="0">
                <a:effectLst/>
                <a:latin typeface="Times New Roman" panose="02020603050405020304" pitchFamily="18" charset="0"/>
                <a:ea typeface="Times New Roman" panose="02020603050405020304" pitchFamily="18" charset="0"/>
              </a:rPr>
              <a:t>M</a:t>
            </a:r>
            <a:r>
              <a:rPr lang="en-US" sz="1550" i="1" dirty="0" smtClean="0">
                <a:effectLst/>
                <a:latin typeface="Times New Roman" panose="02020603050405020304" pitchFamily="18" charset="0"/>
                <a:ea typeface="Times New Roman" panose="02020603050405020304" pitchFamily="18" charset="0"/>
              </a:rPr>
              <a:t>d</a:t>
            </a:r>
            <a:r>
              <a:rPr lang="uk-UA" sz="1550" baseline="30000" dirty="0" smtClean="0">
                <a:effectLst/>
                <a:latin typeface="Symbol" panose="05050102010706020507" pitchFamily="18" charset="2"/>
                <a:ea typeface="Times New Roman" panose="02020603050405020304" pitchFamily="18" charset="0"/>
                <a:cs typeface="Times New Roman" panose="02020603050405020304" pitchFamily="18" charset="0"/>
              </a:rPr>
              <a:t>o  /</a:t>
            </a:r>
            <a:endParaRPr lang="en-US" dirty="0"/>
          </a:p>
        </p:txBody>
      </p:sp>
      <p:sp>
        <p:nvSpPr>
          <p:cNvPr id="16" name="Прямоугольник 15"/>
          <p:cNvSpPr/>
          <p:nvPr/>
        </p:nvSpPr>
        <p:spPr>
          <a:xfrm>
            <a:off x="3649188" y="4661038"/>
            <a:ext cx="947375" cy="338554"/>
          </a:xfrm>
          <a:prstGeom prst="rect">
            <a:avLst/>
          </a:prstGeom>
        </p:spPr>
        <p:txBody>
          <a:bodyPr wrap="none">
            <a:spAutoFit/>
          </a:bodyPr>
          <a:lstStyle/>
          <a:p>
            <a:r>
              <a:rPr lang="uk-UA" sz="1600" smtClean="0">
                <a:effectLst/>
                <a:latin typeface="Times New Roman" panose="02020603050405020304" pitchFamily="18" charset="0"/>
                <a:ea typeface="Times New Roman" panose="02020603050405020304" pitchFamily="18" charset="0"/>
              </a:rPr>
              <a:t>1</a:t>
            </a:r>
            <a:r>
              <a:rPr lang="uk-UA" sz="1600" spc="-240" smtClean="0">
                <a:effectLst/>
                <a:latin typeface="Times New Roman" panose="02020603050405020304" pitchFamily="18" charset="0"/>
                <a:ea typeface="Times New Roman" panose="02020603050405020304" pitchFamily="18" charset="0"/>
              </a:rPr>
              <a:t> </a:t>
            </a:r>
            <a:r>
              <a:rPr lang="uk-UA" sz="1600" smtClean="0">
                <a:effectLst/>
                <a:latin typeface="Symbol" panose="05050102010706020507" pitchFamily="18" charset="2"/>
                <a:ea typeface="Times New Roman" panose="02020603050405020304" pitchFamily="18" charset="0"/>
                <a:cs typeface="Times New Roman" panose="02020603050405020304" pitchFamily="18" charset="0"/>
              </a:rPr>
              <a:t>+</a:t>
            </a:r>
            <a:r>
              <a:rPr lang="uk-UA" sz="1600" spc="-35" smtClean="0">
                <a:effectLst/>
                <a:latin typeface="Times New Roman" panose="02020603050405020304" pitchFamily="18" charset="0"/>
                <a:ea typeface="Times New Roman" panose="02020603050405020304" pitchFamily="18" charset="0"/>
              </a:rPr>
              <a:t> </a:t>
            </a:r>
            <a:r>
              <a:rPr lang="uk-UA" sz="1600" i="1" dirty="0" err="1" smtClean="0">
                <a:effectLst/>
                <a:latin typeface="Times New Roman" panose="02020603050405020304" pitchFamily="18" charset="0"/>
                <a:ea typeface="Times New Roman" panose="02020603050405020304" pitchFamily="18" charset="0"/>
              </a:rPr>
              <a:t>MD</a:t>
            </a:r>
            <a:r>
              <a:rPr lang="uk-UA" sz="900" dirty="0" err="1" smtClean="0">
                <a:effectLst/>
                <a:latin typeface="Symbol" panose="05050102010706020507" pitchFamily="18" charset="2"/>
                <a:ea typeface="Times New Roman" panose="02020603050405020304" pitchFamily="18" charset="0"/>
                <a:cs typeface="Times New Roman" panose="02020603050405020304" pitchFamily="18" charset="0"/>
              </a:rPr>
              <a:t>o</a:t>
            </a:r>
            <a:r>
              <a:rPr lang="uk-UA" sz="900" spc="185" dirty="0" smtClean="0">
                <a:effectLst/>
                <a:latin typeface="Times New Roman" panose="02020603050405020304" pitchFamily="18" charset="0"/>
                <a:ea typeface="Times New Roman" panose="02020603050405020304" pitchFamily="18" charset="0"/>
              </a:rPr>
              <a:t> </a:t>
            </a:r>
            <a:r>
              <a:rPr lang="uk-UA" sz="1600" spc="-50" dirty="0" smtClean="0">
                <a:effectLst/>
                <a:latin typeface="Times New Roman" panose="02020603050405020304" pitchFamily="18" charset="0"/>
                <a:ea typeface="Times New Roman" panose="02020603050405020304" pitchFamily="18" charset="0"/>
              </a:rPr>
              <a:t>,</a:t>
            </a:r>
            <a:endParaRPr lang="en-US" dirty="0"/>
          </a:p>
        </p:txBody>
      </p:sp>
      <p:sp>
        <p:nvSpPr>
          <p:cNvPr id="21" name="Прямоугольник 20"/>
          <p:cNvSpPr/>
          <p:nvPr/>
        </p:nvSpPr>
        <p:spPr>
          <a:xfrm>
            <a:off x="3105777" y="5135594"/>
            <a:ext cx="668218" cy="646331"/>
          </a:xfrm>
          <a:prstGeom prst="rect">
            <a:avLst/>
          </a:prstGeom>
        </p:spPr>
        <p:txBody>
          <a:bodyPr wrap="square">
            <a:spAutoFit/>
          </a:bodyPr>
          <a:lstStyle/>
          <a:p>
            <a:pPr algn="r">
              <a:spcBef>
                <a:spcPts val="1755"/>
              </a:spcBef>
              <a:spcAft>
                <a:spcPts val="0"/>
              </a:spcAft>
            </a:pPr>
            <a:r>
              <a:rPr lang="uk-UA" i="1" spc="-25" dirty="0" smtClean="0">
                <a:latin typeface="Times New Roman" panose="02020603050405020304" pitchFamily="18" charset="0"/>
                <a:ea typeface="Times New Roman" panose="02020603050405020304" pitchFamily="18" charset="0"/>
              </a:rPr>
              <a:t>M</a:t>
            </a:r>
            <a:r>
              <a:rPr lang="en-US" i="1" spc="-25" dirty="0" smtClean="0">
                <a:latin typeface="Times New Roman" panose="02020603050405020304" pitchFamily="18" charset="0"/>
                <a:ea typeface="Times New Roman" panose="02020603050405020304" pitchFamily="18" charset="0"/>
              </a:rPr>
              <a:t>d</a:t>
            </a:r>
            <a:r>
              <a:rPr lang="uk-UA" spc="-25" baseline="30000" dirty="0" smtClean="0">
                <a:latin typeface="Symbol" panose="05050102010706020507" pitchFamily="18" charset="2"/>
                <a:ea typeface="Times New Roman" panose="02020603050405020304" pitchFamily="18" charset="0"/>
              </a:rPr>
              <a:t>o      =</a:t>
            </a:r>
            <a:endParaRPr lang="en-US" dirty="0"/>
          </a:p>
        </p:txBody>
      </p:sp>
      <p:sp>
        <p:nvSpPr>
          <p:cNvPr id="22" name="Прямоугольник 21"/>
          <p:cNvSpPr/>
          <p:nvPr/>
        </p:nvSpPr>
        <p:spPr>
          <a:xfrm>
            <a:off x="3955041" y="5196840"/>
            <a:ext cx="641522" cy="261675"/>
          </a:xfrm>
          <a:prstGeom prst="rect">
            <a:avLst/>
          </a:prstGeom>
        </p:spPr>
        <p:txBody>
          <a:bodyPr wrap="none">
            <a:spAutoFit/>
          </a:bodyPr>
          <a:lstStyle/>
          <a:p>
            <a:pPr marL="38100">
              <a:lnSpc>
                <a:spcPct val="71000"/>
              </a:lnSpc>
              <a:spcBef>
                <a:spcPts val="810"/>
              </a:spcBef>
              <a:spcAft>
                <a:spcPts val="0"/>
              </a:spcAft>
              <a:tabLst>
                <a:tab pos="345440" algn="l"/>
              </a:tabLst>
            </a:pPr>
            <a:r>
              <a:rPr lang="uk-UA" sz="1550" i="1" spc="-25" dirty="0" smtClean="0">
                <a:effectLst/>
                <a:latin typeface="Times New Roman" panose="02020603050405020304" pitchFamily="18" charset="0"/>
                <a:ea typeface="Times New Roman" panose="02020603050405020304" pitchFamily="18" charset="0"/>
              </a:rPr>
              <a:t>MD</a:t>
            </a:r>
            <a:r>
              <a:rPr lang="uk-UA" sz="1550" spc="-25" dirty="0" smtClean="0">
                <a:effectLst/>
                <a:latin typeface="Symbol" panose="05050102010706020507" pitchFamily="18" charset="2"/>
                <a:ea typeface="Times New Roman" panose="02020603050405020304" pitchFamily="18" charset="0"/>
              </a:rPr>
              <a:t>¢</a:t>
            </a:r>
            <a:endParaRPr lang="en-US" sz="1100" dirty="0">
              <a:effectLst/>
              <a:latin typeface="Times New Roman" panose="02020603050405020304" pitchFamily="18" charset="0"/>
              <a:ea typeface="Times New Roman" panose="02020603050405020304" pitchFamily="18" charset="0"/>
            </a:endParaRPr>
          </a:p>
        </p:txBody>
      </p:sp>
      <p:sp>
        <p:nvSpPr>
          <p:cNvPr id="23" name="Прямоугольник 22"/>
          <p:cNvSpPr/>
          <p:nvPr/>
        </p:nvSpPr>
        <p:spPr>
          <a:xfrm>
            <a:off x="3899577" y="5468762"/>
            <a:ext cx="752450" cy="330860"/>
          </a:xfrm>
          <a:prstGeom prst="rect">
            <a:avLst/>
          </a:prstGeom>
        </p:spPr>
        <p:txBody>
          <a:bodyPr wrap="none">
            <a:spAutoFit/>
          </a:bodyPr>
          <a:lstStyle/>
          <a:p>
            <a:r>
              <a:rPr lang="uk-UA" sz="1550" dirty="0" smtClean="0">
                <a:effectLst/>
                <a:latin typeface="Times New Roman" panose="02020603050405020304" pitchFamily="18" charset="0"/>
                <a:ea typeface="Times New Roman" panose="02020603050405020304" pitchFamily="18" charset="0"/>
              </a:rPr>
              <a:t>1</a:t>
            </a:r>
            <a:r>
              <a:rPr lang="uk-UA" sz="1550" spc="-235" dirty="0" smtClean="0">
                <a:effectLst/>
                <a:latin typeface="Times New Roman" panose="02020603050405020304" pitchFamily="18" charset="0"/>
                <a:ea typeface="Times New Roman" panose="02020603050405020304" pitchFamily="18" charset="0"/>
              </a:rPr>
              <a:t> </a:t>
            </a:r>
            <a:r>
              <a:rPr lang="uk-UA" sz="1550" dirty="0" smtClean="0">
                <a:effectLst/>
                <a:latin typeface="Symbol" panose="05050102010706020507" pitchFamily="18" charset="2"/>
                <a:ea typeface="Times New Roman" panose="02020603050405020304" pitchFamily="18" charset="0"/>
                <a:cs typeface="Times New Roman" panose="02020603050405020304" pitchFamily="18" charset="0"/>
              </a:rPr>
              <a:t>-</a:t>
            </a:r>
            <a:r>
              <a:rPr lang="uk-UA" sz="1550" spc="-100" dirty="0" smtClean="0">
                <a:effectLst/>
                <a:latin typeface="Times New Roman" panose="02020603050405020304" pitchFamily="18" charset="0"/>
                <a:ea typeface="Times New Roman" panose="02020603050405020304" pitchFamily="18" charset="0"/>
              </a:rPr>
              <a:t> </a:t>
            </a:r>
            <a:r>
              <a:rPr lang="uk-UA" sz="1550" i="1" spc="-25" dirty="0" smtClean="0">
                <a:effectLst/>
                <a:latin typeface="Times New Roman" panose="02020603050405020304" pitchFamily="18" charset="0"/>
                <a:ea typeface="Times New Roman" panose="02020603050405020304" pitchFamily="18" charset="0"/>
              </a:rPr>
              <a:t>MD</a:t>
            </a:r>
            <a:endParaRPr lang="en-US" dirty="0"/>
          </a:p>
        </p:txBody>
      </p:sp>
    </p:spTree>
    <p:extLst>
      <p:ext uri="{BB962C8B-B14F-4D97-AF65-F5344CB8AC3E}">
        <p14:creationId xmlns:p14="http://schemas.microsoft.com/office/powerpoint/2010/main" val="22873792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97138"/>
            <a:ext cx="11874137" cy="6858288"/>
          </a:xfrm>
          <a:prstGeom prst="rect">
            <a:avLst/>
          </a:prstGeom>
        </p:spPr>
        <p:txBody>
          <a:bodyPr wrap="square">
            <a:spAutoFit/>
          </a:bodyPr>
          <a:lstStyle/>
          <a:p>
            <a:pPr marL="360680" marR="266065" indent="456565" algn="just">
              <a:spcAft>
                <a:spcPts val="0"/>
              </a:spcAft>
            </a:pPr>
            <a:r>
              <a:rPr lang="uk-UA" dirty="0">
                <a:latin typeface="Times New Roman" panose="02020603050405020304" pitchFamily="18" charset="0"/>
                <a:ea typeface="Times New Roman" panose="02020603050405020304" pitchFamily="18" charset="0"/>
              </a:rPr>
              <a:t>Якщо роздрібний торговець купує товар по 100 тис. грн і продає по 200 тис. грн, його надбавка досягає 100 тис. грн. Скільки відсотків це складе?</a:t>
            </a:r>
            <a:endParaRPr lang="en-US" dirty="0">
              <a:latin typeface="Times New Roman" panose="02020603050405020304" pitchFamily="18" charset="0"/>
              <a:ea typeface="Times New Roman" panose="02020603050405020304" pitchFamily="18" charset="0"/>
            </a:endParaRPr>
          </a:p>
          <a:p>
            <a:pPr marL="817880" algn="just">
              <a:spcAft>
                <a:spcPts val="0"/>
              </a:spcAft>
            </a:pPr>
            <a:r>
              <a:rPr lang="uk-UA" dirty="0">
                <a:latin typeface="Times New Roman" panose="02020603050405020304" pitchFamily="18" charset="0"/>
                <a:ea typeface="Times New Roman" panose="02020603050405020304" pitchFamily="18" charset="0"/>
              </a:rPr>
              <a:t>Відносно</a:t>
            </a:r>
            <a:r>
              <a:rPr lang="uk-UA" spc="-55" dirty="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ціни</a:t>
            </a:r>
            <a:r>
              <a:rPr lang="uk-UA" spc="-65" dirty="0">
                <a:latin typeface="Times New Roman" panose="02020603050405020304" pitchFamily="18" charset="0"/>
                <a:ea typeface="Times New Roman" panose="02020603050405020304" pitchFamily="18" charset="0"/>
              </a:rPr>
              <a:t> </a:t>
            </a:r>
            <a:r>
              <a:rPr lang="uk-UA" spc="-10" dirty="0">
                <a:latin typeface="Times New Roman" panose="02020603050405020304" pitchFamily="18" charset="0"/>
                <a:ea typeface="Times New Roman" panose="02020603050405020304" pitchFamily="18" charset="0"/>
              </a:rPr>
              <a:t>продажів:</a:t>
            </a:r>
            <a:endParaRPr lang="en-US" dirty="0">
              <a:latin typeface="Times New Roman" panose="02020603050405020304" pitchFamily="18" charset="0"/>
              <a:ea typeface="Times New Roman" panose="02020603050405020304" pitchFamily="18" charset="0"/>
            </a:endParaRPr>
          </a:p>
          <a:p>
            <a:pPr marL="2430780">
              <a:spcBef>
                <a:spcPts val="1385"/>
              </a:spcBef>
              <a:spcAft>
                <a:spcPts val="0"/>
              </a:spcAft>
            </a:pPr>
            <a:r>
              <a:rPr lang="uk-UA" dirty="0">
                <a:latin typeface="Times New Roman" panose="02020603050405020304" pitchFamily="18" charset="0"/>
                <a:ea typeface="Times New Roman" panose="02020603050405020304" pitchFamily="18" charset="0"/>
              </a:rPr>
              <a:t>(100/</a:t>
            </a:r>
            <a:r>
              <a:rPr lang="uk-UA" spc="-25" dirty="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200)</a:t>
            </a:r>
            <a:r>
              <a:rPr lang="uk-UA" spc="-30" dirty="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х</a:t>
            </a:r>
            <a:r>
              <a:rPr lang="uk-UA" spc="-20" dirty="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100</a:t>
            </a:r>
            <a:r>
              <a:rPr lang="uk-UA" spc="-15" dirty="0">
                <a:latin typeface="Times New Roman" panose="02020603050405020304" pitchFamily="18" charset="0"/>
                <a:ea typeface="Times New Roman" panose="02020603050405020304" pitchFamily="18" charset="0"/>
              </a:rPr>
              <a:t> </a:t>
            </a:r>
            <a:r>
              <a:rPr lang="uk-UA" i="1" dirty="0">
                <a:latin typeface="Times New Roman" panose="02020603050405020304" pitchFamily="18" charset="0"/>
                <a:ea typeface="Times New Roman" panose="02020603050405020304" pitchFamily="18" charset="0"/>
              </a:rPr>
              <a:t>=</a:t>
            </a:r>
            <a:r>
              <a:rPr lang="uk-UA" i="1" spc="-30" dirty="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50%</a:t>
            </a:r>
            <a:r>
              <a:rPr lang="uk-UA" spc="-25" dirty="0">
                <a:latin typeface="Times New Roman" panose="02020603050405020304" pitchFamily="18" charset="0"/>
                <a:ea typeface="Times New Roman" panose="02020603050405020304" pitchFamily="18" charset="0"/>
              </a:rPr>
              <a:t> </a:t>
            </a:r>
            <a:r>
              <a:rPr lang="uk-UA" spc="-50" dirty="0">
                <a:latin typeface="Times New Roman" panose="02020603050405020304" pitchFamily="18" charset="0"/>
                <a:ea typeface="Times New Roman" panose="02020603050405020304" pitchFamily="18" charset="0"/>
              </a:rPr>
              <a:t>;</a:t>
            </a:r>
            <a:endParaRPr lang="en-US" dirty="0">
              <a:latin typeface="Times New Roman" panose="02020603050405020304" pitchFamily="18" charset="0"/>
              <a:ea typeface="Times New Roman" panose="02020603050405020304" pitchFamily="18" charset="0"/>
            </a:endParaRPr>
          </a:p>
          <a:p>
            <a:pPr marL="817880" algn="just">
              <a:spcBef>
                <a:spcPts val="1835"/>
              </a:spcBef>
              <a:spcAft>
                <a:spcPts val="0"/>
              </a:spcAft>
            </a:pPr>
            <a:r>
              <a:rPr lang="uk-UA" dirty="0">
                <a:latin typeface="Times New Roman" panose="02020603050405020304" pitchFamily="18" charset="0"/>
                <a:ea typeface="Times New Roman" panose="02020603050405020304" pitchFamily="18" charset="0"/>
              </a:rPr>
              <a:t>відносно</a:t>
            </a:r>
            <a:r>
              <a:rPr lang="uk-UA" spc="-55" dirty="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ціни</a:t>
            </a:r>
            <a:r>
              <a:rPr lang="uk-UA" spc="-65" dirty="0">
                <a:latin typeface="Times New Roman" panose="02020603050405020304" pitchFamily="18" charset="0"/>
                <a:ea typeface="Times New Roman" panose="02020603050405020304" pitchFamily="18" charset="0"/>
              </a:rPr>
              <a:t> </a:t>
            </a:r>
            <a:r>
              <a:rPr lang="uk-UA" spc="-10" dirty="0">
                <a:latin typeface="Times New Roman" panose="02020603050405020304" pitchFamily="18" charset="0"/>
                <a:ea typeface="Times New Roman" panose="02020603050405020304" pitchFamily="18" charset="0"/>
              </a:rPr>
              <a:t>покупки:</a:t>
            </a:r>
            <a:endParaRPr lang="en-US" dirty="0">
              <a:latin typeface="Times New Roman" panose="02020603050405020304" pitchFamily="18" charset="0"/>
              <a:ea typeface="Times New Roman" panose="02020603050405020304" pitchFamily="18" charset="0"/>
            </a:endParaRPr>
          </a:p>
          <a:p>
            <a:pPr marL="2394585">
              <a:spcBef>
                <a:spcPts val="1390"/>
              </a:spcBef>
              <a:spcAft>
                <a:spcPts val="0"/>
              </a:spcAft>
            </a:pPr>
            <a:r>
              <a:rPr lang="uk-UA" dirty="0">
                <a:latin typeface="Times New Roman" panose="02020603050405020304" pitchFamily="18" charset="0"/>
                <a:ea typeface="Times New Roman" panose="02020603050405020304" pitchFamily="18" charset="0"/>
              </a:rPr>
              <a:t>(100/</a:t>
            </a:r>
            <a:r>
              <a:rPr lang="uk-UA" spc="-30" dirty="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100)</a:t>
            </a:r>
            <a:r>
              <a:rPr lang="uk-UA" spc="-30" dirty="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х</a:t>
            </a:r>
            <a:r>
              <a:rPr lang="uk-UA" spc="-20" dirty="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100</a:t>
            </a:r>
            <a:r>
              <a:rPr lang="uk-UA" spc="-20" dirty="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a:t>
            </a:r>
            <a:r>
              <a:rPr lang="uk-UA" spc="-40" dirty="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100%</a:t>
            </a:r>
            <a:r>
              <a:rPr lang="uk-UA" spc="-25" dirty="0">
                <a:latin typeface="Times New Roman" panose="02020603050405020304" pitchFamily="18" charset="0"/>
                <a:ea typeface="Times New Roman" panose="02020603050405020304" pitchFamily="18" charset="0"/>
              </a:rPr>
              <a:t> </a:t>
            </a:r>
            <a:r>
              <a:rPr lang="uk-UA" spc="-50" dirty="0">
                <a:latin typeface="Times New Roman" panose="02020603050405020304" pitchFamily="18" charset="0"/>
                <a:ea typeface="Times New Roman" panose="02020603050405020304" pitchFamily="18" charset="0"/>
              </a:rPr>
              <a:t>.</a:t>
            </a:r>
            <a:endParaRPr lang="en-US" dirty="0">
              <a:latin typeface="Times New Roman" panose="02020603050405020304" pitchFamily="18" charset="0"/>
              <a:ea typeface="Times New Roman" panose="02020603050405020304" pitchFamily="18" charset="0"/>
            </a:endParaRPr>
          </a:p>
          <a:p>
            <a:pPr marL="360680" marR="267335" indent="456565" algn="just">
              <a:spcBef>
                <a:spcPts val="1375"/>
              </a:spcBef>
              <a:spcAft>
                <a:spcPts val="0"/>
              </a:spcAft>
            </a:pPr>
            <a:r>
              <a:rPr lang="uk-UA" dirty="0">
                <a:latin typeface="Times New Roman" panose="02020603050405020304" pitchFamily="18" charset="0"/>
                <a:ea typeface="Times New Roman" panose="02020603050405020304" pitchFamily="18" charset="0"/>
              </a:rPr>
              <a:t>Як правило, торговельні націнки розраховуються відносно ціни продажів</a:t>
            </a:r>
            <a:r>
              <a:rPr lang="uk-UA" dirty="0" smtClean="0">
                <a:latin typeface="Times New Roman" panose="02020603050405020304" pitchFamily="18" charset="0"/>
                <a:ea typeface="Times New Roman" panose="02020603050405020304" pitchFamily="18" charset="0"/>
              </a:rPr>
              <a:t>.</a:t>
            </a:r>
          </a:p>
          <a:p>
            <a:r>
              <a:rPr lang="uk-UA" dirty="0"/>
              <a:t>Розмір націнки залежить від положення посередника в збутовій мережі і від винагороди, на яку він заслуговує за виконану збутову функцію (функції).</a:t>
            </a:r>
            <a:endParaRPr lang="en-US" dirty="0"/>
          </a:p>
          <a:p>
            <a:r>
              <a:rPr lang="uk-UA" dirty="0"/>
              <a:t>У деяких випадках посередник користується відразу декількома націнками. Задача виробника установити тарифну (кінцеву) ціну стає тим складнішою, чим більше посередників з'являється між ним і кінцевим покупцем.</a:t>
            </a:r>
            <a:endParaRPr lang="en-US" dirty="0"/>
          </a:p>
          <a:p>
            <a:r>
              <a:rPr lang="uk-UA" dirty="0"/>
              <a:t>Як правило, торговельні націнки доводяться до посередника у формі ланцюжка відсотків, довжина якого залежить від виконуваних ним функцій.</a:t>
            </a:r>
            <a:endParaRPr lang="en-US" dirty="0"/>
          </a:p>
          <a:p>
            <a:r>
              <a:rPr lang="uk-UA" dirty="0"/>
              <a:t>Для великого посередника вона може, наприклад, мати вигляд: «30, 10, 5 і 2/10, повні 30». При цьому перші три числа – це послідовні знижки з тарифної ціни (націнки):</a:t>
            </a:r>
            <a:endParaRPr lang="en-US" dirty="0"/>
          </a:p>
          <a:p>
            <a:pPr lvl="0"/>
            <a:r>
              <a:rPr lang="uk-UA" dirty="0"/>
              <a:t>30 %: націнка за виконання функцій роздрібного торговця;</a:t>
            </a:r>
            <a:endParaRPr lang="en-US" dirty="0"/>
          </a:p>
          <a:p>
            <a:pPr lvl="0"/>
            <a:r>
              <a:rPr lang="uk-UA" dirty="0"/>
              <a:t>10 %: компенсація виконання функцій оптовика;</a:t>
            </a:r>
            <a:endParaRPr lang="en-US" dirty="0"/>
          </a:p>
          <a:p>
            <a:pPr lvl="0"/>
            <a:r>
              <a:rPr lang="uk-UA" dirty="0"/>
              <a:t>5 %: заохочувальна знижка за рекламу в місцевій пресі;</a:t>
            </a:r>
            <a:endParaRPr lang="en-US" dirty="0"/>
          </a:p>
          <a:p>
            <a:pPr lvl="0"/>
            <a:r>
              <a:rPr lang="uk-UA" dirty="0"/>
              <a:t>2/10: 2 % заохочувальна знижка за оплату протягом 10 днів;</a:t>
            </a:r>
            <a:endParaRPr lang="en-US" dirty="0"/>
          </a:p>
          <a:p>
            <a:pPr lvl="0"/>
            <a:r>
              <a:rPr lang="uk-UA" dirty="0"/>
              <a:t>повні 30: граничний термін оплати (у днях).</a:t>
            </a:r>
            <a:endParaRPr lang="en-US" dirty="0"/>
          </a:p>
          <a:p>
            <a:pPr marL="360680" marR="267335" indent="456565" algn="just">
              <a:spcBef>
                <a:spcPts val="1375"/>
              </a:spcBef>
              <a:spcAft>
                <a:spcPts val="0"/>
              </a:spcAft>
            </a:pPr>
            <a:endParaRPr lang="en-US"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822317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7566" y="330071"/>
            <a:ext cx="11795760" cy="4708981"/>
          </a:xfrm>
          <a:prstGeom prst="rect">
            <a:avLst/>
          </a:prstGeom>
        </p:spPr>
        <p:txBody>
          <a:bodyPr wrap="square">
            <a:spAutoFit/>
          </a:bodyPr>
          <a:lstStyle/>
          <a:p>
            <a:pPr marL="360680" marR="266700" indent="456565" algn="just">
              <a:spcAft>
                <a:spcPts val="0"/>
              </a:spcAft>
            </a:pPr>
            <a:r>
              <a:rPr lang="uk-UA" sz="1600" dirty="0" smtClean="0">
                <a:effectLst/>
                <a:latin typeface="Times New Roman" panose="02020603050405020304" pitchFamily="18" charset="0"/>
                <a:ea typeface="Times New Roman" panose="02020603050405020304" pitchFamily="18" charset="0"/>
              </a:rPr>
              <a:t>Отже,</a:t>
            </a:r>
            <a:r>
              <a:rPr lang="uk-UA" sz="1600" spc="-5" dirty="0" smtClean="0">
                <a:effectLst/>
                <a:latin typeface="Times New Roman" panose="02020603050405020304" pitchFamily="18" charset="0"/>
                <a:ea typeface="Times New Roman" panose="02020603050405020304" pitchFamily="18" charset="0"/>
              </a:rPr>
              <a:t> </a:t>
            </a:r>
            <a:r>
              <a:rPr lang="uk-UA" sz="1600" dirty="0" smtClean="0">
                <a:effectLst/>
                <a:latin typeface="Times New Roman" panose="02020603050405020304" pitchFamily="18" charset="0"/>
                <a:ea typeface="Times New Roman" panose="02020603050405020304" pitchFamily="18" charset="0"/>
              </a:rPr>
              <a:t>торговельна</a:t>
            </a:r>
            <a:r>
              <a:rPr lang="uk-UA" sz="1600" spc="-10" dirty="0" smtClean="0">
                <a:effectLst/>
                <a:latin typeface="Times New Roman" panose="02020603050405020304" pitchFamily="18" charset="0"/>
                <a:ea typeface="Times New Roman" panose="02020603050405020304" pitchFamily="18" charset="0"/>
              </a:rPr>
              <a:t> </a:t>
            </a:r>
            <a:r>
              <a:rPr lang="uk-UA" sz="1600" dirty="0" smtClean="0">
                <a:effectLst/>
                <a:latin typeface="Times New Roman" panose="02020603050405020304" pitchFamily="18" charset="0"/>
                <a:ea typeface="Times New Roman" panose="02020603050405020304" pitchFamily="18" charset="0"/>
              </a:rPr>
              <a:t>націнка – це плата</a:t>
            </a:r>
            <a:r>
              <a:rPr lang="uk-UA" sz="1600" spc="-15" dirty="0" smtClean="0">
                <a:effectLst/>
                <a:latin typeface="Times New Roman" panose="02020603050405020304" pitchFamily="18" charset="0"/>
                <a:ea typeface="Times New Roman" panose="02020603050405020304" pitchFamily="18" charset="0"/>
              </a:rPr>
              <a:t> </a:t>
            </a:r>
            <a:r>
              <a:rPr lang="uk-UA" sz="1600" dirty="0" smtClean="0">
                <a:effectLst/>
                <a:latin typeface="Times New Roman" panose="02020603050405020304" pitchFamily="18" charset="0"/>
                <a:ea typeface="Times New Roman" panose="02020603050405020304" pitchFamily="18" charset="0"/>
              </a:rPr>
              <a:t>за ті функції</a:t>
            </a:r>
            <a:r>
              <a:rPr lang="uk-UA" sz="1600" spc="-10" dirty="0" smtClean="0">
                <a:effectLst/>
                <a:latin typeface="Times New Roman" panose="02020603050405020304" pitchFamily="18" charset="0"/>
                <a:ea typeface="Times New Roman" panose="02020603050405020304" pitchFamily="18" charset="0"/>
              </a:rPr>
              <a:t> </a:t>
            </a:r>
            <a:r>
              <a:rPr lang="uk-UA" sz="1600" dirty="0" smtClean="0">
                <a:effectLst/>
                <a:latin typeface="Times New Roman" panose="02020603050405020304" pitchFamily="18" charset="0"/>
                <a:ea typeface="Times New Roman" panose="02020603050405020304" pitchFamily="18" charset="0"/>
              </a:rPr>
              <a:t>збуту, що беруть на себе посередники. У тому ступені, у якому виробник бере на себе певні функції, він повинний забезпечити й їхнє </a:t>
            </a:r>
            <a:r>
              <a:rPr lang="uk-UA" sz="1600" spc="-10" dirty="0" smtClean="0">
                <a:effectLst/>
                <a:latin typeface="Times New Roman" panose="02020603050405020304" pitchFamily="18" charset="0"/>
                <a:ea typeface="Times New Roman" panose="02020603050405020304" pitchFamily="18" charset="0"/>
              </a:rPr>
              <a:t>фінансування.</a:t>
            </a:r>
          </a:p>
          <a:p>
            <a:pPr marL="360680" marR="266700" indent="456565" algn="just">
              <a:spcAft>
                <a:spcPts val="0"/>
              </a:spcAft>
            </a:pPr>
            <a:r>
              <a:rPr lang="uk-UA" b="1" dirty="0"/>
              <a:t>У </a:t>
            </a:r>
            <a:r>
              <a:rPr lang="uk-UA" b="1" i="1" dirty="0"/>
              <a:t>непрямому довгому каналі </a:t>
            </a:r>
            <a:r>
              <a:rPr lang="uk-UA" dirty="0"/>
              <a:t>більшість фізичних дій зі збуту виконуються оптовими торговцями і витрати, які приблизно пропорційні обсягу продажів виробника, компенсуються торговельною націнкою. Виробникові досить мати комерційну службу, пов'язану тільки з оптовиками. Постійні витрати виробника при цьому малі. Однак у цьому випадку фірма лише слабкою мірою контролює продажі. Для того щоб компенсувати цей недолік і стимулювати попит на рівні роздрібних торговців, фірма може створити власну торговельну організацію й удатися до реклами для підвищення популярності марки й інтересу до неї на рівні кінцевих </a:t>
            </a:r>
            <a:r>
              <a:rPr lang="uk-UA" dirty="0" smtClean="0"/>
              <a:t>покупців</a:t>
            </a:r>
          </a:p>
          <a:p>
            <a:pPr marL="360680" marR="266700" indent="456565" algn="just">
              <a:spcAft>
                <a:spcPts val="0"/>
              </a:spcAft>
            </a:pPr>
            <a:r>
              <a:rPr lang="uk-UA" dirty="0">
                <a:latin typeface="Times New Roman" panose="02020603050405020304" pitchFamily="18" charset="0"/>
                <a:ea typeface="Times New Roman" panose="02020603050405020304" pitchFamily="18" charset="0"/>
              </a:rPr>
              <a:t>Переходячи до </a:t>
            </a:r>
            <a:r>
              <a:rPr lang="uk-UA" b="1" i="1" dirty="0">
                <a:latin typeface="Times New Roman" panose="02020603050405020304" pitchFamily="18" charset="0"/>
                <a:ea typeface="Times New Roman" panose="02020603050405020304" pitchFamily="18" charset="0"/>
              </a:rPr>
              <a:t>непрямого короткого каналу</a:t>
            </a:r>
            <a:r>
              <a:rPr lang="uk-UA" b="1" dirty="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бачимо, що основну частину витрат складають постійні витрати. Це означає, що виробник повинний сам забезпечити функції збереження і доставки, тобто йому потрібні власна мережа складів і більш потужна служба збуту. Витрати, пов'язані з керуванням запасами</a:t>
            </a:r>
            <a:r>
              <a:rPr lang="uk-UA" spc="200" dirty="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і веденням рахунків, також несе сам виробник. Він же виконує контактні й інформаційні функції. Прийнявши стратегію вибіркового збуту, фірма повинна хоча б раз на місяць контактувати з 2500 роздрібними торговцями. Торговельний представник робить у середньому 4, 8 візитів у день і працює 250 днів у році. Виходить, для того щоб охопити ринок, фірмі потрібні не менше 25 представників</a:t>
            </a:r>
            <a:endParaRPr lang="uk-UA" dirty="0" smtClean="0"/>
          </a:p>
          <a:p>
            <a:pPr marL="360680" marR="266700" indent="456565" algn="just">
              <a:spcAft>
                <a:spcPts val="0"/>
              </a:spcAft>
            </a:pPr>
            <a:endParaRPr lang="en-US"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6853798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stretch>
            <a:fillRect/>
          </a:stretch>
        </p:blipFill>
        <p:spPr>
          <a:xfrm>
            <a:off x="1735401" y="195943"/>
            <a:ext cx="5031159" cy="2677886"/>
          </a:xfrm>
          <a:prstGeom prst="rect">
            <a:avLst/>
          </a:prstGeom>
        </p:spPr>
      </p:pic>
      <p:sp>
        <p:nvSpPr>
          <p:cNvPr id="4" name="Прямоугольник 3"/>
          <p:cNvSpPr/>
          <p:nvPr/>
        </p:nvSpPr>
        <p:spPr>
          <a:xfrm>
            <a:off x="0" y="2873829"/>
            <a:ext cx="11534503" cy="1754326"/>
          </a:xfrm>
          <a:prstGeom prst="rect">
            <a:avLst/>
          </a:prstGeom>
        </p:spPr>
        <p:txBody>
          <a:bodyPr wrap="square">
            <a:spAutoFit/>
          </a:bodyPr>
          <a:lstStyle/>
          <a:p>
            <a:pPr marL="360680" marR="269240" indent="456565" algn="just">
              <a:spcAft>
                <a:spcPts val="0"/>
              </a:spcAft>
            </a:pPr>
            <a:r>
              <a:rPr lang="uk-UA" dirty="0">
                <a:latin typeface="Times New Roman" panose="02020603050405020304" pitchFamily="18" charset="0"/>
                <a:ea typeface="Times New Roman" panose="02020603050405020304" pitchFamily="18" charset="0"/>
              </a:rPr>
              <a:t>для певного обсягу продажів або збутових витрат витрати в обох каналах рівні. Якщо перспективи продажів в обох випадках однакові, то довгий канал </a:t>
            </a:r>
            <a:r>
              <a:rPr lang="uk-UA" dirty="0" err="1">
                <a:latin typeface="Times New Roman" panose="02020603050405020304" pitchFamily="18" charset="0"/>
                <a:ea typeface="Times New Roman" panose="02020603050405020304" pitchFamily="18" charset="0"/>
              </a:rPr>
              <a:t>переважніше</a:t>
            </a:r>
            <a:r>
              <a:rPr lang="uk-UA" dirty="0">
                <a:latin typeface="Times New Roman" panose="02020603050405020304" pitchFamily="18" charset="0"/>
                <a:ea typeface="Times New Roman" panose="02020603050405020304" pitchFamily="18" charset="0"/>
              </a:rPr>
              <a:t> для рівнів продажів нижче точки перетину кривих; для великих продажів</a:t>
            </a:r>
            <a:r>
              <a:rPr lang="uk-UA" spc="285" dirty="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картина</a:t>
            </a:r>
            <a:r>
              <a:rPr lang="uk-UA" spc="285" dirty="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зворотна.</a:t>
            </a:r>
            <a:r>
              <a:rPr lang="uk-UA" spc="280" dirty="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Цей</a:t>
            </a:r>
            <a:r>
              <a:rPr lang="uk-UA" spc="280" dirty="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аналіз</a:t>
            </a:r>
            <a:r>
              <a:rPr lang="uk-UA" spc="290" dirty="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підтверджує</a:t>
            </a:r>
            <a:r>
              <a:rPr lang="uk-UA" spc="280" dirty="0">
                <a:latin typeface="Times New Roman" panose="02020603050405020304" pitchFamily="18" charset="0"/>
                <a:ea typeface="Times New Roman" panose="02020603050405020304" pitchFamily="18" charset="0"/>
              </a:rPr>
              <a:t> </a:t>
            </a:r>
            <a:r>
              <a:rPr lang="uk-UA" spc="-10" dirty="0" smtClean="0">
                <a:latin typeface="Times New Roman" panose="02020603050405020304" pitchFamily="18" charset="0"/>
                <a:ea typeface="Times New Roman" panose="02020603050405020304" pitchFamily="18" charset="0"/>
              </a:rPr>
              <a:t>звичайне </a:t>
            </a:r>
            <a:r>
              <a:rPr lang="uk-UA" dirty="0">
                <a:latin typeface="Times New Roman" panose="02020603050405020304" pitchFamily="18" charset="0"/>
                <a:ea typeface="Times New Roman" panose="02020603050405020304" pitchFamily="18" charset="0"/>
              </a:rPr>
              <a:t/>
            </a:r>
            <a:br>
              <a:rPr lang="uk-UA" dirty="0">
                <a:latin typeface="Times New Roman" panose="02020603050405020304" pitchFamily="18" charset="0"/>
                <a:ea typeface="Times New Roman" panose="02020603050405020304" pitchFamily="18" charset="0"/>
              </a:rPr>
            </a:br>
            <a:r>
              <a:rPr lang="uk-UA" dirty="0">
                <a:latin typeface="Times New Roman" panose="02020603050405020304" pitchFamily="18" charset="0"/>
                <a:ea typeface="Times New Roman" panose="02020603050405020304" pitchFamily="18" charset="0"/>
              </a:rPr>
              <a:t>положення: малі фірми віддають перевагу більш довгим каналам, оскільки їхні продажі недостатні для рівня інвестицій, яких вимагає короткий канал</a:t>
            </a:r>
            <a:r>
              <a:rPr lang="uk-UA" dirty="0" smtClean="0">
                <a:latin typeface="Times New Roman" panose="02020603050405020304" pitchFamily="18" charset="0"/>
                <a:ea typeface="Times New Roman" panose="02020603050405020304" pitchFamily="18" charset="0"/>
              </a:rPr>
              <a:t>.</a:t>
            </a:r>
          </a:p>
          <a:p>
            <a:pPr marL="360680" marR="269240" indent="456565" algn="just">
              <a:spcAft>
                <a:spcPts val="0"/>
              </a:spcAft>
            </a:pPr>
            <a:endParaRPr lang="en-US"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028873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1440" y="119301"/>
            <a:ext cx="12035246" cy="2031325"/>
          </a:xfrm>
          <a:prstGeom prst="rect">
            <a:avLst/>
          </a:prstGeom>
        </p:spPr>
        <p:txBody>
          <a:bodyPr wrap="square">
            <a:spAutoFit/>
          </a:bodyPr>
          <a:lstStyle/>
          <a:p>
            <a:pPr marL="360680" marR="267970" indent="456565" algn="just">
              <a:spcBef>
                <a:spcPts val="1810"/>
              </a:spcBef>
              <a:spcAft>
                <a:spcPts val="0"/>
              </a:spcAft>
            </a:pPr>
            <a:r>
              <a:rPr lang="uk-UA" dirty="0">
                <a:latin typeface="Times New Roman" panose="02020603050405020304" pitchFamily="18" charset="0"/>
                <a:ea typeface="Times New Roman" panose="02020603050405020304" pitchFamily="18" charset="0"/>
              </a:rPr>
              <a:t>Відповідно до стратегії </a:t>
            </a:r>
            <a:r>
              <a:rPr lang="uk-UA" b="1" i="1" dirty="0">
                <a:latin typeface="Times New Roman" panose="02020603050405020304" pitchFamily="18" charset="0"/>
                <a:ea typeface="Times New Roman" panose="02020603050405020304" pitchFamily="18" charset="0"/>
              </a:rPr>
              <a:t>вштовхування, </a:t>
            </a:r>
            <a:r>
              <a:rPr lang="uk-UA" dirty="0">
                <a:latin typeface="Times New Roman" panose="02020603050405020304" pitchFamily="18" charset="0"/>
                <a:ea typeface="Times New Roman" panose="02020603050405020304" pitchFamily="18" charset="0"/>
              </a:rPr>
              <a:t>основні маркетингові</a:t>
            </a:r>
            <a:r>
              <a:rPr lang="uk-UA" spc="-10" dirty="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зусилля</a:t>
            </a:r>
            <a:r>
              <a:rPr lang="uk-UA" spc="-15" dirty="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звернені</a:t>
            </a:r>
            <a:r>
              <a:rPr lang="uk-UA" spc="-15" dirty="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на посередників,</a:t>
            </a:r>
            <a:r>
              <a:rPr lang="uk-UA" spc="-5" dirty="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щоб</a:t>
            </a:r>
            <a:r>
              <a:rPr lang="uk-UA" spc="-10" dirty="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спонукати їх прийняти марки фірми у свій асортимент, створити необхідні запаси, виділити її товарам гарне місце в торговельному залі і спонукати покупців до </a:t>
            </a:r>
            <a:r>
              <a:rPr lang="uk-UA" dirty="0" err="1">
                <a:latin typeface="Times New Roman" panose="02020603050405020304" pitchFamily="18" charset="0"/>
                <a:ea typeface="Times New Roman" panose="02020603050405020304" pitchFamily="18" charset="0"/>
              </a:rPr>
              <a:t>закупівель</a:t>
            </a:r>
            <a:r>
              <a:rPr lang="uk-UA" dirty="0">
                <a:latin typeface="Times New Roman" panose="02020603050405020304" pitchFamily="18" charset="0"/>
                <a:ea typeface="Times New Roman" panose="02020603050405020304" pitchFamily="18" charset="0"/>
              </a:rPr>
              <a:t> товарів фірми.</a:t>
            </a:r>
            <a:endParaRPr lang="en-US" dirty="0">
              <a:latin typeface="Times New Roman" panose="02020603050405020304" pitchFamily="18" charset="0"/>
              <a:ea typeface="Times New Roman" panose="02020603050405020304" pitchFamily="18" charset="0"/>
            </a:endParaRPr>
          </a:p>
          <a:p>
            <a:pPr marL="360680" marR="270510" indent="456565" algn="just">
              <a:spcBef>
                <a:spcPts val="5"/>
              </a:spcBef>
              <a:spcAft>
                <a:spcPts val="0"/>
              </a:spcAft>
            </a:pPr>
            <a:r>
              <a:rPr lang="uk-UA" i="1" dirty="0">
                <a:latin typeface="Times New Roman" panose="02020603050405020304" pitchFamily="18" charset="0"/>
                <a:ea typeface="Times New Roman" panose="02020603050405020304" pitchFamily="18" charset="0"/>
              </a:rPr>
              <a:t>Мета</a:t>
            </a:r>
            <a:r>
              <a:rPr lang="uk-UA" i="1" spc="-25" dirty="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стратегії</a:t>
            </a:r>
            <a:r>
              <a:rPr lang="uk-UA" spc="-20" dirty="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a:t>
            </a:r>
            <a:r>
              <a:rPr lang="uk-UA" spc="-25" dirty="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домогтися</a:t>
            </a:r>
            <a:r>
              <a:rPr lang="uk-UA" spc="-30" dirty="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добровільного</a:t>
            </a:r>
            <a:r>
              <a:rPr lang="uk-UA" spc="-25" dirty="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співробітництва</a:t>
            </a:r>
            <a:r>
              <a:rPr lang="uk-UA" spc="-35" dirty="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з посередником</a:t>
            </a:r>
            <a:r>
              <a:rPr lang="uk-UA" b="1" dirty="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запропонувавши йому привабливі умови і просуваючи свій товар будь-яким доступним способом.</a:t>
            </a:r>
            <a:endParaRPr lang="en-US" dirty="0">
              <a:latin typeface="Times New Roman" panose="02020603050405020304" pitchFamily="18" charset="0"/>
              <a:ea typeface="Times New Roman" panose="02020603050405020304" pitchFamily="18" charset="0"/>
            </a:endParaRPr>
          </a:p>
          <a:p>
            <a:pPr marL="360680" marR="265430" indent="456565" algn="just">
              <a:spcAft>
                <a:spcPts val="0"/>
              </a:spcAft>
            </a:pPr>
            <a:r>
              <a:rPr lang="uk-UA" dirty="0">
                <a:latin typeface="Times New Roman" panose="02020603050405020304" pitchFamily="18" charset="0"/>
                <a:ea typeface="Times New Roman" panose="02020603050405020304" pitchFamily="18" charset="0"/>
              </a:rPr>
              <a:t>Стратегія вштовхування передбачає створення </a:t>
            </a:r>
            <a:r>
              <a:rPr lang="uk-UA" i="1" dirty="0">
                <a:latin typeface="Times New Roman" panose="02020603050405020304" pitchFamily="18" charset="0"/>
                <a:ea typeface="Times New Roman" panose="02020603050405020304" pitchFamily="18" charset="0"/>
              </a:rPr>
              <a:t>гармонійних відносин з посередниками</a:t>
            </a:r>
            <a:r>
              <a:rPr lang="uk-UA" dirty="0">
                <a:latin typeface="Times New Roman" panose="02020603050405020304" pitchFamily="18" charset="0"/>
                <a:ea typeface="Times New Roman" panose="02020603050405020304" pitchFamily="18" charset="0"/>
              </a:rPr>
              <a:t>, і головну роль тут відіграють торговельні представники виробника.</a:t>
            </a:r>
            <a:endParaRPr lang="en-US" sz="1200" dirty="0">
              <a:effectLst/>
              <a:latin typeface="Times New Roman" panose="02020603050405020304" pitchFamily="18" charset="0"/>
              <a:ea typeface="Times New Roman" panose="02020603050405020304" pitchFamily="18" charset="0"/>
            </a:endParaRPr>
          </a:p>
        </p:txBody>
      </p:sp>
      <p:pic>
        <p:nvPicPr>
          <p:cNvPr id="3" name="Рисунок 2"/>
          <p:cNvPicPr>
            <a:picLocks noChangeAspect="1"/>
          </p:cNvPicPr>
          <p:nvPr/>
        </p:nvPicPr>
        <p:blipFill>
          <a:blip r:embed="rId2"/>
          <a:stretch>
            <a:fillRect/>
          </a:stretch>
        </p:blipFill>
        <p:spPr>
          <a:xfrm>
            <a:off x="3153918" y="2150626"/>
            <a:ext cx="5884164" cy="2421374"/>
          </a:xfrm>
          <a:prstGeom prst="rect">
            <a:avLst/>
          </a:prstGeom>
        </p:spPr>
      </p:pic>
      <p:sp>
        <p:nvSpPr>
          <p:cNvPr id="4" name="Прямоугольник 3"/>
          <p:cNvSpPr/>
          <p:nvPr/>
        </p:nvSpPr>
        <p:spPr>
          <a:xfrm>
            <a:off x="222069" y="4756781"/>
            <a:ext cx="11969931" cy="2308324"/>
          </a:xfrm>
          <a:prstGeom prst="rect">
            <a:avLst/>
          </a:prstGeom>
        </p:spPr>
        <p:txBody>
          <a:bodyPr wrap="square">
            <a:spAutoFit/>
          </a:bodyPr>
          <a:lstStyle/>
          <a:p>
            <a:pPr algn="just"/>
            <a:r>
              <a:rPr lang="uk-UA" spc="-10" dirty="0" smtClean="0">
                <a:latin typeface="Times New Roman" panose="02020603050405020304" pitchFamily="18" charset="0"/>
                <a:ea typeface="Times New Roman" panose="02020603050405020304" pitchFamily="18" charset="0"/>
              </a:rPr>
              <a:t>Стратегія</a:t>
            </a:r>
            <a:r>
              <a:rPr lang="uk-UA" dirty="0" smtClean="0">
                <a:latin typeface="Times New Roman" panose="02020603050405020304" pitchFamily="18" charset="0"/>
                <a:ea typeface="Times New Roman" panose="02020603050405020304" pitchFamily="18" charset="0"/>
              </a:rPr>
              <a:t> </a:t>
            </a:r>
            <a:r>
              <a:rPr lang="uk-UA" spc="-10" dirty="0" smtClean="0">
                <a:latin typeface="Times New Roman" panose="02020603050405020304" pitchFamily="18" charset="0"/>
                <a:ea typeface="Times New Roman" panose="02020603050405020304" pitchFamily="18" charset="0"/>
              </a:rPr>
              <a:t>вштовхування</a:t>
            </a:r>
            <a:r>
              <a:rPr lang="uk-UA" dirty="0" smtClean="0">
                <a:latin typeface="Times New Roman" panose="02020603050405020304" pitchFamily="18" charset="0"/>
                <a:ea typeface="Times New Roman" panose="02020603050405020304" pitchFamily="18" charset="0"/>
              </a:rPr>
              <a:t> </a:t>
            </a:r>
            <a:r>
              <a:rPr lang="uk-UA" spc="-10" dirty="0" smtClean="0">
                <a:latin typeface="Times New Roman" panose="02020603050405020304" pitchFamily="18" charset="0"/>
                <a:ea typeface="Times New Roman" panose="02020603050405020304" pitchFamily="18" charset="0"/>
              </a:rPr>
              <a:t>необхідна</a:t>
            </a:r>
            <a:r>
              <a:rPr lang="uk-UA" dirty="0" smtClean="0">
                <a:latin typeface="Times New Roman" panose="02020603050405020304" pitchFamily="18" charset="0"/>
                <a:ea typeface="Times New Roman" panose="02020603050405020304" pitchFamily="18" charset="0"/>
              </a:rPr>
              <a:t> </a:t>
            </a:r>
            <a:r>
              <a:rPr lang="uk-UA" spc="-20" dirty="0" smtClean="0">
                <a:latin typeface="Times New Roman" panose="02020603050405020304" pitchFamily="18" charset="0"/>
                <a:ea typeface="Times New Roman" panose="02020603050405020304" pitchFamily="18" charset="0"/>
              </a:rPr>
              <a:t>для</a:t>
            </a:r>
            <a:r>
              <a:rPr lang="uk-UA" dirty="0" smtClean="0">
                <a:latin typeface="Times New Roman" panose="02020603050405020304" pitchFamily="18" charset="0"/>
                <a:ea typeface="Times New Roman" panose="02020603050405020304" pitchFamily="18" charset="0"/>
              </a:rPr>
              <a:t> </a:t>
            </a:r>
            <a:r>
              <a:rPr lang="uk-UA" spc="-10" dirty="0" smtClean="0">
                <a:latin typeface="Times New Roman" panose="02020603050405020304" pitchFamily="18" charset="0"/>
                <a:ea typeface="Times New Roman" panose="02020603050405020304" pitchFamily="18" charset="0"/>
              </a:rPr>
              <a:t>забезпечення взаємодії</a:t>
            </a:r>
            <a:r>
              <a:rPr lang="uk-UA" dirty="0" smtClean="0">
                <a:latin typeface="Times New Roman" panose="02020603050405020304" pitchFamily="18" charset="0"/>
                <a:ea typeface="Times New Roman" panose="02020603050405020304" pitchFamily="18" charset="0"/>
              </a:rPr>
              <a:t> </a:t>
            </a:r>
            <a:r>
              <a:rPr lang="uk-UA" spc="-50" dirty="0" smtClean="0">
                <a:latin typeface="Times New Roman" panose="02020603050405020304" pitchFamily="18" charset="0"/>
                <a:ea typeface="Times New Roman" panose="02020603050405020304" pitchFamily="18" charset="0"/>
              </a:rPr>
              <a:t>з</a:t>
            </a:r>
            <a:r>
              <a:rPr lang="uk-UA" dirty="0" smtClean="0">
                <a:latin typeface="Times New Roman" panose="02020603050405020304" pitchFamily="18" charset="0"/>
                <a:ea typeface="Times New Roman" panose="02020603050405020304" pitchFamily="18" charset="0"/>
              </a:rPr>
              <a:t> </a:t>
            </a:r>
            <a:r>
              <a:rPr lang="uk-UA" spc="-20" dirty="0" smtClean="0">
                <a:latin typeface="Times New Roman" panose="02020603050405020304" pitchFamily="18" charset="0"/>
                <a:ea typeface="Times New Roman" panose="02020603050405020304" pitchFamily="18" charset="0"/>
              </a:rPr>
              <a:t>тими</a:t>
            </a:r>
            <a:r>
              <a:rPr lang="uk-UA" dirty="0" smtClean="0">
                <a:latin typeface="Times New Roman" panose="02020603050405020304" pitchFamily="18" charset="0"/>
                <a:ea typeface="Times New Roman" panose="02020603050405020304" pitchFamily="18" charset="0"/>
              </a:rPr>
              <a:t> </a:t>
            </a:r>
            <a:r>
              <a:rPr lang="uk-UA" spc="-10" dirty="0" smtClean="0">
                <a:latin typeface="Times New Roman" panose="02020603050405020304" pitchFamily="18" charset="0"/>
                <a:ea typeface="Times New Roman" panose="02020603050405020304" pitchFamily="18" charset="0"/>
              </a:rPr>
              <a:t>посередниками,</a:t>
            </a:r>
            <a:r>
              <a:rPr lang="uk-UA" dirty="0" smtClean="0">
                <a:latin typeface="Times New Roman" panose="02020603050405020304" pitchFamily="18" charset="0"/>
                <a:ea typeface="Times New Roman" panose="02020603050405020304" pitchFamily="18" charset="0"/>
              </a:rPr>
              <a:t> </a:t>
            </a:r>
            <a:r>
              <a:rPr lang="uk-UA" spc="-20" dirty="0" smtClean="0">
                <a:latin typeface="Times New Roman" panose="02020603050405020304" pitchFamily="18" charset="0"/>
                <a:ea typeface="Times New Roman" panose="02020603050405020304" pitchFamily="18" charset="0"/>
              </a:rPr>
              <a:t>без</a:t>
            </a:r>
            <a:r>
              <a:rPr lang="uk-UA" dirty="0" smtClean="0">
                <a:latin typeface="Times New Roman" panose="02020603050405020304" pitchFamily="18" charset="0"/>
                <a:ea typeface="Times New Roman" panose="02020603050405020304" pitchFamily="18" charset="0"/>
              </a:rPr>
              <a:t> </a:t>
            </a:r>
            <a:r>
              <a:rPr lang="uk-UA" spc="-20" dirty="0" smtClean="0">
                <a:latin typeface="Times New Roman" panose="02020603050405020304" pitchFamily="18" charset="0"/>
                <a:ea typeface="Times New Roman" panose="02020603050405020304" pitchFamily="18" charset="0"/>
              </a:rPr>
              <a:t>яких</a:t>
            </a:r>
            <a:r>
              <a:rPr lang="uk-UA" dirty="0">
                <a:latin typeface="Times New Roman" panose="02020603050405020304" pitchFamily="18" charset="0"/>
                <a:ea typeface="Times New Roman" panose="02020603050405020304" pitchFamily="18" charset="0"/>
              </a:rPr>
              <a:t>	</a:t>
            </a:r>
            <a:r>
              <a:rPr lang="uk-UA" dirty="0" smtClean="0">
                <a:latin typeface="Times New Roman" panose="02020603050405020304" pitchFamily="18" charset="0"/>
                <a:ea typeface="Times New Roman" panose="02020603050405020304" pitchFamily="18" charset="0"/>
              </a:rPr>
              <a:t> </a:t>
            </a:r>
            <a:r>
              <a:rPr lang="uk-UA" spc="-10" dirty="0" smtClean="0">
                <a:latin typeface="Times New Roman" panose="02020603050405020304" pitchFamily="18" charset="0"/>
                <a:ea typeface="Times New Roman" panose="02020603050405020304" pitchFamily="18" charset="0"/>
              </a:rPr>
              <a:t>фірма</a:t>
            </a:r>
            <a:r>
              <a:rPr lang="uk-UA" dirty="0" smtClean="0">
                <a:latin typeface="Times New Roman" panose="02020603050405020304" pitchFamily="18" charset="0"/>
                <a:ea typeface="Times New Roman" panose="02020603050405020304" pitchFamily="18" charset="0"/>
              </a:rPr>
              <a:t> </a:t>
            </a:r>
            <a:r>
              <a:rPr lang="uk-UA" spc="-30" dirty="0" smtClean="0">
                <a:latin typeface="Times New Roman" panose="02020603050405020304" pitchFamily="18" charset="0"/>
                <a:ea typeface="Times New Roman" panose="02020603050405020304" pitchFamily="18" charset="0"/>
              </a:rPr>
              <a:t>не</a:t>
            </a:r>
            <a:r>
              <a:rPr lang="uk-UA" dirty="0">
                <a:latin typeface="Times New Roman" panose="02020603050405020304" pitchFamily="18" charset="0"/>
                <a:ea typeface="Times New Roman" panose="02020603050405020304" pitchFamily="18" charset="0"/>
              </a:rPr>
              <a:t>	</a:t>
            </a:r>
            <a:r>
              <a:rPr lang="uk-UA" spc="-20" dirty="0" smtClean="0">
                <a:latin typeface="Times New Roman" panose="02020603050405020304" pitchFamily="18" charset="0"/>
                <a:ea typeface="Times New Roman" panose="02020603050405020304" pitchFamily="18" charset="0"/>
              </a:rPr>
              <a:t>може </a:t>
            </a:r>
            <a:r>
              <a:rPr lang="uk-UA" dirty="0" smtClean="0">
                <a:latin typeface="Times New Roman" panose="02020603050405020304" pitchFamily="18" charset="0"/>
                <a:ea typeface="Times New Roman" panose="02020603050405020304" pitchFamily="18" charset="0"/>
              </a:rPr>
              <a:t>одержати </a:t>
            </a:r>
            <a:r>
              <a:rPr lang="uk-UA" dirty="0">
                <a:latin typeface="Times New Roman" panose="02020603050405020304" pitchFamily="18" charset="0"/>
                <a:ea typeface="Times New Roman" panose="02020603050405020304" pitchFamily="18" charset="0"/>
              </a:rPr>
              <a:t>доступ до ринку. Чим вище їхня здатність торгуватися, </a:t>
            </a:r>
            <a:r>
              <a:rPr lang="uk-UA" spc="-20" dirty="0" smtClean="0">
                <a:latin typeface="Times New Roman" panose="02020603050405020304" pitchFamily="18" charset="0"/>
                <a:ea typeface="Times New Roman" panose="02020603050405020304" pitchFamily="18" charset="0"/>
              </a:rPr>
              <a:t>тим</a:t>
            </a:r>
            <a:r>
              <a:rPr lang="uk-UA" dirty="0" smtClean="0">
                <a:latin typeface="Times New Roman" panose="02020603050405020304" pitchFamily="18" charset="0"/>
                <a:ea typeface="Times New Roman" panose="02020603050405020304" pitchFamily="18" charset="0"/>
              </a:rPr>
              <a:t> </a:t>
            </a:r>
            <a:r>
              <a:rPr lang="uk-UA" spc="-20" dirty="0" smtClean="0">
                <a:latin typeface="Times New Roman" panose="02020603050405020304" pitchFamily="18" charset="0"/>
                <a:ea typeface="Times New Roman" panose="02020603050405020304" pitchFamily="18" charset="0"/>
              </a:rPr>
              <a:t>менше</a:t>
            </a:r>
            <a:r>
              <a:rPr lang="uk-UA" dirty="0" smtClean="0">
                <a:latin typeface="Times New Roman" panose="02020603050405020304" pitchFamily="18" charset="0"/>
                <a:ea typeface="Times New Roman" panose="02020603050405020304" pitchFamily="18" charset="0"/>
              </a:rPr>
              <a:t> </a:t>
            </a:r>
            <a:r>
              <a:rPr lang="uk-UA" spc="-295" dirty="0" smtClean="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вибору	</a:t>
            </a:r>
            <a:r>
              <a:rPr lang="uk-UA" spc="-50" dirty="0" smtClean="0">
                <a:latin typeface="Times New Roman" panose="02020603050405020304" pitchFamily="18" charset="0"/>
                <a:ea typeface="Times New Roman" panose="02020603050405020304" pitchFamily="18" charset="0"/>
              </a:rPr>
              <a:t>у</a:t>
            </a:r>
            <a:r>
              <a:rPr lang="uk-UA" dirty="0" smtClean="0">
                <a:latin typeface="Times New Roman" panose="02020603050405020304" pitchFamily="18" charset="0"/>
                <a:ea typeface="Times New Roman" panose="02020603050405020304" pitchFamily="18" charset="0"/>
              </a:rPr>
              <a:t> </a:t>
            </a:r>
            <a:r>
              <a:rPr lang="uk-UA" spc="-10" dirty="0" smtClean="0">
                <a:latin typeface="Times New Roman" panose="02020603050405020304" pitchFamily="18" charset="0"/>
                <a:ea typeface="Times New Roman" panose="02020603050405020304" pitchFamily="18" charset="0"/>
              </a:rPr>
              <a:t>фірми</a:t>
            </a:r>
            <a:r>
              <a:rPr lang="uk-UA" spc="-10" dirty="0">
                <a:latin typeface="Times New Roman" panose="02020603050405020304" pitchFamily="18" charset="0"/>
                <a:ea typeface="Times New Roman" panose="02020603050405020304" pitchFamily="18" charset="0"/>
              </a:rPr>
              <a:t>.</a:t>
            </a:r>
            <a:r>
              <a:rPr lang="uk-UA" dirty="0">
                <a:latin typeface="Times New Roman" panose="02020603050405020304" pitchFamily="18" charset="0"/>
                <a:ea typeface="Times New Roman" panose="02020603050405020304" pitchFamily="18" charset="0"/>
              </a:rPr>
              <a:t>	</a:t>
            </a:r>
            <a:r>
              <a:rPr lang="uk-UA" spc="-30" dirty="0" smtClean="0">
                <a:latin typeface="Times New Roman" panose="02020603050405020304" pitchFamily="18" charset="0"/>
                <a:ea typeface="Times New Roman" panose="02020603050405020304" pitchFamily="18" charset="0"/>
              </a:rPr>
              <a:t>На</a:t>
            </a:r>
            <a:r>
              <a:rPr lang="uk-UA" dirty="0">
                <a:latin typeface="Times New Roman" panose="02020603050405020304" pitchFamily="18" charset="0"/>
                <a:ea typeface="Times New Roman" panose="02020603050405020304" pitchFamily="18" charset="0"/>
              </a:rPr>
              <a:t> </a:t>
            </a:r>
            <a:r>
              <a:rPr lang="uk-UA" spc="-10" dirty="0" smtClean="0">
                <a:latin typeface="Times New Roman" panose="02020603050405020304" pitchFamily="18" charset="0"/>
                <a:ea typeface="Times New Roman" panose="02020603050405020304" pitchFamily="18" charset="0"/>
              </a:rPr>
              <a:t>ринках</a:t>
            </a:r>
            <a:r>
              <a:rPr lang="uk-UA" dirty="0" smtClean="0">
                <a:latin typeface="Times New Roman" panose="02020603050405020304" pitchFamily="18" charset="0"/>
                <a:ea typeface="Times New Roman" panose="02020603050405020304" pitchFamily="18" charset="0"/>
              </a:rPr>
              <a:t> </a:t>
            </a:r>
            <a:r>
              <a:rPr lang="uk-UA" spc="-30" dirty="0" smtClean="0">
                <a:latin typeface="Times New Roman" panose="02020603050405020304" pitchFamily="18" charset="0"/>
                <a:ea typeface="Times New Roman" panose="02020603050405020304" pitchFamily="18" charset="0"/>
              </a:rPr>
              <a:t>з </a:t>
            </a:r>
            <a:r>
              <a:rPr lang="uk-UA" spc="-10" dirty="0" smtClean="0">
                <a:latin typeface="Times New Roman" panose="02020603050405020304" pitchFamily="18" charset="0"/>
                <a:ea typeface="Times New Roman" panose="02020603050405020304" pitchFamily="18" charset="0"/>
              </a:rPr>
              <a:t>концентрованим </a:t>
            </a:r>
            <a:r>
              <a:rPr lang="uk-UA" dirty="0">
                <a:latin typeface="Times New Roman" panose="02020603050405020304" pitchFamily="18" charset="0"/>
                <a:ea typeface="Times New Roman" panose="02020603050405020304" pitchFamily="18" charset="0"/>
              </a:rPr>
              <a:t>розподілом</a:t>
            </a:r>
            <a:r>
              <a:rPr lang="uk-UA" spc="-25" dirty="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саме</a:t>
            </a:r>
            <a:r>
              <a:rPr lang="uk-UA" spc="-20" dirty="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посередники</a:t>
            </a:r>
            <a:r>
              <a:rPr lang="uk-UA" spc="-25" dirty="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визначають</a:t>
            </a:r>
            <a:r>
              <a:rPr lang="uk-UA" spc="-15" dirty="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умови</a:t>
            </a:r>
            <a:r>
              <a:rPr lang="uk-UA" spc="-30" dirty="0">
                <a:latin typeface="Times New Roman" panose="02020603050405020304" pitchFamily="18" charset="0"/>
                <a:ea typeface="Times New Roman" panose="02020603050405020304" pitchFamily="18" charset="0"/>
              </a:rPr>
              <a:t> </a:t>
            </a:r>
            <a:r>
              <a:rPr lang="uk-UA" dirty="0" smtClean="0">
                <a:latin typeface="Times New Roman" panose="02020603050405020304" pitchFamily="18" charset="0"/>
                <a:ea typeface="Times New Roman" panose="02020603050405020304" pitchFamily="18" charset="0"/>
              </a:rPr>
              <a:t>співробітництва </a:t>
            </a:r>
          </a:p>
          <a:p>
            <a:r>
              <a:rPr lang="uk-UA" dirty="0"/>
              <a:t>Ризик комунікаційної стратегії, орієнтованої винятково на посередників,	</a:t>
            </a:r>
            <a:r>
              <a:rPr lang="uk-UA" dirty="0" smtClean="0"/>
              <a:t>полягає  в тому, що вона ставит</a:t>
            </a:r>
            <a:r>
              <a:rPr lang="uk-UA" dirty="0"/>
              <a:t>ь</a:t>
            </a:r>
            <a:r>
              <a:rPr lang="uk-UA" dirty="0" smtClean="0"/>
              <a:t> фірму в </a:t>
            </a:r>
            <a:r>
              <a:rPr lang="uk-UA" dirty="0"/>
              <a:t/>
            </a:r>
            <a:br>
              <a:rPr lang="uk-UA" dirty="0"/>
            </a:br>
            <a:r>
              <a:rPr lang="uk-UA" dirty="0"/>
              <a:t>залежність перед ними при відсутності реального контролю над системою збуту. Обійтися без посередників може тільки фірма, що вибрала прямий канал збуту. Але тоді вона повинна взяти на себе низку збутових функцій, що зумовить підвищення витрат.</a:t>
            </a:r>
            <a:endParaRPr lang="en-US" dirty="0"/>
          </a:p>
          <a:p>
            <a:pPr algn="just"/>
            <a:endParaRPr lang="en-US" dirty="0"/>
          </a:p>
        </p:txBody>
      </p:sp>
    </p:spTree>
    <p:extLst>
      <p:ext uri="{BB962C8B-B14F-4D97-AF65-F5344CB8AC3E}">
        <p14:creationId xmlns:p14="http://schemas.microsoft.com/office/powerpoint/2010/main" val="18658665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9817" y="0"/>
            <a:ext cx="11808823" cy="646331"/>
          </a:xfrm>
          <a:prstGeom prst="rect">
            <a:avLst/>
          </a:prstGeom>
        </p:spPr>
        <p:txBody>
          <a:bodyPr wrap="square">
            <a:spAutoFit/>
          </a:bodyPr>
          <a:lstStyle/>
          <a:p>
            <a:pPr marL="1350010" indent="3636645" algn="just">
              <a:lnSpc>
                <a:spcPct val="200000"/>
              </a:lnSpc>
              <a:spcAft>
                <a:spcPts val="0"/>
              </a:spcAft>
            </a:pPr>
            <a:r>
              <a:rPr lang="uk-UA" dirty="0">
                <a:latin typeface="Times New Roman" panose="02020603050405020304" pitchFamily="18" charset="0"/>
                <a:ea typeface="Times New Roman" panose="02020603050405020304" pitchFamily="18" charset="0"/>
              </a:rPr>
              <a:t>Основні способи мотивування посередника</a:t>
            </a:r>
            <a:endParaRPr lang="en-US" dirty="0">
              <a:latin typeface="Times New Roman" panose="02020603050405020304" pitchFamily="18" charset="0"/>
              <a:ea typeface="Times New Roman" panose="02020603050405020304" pitchFamily="18" charset="0"/>
            </a:endParaRPr>
          </a:p>
        </p:txBody>
      </p:sp>
      <p:pic>
        <p:nvPicPr>
          <p:cNvPr id="3" name="Рисунок 2"/>
          <p:cNvPicPr>
            <a:picLocks noChangeAspect="1"/>
          </p:cNvPicPr>
          <p:nvPr/>
        </p:nvPicPr>
        <p:blipFill>
          <a:blip r:embed="rId2"/>
          <a:stretch>
            <a:fillRect/>
          </a:stretch>
        </p:blipFill>
        <p:spPr>
          <a:xfrm>
            <a:off x="809897" y="758190"/>
            <a:ext cx="10045337" cy="6217376"/>
          </a:xfrm>
          <a:prstGeom prst="rect">
            <a:avLst/>
          </a:prstGeom>
        </p:spPr>
      </p:pic>
    </p:spTree>
    <p:extLst>
      <p:ext uri="{BB962C8B-B14F-4D97-AF65-F5344CB8AC3E}">
        <p14:creationId xmlns:p14="http://schemas.microsoft.com/office/powerpoint/2010/main" val="38114062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97346"/>
            <a:ext cx="12070080" cy="2308324"/>
          </a:xfrm>
          <a:prstGeom prst="rect">
            <a:avLst/>
          </a:prstGeom>
        </p:spPr>
        <p:txBody>
          <a:bodyPr wrap="square">
            <a:spAutoFit/>
          </a:bodyPr>
          <a:lstStyle/>
          <a:p>
            <a:r>
              <a:rPr lang="ru-RU" dirty="0" smtClean="0"/>
              <a:t> </a:t>
            </a:r>
            <a:r>
              <a:rPr lang="ru-RU" dirty="0" err="1" smtClean="0">
                <a:latin typeface="Times New Roman" panose="02020603050405020304" pitchFamily="18" charset="0"/>
                <a:cs typeface="Times New Roman" panose="02020603050405020304" pitchFamily="18" charset="0"/>
              </a:rPr>
              <a:t>Особливістю</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даної</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стратегії</a:t>
            </a:r>
            <a:r>
              <a:rPr lang="ru-RU" dirty="0" smtClean="0">
                <a:latin typeface="Times New Roman" panose="02020603050405020304" pitchFamily="18" charset="0"/>
                <a:cs typeface="Times New Roman" panose="02020603050405020304" pitchFamily="18" charset="0"/>
              </a:rPr>
              <a:t> є </a:t>
            </a:r>
            <a:r>
              <a:rPr lang="ru-RU" dirty="0" err="1" smtClean="0">
                <a:latin typeface="Times New Roman" panose="02020603050405020304" pitchFamily="18" charset="0"/>
                <a:cs typeface="Times New Roman" panose="02020603050405020304" pitchFamily="18" charset="0"/>
              </a:rPr>
              <a:t>широке</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використання</a:t>
            </a:r>
            <a:r>
              <a:rPr lang="ru-RU" dirty="0" smtClean="0">
                <a:latin typeface="Times New Roman" panose="02020603050405020304" pitchFamily="18" charset="0"/>
                <a:cs typeface="Times New Roman" panose="02020603050405020304" pitchFamily="18" charset="0"/>
              </a:rPr>
              <a:t> торгового персоналу, </a:t>
            </a:r>
            <a:r>
              <a:rPr lang="ru-RU" dirty="0" err="1" smtClean="0">
                <a:latin typeface="Times New Roman" panose="02020603050405020304" pitchFamily="18" charset="0"/>
                <a:cs typeface="Times New Roman" panose="02020603050405020304" pitchFamily="18" charset="0"/>
              </a:rPr>
              <a:t>який</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має</a:t>
            </a:r>
            <a:r>
              <a:rPr lang="ru-RU" dirty="0" smtClean="0">
                <a:latin typeface="Times New Roman" panose="02020603050405020304" pitchFamily="18" charset="0"/>
                <a:cs typeface="Times New Roman" panose="02020603050405020304" pitchFamily="18" charset="0"/>
              </a:rPr>
              <a:t> бути добре </a:t>
            </a:r>
            <a:r>
              <a:rPr lang="ru-RU" dirty="0" err="1" smtClean="0">
                <a:latin typeface="Times New Roman" panose="02020603050405020304" pitchFamily="18" charset="0"/>
                <a:cs typeface="Times New Roman" panose="02020603050405020304" pitchFamily="18" charset="0"/>
              </a:rPr>
              <a:t>поінформований</a:t>
            </a:r>
            <a:endParaRPr lang="ru-RU" dirty="0" smtClean="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про товар та </a:t>
            </a:r>
            <a:r>
              <a:rPr lang="ru-RU" dirty="0" err="1" smtClean="0">
                <a:latin typeface="Times New Roman" panose="02020603050405020304" pitchFamily="18" charset="0"/>
                <a:cs typeface="Times New Roman" panose="02020603050405020304" pitchFamily="18" charset="0"/>
              </a:rPr>
              <a:t>його</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особливостях</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проявляти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активність</a:t>
            </a:r>
            <a:r>
              <a:rPr lang="ru-RU" dirty="0" smtClean="0">
                <a:latin typeface="Times New Roman" panose="02020603050405020304" pitchFamily="18" charset="0"/>
                <a:cs typeface="Times New Roman" panose="02020603050405020304" pitchFamily="18" charset="0"/>
              </a:rPr>
              <a:t> та </a:t>
            </a:r>
            <a:r>
              <a:rPr lang="ru-RU" dirty="0" err="1" smtClean="0">
                <a:latin typeface="Times New Roman" panose="02020603050405020304" pitchFamily="18" charset="0"/>
                <a:cs typeface="Times New Roman" panose="02020603050405020304" pitchFamily="18" charset="0"/>
              </a:rPr>
              <a:t>дружелюбність</a:t>
            </a:r>
            <a:r>
              <a:rPr lang="ru-RU" dirty="0" smtClean="0">
                <a:latin typeface="Times New Roman" panose="02020603050405020304" pitchFamily="18" charset="0"/>
                <a:cs typeface="Times New Roman" panose="02020603050405020304" pitchFamily="18" charset="0"/>
              </a:rPr>
              <a:t>, бути добре </a:t>
            </a:r>
            <a:r>
              <a:rPr lang="ru-RU" dirty="0" err="1" smtClean="0">
                <a:latin typeface="Times New Roman" panose="02020603050405020304" pitchFamily="18" charset="0"/>
                <a:cs typeface="Times New Roman" panose="02020603050405020304" pitchFamily="18" charset="0"/>
              </a:rPr>
              <a:t>мотивованим</a:t>
            </a:r>
            <a:r>
              <a:rPr lang="ru-RU" dirty="0" smtClean="0">
                <a:latin typeface="Times New Roman" panose="02020603050405020304" pitchFamily="18" charset="0"/>
                <a:cs typeface="Times New Roman" panose="02020603050405020304" pitchFamily="18" charset="0"/>
              </a:rPr>
              <a:t>.</a:t>
            </a:r>
          </a:p>
          <a:p>
            <a:r>
              <a:rPr lang="ru-RU" dirty="0" err="1" smtClean="0">
                <a:latin typeface="Times New Roman" panose="02020603050405020304" pitchFamily="18" charset="0"/>
                <a:cs typeface="Times New Roman" panose="02020603050405020304" pitchFamily="18" charset="0"/>
              </a:rPr>
              <a:t>Реалізація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стратегії</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виштовхування</a:t>
            </a:r>
            <a:r>
              <a:rPr lang="ru-RU" dirty="0" smtClean="0">
                <a:latin typeface="Times New Roman" panose="02020603050405020304" pitchFamily="18" charset="0"/>
                <a:cs typeface="Times New Roman" panose="02020603050405020304" pitchFamily="18" charset="0"/>
              </a:rPr>
              <a:t>» не </a:t>
            </a:r>
            <a:r>
              <a:rPr lang="ru-RU" dirty="0" err="1" smtClean="0">
                <a:latin typeface="Times New Roman" panose="02020603050405020304" pitchFamily="18" charset="0"/>
                <a:cs typeface="Times New Roman" panose="02020603050405020304" pitchFamily="18" charset="0"/>
              </a:rPr>
              <a:t>потребує</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значного</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обсягу</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комунікацій</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внаслідок</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обмеженої</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кількості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посередників</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Рекламна</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діяльність</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має</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вузьку</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спрямованість</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переважно</a:t>
            </a:r>
            <a:r>
              <a:rPr lang="ru-RU" dirty="0" smtClean="0">
                <a:latin typeface="Times New Roman" panose="02020603050405020304" pitchFamily="18" charset="0"/>
                <a:cs typeface="Times New Roman" panose="02020603050405020304" pitchFamily="18" charset="0"/>
              </a:rPr>
              <a:t> на </a:t>
            </a:r>
            <a:r>
              <a:rPr lang="ru-RU" dirty="0" err="1" smtClean="0">
                <a:latin typeface="Times New Roman" panose="02020603050405020304" pitchFamily="18" charset="0"/>
                <a:cs typeface="Times New Roman" panose="02020603050405020304" pitchFamily="18" charset="0"/>
              </a:rPr>
              <a:t>дилерів</a:t>
            </a:r>
            <a:r>
              <a:rPr lang="ru-RU" dirty="0" smtClean="0">
                <a:latin typeface="Times New Roman" panose="02020603050405020304" pitchFamily="18" charset="0"/>
                <a:cs typeface="Times New Roman" panose="02020603050405020304" pitchFamily="18" charset="0"/>
              </a:rPr>
              <a:t> та </a:t>
            </a:r>
            <a:r>
              <a:rPr lang="ru-RU" dirty="0" err="1" smtClean="0">
                <a:latin typeface="Times New Roman" panose="02020603050405020304" pitchFamily="18" charset="0"/>
                <a:cs typeface="Times New Roman" panose="02020603050405020304" pitchFamily="18" charset="0"/>
              </a:rPr>
              <a:t>агентів</a:t>
            </a:r>
            <a:r>
              <a:rPr lang="ru-RU" dirty="0" smtClean="0">
                <a:latin typeface="Times New Roman" panose="02020603050405020304" pitchFamily="18" charset="0"/>
                <a:cs typeface="Times New Roman" panose="02020603050405020304" pitchFamily="18" charset="0"/>
              </a:rPr>
              <a:t>. Таким чином, з одного боку, </a:t>
            </a:r>
            <a:r>
              <a:rPr lang="ru-RU" dirty="0" err="1" smtClean="0">
                <a:latin typeface="Times New Roman" panose="02020603050405020304" pitchFamily="18" charset="0"/>
                <a:cs typeface="Times New Roman" panose="02020603050405020304" pitchFamily="18" charset="0"/>
              </a:rPr>
              <a:t>зростають</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витрати</a:t>
            </a:r>
            <a:r>
              <a:rPr lang="ru-RU" dirty="0" smtClean="0">
                <a:latin typeface="Times New Roman" panose="02020603050405020304" pitchFamily="18" charset="0"/>
                <a:cs typeface="Times New Roman" panose="02020603050405020304" pitchFamily="18" charset="0"/>
              </a:rPr>
              <a:t> на </a:t>
            </a:r>
            <a:r>
              <a:rPr lang="ru-RU" dirty="0" err="1" smtClean="0">
                <a:latin typeface="Times New Roman" panose="02020603050405020304" pitchFamily="18" charset="0"/>
                <a:cs typeface="Times New Roman" panose="02020603050405020304" pitchFamily="18" charset="0"/>
              </a:rPr>
              <a:t>промислову</a:t>
            </a:r>
            <a:r>
              <a:rPr lang="ru-RU" dirty="0" smtClean="0">
                <a:latin typeface="Times New Roman" panose="02020603050405020304" pitchFamily="18" charset="0"/>
                <a:cs typeface="Times New Roman" panose="02020603050405020304" pitchFamily="18" charset="0"/>
              </a:rPr>
              <a:t> рекламу, але </a:t>
            </a:r>
            <a:r>
              <a:rPr lang="ru-RU" dirty="0" err="1" smtClean="0">
                <a:latin typeface="Times New Roman" panose="02020603050405020304" pitchFamily="18" charset="0"/>
                <a:cs typeface="Times New Roman" panose="02020603050405020304" pitchFamily="18" charset="0"/>
              </a:rPr>
              <a:t>водночас</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знижуються</a:t>
            </a:r>
            <a:r>
              <a:rPr lang="ru-RU" dirty="0" smtClean="0">
                <a:latin typeface="Times New Roman" panose="02020603050405020304" pitchFamily="18" charset="0"/>
                <a:cs typeface="Times New Roman" panose="02020603050405020304" pitchFamily="18" charset="0"/>
              </a:rPr>
              <a:t> на </a:t>
            </a:r>
            <a:r>
              <a:rPr lang="ru-RU" dirty="0" err="1" smtClean="0">
                <a:latin typeface="Times New Roman" panose="02020603050405020304" pitchFamily="18" charset="0"/>
                <a:cs typeface="Times New Roman" panose="02020603050405020304" pitchFamily="18" charset="0"/>
              </a:rPr>
              <a:t>споживчу</a:t>
            </a:r>
            <a:r>
              <a:rPr lang="ru-RU" dirty="0" smtClean="0">
                <a:latin typeface="Times New Roman" panose="02020603050405020304" pitchFamily="18" charset="0"/>
                <a:cs typeface="Times New Roman" panose="02020603050405020304" pitchFamily="18" charset="0"/>
              </a:rPr>
              <a:t>. Прикладом </a:t>
            </a:r>
            <a:r>
              <a:rPr lang="ru-RU" dirty="0" err="1" smtClean="0">
                <a:latin typeface="Times New Roman" panose="02020603050405020304" pitchFamily="18" charset="0"/>
                <a:cs typeface="Times New Roman" panose="02020603050405020304" pitchFamily="18" charset="0"/>
              </a:rPr>
              <a:t>реалізації</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стратегії</a:t>
            </a:r>
            <a:endParaRPr lang="ru-RU" dirty="0" smtClean="0">
              <a:latin typeface="Times New Roman" panose="02020603050405020304" pitchFamily="18" charset="0"/>
              <a:cs typeface="Times New Roman" panose="02020603050405020304" pitchFamily="18" charset="0"/>
            </a:endParaRPr>
          </a:p>
          <a:p>
            <a:r>
              <a:rPr lang="ru-RU" dirty="0" err="1" smtClean="0">
                <a:latin typeface="Times New Roman" panose="02020603050405020304" pitchFamily="18" charset="0"/>
                <a:cs typeface="Times New Roman" panose="02020603050405020304" pitchFamily="18" charset="0"/>
              </a:rPr>
              <a:t>виштовхування</a:t>
            </a:r>
            <a:r>
              <a:rPr lang="ru-RU" dirty="0" smtClean="0">
                <a:latin typeface="Times New Roman" panose="02020603050405020304" pitchFamily="18" charset="0"/>
                <a:cs typeface="Times New Roman" panose="02020603050405020304" pitchFamily="18" charset="0"/>
              </a:rPr>
              <a:t> є продаж товару з </a:t>
            </a:r>
            <a:r>
              <a:rPr lang="ru-RU" dirty="0" err="1" smtClean="0">
                <a:latin typeface="Times New Roman" panose="02020603050405020304" pitchFamily="18" charset="0"/>
                <a:cs typeface="Times New Roman" panose="02020603050405020304" pitchFamily="18" charset="0"/>
              </a:rPr>
              <a:t>доставкою</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організація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курсів</a:t>
            </a:r>
            <a:r>
              <a:rPr lang="ru-RU" dirty="0" smtClean="0">
                <a:latin typeface="Times New Roman" panose="02020603050405020304" pitchFamily="18" charset="0"/>
                <a:cs typeface="Times New Roman" panose="02020603050405020304" pitchFamily="18" charset="0"/>
              </a:rPr>
              <a:t> для </a:t>
            </a:r>
            <a:r>
              <a:rPr lang="ru-RU" dirty="0" err="1" smtClean="0">
                <a:latin typeface="Times New Roman" panose="02020603050405020304" pitchFamily="18" charset="0"/>
                <a:cs typeface="Times New Roman" panose="02020603050405020304" pitchFamily="18" charset="0"/>
              </a:rPr>
              <a:t>торгових</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посередників</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збільшення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знижок</a:t>
            </a:r>
            <a:r>
              <a:rPr lang="ru-RU" dirty="0" smtClean="0">
                <a:latin typeface="Times New Roman" panose="02020603050405020304" pitchFamily="18" charset="0"/>
                <a:cs typeface="Times New Roman" panose="02020603050405020304" pitchFamily="18" charset="0"/>
              </a:rPr>
              <a:t> на </a:t>
            </a:r>
            <a:r>
              <a:rPr lang="ru-RU" dirty="0" err="1" smtClean="0">
                <a:latin typeface="Times New Roman" panose="02020603050405020304" pitchFamily="18" charset="0"/>
                <a:cs typeface="Times New Roman" panose="02020603050405020304" pitchFamily="18" charset="0"/>
              </a:rPr>
              <a:t>продукцію</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що</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поставляється</a:t>
            </a:r>
            <a:r>
              <a:rPr lang="ru-RU" dirty="0" smtClean="0">
                <a:latin typeface="Times New Roman" panose="02020603050405020304" pitchFamily="18" charset="0"/>
                <a:cs typeface="Times New Roman" panose="02020603050405020304" pitchFamily="18" charset="0"/>
              </a:rPr>
              <a:t> для </a:t>
            </a:r>
            <a:r>
              <a:rPr lang="ru-RU" dirty="0" err="1" smtClean="0">
                <a:latin typeface="Times New Roman" panose="02020603050405020304" pitchFamily="18" charset="0"/>
                <a:cs typeface="Times New Roman" panose="02020603050405020304" pitchFamily="18" charset="0"/>
              </a:rPr>
              <a:t>оптових</a:t>
            </a:r>
            <a:r>
              <a:rPr lang="ru-RU" dirty="0" smtClean="0">
                <a:latin typeface="Times New Roman" panose="02020603050405020304" pitchFamily="18" charset="0"/>
                <a:cs typeface="Times New Roman" panose="02020603050405020304" pitchFamily="18" charset="0"/>
              </a:rPr>
              <a:t> і </a:t>
            </a:r>
            <a:r>
              <a:rPr lang="ru-RU" dirty="0" err="1" smtClean="0">
                <a:latin typeface="Times New Roman" panose="02020603050405020304" pitchFamily="18" charset="0"/>
                <a:cs typeface="Times New Roman" panose="02020603050405020304" pitchFamily="18" charset="0"/>
              </a:rPr>
              <a:t>роздрібних</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фірм</a:t>
            </a:r>
            <a:r>
              <a:rPr lang="ru-RU" dirty="0" smtClean="0">
                <a:latin typeface="Times New Roman" panose="02020603050405020304" pitchFamily="18" charset="0"/>
                <a:cs typeface="Times New Roman" panose="02020603050405020304" pitchFamily="18" charset="0"/>
              </a:rPr>
              <a:t>, участь у </a:t>
            </a:r>
            <a:r>
              <a:rPr lang="ru-RU" dirty="0" err="1" smtClean="0">
                <a:latin typeface="Times New Roman" panose="02020603050405020304" pitchFamily="18" charset="0"/>
                <a:cs typeface="Times New Roman" panose="02020603050405020304" pitchFamily="18" charset="0"/>
              </a:rPr>
              <a:t>спеціалізованих</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виставках</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демонстрація</a:t>
            </a:r>
            <a:endParaRPr lang="ru-RU" dirty="0" smtClean="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товару на </a:t>
            </a:r>
            <a:r>
              <a:rPr lang="ru-RU" dirty="0" err="1" smtClean="0">
                <a:latin typeface="Times New Roman" panose="02020603050405020304" pitchFamily="18" charset="0"/>
                <a:cs typeface="Times New Roman" panose="02020603050405020304" pitchFamily="18" charset="0"/>
              </a:rPr>
              <a:t>виставках</a:t>
            </a:r>
            <a:r>
              <a:rPr lang="ru-RU"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045677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424938"/>
            <a:ext cx="12361817" cy="1754326"/>
          </a:xfrm>
          <a:prstGeom prst="rect">
            <a:avLst/>
          </a:prstGeom>
        </p:spPr>
        <p:txBody>
          <a:bodyPr wrap="square">
            <a:spAutoFit/>
          </a:bodyPr>
          <a:lstStyle/>
          <a:p>
            <a:pPr marL="360680" marR="268605" indent="456565" algn="just">
              <a:spcBef>
                <a:spcPts val="1800"/>
              </a:spcBef>
              <a:spcAft>
                <a:spcPts val="0"/>
              </a:spcAft>
            </a:pPr>
            <a:r>
              <a:rPr lang="uk-UA" dirty="0">
                <a:latin typeface="Times New Roman" panose="02020603050405020304" pitchFamily="18" charset="0"/>
                <a:ea typeface="Times New Roman" panose="02020603050405020304" pitchFamily="18" charset="0"/>
              </a:rPr>
              <a:t>При застосуванні </a:t>
            </a:r>
            <a:r>
              <a:rPr lang="uk-UA" b="1" dirty="0">
                <a:latin typeface="Times New Roman" panose="02020603050405020304" pitchFamily="18" charset="0"/>
                <a:ea typeface="Times New Roman" panose="02020603050405020304" pitchFamily="18" charset="0"/>
              </a:rPr>
              <a:t>стратегії втягування </a:t>
            </a:r>
            <a:r>
              <a:rPr lang="uk-UA" dirty="0">
                <a:latin typeface="Times New Roman" panose="02020603050405020304" pitchFamily="18" charset="0"/>
                <a:ea typeface="Times New Roman" panose="02020603050405020304" pitchFamily="18" charset="0"/>
              </a:rPr>
              <a:t>комунікаційні зусилля зосереджені на кінцевому попиті, тобто на кінцевому користувачеві (споживачеві), минаючи посередників.</a:t>
            </a:r>
            <a:endParaRPr lang="en-US" dirty="0">
              <a:latin typeface="Times New Roman" panose="02020603050405020304" pitchFamily="18" charset="0"/>
              <a:ea typeface="Times New Roman" panose="02020603050405020304" pitchFamily="18" charset="0"/>
            </a:endParaRPr>
          </a:p>
          <a:p>
            <a:pPr marL="360680" marR="266700" indent="456565" algn="just">
              <a:spcAft>
                <a:spcPts val="0"/>
              </a:spcAft>
            </a:pPr>
            <a:r>
              <a:rPr lang="uk-UA" i="1" dirty="0">
                <a:latin typeface="Times New Roman" panose="02020603050405020304" pitchFamily="18" charset="0"/>
                <a:ea typeface="Times New Roman" panose="02020603050405020304" pitchFamily="18" charset="0"/>
              </a:rPr>
              <a:t>Мета </a:t>
            </a:r>
            <a:r>
              <a:rPr lang="uk-UA" dirty="0">
                <a:latin typeface="Times New Roman" panose="02020603050405020304" pitchFamily="18" charset="0"/>
                <a:ea typeface="Times New Roman" panose="02020603050405020304" pitchFamily="18" charset="0"/>
              </a:rPr>
              <a:t>даної стратегії – створити на рівні кінцевого попиту сприятливе ставлення до товару або марки з тим, щоб кінцевий користувач вимагав цю марку від посередника і тим самим спонукав його до торгівлі цією маркою.</a:t>
            </a:r>
            <a:endParaRPr lang="en-US" dirty="0">
              <a:latin typeface="Times New Roman" panose="02020603050405020304" pitchFamily="18" charset="0"/>
              <a:ea typeface="Times New Roman" panose="02020603050405020304" pitchFamily="18" charset="0"/>
            </a:endParaRPr>
          </a:p>
          <a:p>
            <a:r>
              <a:rPr lang="uk-UA" dirty="0">
                <a:latin typeface="Times New Roman" panose="02020603050405020304" pitchFamily="18" charset="0"/>
                <a:ea typeface="Times New Roman" panose="02020603050405020304" pitchFamily="18" charset="0"/>
              </a:rPr>
              <a:t>На противагу стратегії вштовхування у даному випадку фірма прагне </a:t>
            </a:r>
            <a:r>
              <a:rPr lang="uk-UA" i="1" dirty="0">
                <a:latin typeface="Times New Roman" panose="02020603050405020304" pitchFamily="18" charset="0"/>
                <a:ea typeface="Times New Roman" panose="02020603050405020304" pitchFamily="18" charset="0"/>
              </a:rPr>
              <a:t>створити змушене співробітництво з боку посередників</a:t>
            </a:r>
            <a:r>
              <a:rPr lang="uk-UA" dirty="0">
                <a:latin typeface="Times New Roman" panose="02020603050405020304" pitchFamily="18" charset="0"/>
                <a:ea typeface="Times New Roman" panose="02020603050405020304" pitchFamily="18" charset="0"/>
              </a:rPr>
              <a:t>. Споживачі відіграють роль своєрідного насоса: марка втягується у збутовий канал завдяки кінцевому попитові </a:t>
            </a:r>
            <a:endParaRPr lang="en-US" dirty="0"/>
          </a:p>
        </p:txBody>
      </p:sp>
      <p:pic>
        <p:nvPicPr>
          <p:cNvPr id="3" name="Рисунок 2"/>
          <p:cNvPicPr>
            <a:picLocks noChangeAspect="1"/>
          </p:cNvPicPr>
          <p:nvPr/>
        </p:nvPicPr>
        <p:blipFill>
          <a:blip r:embed="rId2"/>
          <a:stretch>
            <a:fillRect/>
          </a:stretch>
        </p:blipFill>
        <p:spPr>
          <a:xfrm>
            <a:off x="757646" y="2599944"/>
            <a:ext cx="8778240" cy="1658112"/>
          </a:xfrm>
          <a:prstGeom prst="rect">
            <a:avLst/>
          </a:prstGeom>
        </p:spPr>
      </p:pic>
      <p:sp>
        <p:nvSpPr>
          <p:cNvPr id="4" name="Прямоугольник 3"/>
          <p:cNvSpPr/>
          <p:nvPr/>
        </p:nvSpPr>
        <p:spPr>
          <a:xfrm>
            <a:off x="222068" y="4258056"/>
            <a:ext cx="11665131" cy="1754326"/>
          </a:xfrm>
          <a:prstGeom prst="rect">
            <a:avLst/>
          </a:prstGeom>
        </p:spPr>
        <p:txBody>
          <a:bodyPr wrap="square">
            <a:spAutoFit/>
          </a:bodyPr>
          <a:lstStyle/>
          <a:p>
            <a:r>
              <a:rPr lang="uk-UA" dirty="0">
                <a:latin typeface="Times New Roman" panose="02020603050405020304" pitchFamily="18" charset="0"/>
                <a:ea typeface="Times New Roman" panose="02020603050405020304" pitchFamily="18" charset="0"/>
              </a:rPr>
              <a:t>Для створення тиску з боку кінцевого попиту стратегія втягування вимагає значних фінансових засобів на рекламу, розподілену на тривалий період часу. Як правило, у цьому випадку використовуються засоби масової інформації і політика торговельної марки. Застосовуються також безкоштовне роздавання зразків товарів, купони, що дають право на повернення частини грошей, виставки, ярмарки, пряма поштова реклама. Звичайно застосування цієї стратегії обходиться дорожче, ніж стратегії вштовхування. При цьому витрати фіксовані, тоді як для стратегії вштовхування вони в основному пропорційні обсягу продажів, тобто переносяться легше малими </a:t>
            </a:r>
            <a:r>
              <a:rPr lang="uk-UA" spc="-10" dirty="0">
                <a:latin typeface="Times New Roman" panose="02020603050405020304" pitchFamily="18" charset="0"/>
                <a:ea typeface="Times New Roman" panose="02020603050405020304" pitchFamily="18" charset="0"/>
              </a:rPr>
              <a:t>фірмами</a:t>
            </a:r>
            <a:endParaRPr lang="en-US" dirty="0"/>
          </a:p>
        </p:txBody>
      </p:sp>
    </p:spTree>
    <p:extLst>
      <p:ext uri="{BB962C8B-B14F-4D97-AF65-F5344CB8AC3E}">
        <p14:creationId xmlns:p14="http://schemas.microsoft.com/office/powerpoint/2010/main" val="13284216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3691" y="0"/>
            <a:ext cx="11756571" cy="4285789"/>
          </a:xfrm>
          <a:prstGeom prst="rect">
            <a:avLst/>
          </a:prstGeom>
        </p:spPr>
        <p:txBody>
          <a:bodyPr wrap="square">
            <a:spAutoFit/>
          </a:bodyPr>
          <a:lstStyle/>
          <a:p>
            <a:pPr marL="360680" marR="268605" indent="456565" algn="just">
              <a:spcBef>
                <a:spcPts val="345"/>
              </a:spcBef>
              <a:spcAft>
                <a:spcPts val="0"/>
              </a:spcAft>
            </a:pPr>
            <a:endParaRPr lang="uk-UA" dirty="0" smtClean="0">
              <a:latin typeface="Times New Roman" panose="02020603050405020304" pitchFamily="18" charset="0"/>
              <a:ea typeface="Times New Roman" panose="02020603050405020304" pitchFamily="18" charset="0"/>
            </a:endParaRPr>
          </a:p>
          <a:p>
            <a:pPr marL="360680" marR="268605" indent="456565" algn="just">
              <a:spcBef>
                <a:spcPts val="345"/>
              </a:spcBef>
              <a:spcAft>
                <a:spcPts val="0"/>
              </a:spcAft>
            </a:pPr>
            <a:r>
              <a:rPr lang="uk-UA" dirty="0" smtClean="0">
                <a:latin typeface="Times New Roman" panose="02020603050405020304" pitchFamily="18" charset="0"/>
                <a:ea typeface="Times New Roman" panose="02020603050405020304" pitchFamily="18" charset="0"/>
              </a:rPr>
              <a:t>Перевага </a:t>
            </a:r>
            <a:r>
              <a:rPr lang="uk-UA" dirty="0">
                <a:latin typeface="Times New Roman" panose="02020603050405020304" pitchFamily="18" charset="0"/>
                <a:ea typeface="Times New Roman" panose="02020603050405020304" pitchFamily="18" charset="0"/>
              </a:rPr>
              <a:t>стратегії втягування для фірми полягає у тому, що її успіх нейтралізує можливість тиску з боку торговців і забезпечує їхнє широкомасштабне співробітництво.</a:t>
            </a:r>
            <a:endParaRPr lang="en-US" dirty="0">
              <a:latin typeface="Times New Roman" panose="02020603050405020304" pitchFamily="18" charset="0"/>
              <a:ea typeface="Times New Roman" panose="02020603050405020304" pitchFamily="18" charset="0"/>
            </a:endParaRPr>
          </a:p>
          <a:p>
            <a:pPr marL="360680" marR="266700" indent="456565" algn="just">
              <a:spcAft>
                <a:spcPts val="0"/>
              </a:spcAft>
            </a:pPr>
            <a:r>
              <a:rPr lang="uk-UA" dirty="0">
                <a:latin typeface="Times New Roman" panose="02020603050405020304" pitchFamily="18" charset="0"/>
                <a:ea typeface="Times New Roman" panose="02020603050405020304" pitchFamily="18" charset="0"/>
              </a:rPr>
              <a:t>Фактично стратегію втягування можна розглядати як довгострокові інвестиції. Замість того щоб орієнтувати зусилля з просування товарів на збутову мережу з неминучим ризиком підвищення цін, фірма прагне створити імідж марки і придбати капітал популярності</a:t>
            </a:r>
            <a:r>
              <a:rPr lang="uk-UA" b="1" dirty="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що згодом забезпечить кращі гарантії взаємодії з посередниками</a:t>
            </a:r>
            <a:r>
              <a:rPr lang="uk-UA" dirty="0" smtClean="0">
                <a:latin typeface="Times New Roman" panose="02020603050405020304" pitchFamily="18" charset="0"/>
                <a:ea typeface="Times New Roman" panose="02020603050405020304" pitchFamily="18" charset="0"/>
              </a:rPr>
              <a:t>.</a:t>
            </a:r>
          </a:p>
          <a:p>
            <a:pPr marL="360680" marR="266700" indent="456565" algn="just">
              <a:spcAft>
                <a:spcPts val="0"/>
              </a:spcAft>
            </a:pPr>
            <a:r>
              <a:rPr lang="ru-RU" dirty="0" err="1" smtClean="0">
                <a:latin typeface="Times New Roman" panose="02020603050405020304" pitchFamily="18" charset="0"/>
                <a:ea typeface="Times New Roman" panose="02020603050405020304" pitchFamily="18" charset="0"/>
              </a:rPr>
              <a:t>Використання</a:t>
            </a:r>
            <a:r>
              <a:rPr lang="ru-RU" dirty="0" smtClean="0">
                <a:latin typeface="Times New Roman" panose="02020603050405020304" pitchFamily="18" charset="0"/>
                <a:ea typeface="Times New Roman" panose="02020603050405020304" pitchFamily="18" charset="0"/>
              </a:rPr>
              <a:t> </a:t>
            </a:r>
            <a:r>
              <a:rPr lang="ru-RU" dirty="0" err="1" smtClean="0">
                <a:latin typeface="Times New Roman" panose="02020603050405020304" pitchFamily="18" charset="0"/>
                <a:ea typeface="Times New Roman" panose="02020603050405020304" pitchFamily="18" charset="0"/>
              </a:rPr>
              <a:t>цієї</a:t>
            </a:r>
            <a:r>
              <a:rPr lang="ru-RU" dirty="0" smtClean="0">
                <a:latin typeface="Times New Roman" panose="02020603050405020304" pitchFamily="18" charset="0"/>
                <a:ea typeface="Times New Roman" panose="02020603050405020304" pitchFamily="18" charset="0"/>
              </a:rPr>
              <a:t> </a:t>
            </a:r>
            <a:r>
              <a:rPr lang="ru-RU" dirty="0" err="1" smtClean="0">
                <a:latin typeface="Times New Roman" panose="02020603050405020304" pitchFamily="18" charset="0"/>
                <a:ea typeface="Times New Roman" panose="02020603050405020304" pitchFamily="18" charset="0"/>
              </a:rPr>
              <a:t>стратегії</a:t>
            </a:r>
            <a:r>
              <a:rPr lang="ru-RU" dirty="0" smtClean="0">
                <a:latin typeface="Times New Roman" panose="02020603050405020304" pitchFamily="18" charset="0"/>
                <a:ea typeface="Times New Roman" panose="02020603050405020304" pitchFamily="18" charset="0"/>
              </a:rPr>
              <a:t> є </a:t>
            </a:r>
            <a:r>
              <a:rPr lang="ru-RU" dirty="0" err="1" smtClean="0">
                <a:latin typeface="Times New Roman" panose="02020603050405020304" pitchFamily="18" charset="0"/>
                <a:ea typeface="Times New Roman" panose="02020603050405020304" pitchFamily="18" charset="0"/>
              </a:rPr>
              <a:t>доцільним</a:t>
            </a:r>
            <a:r>
              <a:rPr lang="ru-RU" dirty="0" smtClean="0">
                <a:latin typeface="Times New Roman" panose="02020603050405020304" pitchFamily="18" charset="0"/>
                <a:ea typeface="Times New Roman" panose="02020603050405020304" pitchFamily="18" charset="0"/>
              </a:rPr>
              <a:t> для </a:t>
            </a:r>
            <a:r>
              <a:rPr lang="ru-RU" dirty="0" err="1" smtClean="0">
                <a:latin typeface="Times New Roman" panose="02020603050405020304" pitchFamily="18" charset="0"/>
                <a:ea typeface="Times New Roman" panose="02020603050405020304" pitchFamily="18" charset="0"/>
              </a:rPr>
              <a:t>просування</a:t>
            </a:r>
            <a:r>
              <a:rPr lang="ru-RU" dirty="0" smtClean="0">
                <a:latin typeface="Times New Roman" panose="02020603050405020304" pitchFamily="18" charset="0"/>
                <a:ea typeface="Times New Roman" panose="02020603050405020304" pitchFamily="18" charset="0"/>
              </a:rPr>
              <a:t> </a:t>
            </a:r>
            <a:r>
              <a:rPr lang="ru-RU" dirty="0" err="1" smtClean="0">
                <a:latin typeface="Times New Roman" panose="02020603050405020304" pitchFamily="18" charset="0"/>
                <a:ea typeface="Times New Roman" panose="02020603050405020304" pitchFamily="18" charset="0"/>
              </a:rPr>
              <a:t>унікальних</a:t>
            </a:r>
            <a:r>
              <a:rPr lang="ru-RU" dirty="0" smtClean="0">
                <a:latin typeface="Times New Roman" panose="02020603050405020304" pitchFamily="18" charset="0"/>
                <a:ea typeface="Times New Roman" panose="02020603050405020304" pitchFamily="18" charset="0"/>
              </a:rPr>
              <a:t> </a:t>
            </a:r>
            <a:r>
              <a:rPr lang="ru-RU" dirty="0" err="1" smtClean="0">
                <a:latin typeface="Times New Roman" panose="02020603050405020304" pitchFamily="18" charset="0"/>
                <a:ea typeface="Times New Roman" panose="02020603050405020304" pitchFamily="18" charset="0"/>
              </a:rPr>
              <a:t>товарів</a:t>
            </a:r>
            <a:r>
              <a:rPr lang="ru-RU" dirty="0" smtClean="0">
                <a:latin typeface="Times New Roman" panose="02020603050405020304" pitchFamily="18" charset="0"/>
                <a:ea typeface="Times New Roman" panose="02020603050405020304" pitchFamily="18" charset="0"/>
              </a:rPr>
              <a:t>, </a:t>
            </a:r>
            <a:r>
              <a:rPr lang="ru-RU" dirty="0" err="1" smtClean="0">
                <a:latin typeface="Times New Roman" panose="02020603050405020304" pitchFamily="18" charset="0"/>
                <a:ea typeface="Times New Roman" panose="02020603050405020304" pitchFamily="18" charset="0"/>
              </a:rPr>
              <a:t>продуктів</a:t>
            </a:r>
            <a:r>
              <a:rPr lang="ru-RU" dirty="0" smtClean="0">
                <a:latin typeface="Times New Roman" panose="02020603050405020304" pitchFamily="18" charset="0"/>
                <a:ea typeface="Times New Roman" panose="02020603050405020304" pitchFamily="18" charset="0"/>
              </a:rPr>
              <a:t> з </a:t>
            </a:r>
            <a:r>
              <a:rPr lang="ru-RU" dirty="0" err="1" smtClean="0">
                <a:latin typeface="Times New Roman" panose="02020603050405020304" pitchFamily="18" charset="0"/>
                <a:ea typeface="Times New Roman" panose="02020603050405020304" pitchFamily="18" charset="0"/>
              </a:rPr>
              <a:t>високою</a:t>
            </a:r>
            <a:r>
              <a:rPr lang="ru-RU" dirty="0" smtClean="0">
                <a:latin typeface="Times New Roman" panose="02020603050405020304" pitchFamily="18" charset="0"/>
                <a:ea typeface="Times New Roman" panose="02020603050405020304" pitchFamily="18" charset="0"/>
              </a:rPr>
              <a:t> </a:t>
            </a:r>
            <a:r>
              <a:rPr lang="ru-RU" dirty="0" err="1" smtClean="0">
                <a:latin typeface="Times New Roman" panose="02020603050405020304" pitchFamily="18" charset="0"/>
                <a:ea typeface="Times New Roman" panose="02020603050405020304" pitchFamily="18" charset="0"/>
              </a:rPr>
              <a:t>марковою</a:t>
            </a:r>
            <a:r>
              <a:rPr lang="ru-RU" dirty="0" smtClean="0">
                <a:latin typeface="Times New Roman" panose="02020603050405020304" pitchFamily="18" charset="0"/>
                <a:ea typeface="Times New Roman" panose="02020603050405020304" pitchFamily="18" charset="0"/>
              </a:rPr>
              <a:t> </a:t>
            </a:r>
            <a:r>
              <a:rPr lang="ru-RU" dirty="0" err="1" smtClean="0">
                <a:latin typeface="Times New Roman" panose="02020603050405020304" pitchFamily="18" charset="0"/>
                <a:ea typeface="Times New Roman" panose="02020603050405020304" pitchFamily="18" charset="0"/>
              </a:rPr>
              <a:t>прихильністю</a:t>
            </a:r>
            <a:r>
              <a:rPr lang="ru-RU" dirty="0" smtClean="0">
                <a:latin typeface="Times New Roman" panose="02020603050405020304" pitchFamily="18" charset="0"/>
                <a:ea typeface="Times New Roman" panose="02020603050405020304" pitchFamily="18" charset="0"/>
              </a:rPr>
              <a:t>, попит на </a:t>
            </a:r>
            <a:r>
              <a:rPr lang="ru-RU" dirty="0" err="1" smtClean="0">
                <a:latin typeface="Times New Roman" panose="02020603050405020304" pitchFamily="18" charset="0"/>
                <a:ea typeface="Times New Roman" panose="02020603050405020304" pitchFamily="18" charset="0"/>
              </a:rPr>
              <a:t>які</a:t>
            </a:r>
            <a:r>
              <a:rPr lang="ru-RU" dirty="0" smtClean="0">
                <a:latin typeface="Times New Roman" panose="02020603050405020304" pitchFamily="18" charset="0"/>
                <a:ea typeface="Times New Roman" panose="02020603050405020304" pitchFamily="18" charset="0"/>
              </a:rPr>
              <a:t> </a:t>
            </a:r>
            <a:r>
              <a:rPr lang="ru-RU" dirty="0" err="1" smtClean="0">
                <a:latin typeface="Times New Roman" panose="02020603050405020304" pitchFamily="18" charset="0"/>
                <a:ea typeface="Times New Roman" panose="02020603050405020304" pitchFamily="18" charset="0"/>
              </a:rPr>
              <a:t>високі</a:t>
            </a:r>
            <a:r>
              <a:rPr lang="ru-RU" dirty="0" smtClean="0">
                <a:latin typeface="Times New Roman" panose="02020603050405020304" pitchFamily="18" charset="0"/>
                <a:ea typeface="Times New Roman" panose="02020603050405020304" pitchFamily="18" charset="0"/>
              </a:rPr>
              <a:t>, у </a:t>
            </a:r>
            <a:r>
              <a:rPr lang="ru-RU" dirty="0" err="1" smtClean="0">
                <a:latin typeface="Times New Roman" panose="02020603050405020304" pitchFamily="18" charset="0"/>
                <a:ea typeface="Times New Roman" panose="02020603050405020304" pitchFamily="18" charset="0"/>
              </a:rPr>
              <a:t>своїй</a:t>
            </a:r>
            <a:r>
              <a:rPr lang="ru-RU" dirty="0" smtClean="0">
                <a:latin typeface="Times New Roman" panose="02020603050405020304" pitchFamily="18" charset="0"/>
                <a:ea typeface="Times New Roman" panose="02020603050405020304" pitchFamily="18" charset="0"/>
              </a:rPr>
              <a:t> </a:t>
            </a:r>
            <a:r>
              <a:rPr lang="ru-RU" dirty="0" err="1" smtClean="0">
                <a:latin typeface="Times New Roman" panose="02020603050405020304" pitchFamily="18" charset="0"/>
                <a:ea typeface="Times New Roman" panose="02020603050405020304" pitchFamily="18" charset="0"/>
              </a:rPr>
              <a:t>спостерігається</a:t>
            </a:r>
            <a:r>
              <a:rPr lang="ru-RU" dirty="0" smtClean="0">
                <a:latin typeface="Times New Roman" panose="02020603050405020304" pitchFamily="18" charset="0"/>
                <a:ea typeface="Times New Roman" panose="02020603050405020304" pitchFamily="18" charset="0"/>
              </a:rPr>
              <a:t> сильна </a:t>
            </a:r>
            <a:r>
              <a:rPr lang="ru-RU" dirty="0" err="1" smtClean="0">
                <a:latin typeface="Times New Roman" panose="02020603050405020304" pitchFamily="18" charset="0"/>
                <a:ea typeface="Times New Roman" panose="02020603050405020304" pitchFamily="18" charset="0"/>
              </a:rPr>
              <a:t>диференціація</a:t>
            </a:r>
            <a:r>
              <a:rPr lang="ru-RU" dirty="0" smtClean="0">
                <a:latin typeface="Times New Roman" panose="02020603050405020304" pitchFamily="18" charset="0"/>
                <a:ea typeface="Times New Roman" panose="02020603050405020304" pitchFamily="18" charset="0"/>
              </a:rPr>
              <a:t> </a:t>
            </a:r>
            <a:r>
              <a:rPr lang="ru-RU" dirty="0" err="1" smtClean="0">
                <a:latin typeface="Times New Roman" panose="02020603050405020304" pitchFamily="18" charset="0"/>
                <a:ea typeface="Times New Roman" panose="02020603050405020304" pitchFamily="18" charset="0"/>
              </a:rPr>
              <a:t>серед</a:t>
            </a:r>
            <a:r>
              <a:rPr lang="ru-RU" dirty="0" smtClean="0">
                <a:latin typeface="Times New Roman" panose="02020603050405020304" pitchFamily="18" charset="0"/>
                <a:ea typeface="Times New Roman" panose="02020603050405020304" pitchFamily="18" charset="0"/>
              </a:rPr>
              <a:t> </a:t>
            </a:r>
            <a:r>
              <a:rPr lang="ru-RU" dirty="0" err="1" smtClean="0">
                <a:latin typeface="Times New Roman" panose="02020603050405020304" pitchFamily="18" charset="0"/>
                <a:ea typeface="Times New Roman" panose="02020603050405020304" pitchFamily="18" charset="0"/>
              </a:rPr>
              <a:t>реальної</a:t>
            </a:r>
            <a:r>
              <a:rPr lang="ru-RU" dirty="0" smtClean="0">
                <a:latin typeface="Times New Roman" panose="02020603050405020304" pitchFamily="18" charset="0"/>
                <a:ea typeface="Times New Roman" panose="02020603050405020304" pitchFamily="18" charset="0"/>
              </a:rPr>
              <a:t> </a:t>
            </a:r>
            <a:r>
              <a:rPr lang="ru-RU" dirty="0" err="1" smtClean="0">
                <a:latin typeface="Times New Roman" panose="02020603050405020304" pitchFamily="18" charset="0"/>
                <a:ea typeface="Times New Roman" panose="02020603050405020304" pitchFamily="18" charset="0"/>
              </a:rPr>
              <a:t>чи</a:t>
            </a:r>
            <a:r>
              <a:rPr lang="ru-RU" dirty="0" smtClean="0">
                <a:latin typeface="Times New Roman" panose="02020603050405020304" pitchFamily="18" charset="0"/>
                <a:ea typeface="Times New Roman" panose="02020603050405020304" pitchFamily="18" charset="0"/>
              </a:rPr>
              <a:t> </a:t>
            </a:r>
            <a:r>
              <a:rPr lang="ru-RU" dirty="0" err="1" smtClean="0">
                <a:latin typeface="Times New Roman" panose="02020603050405020304" pitchFamily="18" charset="0"/>
                <a:ea typeface="Times New Roman" panose="02020603050405020304" pitchFamily="18" charset="0"/>
              </a:rPr>
              <a:t>прогнозованої</a:t>
            </a:r>
            <a:r>
              <a:rPr lang="ru-RU" dirty="0" smtClean="0">
                <a:latin typeface="Times New Roman" panose="02020603050405020304" pitchFamily="18" charset="0"/>
                <a:ea typeface="Times New Roman" panose="02020603050405020304" pitchFamily="18" charset="0"/>
              </a:rPr>
              <a:t> </a:t>
            </a:r>
            <a:r>
              <a:rPr lang="ru-RU" dirty="0" err="1" smtClean="0">
                <a:latin typeface="Times New Roman" panose="02020603050405020304" pitchFamily="18" charset="0"/>
                <a:ea typeface="Times New Roman" panose="02020603050405020304" pitchFamily="18" charset="0"/>
              </a:rPr>
              <a:t>вигоди</a:t>
            </a:r>
            <a:r>
              <a:rPr lang="ru-RU" dirty="0" smtClean="0">
                <a:latin typeface="Times New Roman" panose="02020603050405020304" pitchFamily="18" charset="0"/>
                <a:ea typeface="Times New Roman" panose="02020603050405020304" pitchFamily="18" charset="0"/>
              </a:rPr>
              <a:t> </a:t>
            </a:r>
            <a:r>
              <a:rPr lang="ru-RU" dirty="0" err="1" smtClean="0">
                <a:latin typeface="Times New Roman" panose="02020603050405020304" pitchFamily="18" charset="0"/>
                <a:ea typeface="Times New Roman" panose="02020603050405020304" pitchFamily="18" charset="0"/>
              </a:rPr>
              <a:t>від</a:t>
            </a:r>
            <a:r>
              <a:rPr lang="ru-RU" dirty="0" smtClean="0">
                <a:latin typeface="Times New Roman" panose="02020603050405020304" pitchFamily="18" charset="0"/>
                <a:ea typeface="Times New Roman" panose="02020603050405020304" pitchFamily="18" charset="0"/>
              </a:rPr>
              <a:t> </a:t>
            </a:r>
            <a:r>
              <a:rPr lang="ru-RU" dirty="0" err="1" smtClean="0">
                <a:latin typeface="Times New Roman" panose="02020603050405020304" pitchFamily="18" charset="0"/>
                <a:ea typeface="Times New Roman" panose="02020603050405020304" pitchFamily="18" charset="0"/>
              </a:rPr>
              <a:t>користування</a:t>
            </a:r>
            <a:r>
              <a:rPr lang="ru-RU" dirty="0" smtClean="0">
                <a:latin typeface="Times New Roman" panose="02020603050405020304" pitchFamily="18" charset="0"/>
                <a:ea typeface="Times New Roman" panose="02020603050405020304" pitchFamily="18" charset="0"/>
              </a:rPr>
              <a:t> </a:t>
            </a:r>
            <a:r>
              <a:rPr lang="ru-RU" dirty="0" err="1" smtClean="0">
                <a:latin typeface="Times New Roman" panose="02020603050405020304" pitchFamily="18" charset="0"/>
                <a:ea typeface="Times New Roman" panose="02020603050405020304" pitchFamily="18" charset="0"/>
              </a:rPr>
              <a:t>цим</a:t>
            </a:r>
            <a:r>
              <a:rPr lang="ru-RU" dirty="0" smtClean="0">
                <a:latin typeface="Times New Roman" panose="02020603050405020304" pitchFamily="18" charset="0"/>
                <a:ea typeface="Times New Roman" panose="02020603050405020304" pitchFamily="18" charset="0"/>
              </a:rPr>
              <a:t> товаром.</a:t>
            </a:r>
          </a:p>
          <a:p>
            <a:pPr marL="360680" marR="266700" indent="456565" algn="just">
              <a:spcAft>
                <a:spcPts val="0"/>
              </a:spcAft>
            </a:pPr>
            <a:r>
              <a:rPr lang="ru-RU" dirty="0" err="1" smtClean="0">
                <a:latin typeface="Times New Roman" panose="02020603050405020304" pitchFamily="18" charset="0"/>
                <a:ea typeface="Times New Roman" panose="02020603050405020304" pitchFamily="18" charset="0"/>
              </a:rPr>
              <a:t>Якщо</a:t>
            </a:r>
            <a:r>
              <a:rPr lang="ru-RU" dirty="0" smtClean="0">
                <a:latin typeface="Times New Roman" panose="02020603050405020304" pitchFamily="18" charset="0"/>
                <a:ea typeface="Times New Roman" panose="02020603050405020304" pitchFamily="18" charset="0"/>
              </a:rPr>
              <a:t> </a:t>
            </a:r>
            <a:r>
              <a:rPr lang="ru-RU" dirty="0" err="1" smtClean="0">
                <a:latin typeface="Times New Roman" panose="02020603050405020304" pitchFamily="18" charset="0"/>
                <a:ea typeface="Times New Roman" panose="02020603050405020304" pitchFamily="18" charset="0"/>
              </a:rPr>
              <a:t>йдеться</a:t>
            </a:r>
            <a:r>
              <a:rPr lang="ru-RU" dirty="0" smtClean="0">
                <a:latin typeface="Times New Roman" panose="02020603050405020304" pitchFamily="18" charset="0"/>
                <a:ea typeface="Times New Roman" panose="02020603050405020304" pitchFamily="18" charset="0"/>
              </a:rPr>
              <a:t> про </a:t>
            </a:r>
            <a:r>
              <a:rPr lang="ru-RU" dirty="0" err="1" smtClean="0">
                <a:latin typeface="Times New Roman" panose="02020603050405020304" pitchFamily="18" charset="0"/>
                <a:ea typeface="Times New Roman" panose="02020603050405020304" pitchFamily="18" charset="0"/>
              </a:rPr>
              <a:t>просування</a:t>
            </a:r>
            <a:r>
              <a:rPr lang="ru-RU" dirty="0" smtClean="0">
                <a:latin typeface="Times New Roman" panose="02020603050405020304" pitchFamily="18" charset="0"/>
                <a:ea typeface="Times New Roman" panose="02020603050405020304" pitchFamily="18" charset="0"/>
              </a:rPr>
              <a:t> нового товару, то </a:t>
            </a:r>
            <a:r>
              <a:rPr lang="ru-RU" dirty="0" err="1" smtClean="0">
                <a:latin typeface="Times New Roman" panose="02020603050405020304" pitchFamily="18" charset="0"/>
                <a:ea typeface="Times New Roman" panose="02020603050405020304" pitchFamily="18" charset="0"/>
              </a:rPr>
              <a:t>стратегія</a:t>
            </a:r>
            <a:r>
              <a:rPr lang="ru-RU" dirty="0" smtClean="0">
                <a:latin typeface="Times New Roman" panose="02020603050405020304" pitchFamily="18" charset="0"/>
                <a:ea typeface="Times New Roman" panose="02020603050405020304" pitchFamily="18" charset="0"/>
              </a:rPr>
              <a:t> </a:t>
            </a:r>
            <a:r>
              <a:rPr lang="ru-RU" dirty="0" err="1" smtClean="0">
                <a:latin typeface="Times New Roman" panose="02020603050405020304" pitchFamily="18" charset="0"/>
                <a:ea typeface="Times New Roman" panose="02020603050405020304" pitchFamily="18" charset="0"/>
              </a:rPr>
              <a:t>втягування</a:t>
            </a:r>
            <a:r>
              <a:rPr lang="ru-RU" dirty="0" smtClean="0">
                <a:latin typeface="Times New Roman" panose="02020603050405020304" pitchFamily="18" charset="0"/>
                <a:ea typeface="Times New Roman" panose="02020603050405020304" pitchFamily="18" charset="0"/>
              </a:rPr>
              <a:t> </a:t>
            </a:r>
            <a:r>
              <a:rPr lang="ru-RU" dirty="0" err="1" smtClean="0">
                <a:latin typeface="Times New Roman" panose="02020603050405020304" pitchFamily="18" charset="0"/>
                <a:ea typeface="Times New Roman" panose="02020603050405020304" pitchFamily="18" charset="0"/>
              </a:rPr>
              <a:t>застосовується</a:t>
            </a:r>
            <a:r>
              <a:rPr lang="ru-RU" dirty="0" smtClean="0">
                <a:latin typeface="Times New Roman" panose="02020603050405020304" pitchFamily="18" charset="0"/>
                <a:ea typeface="Times New Roman" panose="02020603050405020304" pitchFamily="18" charset="0"/>
              </a:rPr>
              <a:t> на </a:t>
            </a:r>
            <a:r>
              <a:rPr lang="ru-RU" dirty="0" err="1" smtClean="0">
                <a:latin typeface="Times New Roman" panose="02020603050405020304" pitchFamily="18" charset="0"/>
                <a:ea typeface="Times New Roman" panose="02020603050405020304" pitchFamily="18" charset="0"/>
              </a:rPr>
              <a:t>останньому</a:t>
            </a:r>
            <a:r>
              <a:rPr lang="ru-RU" dirty="0" smtClean="0">
                <a:latin typeface="Times New Roman" panose="02020603050405020304" pitchFamily="18" charset="0"/>
                <a:ea typeface="Times New Roman" panose="02020603050405020304" pitchFamily="18" charset="0"/>
              </a:rPr>
              <a:t> </a:t>
            </a:r>
            <a:r>
              <a:rPr lang="ru-RU" dirty="0" err="1" smtClean="0">
                <a:latin typeface="Times New Roman" panose="02020603050405020304" pitchFamily="18" charset="0"/>
                <a:ea typeface="Times New Roman" panose="02020603050405020304" pitchFamily="18" charset="0"/>
              </a:rPr>
              <a:t>етапі</a:t>
            </a:r>
            <a:r>
              <a:rPr lang="ru-RU" dirty="0" smtClean="0">
                <a:latin typeface="Times New Roman" panose="02020603050405020304" pitchFamily="18" charset="0"/>
                <a:ea typeface="Times New Roman" panose="02020603050405020304" pitchFamily="18" charset="0"/>
              </a:rPr>
              <a:t> </a:t>
            </a:r>
            <a:r>
              <a:rPr lang="ru-RU" dirty="0" err="1" smtClean="0">
                <a:latin typeface="Times New Roman" panose="02020603050405020304" pitchFamily="18" charset="0"/>
                <a:ea typeface="Times New Roman" panose="02020603050405020304" pitchFamily="18" charset="0"/>
              </a:rPr>
              <a:t>створення</a:t>
            </a:r>
            <a:r>
              <a:rPr lang="ru-RU" dirty="0" smtClean="0">
                <a:latin typeface="Times New Roman" panose="02020603050405020304" pitchFamily="18" charset="0"/>
                <a:ea typeface="Times New Roman" panose="02020603050405020304" pitchFamily="18" charset="0"/>
              </a:rPr>
              <a:t> товару для </a:t>
            </a:r>
            <a:r>
              <a:rPr lang="ru-RU" dirty="0" err="1" smtClean="0">
                <a:latin typeface="Times New Roman" panose="02020603050405020304" pitchFamily="18" charset="0"/>
                <a:ea typeface="Times New Roman" panose="02020603050405020304" pitchFamily="18" charset="0"/>
              </a:rPr>
              <a:t>створення</a:t>
            </a:r>
            <a:r>
              <a:rPr lang="ru-RU" dirty="0" smtClean="0">
                <a:latin typeface="Times New Roman" panose="02020603050405020304" pitchFamily="18" charset="0"/>
                <a:ea typeface="Times New Roman" panose="02020603050405020304" pitchFamily="18" charset="0"/>
              </a:rPr>
              <a:t> </a:t>
            </a:r>
            <a:r>
              <a:rPr lang="ru-RU" dirty="0" err="1" smtClean="0">
                <a:latin typeface="Times New Roman" panose="02020603050405020304" pitchFamily="18" charset="0"/>
                <a:ea typeface="Times New Roman" panose="02020603050405020304" pitchFamily="18" charset="0"/>
              </a:rPr>
              <a:t>попиту</a:t>
            </a:r>
            <a:r>
              <a:rPr lang="ru-RU" dirty="0" smtClean="0">
                <a:latin typeface="Times New Roman" panose="02020603050405020304" pitchFamily="18" charset="0"/>
                <a:ea typeface="Times New Roman" panose="02020603050405020304" pitchFamily="18" charset="0"/>
              </a:rPr>
              <a:t> на момент </a:t>
            </a:r>
            <a:r>
              <a:rPr lang="ru-RU" dirty="0" err="1" smtClean="0">
                <a:latin typeface="Times New Roman" panose="02020603050405020304" pitchFamily="18" charset="0"/>
                <a:ea typeface="Times New Roman" panose="02020603050405020304" pitchFamily="18" charset="0"/>
              </a:rPr>
              <a:t>надходження</a:t>
            </a:r>
            <a:r>
              <a:rPr lang="ru-RU" dirty="0" smtClean="0">
                <a:latin typeface="Times New Roman" panose="02020603050405020304" pitchFamily="18" charset="0"/>
                <a:ea typeface="Times New Roman" panose="02020603050405020304" pitchFamily="18" charset="0"/>
              </a:rPr>
              <a:t> </a:t>
            </a:r>
            <a:r>
              <a:rPr lang="ru-RU" dirty="0" err="1" smtClean="0">
                <a:latin typeface="Times New Roman" panose="02020603050405020304" pitchFamily="18" charset="0"/>
                <a:ea typeface="Times New Roman" panose="02020603050405020304" pitchFamily="18" charset="0"/>
              </a:rPr>
              <a:t>продукції</a:t>
            </a:r>
            <a:r>
              <a:rPr lang="ru-RU" dirty="0" smtClean="0">
                <a:latin typeface="Times New Roman" panose="02020603050405020304" pitchFamily="18" charset="0"/>
                <a:ea typeface="Times New Roman" panose="02020603050405020304" pitchFamily="18" charset="0"/>
              </a:rPr>
              <a:t> </a:t>
            </a:r>
            <a:r>
              <a:rPr lang="ru-RU" dirty="0" err="1" smtClean="0">
                <a:latin typeface="Times New Roman" panose="02020603050405020304" pitchFamily="18" charset="0"/>
                <a:ea typeface="Times New Roman" panose="02020603050405020304" pitchFamily="18" charset="0"/>
              </a:rPr>
              <a:t>торговельну</a:t>
            </a:r>
            <a:r>
              <a:rPr lang="ru-RU" dirty="0" smtClean="0">
                <a:latin typeface="Times New Roman" panose="02020603050405020304" pitchFamily="18" charset="0"/>
                <a:ea typeface="Times New Roman" panose="02020603050405020304" pitchFamily="18" charset="0"/>
              </a:rPr>
              <a:t> мережу. </a:t>
            </a:r>
            <a:endParaRPr lang="en-US" dirty="0">
              <a:latin typeface="Times New Roman" panose="02020603050405020304" pitchFamily="18" charset="0"/>
              <a:ea typeface="Times New Roman" panose="02020603050405020304" pitchFamily="18" charset="0"/>
            </a:endParaRPr>
          </a:p>
          <a:p>
            <a:pPr marL="360680" marR="269240" indent="456565" algn="just">
              <a:spcBef>
                <a:spcPts val="5"/>
              </a:spcBef>
              <a:spcAft>
                <a:spcPts val="0"/>
              </a:spcAft>
            </a:pPr>
            <a:r>
              <a:rPr lang="uk-UA" dirty="0">
                <a:latin typeface="Times New Roman" panose="02020603050405020304" pitchFamily="18" charset="0"/>
                <a:ea typeface="Times New Roman" panose="02020603050405020304" pitchFamily="18" charset="0"/>
              </a:rPr>
              <a:t>На практиці обидві ці комунікаційні стратегії доповнюють одна одну і більшість фірм застосовує </a:t>
            </a:r>
            <a:r>
              <a:rPr lang="uk-UA" b="1" dirty="0">
                <a:latin typeface="Times New Roman" panose="02020603050405020304" pitchFamily="18" charset="0"/>
                <a:ea typeface="Times New Roman" panose="02020603050405020304" pitchFamily="18" charset="0"/>
              </a:rPr>
              <a:t>змішані стратегії, </a:t>
            </a:r>
            <a:r>
              <a:rPr lang="uk-UA" dirty="0">
                <a:latin typeface="Times New Roman" panose="02020603050405020304" pitchFamily="18" charset="0"/>
                <a:ea typeface="Times New Roman" panose="02020603050405020304" pitchFamily="18" charset="0"/>
              </a:rPr>
              <a:t>розподіляючи</a:t>
            </a:r>
            <a:r>
              <a:rPr lang="uk-UA" spc="-15" dirty="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свої</a:t>
            </a:r>
            <a:r>
              <a:rPr lang="uk-UA" spc="-10" dirty="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зусилля з комунікації</a:t>
            </a:r>
            <a:r>
              <a:rPr lang="uk-UA" spc="-5" dirty="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і</a:t>
            </a:r>
            <a:r>
              <a:rPr lang="uk-UA" spc="-10" dirty="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просування</a:t>
            </a:r>
            <a:r>
              <a:rPr lang="uk-UA" spc="-10" dirty="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товарів</a:t>
            </a:r>
            <a:r>
              <a:rPr lang="uk-UA" spc="-5" dirty="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між кінцевим попитом і системою збуту.</a:t>
            </a:r>
            <a:endParaRPr lang="en-US"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375519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3691" y="333831"/>
            <a:ext cx="11756572" cy="646331"/>
          </a:xfrm>
          <a:prstGeom prst="rect">
            <a:avLst/>
          </a:prstGeom>
        </p:spPr>
        <p:txBody>
          <a:bodyPr wrap="square">
            <a:spAutoFit/>
          </a:bodyPr>
          <a:lstStyle/>
          <a:p>
            <a:r>
              <a:rPr lang="uk-UA" dirty="0">
                <a:latin typeface="Times New Roman" panose="02020603050405020304" pitchFamily="18" charset="0"/>
                <a:ea typeface="Times New Roman" panose="02020603050405020304" pitchFamily="18" charset="0"/>
              </a:rPr>
              <a:t>Вибір конкретного каналу збуту визначається насамперед обмеженнями, що накладаються цільовим ринком, факторами поведінки покупців, а також особливостями самого товару і фірми, наприклад доступними їй ресурсами</a:t>
            </a:r>
            <a:endParaRPr lang="en-US" dirty="0"/>
          </a:p>
        </p:txBody>
      </p:sp>
      <p:sp>
        <p:nvSpPr>
          <p:cNvPr id="3" name="Прямоугольник 2"/>
          <p:cNvSpPr/>
          <p:nvPr/>
        </p:nvSpPr>
        <p:spPr>
          <a:xfrm>
            <a:off x="3929788" y="1078226"/>
            <a:ext cx="3209020" cy="338554"/>
          </a:xfrm>
          <a:prstGeom prst="rect">
            <a:avLst/>
          </a:prstGeom>
        </p:spPr>
        <p:txBody>
          <a:bodyPr wrap="none">
            <a:spAutoFit/>
          </a:bodyPr>
          <a:lstStyle/>
          <a:p>
            <a:pPr marL="88900" algn="ctr">
              <a:spcBef>
                <a:spcPts val="920"/>
              </a:spcBef>
              <a:spcAft>
                <a:spcPts val="0"/>
              </a:spcAft>
            </a:pPr>
            <a:r>
              <a:rPr lang="uk-UA" sz="1600" dirty="0" smtClean="0">
                <a:effectLst/>
                <a:latin typeface="Times New Roman" panose="02020603050405020304" pitchFamily="18" charset="0"/>
                <a:ea typeface="Times New Roman" panose="02020603050405020304" pitchFamily="18" charset="0"/>
              </a:rPr>
              <a:t>Критерії</a:t>
            </a:r>
            <a:r>
              <a:rPr lang="uk-UA" sz="1600" spc="-65" dirty="0" smtClean="0">
                <a:effectLst/>
                <a:latin typeface="Times New Roman" panose="02020603050405020304" pitchFamily="18" charset="0"/>
                <a:ea typeface="Times New Roman" panose="02020603050405020304" pitchFamily="18" charset="0"/>
              </a:rPr>
              <a:t> </a:t>
            </a:r>
            <a:r>
              <a:rPr lang="uk-UA" sz="1600" dirty="0" smtClean="0">
                <a:effectLst/>
                <a:latin typeface="Times New Roman" panose="02020603050405020304" pitchFamily="18" charset="0"/>
                <a:ea typeface="Times New Roman" panose="02020603050405020304" pitchFamily="18" charset="0"/>
              </a:rPr>
              <a:t>вибору</a:t>
            </a:r>
            <a:r>
              <a:rPr lang="uk-UA" sz="1600" spc="-60" dirty="0" smtClean="0">
                <a:effectLst/>
                <a:latin typeface="Times New Roman" panose="02020603050405020304" pitchFamily="18" charset="0"/>
                <a:ea typeface="Times New Roman" panose="02020603050405020304" pitchFamily="18" charset="0"/>
              </a:rPr>
              <a:t> </a:t>
            </a:r>
            <a:r>
              <a:rPr lang="uk-UA" sz="1600" dirty="0" smtClean="0">
                <a:effectLst/>
                <a:latin typeface="Times New Roman" panose="02020603050405020304" pitchFamily="18" charset="0"/>
                <a:ea typeface="Times New Roman" panose="02020603050405020304" pitchFamily="18" charset="0"/>
              </a:rPr>
              <a:t>збутового</a:t>
            </a:r>
            <a:r>
              <a:rPr lang="uk-UA" sz="1600" spc="-55" dirty="0" smtClean="0">
                <a:effectLst/>
                <a:latin typeface="Times New Roman" panose="02020603050405020304" pitchFamily="18" charset="0"/>
                <a:ea typeface="Times New Roman" panose="02020603050405020304" pitchFamily="18" charset="0"/>
              </a:rPr>
              <a:t> </a:t>
            </a:r>
            <a:r>
              <a:rPr lang="uk-UA" sz="1600" spc="-10" dirty="0" smtClean="0">
                <a:effectLst/>
                <a:latin typeface="Times New Roman" panose="02020603050405020304" pitchFamily="18" charset="0"/>
                <a:ea typeface="Times New Roman" panose="02020603050405020304" pitchFamily="18" charset="0"/>
              </a:rPr>
              <a:t>каналу</a:t>
            </a:r>
            <a:endParaRPr lang="en-US" sz="1600" dirty="0">
              <a:effectLst/>
              <a:latin typeface="Times New Roman" panose="02020603050405020304" pitchFamily="18" charset="0"/>
              <a:ea typeface="Times New Roman" panose="02020603050405020304" pitchFamily="18" charset="0"/>
            </a:endParaRPr>
          </a:p>
        </p:txBody>
      </p:sp>
      <p:pic>
        <p:nvPicPr>
          <p:cNvPr id="4" name="Рисунок 3"/>
          <p:cNvPicPr>
            <a:picLocks noChangeAspect="1"/>
          </p:cNvPicPr>
          <p:nvPr/>
        </p:nvPicPr>
        <p:blipFill>
          <a:blip r:embed="rId2"/>
          <a:stretch>
            <a:fillRect/>
          </a:stretch>
        </p:blipFill>
        <p:spPr>
          <a:xfrm>
            <a:off x="2181389" y="1416780"/>
            <a:ext cx="7328372" cy="2665476"/>
          </a:xfrm>
          <a:prstGeom prst="rect">
            <a:avLst/>
          </a:prstGeom>
        </p:spPr>
      </p:pic>
      <p:pic>
        <p:nvPicPr>
          <p:cNvPr id="6" name="Рисунок 5"/>
          <p:cNvPicPr>
            <a:picLocks noChangeAspect="1"/>
          </p:cNvPicPr>
          <p:nvPr/>
        </p:nvPicPr>
        <p:blipFill>
          <a:blip r:embed="rId3"/>
          <a:stretch>
            <a:fillRect/>
          </a:stretch>
        </p:blipFill>
        <p:spPr>
          <a:xfrm>
            <a:off x="2756154" y="4233124"/>
            <a:ext cx="5765292" cy="571500"/>
          </a:xfrm>
          <a:prstGeom prst="rect">
            <a:avLst/>
          </a:prstGeom>
        </p:spPr>
      </p:pic>
    </p:spTree>
    <p:extLst>
      <p:ext uri="{BB962C8B-B14F-4D97-AF65-F5344CB8AC3E}">
        <p14:creationId xmlns:p14="http://schemas.microsoft.com/office/powerpoint/2010/main" val="15955915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992777" y="-195386"/>
            <a:ext cx="10019212" cy="7248772"/>
          </a:xfrm>
          <a:prstGeom prst="rect">
            <a:avLst/>
          </a:prstGeom>
        </p:spPr>
      </p:pic>
    </p:spTree>
    <p:extLst>
      <p:ext uri="{BB962C8B-B14F-4D97-AF65-F5344CB8AC3E}">
        <p14:creationId xmlns:p14="http://schemas.microsoft.com/office/powerpoint/2010/main" val="37142147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30629" y="0"/>
            <a:ext cx="11639005" cy="7294305"/>
          </a:xfrm>
          <a:prstGeom prst="rect">
            <a:avLst/>
          </a:prstGeom>
        </p:spPr>
        <p:txBody>
          <a:bodyPr wrap="square">
            <a:spAutoFit/>
          </a:bodyPr>
          <a:lstStyle/>
          <a:p>
            <a:pPr marL="360680" marR="270510" indent="456565" algn="just">
              <a:spcAft>
                <a:spcPts val="0"/>
              </a:spcAft>
            </a:pPr>
            <a:r>
              <a:rPr lang="uk-UA" b="1" i="1" dirty="0">
                <a:latin typeface="Times New Roman" panose="02020603050405020304" pitchFamily="18" charset="0"/>
                <a:ea typeface="Times New Roman" panose="02020603050405020304" pitchFamily="18" charset="0"/>
              </a:rPr>
              <a:t>Характеристики ринку</a:t>
            </a:r>
            <a:r>
              <a:rPr lang="uk-UA" b="1" dirty="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Розмір ринку визначається числом потенційних покупців. Якщо ринок великий, звертання до посередників, як правило, обов'язкове. Якщо ж він малий, фірмі легше обійтися без посередників і забезпечити збут своїх товарів. Аналогічно</a:t>
            </a:r>
            <a:r>
              <a:rPr lang="uk-UA" spc="200" dirty="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чим</a:t>
            </a:r>
            <a:r>
              <a:rPr lang="uk-UA" spc="200" dirty="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більше</a:t>
            </a:r>
            <a:r>
              <a:rPr lang="uk-UA" spc="200" dirty="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просторова</a:t>
            </a:r>
            <a:r>
              <a:rPr lang="uk-UA" spc="195" dirty="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довжина</a:t>
            </a:r>
            <a:r>
              <a:rPr lang="uk-UA" spc="200" dirty="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ринку,</a:t>
            </a:r>
            <a:r>
              <a:rPr lang="uk-UA" spc="195" dirty="0">
                <a:latin typeface="Times New Roman" panose="02020603050405020304" pitchFamily="18" charset="0"/>
                <a:ea typeface="Times New Roman" panose="02020603050405020304" pitchFamily="18" charset="0"/>
              </a:rPr>
              <a:t>  </a:t>
            </a:r>
            <a:r>
              <a:rPr lang="uk-UA" dirty="0">
                <a:latin typeface="Times New Roman" panose="02020603050405020304" pitchFamily="18" charset="0"/>
                <a:ea typeface="Times New Roman" panose="02020603050405020304" pitchFamily="18" charset="0"/>
              </a:rPr>
              <a:t>тим</a:t>
            </a:r>
            <a:r>
              <a:rPr lang="uk-UA" spc="200" dirty="0">
                <a:latin typeface="Times New Roman" panose="02020603050405020304" pitchFamily="18" charset="0"/>
                <a:ea typeface="Times New Roman" panose="02020603050405020304" pitchFamily="18" charset="0"/>
              </a:rPr>
              <a:t>  </a:t>
            </a:r>
            <a:r>
              <a:rPr lang="uk-UA" spc="-50" dirty="0" smtClean="0">
                <a:latin typeface="Times New Roman" panose="02020603050405020304" pitchFamily="18" charset="0"/>
                <a:ea typeface="Times New Roman" panose="02020603050405020304" pitchFamily="18" charset="0"/>
              </a:rPr>
              <a:t>з </a:t>
            </a:r>
            <a:r>
              <a:rPr lang="uk-UA" dirty="0">
                <a:latin typeface="Times New Roman" panose="02020603050405020304" pitchFamily="18" charset="0"/>
                <a:ea typeface="Times New Roman" panose="02020603050405020304" pitchFamily="18" charset="0"/>
              </a:rPr>
              <a:t/>
            </a:r>
            <a:br>
              <a:rPr lang="uk-UA" dirty="0">
                <a:latin typeface="Times New Roman" panose="02020603050405020304" pitchFamily="18" charset="0"/>
                <a:ea typeface="Times New Roman" panose="02020603050405020304" pitchFamily="18" charset="0"/>
              </a:rPr>
            </a:br>
            <a:r>
              <a:rPr lang="uk-UA" dirty="0">
                <a:latin typeface="Times New Roman" panose="02020603050405020304" pitchFamily="18" charset="0"/>
                <a:ea typeface="Times New Roman" panose="02020603050405020304" pitchFamily="18" charset="0"/>
              </a:rPr>
              <a:t>більшою імовірністю будуть залучені посередники, щоб скоротити витрати на обслуговування вилучених клієнтів.</a:t>
            </a:r>
            <a:endParaRPr lang="en-US" dirty="0">
              <a:latin typeface="Times New Roman" panose="02020603050405020304" pitchFamily="18" charset="0"/>
              <a:ea typeface="Times New Roman" panose="02020603050405020304" pitchFamily="18" charset="0"/>
            </a:endParaRPr>
          </a:p>
          <a:p>
            <a:pPr marL="360680" marR="269240" indent="456565" algn="just">
              <a:spcAft>
                <a:spcPts val="0"/>
              </a:spcAft>
            </a:pPr>
            <a:r>
              <a:rPr lang="uk-UA" dirty="0">
                <a:latin typeface="Times New Roman" panose="02020603050405020304" pitchFamily="18" charset="0"/>
                <a:ea typeface="Times New Roman" panose="02020603050405020304" pitchFamily="18" charset="0"/>
              </a:rPr>
              <a:t>Структура стійких купівельних звичок також впливає на структуру каналу. Наприклад, якщо клієнти закуповують товар у малих кількостях і якщо попит має сезонний характер, найбільш прийнятним буде довгий канал</a:t>
            </a:r>
            <a:r>
              <a:rPr lang="uk-UA" dirty="0" smtClean="0">
                <a:latin typeface="Times New Roman" panose="02020603050405020304" pitchFamily="18" charset="0"/>
                <a:ea typeface="Times New Roman" panose="02020603050405020304" pitchFamily="18" charset="0"/>
              </a:rPr>
              <a:t>.</a:t>
            </a:r>
          </a:p>
          <a:p>
            <a:r>
              <a:rPr lang="uk-UA" b="1" i="1" dirty="0"/>
              <a:t>Характеристики товарів</a:t>
            </a:r>
            <a:r>
              <a:rPr lang="uk-UA" b="1" dirty="0"/>
              <a:t>. </a:t>
            </a:r>
            <a:r>
              <a:rPr lang="uk-UA" dirty="0"/>
              <a:t>Важливі також фізичні і технічні характеристики товарів.</a:t>
            </a:r>
            <a:endParaRPr lang="en-US" dirty="0"/>
          </a:p>
          <a:p>
            <a:r>
              <a:rPr lang="uk-UA" dirty="0"/>
              <a:t>Так, товари, що не підлягають збереженню, вимагають як можна більш короткого каналу. Важкі і громіздкі товари потребують великих транспортних витрат, так що фірми прагнуть звести їх до мінімуму, здійснюючи постачання вантажівками або контейнерами на обмежену кількість адрес. І в цьому випадку канал має бути коротким.</a:t>
            </a:r>
            <a:endParaRPr lang="en-US" dirty="0"/>
          </a:p>
          <a:p>
            <a:r>
              <a:rPr lang="uk-UA" dirty="0"/>
              <a:t>Короткі канали бажані і для товарів високої технічної складності, що вимагають значного </a:t>
            </a:r>
            <a:r>
              <a:rPr lang="uk-UA" dirty="0" err="1"/>
              <a:t>післяпродажного</a:t>
            </a:r>
            <a:r>
              <a:rPr lang="uk-UA" dirty="0"/>
              <a:t> обслуговування і підтримки в експлуатації. Крім того, короткий канал полегшує фірмі процес керування нововведеннями на початковій стадії їхнього життєвого циклу, коли необхідні великі зусилля з просування товару. Навпаки, для недорогих стандартних товарів підходящим є довгий канал. У цьому випадку збутові витрати будуть поділені з іншими товарами, що проходять через тих самих посередників</a:t>
            </a:r>
            <a:r>
              <a:rPr lang="uk-UA" dirty="0" smtClean="0"/>
              <a:t>.</a:t>
            </a:r>
          </a:p>
          <a:p>
            <a:r>
              <a:rPr lang="uk-UA" dirty="0"/>
              <a:t>На вибір збутової мережі впливає також </a:t>
            </a:r>
            <a:r>
              <a:rPr lang="uk-UA" i="1" dirty="0"/>
              <a:t>широта товарної гами</a:t>
            </a:r>
            <a:r>
              <a:rPr lang="uk-UA" dirty="0"/>
              <a:t>. Виробник, що спеціалізується на одному товарі (тенісній ракетці),	повинний		звернутися		по	допомогу	до		оптовиків,	щоб забезпечити			свою		присутність		у	 необхідних	торгових	точках (магазинах спорттоварів). Якщо ж він випускає широкий набір товарів, що можуть продаватися в одній торговій точці, він може звернутися		безпосередньо	до	роздрібного	торговця.	Роздрібний торговець навряд чи купить цілий контейнер прального порошку, але цілком може придбати контейнер з різноманітними електротоварами</a:t>
            </a:r>
            <a:endParaRPr lang="en-US" dirty="0"/>
          </a:p>
          <a:p>
            <a:pPr marL="360680" marR="269240" indent="456565" algn="just">
              <a:spcAft>
                <a:spcPts val="0"/>
              </a:spcAft>
            </a:pPr>
            <a:endParaRPr lang="en-US"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68266518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145</TotalTime>
  <Words>1964</Words>
  <Application>Microsoft Office PowerPoint</Application>
  <PresentationFormat>Широкоэкранный</PresentationFormat>
  <Paragraphs>77</Paragraphs>
  <Slides>14</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14</vt:i4>
      </vt:variant>
    </vt:vector>
  </HeadingPairs>
  <TitlesOfParts>
    <vt:vector size="20" baseType="lpstr">
      <vt:lpstr>Arial</vt:lpstr>
      <vt:lpstr>Calibri</vt:lpstr>
      <vt:lpstr>Calibri Light</vt:lpstr>
      <vt:lpstr>Symbol</vt:lpstr>
      <vt:lpstr>Times New Roman</vt:lpstr>
      <vt:lpstr>Тема Office</vt:lpstr>
      <vt:lpstr>Вибір маркетингової політики і каналів розподілу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Вибір маркетингової політики і каналів розподілу</dc:title>
  <dc:creator>Valeria Tymoshyk</dc:creator>
  <cp:lastModifiedBy>Valeria Tymoshyk</cp:lastModifiedBy>
  <cp:revision>9</cp:revision>
  <dcterms:created xsi:type="dcterms:W3CDTF">2025-03-11T08:03:12Z</dcterms:created>
  <dcterms:modified xsi:type="dcterms:W3CDTF">2025-03-11T10:28:36Z</dcterms:modified>
</cp:coreProperties>
</file>