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050836-DAA3-4D61-8EC4-BB5D2AB27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17600"/>
            <a:ext cx="6858000" cy="23876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B050"/>
                </a:solidFill>
                <a:effectLst/>
                <a:latin typeface="Derby"/>
              </a:rPr>
              <a:t>ДЕНЬ 4</a:t>
            </a:r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0042A6B-9AA5-4B50-A674-55CBBECC1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7992888" cy="1752600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/>
                <a:latin typeface="Derby"/>
              </a:rPr>
              <a:t>ЗНАННЯ ПРАВИЛ КОМУНІКАЦІЇ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‒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/>
                <a:latin typeface="Derby"/>
              </a:rPr>
              <a:t> 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/>
                <a:latin typeface="Derby"/>
              </a:rPr>
              <a:t>ПЕРШИЙ КРОК ДЛЯ 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effectLst/>
              <a:latin typeface="Derby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Derby"/>
              </a:rPr>
              <a:t>ПОДОЛАННЯ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/>
                <a:latin typeface="Derby"/>
              </a:rPr>
              <a:t> ЇЇ СТРАХУ</a:t>
            </a:r>
            <a:endParaRPr lang="uk-UA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99230B5-D895-4944-8F69-C23D427B998A}"/>
              </a:ext>
            </a:extLst>
          </p:cNvPr>
          <p:cNvSpPr txBox="1"/>
          <p:nvPr/>
        </p:nvSpPr>
        <p:spPr>
          <a:xfrm>
            <a:off x="336141" y="116632"/>
            <a:ext cx="86025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Принизити ‒ ось підсвідома мета критичних реплік. Але як відповідати на них?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Алгоритм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1 крок.</a:t>
            </a:r>
            <a:r>
              <a:rPr lang="uk-UA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Перше, з чого слід розпочати ‒ це з невербального реагування ‒ реагуй спокійно і з добропорядною посмішкою.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2 крок.</a:t>
            </a:r>
            <a:r>
              <a:rPr lang="uk-UA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Обери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стратегію реагування:</a:t>
            </a:r>
            <a:endParaRPr lang="uk-UA" dirty="0">
              <a:effectLst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94F11315-A54C-40BC-A86D-D9EE0051A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832695"/>
              </p:ext>
            </p:extLst>
          </p:nvPr>
        </p:nvGraphicFramePr>
        <p:xfrm>
          <a:off x="498616" y="1593960"/>
          <a:ext cx="8172433" cy="3017520"/>
        </p:xfrm>
        <a:graphic>
          <a:graphicData uri="http://schemas.openxmlformats.org/drawingml/2006/table">
            <a:tbl>
              <a:tblPr/>
              <a:tblGrid>
                <a:gridCol w="2676353">
                  <a:extLst>
                    <a:ext uri="{9D8B030D-6E8A-4147-A177-3AD203B41FA5}">
                      <a16:colId xmlns="" xmlns:a16="http://schemas.microsoft.com/office/drawing/2014/main" val="2029652387"/>
                    </a:ext>
                  </a:extLst>
                </a:gridCol>
                <a:gridCol w="5496080">
                  <a:extLst>
                    <a:ext uri="{9D8B030D-6E8A-4147-A177-3AD203B41FA5}">
                      <a16:colId xmlns="" xmlns:a16="http://schemas.microsoft.com/office/drawing/2014/main" val="2050367374"/>
                    </a:ext>
                  </a:extLst>
                </a:gridCol>
              </a:tblGrid>
              <a:tr h="387972">
                <a:tc>
                  <a:txBody>
                    <a:bodyPr/>
                    <a:lstStyle/>
                    <a:p>
                      <a:pPr marL="41262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Стратегія незворушного спокою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‒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вівця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«Я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промовчу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поміркуй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над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своїми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словами»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7365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1262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Стратегія моралізування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1262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‒ крива»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вихована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не буду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відкривати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очі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твої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дефекти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9787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1262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Стратегія дотепу 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1262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‒ шпала»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«Та не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засмучуйся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так,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колись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скинеш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вагу».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6370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Стратегія аналізу намірів 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‒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дурепа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емоцій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слово. Браво!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Дуже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артистично!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630446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ECF90EC-5C01-4BD9-9411-0BE20EAAC82D}"/>
              </a:ext>
            </a:extLst>
          </p:cNvPr>
          <p:cNvSpPr txBox="1"/>
          <p:nvPr/>
        </p:nvSpPr>
        <p:spPr>
          <a:xfrm>
            <a:off x="526397" y="4725144"/>
            <a:ext cx="82220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3 крок.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З’ясуй, які образи ти чуєш найчастіше і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випиши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їх. Дай відповідь на ці образи за вищеописаними стратегіями: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_________________________________________________________________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_________________________________________________________________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 _________________________________________________________________  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Запам’ятай їх і використовуй як особисту форму реагування. Не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давай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своєму кривдникові відчути перемогу!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Головне ‒ не копіюй ворожу стратегію опонента, інакше топлячи один одного, ви волієте </a:t>
            </a:r>
            <a:r>
              <a:rPr lang="uk-UA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зав’язнути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обоє у болоті ненависті</a:t>
            </a:r>
            <a:r>
              <a:rPr lang="uk-UA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uk-U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837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025F59-FAC6-4F39-A019-63442630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І на завершення</a:t>
            </a:r>
            <a:r>
              <a:rPr lang="uk-UA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br>
              <a:rPr lang="uk-UA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>
                <a:solidFill>
                  <a:srgbClr val="008A3E"/>
                </a:solidFill>
                <a:effectLst/>
                <a:latin typeface="Derby"/>
              </a:rPr>
              <a:t>РЕЛАКСАЦІЙНА </a:t>
            </a:r>
            <a:r>
              <a:rPr lang="uk-UA" sz="1800" dirty="0">
                <a:solidFill>
                  <a:srgbClr val="008A3E"/>
                </a:solidFill>
                <a:effectLst/>
                <a:latin typeface="Derby"/>
              </a:rPr>
              <a:t>ВПРАВА «МИЛЬНІ БУЛЬБАШКИ»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7E85FDD-397A-4D02-83FE-E5E611497A83}"/>
              </a:ext>
            </a:extLst>
          </p:cNvPr>
          <p:cNvSpPr txBox="1"/>
          <p:nvPr/>
        </p:nvSpPr>
        <p:spPr>
          <a:xfrm>
            <a:off x="372979" y="1331495"/>
            <a:ext cx="8614611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 пропонуємо тобі аудіо файл релаксаційної </a:t>
            </a:r>
            <a:r>
              <a:rPr lang="uk-UA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вправи (див. </a:t>
            </a:r>
            <a:r>
              <a:rPr lang="uk-UA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аудіофайл</a:t>
            </a:r>
            <a:r>
              <a:rPr lang="uk-UA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4).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Розташуйся зручно у кріслі, заплющ очі, і в спокійній обстановці прослухай антистресові установки. Це допоможе тобі розслабитися</a:t>
            </a:r>
            <a:endParaRPr lang="uk-UA" dirty="0">
              <a:effectLst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7E5EBD05-CFB7-4A6E-BD50-920E84936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15" y="2203535"/>
            <a:ext cx="5979695" cy="39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8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84A529-3006-428A-8368-9EFADC0B9F3A}"/>
              </a:ext>
            </a:extLst>
          </p:cNvPr>
          <p:cNvSpPr txBox="1"/>
          <p:nvPr/>
        </p:nvSpPr>
        <p:spPr>
          <a:xfrm>
            <a:off x="1403648" y="2564904"/>
            <a:ext cx="60187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642D"/>
                </a:solidFill>
                <a:effectLst/>
                <a:latin typeface="Derby" pitchFamily="2" charset="0"/>
              </a:rPr>
              <a:t>БАЖАЄМО ГАРНОГО ДНЯ Й АКТИВНОСТІ!</a:t>
            </a:r>
            <a:endParaRPr lang="ru-RU" sz="2800" dirty="0">
              <a:effectLst/>
              <a:latin typeface="Derb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7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3137B9-2228-4ABB-910C-2886EE5D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sz="1800" b="1" dirty="0">
                <a:solidFill>
                  <a:srgbClr val="E16A0A"/>
                </a:solidFill>
                <a:effectLst/>
                <a:latin typeface="Derby"/>
              </a:rPr>
              <a:t>ВЧИМОСЯ ЕФЕКТИВНО ВИСЛОВЛЮВАТИ СВОЇ ДУМКИ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2000" b="1" i="1" dirty="0">
                <a:solidFill>
                  <a:srgbClr val="E16A0A"/>
                </a:solidFill>
                <a:effectLst/>
                <a:latin typeface="Times New Roman" panose="02020603050405020304" pitchFamily="18" charset="0"/>
              </a:rPr>
              <a:t>Мета </a:t>
            </a:r>
            <a:r>
              <a:rPr lang="ru-RU" sz="2000" b="1" i="1" dirty="0" err="1">
                <a:solidFill>
                  <a:srgbClr val="E16A0A"/>
                </a:solidFill>
                <a:effectLst/>
                <a:latin typeface="Times New Roman" panose="02020603050405020304" pitchFamily="18" charset="0"/>
              </a:rPr>
              <a:t>заняття</a:t>
            </a:r>
            <a:r>
              <a:rPr lang="ru-RU" sz="2000" b="1" i="1" dirty="0">
                <a:solidFill>
                  <a:srgbClr val="E16A0A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E16A0A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засвоєння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правил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подолання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тривожності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ситуаціях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спілкування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uk-UA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850B45D-89DA-4603-9CE4-44CF719A71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1"/>
            <a:ext cx="5760640" cy="369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137F77-0013-48B5-830E-47350E1DDD44}"/>
              </a:ext>
            </a:extLst>
          </p:cNvPr>
          <p:cNvSpPr txBox="1"/>
          <p:nvPr/>
        </p:nvSpPr>
        <p:spPr>
          <a:xfrm>
            <a:off x="628650" y="5254531"/>
            <a:ext cx="76490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 перших трьох завдань ‒ навчитись правильно будувати висловлювання під час комунікативної взаємодії. Адже це є запорукою комунікативної компетентності та впевненості у собі.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113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9236361-595B-4F7F-A6C0-8018F5A3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b="1" i="1" dirty="0">
                <a:solidFill>
                  <a:srgbClr val="403152"/>
                </a:solidFill>
                <a:effectLst/>
                <a:latin typeface="Times New Roman" panose="02020603050405020304" pitchFamily="18" charset="0"/>
              </a:rPr>
              <a:t>Отже, розпочинаємо!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Цю табличку особових займенників ми всі розглядали на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уроках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граматики. Втім, вона корисна і для спілкування, оскільки навчить нас правильно будувати свої висловлювання. Згадайте її.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1AFD081F-E505-4EFB-83EA-D05D095B6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31998"/>
              </p:ext>
            </p:extLst>
          </p:nvPr>
        </p:nvGraphicFramePr>
        <p:xfrm>
          <a:off x="628650" y="1242853"/>
          <a:ext cx="7083592" cy="1325562"/>
        </p:xfrm>
        <a:graphic>
          <a:graphicData uri="http://schemas.openxmlformats.org/drawingml/2006/table">
            <a:tbl>
              <a:tblPr/>
              <a:tblGrid>
                <a:gridCol w="2207122">
                  <a:extLst>
                    <a:ext uri="{9D8B030D-6E8A-4147-A177-3AD203B41FA5}">
                      <a16:colId xmlns="" xmlns:a16="http://schemas.microsoft.com/office/drawing/2014/main" val="2449200347"/>
                    </a:ext>
                  </a:extLst>
                </a:gridCol>
                <a:gridCol w="2445032">
                  <a:extLst>
                    <a:ext uri="{9D8B030D-6E8A-4147-A177-3AD203B41FA5}">
                      <a16:colId xmlns="" xmlns:a16="http://schemas.microsoft.com/office/drawing/2014/main" val="832971048"/>
                    </a:ext>
                  </a:extLst>
                </a:gridCol>
                <a:gridCol w="2431438">
                  <a:extLst>
                    <a:ext uri="{9D8B030D-6E8A-4147-A177-3AD203B41FA5}">
                      <a16:colId xmlns="" xmlns:a16="http://schemas.microsoft.com/office/drawing/2014/main" val="2716205474"/>
                    </a:ext>
                  </a:extLst>
                </a:gridCol>
              </a:tblGrid>
              <a:tr h="44185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особа</a:t>
                      </a:r>
                      <a:endParaRPr lang="uk-UA" dirty="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</a:t>
                      </a:r>
                      <a:endParaRPr lang="uk-UA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</a:t>
                      </a:r>
                      <a:endParaRPr lang="uk-UA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9353189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особа</a:t>
                      </a:r>
                      <a:endParaRPr lang="uk-UA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</a:t>
                      </a:r>
                      <a:endParaRPr lang="uk-UA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</a:t>
                      </a:r>
                      <a:endParaRPr lang="uk-UA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18081431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особа</a:t>
                      </a:r>
                      <a:endParaRPr lang="uk-UA" dirty="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ВІН, ВОНА, ВОНО</a:t>
                      </a:r>
                      <a:endParaRPr lang="uk-UA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ВОНИ</a:t>
                      </a:r>
                      <a:endParaRPr lang="uk-UA" dirty="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55461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C0B14DB-E662-4F0A-AAEB-1A0EE71FA283}"/>
              </a:ext>
            </a:extLst>
          </p:cNvPr>
          <p:cNvSpPr txBox="1"/>
          <p:nvPr/>
        </p:nvSpPr>
        <p:spPr>
          <a:xfrm>
            <a:off x="433136" y="2699135"/>
            <a:ext cx="727910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02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Розпочинаємо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Я-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висловлювань</a:t>
            </a:r>
            <a:endParaRPr lang="ru-RU" dirty="0">
              <a:effectLst/>
            </a:endParaRPr>
          </a:p>
          <a:p>
            <a:pPr marL="450202" indent="0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E16A0A"/>
                </a:solidFill>
                <a:effectLst/>
                <a:latin typeface="Derby"/>
              </a:rPr>
              <a:t>1. Я- І МИ-ВИСЛОВЛЮВАННЯ</a:t>
            </a:r>
            <a:endParaRPr lang="ru-RU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Крок 1. Я-</a:t>
            </a:r>
            <a:r>
              <a:rPr lang="ru-RU" sz="1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висловлювання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спілкуванні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‒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демонстрація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статусу та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індивідуальності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«Я маю свою точку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...», «Я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переконаний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словах...», «Я дивлюсь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інакше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...». </a:t>
            </a:r>
            <a:endParaRPr lang="ru-RU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хочеш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стати </a:t>
            </a:r>
            <a:r>
              <a:rPr lang="ru-RU" sz="1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впевненим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використовуй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1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своєму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мовленні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Я-</a:t>
            </a:r>
            <a:r>
              <a:rPr lang="ru-RU" sz="1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висловлювання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!</a:t>
            </a:r>
            <a:endParaRPr lang="ru-RU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Але: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Я-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висловлювання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бути:</a:t>
            </a:r>
            <a:endParaRPr lang="ru-RU" dirty="0">
              <a:effectLst/>
            </a:endParaRPr>
          </a:p>
          <a:p>
            <a:pPr marL="90740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1" dirty="0" err="1">
                <a:solidFill>
                  <a:srgbClr val="E16A0A"/>
                </a:solidFill>
                <a:effectLst/>
                <a:latin typeface="Times New Roman" panose="02020603050405020304" pitchFamily="18" charset="0"/>
              </a:rPr>
              <a:t>ініціативними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«Я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зустрітись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об 11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годині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‒ вони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виражають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твою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впевненість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>
              <a:effectLst/>
            </a:endParaRPr>
          </a:p>
          <a:p>
            <a:pPr marL="450202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бути: </a:t>
            </a:r>
            <a:endParaRPr lang="ru-RU" dirty="0">
              <a:effectLst/>
            </a:endParaRPr>
          </a:p>
          <a:p>
            <a:pPr marL="90740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1" dirty="0" err="1">
                <a:solidFill>
                  <a:srgbClr val="E16A0A"/>
                </a:solidFill>
                <a:effectLst/>
                <a:latin typeface="Times New Roman" panose="02020603050405020304" pitchFamily="18" charset="0"/>
              </a:rPr>
              <a:t>пасивними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«Я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повинний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там об 11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годині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‒ вони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виражають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твою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хитку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позицію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734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E8270761-F68A-4E68-A6CB-B7134C711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599"/>
            <a:ext cx="2209909" cy="255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12F38878-7A4B-4E7D-A0DD-019811F36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793"/>
            <a:ext cx="2114730" cy="25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87977325-FD8B-4313-84C2-FD3699F1F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90072"/>
              </p:ext>
            </p:extLst>
          </p:nvPr>
        </p:nvGraphicFramePr>
        <p:xfrm>
          <a:off x="494042" y="2577923"/>
          <a:ext cx="8064896" cy="4290096"/>
        </p:xfrm>
        <a:graphic>
          <a:graphicData uri="http://schemas.openxmlformats.org/drawingml/2006/table">
            <a:tbl>
              <a:tblPr/>
              <a:tblGrid>
                <a:gridCol w="1053622">
                  <a:extLst>
                    <a:ext uri="{9D8B030D-6E8A-4147-A177-3AD203B41FA5}">
                      <a16:colId xmlns="" xmlns:a16="http://schemas.microsoft.com/office/drawing/2014/main" val="4079339165"/>
                    </a:ext>
                  </a:extLst>
                </a:gridCol>
                <a:gridCol w="3240360">
                  <a:extLst>
                    <a:ext uri="{9D8B030D-6E8A-4147-A177-3AD203B41FA5}">
                      <a16:colId xmlns="" xmlns:a16="http://schemas.microsoft.com/office/drawing/2014/main" val="1638596862"/>
                    </a:ext>
                  </a:extLst>
                </a:gridCol>
                <a:gridCol w="3770914">
                  <a:extLst>
                    <a:ext uri="{9D8B030D-6E8A-4147-A177-3AD203B41FA5}">
                      <a16:colId xmlns="" xmlns:a16="http://schemas.microsoft.com/office/drawing/2014/main" val="2744047600"/>
                    </a:ext>
                  </a:extLst>
                </a:gridCol>
              </a:tblGrid>
              <a:tr h="358939"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взірець</a:t>
                      </a:r>
                      <a:endParaRPr lang="uk-UA" sz="2000" dirty="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 не </a:t>
                      </a: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зможу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приїхати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раніше</a:t>
                      </a:r>
                      <a:endParaRPr lang="ru-RU" sz="2000" dirty="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Враховуючи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розклад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моїх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занять, </a:t>
                      </a:r>
                      <a:r>
                        <a:rPr lang="ru-RU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 </a:t>
                      </a:r>
                      <a:r>
                        <a:rPr lang="ru-RU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приїду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 16.10</a:t>
                      </a:r>
                      <a:endParaRPr lang="ru-RU" sz="2000" dirty="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79119200"/>
                  </a:ext>
                </a:extLst>
              </a:tr>
              <a:tr h="358939"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взірець</a:t>
                      </a:r>
                      <a:endParaRPr lang="uk-UA" sz="200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знову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 прибрав за собою!</a:t>
                      </a:r>
                      <a:endParaRPr lang="ru-RU" sz="2000" dirty="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 </a:t>
                      </a:r>
                      <a:r>
                        <a:rPr lang="ru-RU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сподіваюсь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що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сьогодні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 нас буде чисто</a:t>
                      </a:r>
                      <a:endParaRPr lang="ru-RU" sz="2000" dirty="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6066646"/>
                  </a:ext>
                </a:extLst>
              </a:tr>
              <a:tr h="358939"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взірець</a:t>
                      </a:r>
                      <a:endParaRPr lang="uk-UA" sz="200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мене </a:t>
                      </a: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завжди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цим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ображаєш</a:t>
                      </a:r>
                      <a:endParaRPr lang="ru-RU" sz="2000" dirty="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 </a:t>
                      </a:r>
                      <a:r>
                        <a:rPr lang="ru-RU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вважаю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що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заслуговую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 </a:t>
                      </a: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шанобливе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92994684"/>
                  </a:ext>
                </a:extLst>
              </a:tr>
              <a:tr h="820432"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  <a:endParaRPr lang="uk-UA" sz="200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 змушений годину чекати </a:t>
                      </a:r>
                      <a:endParaRPr lang="uk-UA" sz="2000" dirty="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...</a:t>
                      </a:r>
                      <a:endParaRPr lang="uk-UA" sz="2000" dirty="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4592904"/>
                  </a:ext>
                </a:extLst>
              </a:tr>
              <a:tr h="820432"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  <a:endParaRPr lang="uk-UA" sz="200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 мені не зателефонував, хоча обіцяв</a:t>
                      </a:r>
                      <a:endParaRPr lang="ru-RU" sz="200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...</a:t>
                      </a:r>
                      <a:endParaRPr lang="uk-UA" sz="2000" dirty="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53120"/>
                  </a:ext>
                </a:extLst>
              </a:tr>
              <a:tr h="820432"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  <a:endParaRPr lang="uk-UA" sz="200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через тебе я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запізнився</a:t>
                      </a:r>
                      <a:endParaRPr lang="ru-RU" sz="2000" dirty="0">
                        <a:effectLst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...</a:t>
                      </a:r>
                      <a:endParaRPr lang="uk-UA" sz="2000" dirty="0">
                        <a:effectLst/>
                      </a:endParaRPr>
                    </a:p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104884"/>
                  </a:ext>
                </a:extLst>
              </a:tr>
            </a:tbl>
          </a:graphicData>
        </a:graphic>
      </p:graphicFrame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421216F-9C7D-4CB1-A1FB-9E998CAF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1" y="326105"/>
            <a:ext cx="345638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Спробуй виконати коротку вправу: переведи неефективні вирази в ініціативні Я-висловлювання:</a:t>
            </a:r>
            <a:endParaRPr kumimoji="0" lang="uk-UA" alt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018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26E35A-D353-4532-BF6D-866162B5AD44}"/>
              </a:ext>
            </a:extLst>
          </p:cNvPr>
          <p:cNvSpPr txBox="1"/>
          <p:nvPr/>
        </p:nvSpPr>
        <p:spPr>
          <a:xfrm>
            <a:off x="204536" y="203539"/>
            <a:ext cx="89394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Крок 2.</a:t>
            </a:r>
            <a:r>
              <a:rPr lang="uk-UA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Ми-висловлювання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Ми-висловлювання ‒ це твоє почуття колективізму. Згадай свої останні висловлювання про студентську групу. Ти говорив про події від свого імені (наприклад, «Я з групою був на екскурсії») чи від імені колективу («Ми з групою були на екскурсії»)? Це дуже важливо, тому що «ми» ‒ це твоє почуття належності до колективу. Пам’ятай про це!</a:t>
            </a:r>
            <a:endParaRPr lang="uk-UA" dirty="0">
              <a:effectLst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6EBED88F-A248-4F33-AFA7-7F4608D86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82501"/>
              </p:ext>
            </p:extLst>
          </p:nvPr>
        </p:nvGraphicFramePr>
        <p:xfrm>
          <a:off x="204536" y="2033611"/>
          <a:ext cx="8543928" cy="3651083"/>
        </p:xfrm>
        <a:graphic>
          <a:graphicData uri="http://schemas.openxmlformats.org/drawingml/2006/table">
            <a:tbl>
              <a:tblPr/>
              <a:tblGrid>
                <a:gridCol w="999943">
                  <a:extLst>
                    <a:ext uri="{9D8B030D-6E8A-4147-A177-3AD203B41FA5}">
                      <a16:colId xmlns="" xmlns:a16="http://schemas.microsoft.com/office/drawing/2014/main" val="4143046913"/>
                    </a:ext>
                  </a:extLst>
                </a:gridCol>
                <a:gridCol w="3735372">
                  <a:extLst>
                    <a:ext uri="{9D8B030D-6E8A-4147-A177-3AD203B41FA5}">
                      <a16:colId xmlns="" xmlns:a16="http://schemas.microsoft.com/office/drawing/2014/main" val="512718722"/>
                    </a:ext>
                  </a:extLst>
                </a:gridCol>
                <a:gridCol w="3808613">
                  <a:extLst>
                    <a:ext uri="{9D8B030D-6E8A-4147-A177-3AD203B41FA5}">
                      <a16:colId xmlns="" xmlns:a16="http://schemas.microsoft.com/office/drawing/2014/main" val="3984451327"/>
                    </a:ext>
                  </a:extLst>
                </a:gridCol>
              </a:tblGrid>
              <a:tr h="688981"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взірець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Моя </a:t>
                      </a: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одна з </a:t>
                      </a:r>
                      <a:r>
                        <a:rPr lang="ru-RU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найкращих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Наша група найкраща! 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4371867"/>
                  </a:ext>
                </a:extLst>
              </a:tr>
              <a:tr h="1354480"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Мої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одногрупники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виграли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спортивних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змаганнях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тенісу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5823855"/>
                  </a:ext>
                </a:extLst>
              </a:tr>
              <a:tr h="1607622"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хочу разом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зі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своєю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групою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відвідати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музей З. Фрейда у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3" marR="51293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029746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CBE46B-C28A-462A-AA7D-44250AC30B94}"/>
              </a:ext>
            </a:extLst>
          </p:cNvPr>
          <p:cNvSpPr txBox="1"/>
          <p:nvPr/>
        </p:nvSpPr>
        <p:spPr>
          <a:xfrm>
            <a:off x="770021" y="1664278"/>
            <a:ext cx="4590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Переведи </a:t>
            </a:r>
            <a:r>
              <a:rPr lang="ru-RU" sz="1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вирази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у ми-</a:t>
            </a:r>
            <a:r>
              <a:rPr lang="ru-RU" sz="1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висловлювання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: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069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7F4637-18F3-41E9-BC61-AA0AFECB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>
                <a:solidFill>
                  <a:srgbClr val="00B050"/>
                </a:solidFill>
                <a:effectLst/>
                <a:latin typeface="Derby"/>
              </a:rPr>
              <a:t>3. СИНТОНИ І КОНФЛІКТОГЕНИ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01B135-7D57-433E-8A7A-F984DA9EDC6E}"/>
              </a:ext>
            </a:extLst>
          </p:cNvPr>
          <p:cNvSpPr txBox="1"/>
          <p:nvPr/>
        </p:nvSpPr>
        <p:spPr>
          <a:xfrm>
            <a:off x="421105" y="1299412"/>
            <a:ext cx="851835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B050"/>
                </a:solidFill>
                <a:effectLst/>
                <a:latin typeface="Derby"/>
              </a:rPr>
              <a:t>ТИ- І ВИ-ВИСЛОВЛЮВАННЯ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також можуть мати різну спрямованість, але, зазвичай вони використовуються у якості обвинувачень. </a:t>
            </a:r>
            <a:endParaRPr lang="uk-UA" sz="2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«Це все через тебе...»</a:t>
            </a:r>
            <a:endParaRPr lang="uk-UA" sz="2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«Знову ти </a:t>
            </a:r>
            <a:r>
              <a:rPr lang="uk-UA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забув</a:t>
            </a:r>
            <a:r>
              <a:rPr lang="uk-UA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про те, що я тебе просила...»</a:t>
            </a:r>
            <a:endParaRPr lang="uk-UA" sz="2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«Ти постійно на мене кричиш...»</a:t>
            </a:r>
            <a:endParaRPr lang="uk-UA" sz="2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 фрази є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конфліктогенами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Їх використання призводить до конфлікту, тому неприпустимо для спілкування!</a:t>
            </a:r>
            <a:endParaRPr lang="uk-UA" sz="2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>
                <a:solidFill>
                  <a:srgbClr val="008A3E"/>
                </a:solidFill>
                <a:effectLst/>
                <a:latin typeface="Times New Roman" panose="02020603050405020304" pitchFamily="18" charset="0"/>
              </a:rPr>
              <a:t>Завдання:</a:t>
            </a:r>
            <a:r>
              <a:rPr lang="uk-UA" sz="2000" dirty="0">
                <a:solidFill>
                  <a:srgbClr val="008A3E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Заплющ очі, згадай всі фрази дослівно, які ти проговорював сьогодні. Спробуй для себе з’ясувати, скільки фраз-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конфліктогенів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ти сьогодні висловив. </a:t>
            </a:r>
            <a:endParaRPr lang="uk-UA" sz="2000" dirty="0">
              <a:effectLst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18BA0124-B517-445C-B8FB-E73B951FB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32004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19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56F11BB-5626-46F0-9FAD-3250ABECF8B8}"/>
              </a:ext>
            </a:extLst>
          </p:cNvPr>
          <p:cNvSpPr txBox="1"/>
          <p:nvPr/>
        </p:nvSpPr>
        <p:spPr>
          <a:xfrm>
            <a:off x="409074" y="1099713"/>
            <a:ext cx="8554453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Однак, ти-висловлювання можна використовувати і в якості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синтонів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(позитивно спрямованих висловлювань), наприклад:</a:t>
            </a:r>
            <a:endParaRPr lang="uk-UA" sz="2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«Ти молодець!»</a:t>
            </a:r>
            <a:endParaRPr lang="uk-UA" sz="2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«Сьогодні ти був неперевершеним»</a:t>
            </a:r>
            <a:endParaRPr lang="uk-UA" sz="2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«Якщо ти добре попрацюєш над цим, то твої досягнення будуть оцінені!»</a:t>
            </a:r>
            <a:endParaRPr lang="uk-UA" sz="2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Завдання для тебе:</a:t>
            </a:r>
            <a:r>
              <a:rPr lang="uk-UA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Підготуй, а потім вислови компліменти своїм друзям у тих справах, в яких вони поки що недосконалі, але роблять перші кроки. Для прикладу:</a:t>
            </a:r>
            <a:endParaRPr lang="uk-UA" sz="2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Комлімент</a:t>
            </a:r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1.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«Мій любий Сашко, ти поскладав у своїй шафі? Молодець. Якщо так буде й надалі, наша кімната сяятиме чистотою!» (замість «У нас знову безлад!»)</a:t>
            </a:r>
            <a:endParaRPr lang="uk-UA" sz="2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Комлімент 2.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_________________________________________________________________</a:t>
            </a:r>
            <a:endParaRPr lang="uk-UA" sz="2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_________________________________________________________________</a:t>
            </a:r>
            <a:endParaRPr lang="uk-UA" sz="2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Комлімент 3.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_________________________________________________________________</a:t>
            </a:r>
            <a:endParaRPr lang="uk-UA" sz="2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___________________________________________________________________</a:t>
            </a:r>
            <a:endParaRPr lang="uk-UA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280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74EB81-BA27-4AC5-8D62-FEF4A58A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933634"/>
                </a:solidFill>
                <a:effectLst/>
                <a:latin typeface="Derby"/>
              </a:rPr>
              <a:t>3. ВІН, ВОНА ТА ВЛАСНЕ ІМ’Я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7E8E8C-696C-43C4-BBE9-DA57649210D3}"/>
              </a:ext>
            </a:extLst>
          </p:cNvPr>
          <p:cNvSpPr txBox="1"/>
          <p:nvPr/>
        </p:nvSpPr>
        <p:spPr>
          <a:xfrm>
            <a:off x="251520" y="1124744"/>
            <a:ext cx="832585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Пам’ятай, що для кожної людини ім’я ‒ це найприємніше слово. Воно підкреслює її значущість та автентичність. Тому у присутності іншої людини краще називати її по імені. </a:t>
            </a:r>
            <a:endParaRPr lang="uk-UA" sz="2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Неприпустимо говорити у товаристві людей про свого товариша у третій особі. Вимовляй: «Софія прагне до іншого!», а не «Вона прагне до іншого». </a:t>
            </a:r>
            <a:endParaRPr lang="uk-UA" sz="2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Завдання:</a:t>
            </a: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Напиши імена своїх найкращих друзів і дай їм стислі характеристики. Наприклад: Олена ‒ чарівна, Олег ‒ мудрий, Сергій ‒ професійний та ін. Виділи серед цих імен своє й опиши свої кращі якості.</a:t>
            </a:r>
            <a:endParaRPr lang="uk-UA" sz="2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‒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‒‒‒‒‒‒‒‒‒‒‒‒‒‒‒‒‒‒‒‒‒‒‒‒‒‒‒‒‒‒‒‒‒‒‒‒‒‒‒‒‒‒‒‒‒‒‒‒‒‒‒‒‒‒‒‒‒‒‒‒‒‒‒‒</a:t>
            </a:r>
            <a:endParaRPr lang="uk-UA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956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2E5AB4-258D-4B82-8262-AEC68A03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2060"/>
                </a:solidFill>
                <a:effectLst/>
                <a:latin typeface="Derby"/>
              </a:rPr>
              <a:t>4. ПРАВИЛА РЕАГУВАННЯ НА ОБРАЗИ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259FF3-0B1B-4BB8-B5BC-0ABD06766467}"/>
              </a:ext>
            </a:extLst>
          </p:cNvPr>
          <p:cNvSpPr txBox="1"/>
          <p:nvPr/>
        </p:nvSpPr>
        <p:spPr>
          <a:xfrm>
            <a:off x="536002" y="1134045"/>
            <a:ext cx="83950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Щойно ми розглянули ситуації спрямованого впливу. Ти висловлював репліки, будував фрази-звернення, але зараз усе навпаки: ущипливі репліки будуть звернені у твій бік. Найбільше, що у цьому людину непокоїть ‒ це вміння правильно реагувати на критичні зауваження: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b="1" i="1" dirty="0">
                <a:solidFill>
                  <a:srgbClr val="008A3E"/>
                </a:solidFill>
                <a:effectLst/>
                <a:latin typeface="Times New Roman" panose="02020603050405020304" pitchFamily="18" charset="0"/>
              </a:rPr>
              <a:t>Ти думаєш, що особливий?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b="1" i="1" dirty="0">
                <a:solidFill>
                  <a:srgbClr val="008A3E"/>
                </a:solidFill>
                <a:effectLst/>
                <a:latin typeface="Times New Roman" panose="02020603050405020304" pitchFamily="18" charset="0"/>
              </a:rPr>
              <a:t>Це ти у всьому винний!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b="1" i="1" dirty="0">
                <a:solidFill>
                  <a:srgbClr val="008A3E"/>
                </a:solidFill>
                <a:effectLst/>
                <a:latin typeface="Times New Roman" panose="02020603050405020304" pitchFamily="18" charset="0"/>
              </a:rPr>
              <a:t>У тебе все одно нічого не вийде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b="1" i="1" dirty="0">
                <a:solidFill>
                  <a:srgbClr val="008A3E"/>
                </a:solidFill>
                <a:effectLst/>
                <a:latin typeface="Times New Roman" panose="02020603050405020304" pitchFamily="18" charset="0"/>
              </a:rPr>
              <a:t>Це не твій рівень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b="1" i="1" dirty="0">
                <a:solidFill>
                  <a:srgbClr val="008A3E"/>
                </a:solidFill>
                <a:effectLst/>
                <a:latin typeface="Times New Roman" panose="02020603050405020304" pitchFamily="18" charset="0"/>
              </a:rPr>
              <a:t>У цьому немає твоєї заслуги! 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b="1" i="1" dirty="0">
                <a:solidFill>
                  <a:srgbClr val="008A3E"/>
                </a:solidFill>
                <a:effectLst/>
                <a:latin typeface="Times New Roman" panose="02020603050405020304" pitchFamily="18" charset="0"/>
              </a:rPr>
              <a:t>Подивіться усі, </a:t>
            </a:r>
            <a:endParaRPr lang="uk-UA" sz="1800" b="1" i="1" dirty="0" smtClean="0">
              <a:solidFill>
                <a:srgbClr val="008A3E"/>
              </a:solidFill>
              <a:effectLst/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b="1" i="1" dirty="0" smtClean="0">
                <a:solidFill>
                  <a:srgbClr val="008A3E"/>
                </a:solidFill>
                <a:effectLst/>
                <a:latin typeface="Times New Roman" panose="02020603050405020304" pitchFamily="18" charset="0"/>
              </a:rPr>
              <a:t>який </a:t>
            </a:r>
            <a:r>
              <a:rPr lang="uk-UA" sz="1800" b="1" i="1" dirty="0">
                <a:solidFill>
                  <a:srgbClr val="008A3E"/>
                </a:solidFill>
                <a:effectLst/>
                <a:latin typeface="Times New Roman" panose="02020603050405020304" pitchFamily="18" charset="0"/>
              </a:rPr>
              <a:t>перед нами бездар! </a:t>
            </a:r>
            <a:endParaRPr lang="uk-UA" sz="1800" b="1" i="1" dirty="0" smtClean="0">
              <a:solidFill>
                <a:srgbClr val="008A3E"/>
              </a:solidFill>
              <a:effectLst/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‒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 те, що вибиває з колії. </a:t>
            </a:r>
            <a:endParaRPr lang="uk-UA" dirty="0">
              <a:effectLst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C6928045-897A-45E1-9879-4E7F71B0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09" y="3436137"/>
            <a:ext cx="4129867" cy="289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51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402</Words>
  <Application>Microsoft Office PowerPoint</Application>
  <PresentationFormat>Экран (4:3)</PresentationFormat>
  <Paragraphs>116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ДЕНЬ 4</vt:lpstr>
      <vt:lpstr>  ВЧИМОСЯ ЕФЕКТИВНО ВИСЛОВЛЮВАТИ СВОЇ ДУМКИ Мета заняття: засвоєння правил комунікації і подолання тривожності у ситуаціях спілкування </vt:lpstr>
      <vt:lpstr>Отже, розпочинаємо! Цю табличку особових займенників ми всі розглядали на уроках граматики. Втім, вона корисна і для спілкування, оскільки навчить нас правильно будувати свої висловлювання. Згадайте її. </vt:lpstr>
      <vt:lpstr>Презентация PowerPoint</vt:lpstr>
      <vt:lpstr>Презентация PowerPoint</vt:lpstr>
      <vt:lpstr>3. СИНТОНИ І КОНФЛІКТОГЕНИ</vt:lpstr>
      <vt:lpstr>Презентация PowerPoint</vt:lpstr>
      <vt:lpstr>3. ВІН, ВОНА ТА ВЛАСНЕ ІМ’Я</vt:lpstr>
      <vt:lpstr>4. ПРАВИЛА РЕАГУВАННЯ НА ОБРАЗИ</vt:lpstr>
      <vt:lpstr>Презентация PowerPoint</vt:lpstr>
      <vt:lpstr>І на завершення:  РЕЛАКСАЦІЙНА ВПРАВА «МИЛЬНІ БУЛЬБАШКИ»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4</dc:title>
  <dc:creator>Nataly</dc:creator>
  <cp:lastModifiedBy>Nataly</cp:lastModifiedBy>
  <cp:revision>4</cp:revision>
  <dcterms:created xsi:type="dcterms:W3CDTF">2021-05-13T03:57:28Z</dcterms:created>
  <dcterms:modified xsi:type="dcterms:W3CDTF">2021-05-13T07:12:12Z</dcterms:modified>
</cp:coreProperties>
</file>