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57" r:id="rId4"/>
    <p:sldId id="263" r:id="rId5"/>
    <p:sldId id="264" r:id="rId6"/>
    <p:sldId id="265" r:id="rId7"/>
    <p:sldId id="269" r:id="rId8"/>
    <p:sldId id="266" r:id="rId9"/>
    <p:sldId id="267" r:id="rId10"/>
    <p:sldId id="268" r:id="rId11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CB78C-2282-497C-B2A1-C314A0F3F2FE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01688"/>
            <a:ext cx="5346700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1AFC7-E5A5-4DE2-9C15-A4042BF7A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iolapharm.com/produktsiya/fitochai/" TargetMode="External"/><Relationship Id="rId2" Type="http://schemas.openxmlformats.org/officeDocument/2006/relationships/hyperlink" Target="https://www.pharmencyclopedia.com.ua/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watsons.ua/uk/zdorovya/travi-ta-fitochayi/c/K100" TargetMode="External"/><Relationship Id="rId4" Type="http://schemas.openxmlformats.org/officeDocument/2006/relationships/hyperlink" Target="https://violapharm.com/produktsiya/lrs-u-filtr-paketah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harmencyclopedia.com.ua/article/1128/rodiola-rozheva" TargetMode="External"/><Relationship Id="rId3" Type="http://schemas.openxmlformats.org/officeDocument/2006/relationships/hyperlink" Target="https://www.pharmencyclopedia.com.ua/article/2055/limonnik-kitajskij" TargetMode="External"/><Relationship Id="rId7" Type="http://schemas.openxmlformats.org/officeDocument/2006/relationships/hyperlink" Target="https://www.pharmencyclopedia.com.ua/article/2341/eleuterokok-kolyuchij" TargetMode="External"/><Relationship Id="rId2" Type="http://schemas.openxmlformats.org/officeDocument/2006/relationships/hyperlink" Target="https://www.pharmencyclopedia.com.ua/article/2632/adaptogeni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zillya.in.ua/zhenshen-likuvalni-vlastivosti-zagotivlya-ta-ximichnij-sklad/" TargetMode="External"/><Relationship Id="rId5" Type="http://schemas.openxmlformats.org/officeDocument/2006/relationships/hyperlink" Target="https://www.pharmencyclopedia.com.ua/article/2863/araliya" TargetMode="External"/><Relationship Id="rId10" Type="http://schemas.openxmlformats.org/officeDocument/2006/relationships/hyperlink" Target="https://zillya.in.ua/velikogolovnik-saflorovij-ximichnij-sklad-ta-zastosuvannya/" TargetMode="External"/><Relationship Id="rId4" Type="http://schemas.openxmlformats.org/officeDocument/2006/relationships/hyperlink" Target="https://zillya.in.ua/zamanixa-visoka-ximichnij-sklad-ta-vikoristannya-v-medicini/" TargetMode="External"/><Relationship Id="rId9" Type="http://schemas.openxmlformats.org/officeDocument/2006/relationships/hyperlink" Target="https://www.pharmencyclopedia.com.ua/article/2415/exinacey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lorasecret.ua/%D0%BF%D1%80%D0%B0%D0%B2%D0%B8%D0%BB%D0%B0-%D0%B0%D1%80%D0%BE%D0%BC%D0%B0%D1%82%D0%B5%D1%80%D0%B0%D0%BF%D1%96%D1%97/" TargetMode="External"/><Relationship Id="rId2" Type="http://schemas.openxmlformats.org/officeDocument/2006/relationships/hyperlink" Target="https://www.pharmencyclopedia.com.ua/article/2874/aromoterapiya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nestlebaby.com.ua/ua/aromaterapiya-dlya-ditey-vykorystannya-efirnyh-oliy" TargetMode="External"/><Relationship Id="rId5" Type="http://schemas.openxmlformats.org/officeDocument/2006/relationships/hyperlink" Target="https://ukr.media/medicine/378614/" TargetMode="External"/><Relationship Id="rId4" Type="http://schemas.openxmlformats.org/officeDocument/2006/relationships/hyperlink" Target="http://enpuir.npu.edu.ua/bitstream/123456789/13330/1/Chorna2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isichansk.com.ua/2016/10/49178" TargetMode="External"/><Relationship Id="rId2" Type="http://schemas.openxmlformats.org/officeDocument/2006/relationships/hyperlink" Target="https://vseosvita.ua/library/apiterapia-ta-ii-vikoristanna-narodnou-ta-tradicijnou-medicinou-76376.html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nuph.edu.ua/wp-content/uploads/2015/04/Farmatsiya_Ukrayiny-_Tom_1_APITERAPIYA.pdf" TargetMode="External"/><Relationship Id="rId5" Type="http://schemas.openxmlformats.org/officeDocument/2006/relationships/hyperlink" Target="https://nubip.edu.ua/sites/default/files/u224/med.pdf" TargetMode="External"/><Relationship Id="rId4" Type="http://schemas.openxmlformats.org/officeDocument/2006/relationships/hyperlink" Target="http://www.nbuv.gov.ua/node/216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orpost.ua/ukr/uslugi/lechenie/biologicheskaya-terapiya/autogemoterapiya/" TargetMode="External"/><Relationship Id="rId2" Type="http://schemas.openxmlformats.org/officeDocument/2006/relationships/hyperlink" Target="https://wworld.com.ua/health/1363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vaseda.com.ua/uk/hyrudoter/" TargetMode="External"/><Relationship Id="rId2" Type="http://schemas.openxmlformats.org/officeDocument/2006/relationships/hyperlink" Target="https://uozter.gov.ua/ua/pages/338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youtube.com/watch?v=fMehvCaSYhQ" TargetMode="External"/><Relationship Id="rId4" Type="http://schemas.openxmlformats.org/officeDocument/2006/relationships/hyperlink" Target="https://allergo.kiev.ua/klinichni-aspekti-girudoterapiyi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0" y="142852"/>
            <a:ext cx="9144000" cy="495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strike="noStrike" spc="-1" dirty="0" err="1" smtClean="0">
                <a:solidFill>
                  <a:srgbClr val="00B050"/>
                </a:solidFill>
                <a:latin typeface="Calibri"/>
                <a:ea typeface="DejaVu Sans"/>
              </a:rPr>
              <a:t>Природні</a:t>
            </a:r>
            <a:r>
              <a:rPr lang="ru-RU" sz="2800" b="1" strike="noStrike" spc="-1" dirty="0" smtClean="0">
                <a:solidFill>
                  <a:srgbClr val="00B050"/>
                </a:solidFill>
                <a:latin typeface="Calibri"/>
                <a:ea typeface="DejaVu Sans"/>
              </a:rPr>
              <a:t> </a:t>
            </a:r>
            <a:r>
              <a:rPr lang="ru-RU" sz="2800" b="1" spc="-1" dirty="0" err="1" smtClean="0">
                <a:solidFill>
                  <a:srgbClr val="00B050"/>
                </a:solidFill>
                <a:latin typeface="Calibri"/>
                <a:ea typeface="DejaVu Sans"/>
              </a:rPr>
              <a:t>засоби</a:t>
            </a:r>
            <a:r>
              <a:rPr lang="ru-RU" sz="2800" b="1" spc="-1" dirty="0" smtClean="0">
                <a:solidFill>
                  <a:srgbClr val="00B050"/>
                </a:solidFill>
                <a:latin typeface="Calibri"/>
                <a:ea typeface="DejaVu Sans"/>
              </a:rPr>
              <a:t> </a:t>
            </a:r>
            <a:r>
              <a:rPr lang="ru-RU" sz="2800" b="1" spc="-1" dirty="0" err="1" smtClean="0">
                <a:solidFill>
                  <a:srgbClr val="00B050"/>
                </a:solidFill>
                <a:latin typeface="Calibri"/>
                <a:ea typeface="DejaVu Sans"/>
              </a:rPr>
              <a:t>підвищення</a:t>
            </a:r>
            <a:r>
              <a:rPr lang="ru-RU" sz="2800" b="1" spc="-1" dirty="0" smtClean="0">
                <a:solidFill>
                  <a:srgbClr val="00B050"/>
                </a:solidFill>
                <a:latin typeface="Calibri"/>
                <a:ea typeface="DejaVu Sans"/>
              </a:rPr>
              <a:t> </a:t>
            </a:r>
            <a:r>
              <a:rPr lang="ru-RU" sz="2800" b="1" spc="-1" dirty="0" err="1" smtClean="0">
                <a:solidFill>
                  <a:srgbClr val="00B050"/>
                </a:solidFill>
                <a:latin typeface="Calibri"/>
                <a:ea typeface="DejaVu Sans"/>
              </a:rPr>
              <a:t>резистентності</a:t>
            </a:r>
            <a:r>
              <a:rPr lang="ru-RU" sz="2800" b="1" spc="-1" dirty="0" smtClean="0">
                <a:solidFill>
                  <a:srgbClr val="00B050"/>
                </a:solidFill>
                <a:latin typeface="Calibri"/>
                <a:ea typeface="DejaVu Sans"/>
              </a:rPr>
              <a:t> </a:t>
            </a:r>
            <a:r>
              <a:rPr lang="ru-RU" sz="2800" b="1" spc="-1" dirty="0" err="1" smtClean="0">
                <a:solidFill>
                  <a:srgbClr val="00B050"/>
                </a:solidFill>
                <a:latin typeface="Calibri"/>
                <a:ea typeface="DejaVu Sans"/>
              </a:rPr>
              <a:t>організму</a:t>
            </a:r>
            <a:endParaRPr lang="ru-RU" sz="2800" b="0" strike="noStrike" spc="-1" dirty="0">
              <a:solidFill>
                <a:srgbClr val="00B050"/>
              </a:solidFill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285840" y="714356"/>
            <a:ext cx="8643878" cy="549564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ru-RU" sz="4000" b="1" strike="noStrike" spc="-1" dirty="0" err="1" smtClean="0">
                <a:solidFill>
                  <a:srgbClr val="0070C0"/>
                </a:solidFill>
                <a:latin typeface="Calibri"/>
                <a:ea typeface="DejaVu Sans"/>
              </a:rPr>
              <a:t>Практичне</a:t>
            </a:r>
            <a:r>
              <a:rPr lang="ru-RU" sz="4000" b="1" strike="noStrike" spc="-1" dirty="0" smtClean="0">
                <a:solidFill>
                  <a:srgbClr val="0070C0"/>
                </a:solidFill>
                <a:latin typeface="Calibri"/>
                <a:ea typeface="DejaVu Sans"/>
              </a:rPr>
              <a:t> </a:t>
            </a:r>
            <a:r>
              <a:rPr lang="ru-RU" sz="4000" b="1" strike="noStrike" spc="-1" dirty="0" err="1">
                <a:solidFill>
                  <a:srgbClr val="0070C0"/>
                </a:solidFill>
                <a:latin typeface="Calibri"/>
                <a:ea typeface="DejaVu Sans"/>
              </a:rPr>
              <a:t>заняття</a:t>
            </a:r>
            <a:r>
              <a:rPr lang="ru-RU" sz="40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 № </a:t>
            </a:r>
            <a:r>
              <a:rPr lang="ru-RU" sz="4000" b="1" strike="noStrike" spc="-1" dirty="0" smtClean="0">
                <a:solidFill>
                  <a:srgbClr val="0070C0"/>
                </a:solidFill>
                <a:latin typeface="Calibri"/>
                <a:ea typeface="DejaVu Sans"/>
              </a:rPr>
              <a:t>12,13</a:t>
            </a:r>
            <a:endParaRPr lang="ru-RU" sz="4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uk-UA" sz="4000" b="1" dirty="0" smtClean="0">
                <a:solidFill>
                  <a:srgbClr val="FF0000"/>
                </a:solidFill>
              </a:rPr>
              <a:t>12. Фітотерапія</a:t>
            </a:r>
            <a:r>
              <a:rPr lang="uk-UA" sz="4000" b="1" dirty="0" smtClean="0">
                <a:solidFill>
                  <a:srgbClr val="FF0000"/>
                </a:solidFill>
              </a:rPr>
              <a:t>. </a:t>
            </a:r>
            <a:r>
              <a:rPr lang="uk-UA" sz="4000" b="1" dirty="0" err="1" smtClean="0">
                <a:solidFill>
                  <a:srgbClr val="FF0000"/>
                </a:solidFill>
              </a:rPr>
              <a:t>Ароматерапія</a:t>
            </a:r>
            <a:endParaRPr lang="uk-UA" sz="4000" b="1" dirty="0" smtClean="0">
              <a:solidFill>
                <a:srgbClr val="FF0000"/>
              </a:solidFill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ru-RU" sz="4000" b="1" strike="noStrike" spc="-1" dirty="0" smtClean="0">
                <a:solidFill>
                  <a:srgbClr val="FF0000"/>
                </a:solidFill>
                <a:latin typeface="Calibri"/>
                <a:ea typeface="DejaVu Sans"/>
              </a:rPr>
              <a:t>13. </a:t>
            </a:r>
            <a:r>
              <a:rPr lang="uk-UA" sz="4000" b="1" dirty="0" err="1" smtClean="0">
                <a:solidFill>
                  <a:srgbClr val="FF0000"/>
                </a:solidFill>
              </a:rPr>
              <a:t>Натуропатія</a:t>
            </a:r>
            <a:r>
              <a:rPr lang="uk-UA" sz="4000" b="1" dirty="0" smtClean="0">
                <a:solidFill>
                  <a:srgbClr val="FF0000"/>
                </a:solidFill>
              </a:rPr>
              <a:t>. Апітерапія. </a:t>
            </a:r>
            <a:r>
              <a:rPr lang="uk-UA" sz="4000" b="1" dirty="0" err="1" smtClean="0">
                <a:solidFill>
                  <a:srgbClr val="FF0000"/>
                </a:solidFill>
              </a:rPr>
              <a:t>Аутогемотерапія</a:t>
            </a:r>
            <a:r>
              <a:rPr lang="uk-UA" sz="4000" b="1" dirty="0" smtClean="0">
                <a:solidFill>
                  <a:srgbClr val="FF0000"/>
                </a:solidFill>
              </a:rPr>
              <a:t>. </a:t>
            </a:r>
            <a:r>
              <a:rPr lang="uk-UA" sz="4000" b="1" dirty="0" err="1" smtClean="0">
                <a:solidFill>
                  <a:srgbClr val="FF0000"/>
                </a:solidFill>
              </a:rPr>
              <a:t>Гірудотерапія</a:t>
            </a:r>
            <a:endParaRPr lang="ru-RU" sz="3200" b="1" strike="noStrike" spc="-1" dirty="0" smtClean="0">
              <a:solidFill>
                <a:srgbClr val="000000"/>
              </a:solidFill>
              <a:latin typeface="Calibri"/>
              <a:ea typeface="DejaVu Sans"/>
            </a:endParaRPr>
          </a:p>
          <a:p>
            <a:pPr algn="just">
              <a:lnSpc>
                <a:spcPct val="100000"/>
              </a:lnSpc>
              <a:spcBef>
                <a:spcPts val="561"/>
              </a:spcBef>
            </a:pPr>
            <a:endParaRPr lang="ru-RU" sz="2800" b="1" strike="noStrike" spc="-1" dirty="0" smtClean="0">
              <a:solidFill>
                <a:srgbClr val="000000"/>
              </a:solidFill>
              <a:latin typeface="Calibri"/>
              <a:ea typeface="DejaVu Sans"/>
            </a:endParaRPr>
          </a:p>
          <a:p>
            <a:pPr algn="just">
              <a:lnSpc>
                <a:spcPct val="100000"/>
              </a:lnSpc>
              <a:spcBef>
                <a:spcPts val="561"/>
              </a:spcBef>
            </a:pP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МЕТА: </a:t>
            </a:r>
            <a:r>
              <a:rPr lang="ru-RU" sz="2800" b="1" strike="noStrike" spc="-1" dirty="0" err="1" smtClean="0">
                <a:solidFill>
                  <a:srgbClr val="000000"/>
                </a:solidFill>
                <a:latin typeface="Calibri"/>
                <a:ea typeface="DejaVu Sans"/>
              </a:rPr>
              <a:t>ознайомитися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800" b="1" strike="noStrike" spc="-1" dirty="0" err="1" smtClean="0">
                <a:solidFill>
                  <a:srgbClr val="000000"/>
                </a:solidFill>
                <a:latin typeface="Calibri"/>
                <a:ea typeface="DejaVu Sans"/>
              </a:rPr>
              <a:t>з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800" b="1" strike="noStrike" spc="-1" dirty="0" err="1" smtClean="0">
                <a:solidFill>
                  <a:srgbClr val="000000"/>
                </a:solidFill>
                <a:latin typeface="Calibri"/>
                <a:ea typeface="DejaVu Sans"/>
              </a:rPr>
              <a:t>поняттям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, </a:t>
            </a:r>
            <a:r>
              <a:rPr lang="ru-RU" sz="2800" b="1" spc="-1" dirty="0" err="1" smtClean="0">
                <a:solidFill>
                  <a:srgbClr val="000000"/>
                </a:solidFill>
                <a:latin typeface="Calibri"/>
                <a:ea typeface="DejaVu Sans"/>
              </a:rPr>
              <a:t>прийомами</a:t>
            </a:r>
            <a:r>
              <a:rPr lang="ru-RU" sz="2800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, </a:t>
            </a:r>
            <a:r>
              <a:rPr lang="ru-RU" sz="2800" b="1" spc="-1" dirty="0" err="1" smtClean="0">
                <a:solidFill>
                  <a:srgbClr val="000000"/>
                </a:solidFill>
                <a:latin typeface="Calibri"/>
                <a:ea typeface="DejaVu Sans"/>
              </a:rPr>
              <a:t>показаннями</a:t>
            </a:r>
            <a:r>
              <a:rPr lang="ru-RU" sz="2800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, </a:t>
            </a:r>
            <a:r>
              <a:rPr lang="ru-RU" sz="2800" b="1" spc="-1" dirty="0" err="1" smtClean="0">
                <a:solidFill>
                  <a:srgbClr val="000000"/>
                </a:solidFill>
                <a:latin typeface="Calibri"/>
                <a:ea typeface="DejaVu Sans"/>
              </a:rPr>
              <a:t>протипоказаннями</a:t>
            </a:r>
            <a:r>
              <a:rPr lang="ru-RU" sz="2800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 до </a:t>
            </a:r>
            <a:r>
              <a:rPr lang="ru-RU" sz="2800" b="1" spc="-1" dirty="0" err="1" smtClean="0">
                <a:solidFill>
                  <a:srgbClr val="000000"/>
                </a:solidFill>
                <a:latin typeface="Calibri"/>
                <a:ea typeface="DejaVu Sans"/>
              </a:rPr>
              <a:t>проведення</a:t>
            </a:r>
            <a:r>
              <a:rPr lang="ru-RU" sz="2800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800" b="1" spc="-1" dirty="0" err="1" smtClean="0">
                <a:solidFill>
                  <a:srgbClr val="000000"/>
                </a:solidFill>
                <a:latin typeface="Calibri"/>
                <a:ea typeface="DejaVu Sans"/>
              </a:rPr>
              <a:t>фіто</a:t>
            </a:r>
            <a:r>
              <a:rPr lang="ru-RU" sz="2800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-, </a:t>
            </a:r>
            <a:r>
              <a:rPr lang="ru-RU" sz="2800" b="1" spc="-1" dirty="0" err="1" smtClean="0">
                <a:solidFill>
                  <a:srgbClr val="000000"/>
                </a:solidFill>
                <a:latin typeface="Calibri"/>
                <a:ea typeface="DejaVu Sans"/>
              </a:rPr>
              <a:t>арома</a:t>
            </a:r>
            <a:r>
              <a:rPr lang="ru-RU" sz="2800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-, </a:t>
            </a:r>
            <a:r>
              <a:rPr lang="ru-RU" sz="2800" b="1" spc="-1" dirty="0" err="1" smtClean="0">
                <a:solidFill>
                  <a:srgbClr val="000000"/>
                </a:solidFill>
                <a:latin typeface="Calibri"/>
                <a:ea typeface="DejaVu Sans"/>
              </a:rPr>
              <a:t>апі</a:t>
            </a:r>
            <a:r>
              <a:rPr lang="ru-RU" sz="2800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-, </a:t>
            </a:r>
            <a:r>
              <a:rPr lang="ru-RU" sz="2800" b="1" spc="-1" dirty="0" err="1" smtClean="0">
                <a:solidFill>
                  <a:srgbClr val="000000"/>
                </a:solidFill>
                <a:latin typeface="Calibri"/>
                <a:ea typeface="DejaVu Sans"/>
              </a:rPr>
              <a:t>аутогемо</a:t>
            </a:r>
            <a:r>
              <a:rPr lang="ru-RU" sz="2800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- та </a:t>
            </a:r>
            <a:r>
              <a:rPr lang="ru-RU" sz="2800" b="1" spc="-1" dirty="0" err="1" smtClean="0">
                <a:solidFill>
                  <a:srgbClr val="000000"/>
                </a:solidFill>
                <a:latin typeface="Calibri"/>
                <a:ea typeface="DejaVu Sans"/>
              </a:rPr>
              <a:t>гірудотерапії</a:t>
            </a:r>
            <a:r>
              <a:rPr lang="ru-RU" sz="2800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lang="ru-RU" sz="2400" b="1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216000" y="0"/>
            <a:ext cx="8711640" cy="667729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36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ПИТАННЯ ДЛЯ </a:t>
            </a:r>
            <a:r>
              <a:rPr lang="ru-RU" sz="3600" b="1" strike="noStrike" spc="-1" dirty="0" smtClean="0">
                <a:solidFill>
                  <a:srgbClr val="0070C0"/>
                </a:solidFill>
                <a:latin typeface="Calibri"/>
                <a:ea typeface="DejaVu Sans"/>
              </a:rPr>
              <a:t>ОБГОВОРЕННЯ</a:t>
            </a:r>
          </a:p>
          <a:p>
            <a:pPr algn="ctr"/>
            <a:r>
              <a:rPr lang="uk-UA" sz="2800" b="1" dirty="0" smtClean="0">
                <a:solidFill>
                  <a:srgbClr val="FF0000"/>
                </a:solidFill>
              </a:rPr>
              <a:t>Тема 12</a:t>
            </a:r>
            <a:r>
              <a:rPr lang="uk-UA" sz="2800" b="1" dirty="0" smtClean="0">
                <a:solidFill>
                  <a:srgbClr val="FF0000"/>
                </a:solidFill>
              </a:rPr>
              <a:t>. Фітотерапія. </a:t>
            </a:r>
            <a:r>
              <a:rPr lang="uk-UA" sz="2800" b="1" dirty="0" err="1" smtClean="0">
                <a:solidFill>
                  <a:srgbClr val="FF0000"/>
                </a:solidFill>
              </a:rPr>
              <a:t>Ароматерапія</a:t>
            </a:r>
            <a:endParaRPr lang="uk-UA" sz="2800" b="1" dirty="0" smtClean="0">
              <a:solidFill>
                <a:srgbClr val="FF0000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400" b="1" dirty="0" smtClean="0"/>
              <a:t>Фітотерапія. </a:t>
            </a:r>
            <a:endParaRPr lang="ru-RU" sz="2400" b="1" dirty="0" smtClean="0"/>
          </a:p>
          <a:p>
            <a:pPr marL="457200" lvl="0" indent="-457200">
              <a:buFont typeface="+mj-lt"/>
              <a:buAutoNum type="arabicPeriod"/>
            </a:pPr>
            <a:r>
              <a:rPr lang="uk-UA" sz="2400" b="1" dirty="0" smtClean="0"/>
              <a:t>Фітонциди. </a:t>
            </a:r>
            <a:endParaRPr lang="ru-RU" sz="2400" b="1" dirty="0" smtClean="0"/>
          </a:p>
          <a:p>
            <a:pPr marL="457200" lvl="0" indent="-457200">
              <a:buFont typeface="+mj-lt"/>
              <a:buAutoNum type="arabicPeriod"/>
            </a:pPr>
            <a:r>
              <a:rPr lang="uk-UA" sz="2400" b="1" dirty="0" smtClean="0"/>
              <a:t>Вчення про адаптогени та адаптогенний ефект. </a:t>
            </a:r>
            <a:endParaRPr lang="ru-RU" sz="2400" b="1" dirty="0" smtClean="0"/>
          </a:p>
          <a:p>
            <a:pPr marL="457200" lvl="0" indent="-457200">
              <a:buFont typeface="+mj-lt"/>
              <a:buAutoNum type="arabicPeriod"/>
            </a:pPr>
            <a:r>
              <a:rPr lang="uk-UA" sz="2400" b="1" dirty="0" smtClean="0"/>
              <a:t>Препарати, що належать до групи адаптогенів (женьшень, елеутерокок, вітамін </a:t>
            </a:r>
            <a:r>
              <a:rPr lang="ru-RU" sz="2400" b="1" dirty="0" smtClean="0"/>
              <a:t>B</a:t>
            </a:r>
            <a:r>
              <a:rPr lang="uk-UA" sz="2400" b="1" dirty="0" smtClean="0"/>
              <a:t>12 та ін.). </a:t>
            </a:r>
            <a:endParaRPr lang="ru-RU" sz="2400" b="1" dirty="0" smtClean="0"/>
          </a:p>
          <a:p>
            <a:pPr marL="457200" lvl="0" indent="-457200">
              <a:buFont typeface="+mj-lt"/>
              <a:buAutoNum type="arabicPeriod"/>
            </a:pPr>
            <a:r>
              <a:rPr lang="uk-UA" sz="2400" b="1" dirty="0" err="1" smtClean="0"/>
              <a:t>Ароматерапія</a:t>
            </a:r>
            <a:r>
              <a:rPr lang="uk-UA" sz="2400" b="1" dirty="0" smtClean="0"/>
              <a:t>.</a:t>
            </a:r>
            <a:endParaRPr lang="uk-UA" sz="2400" b="1" dirty="0" smtClean="0">
              <a:solidFill>
                <a:srgbClr val="FF0000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uk-UA" sz="2800" b="1" dirty="0" smtClean="0">
                <a:solidFill>
                  <a:srgbClr val="FF0000"/>
                </a:solidFill>
              </a:rPr>
              <a:t>Тема 13. </a:t>
            </a:r>
            <a:r>
              <a:rPr lang="uk-UA" sz="2800" b="1" dirty="0" err="1" smtClean="0">
                <a:solidFill>
                  <a:srgbClr val="FF0000"/>
                </a:solidFill>
              </a:rPr>
              <a:t>Натуропатія</a:t>
            </a:r>
            <a:r>
              <a:rPr lang="uk-UA" sz="2800" b="1" dirty="0" smtClean="0">
                <a:solidFill>
                  <a:srgbClr val="FF0000"/>
                </a:solidFill>
              </a:rPr>
              <a:t>. Апітерапія. </a:t>
            </a:r>
            <a:endParaRPr lang="uk-UA" sz="2800" b="1" dirty="0" smtClean="0">
              <a:solidFill>
                <a:srgbClr val="FF0000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uk-UA" sz="2800" b="1" dirty="0" err="1" smtClean="0">
                <a:solidFill>
                  <a:srgbClr val="FF0000"/>
                </a:solidFill>
              </a:rPr>
              <a:t>Аутогемотерапія</a:t>
            </a:r>
            <a:r>
              <a:rPr lang="uk-UA" sz="2800" b="1" dirty="0" smtClean="0">
                <a:solidFill>
                  <a:srgbClr val="FF0000"/>
                </a:solidFill>
              </a:rPr>
              <a:t>. </a:t>
            </a:r>
            <a:r>
              <a:rPr lang="uk-UA" sz="2800" b="1" dirty="0" err="1" smtClean="0">
                <a:solidFill>
                  <a:srgbClr val="FF0000"/>
                </a:solidFill>
              </a:rPr>
              <a:t>Гірудотерапія</a:t>
            </a:r>
            <a:endParaRPr lang="uk-UA" sz="2800" b="1" dirty="0" smtClean="0">
              <a:solidFill>
                <a:srgbClr val="FF000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2400" b="1" dirty="0" err="1" smtClean="0"/>
              <a:t>Натуропатія</a:t>
            </a:r>
            <a:r>
              <a:rPr lang="uk-UA" sz="2400" b="1" dirty="0" smtClean="0"/>
              <a:t>: поняття, підходи та методи. </a:t>
            </a:r>
            <a:endParaRPr lang="ru-RU" sz="2400" b="1" dirty="0" smtClean="0"/>
          </a:p>
          <a:p>
            <a:pPr marL="342900" indent="-342900">
              <a:buFont typeface="+mj-lt"/>
              <a:buAutoNum type="arabicPeriod"/>
            </a:pPr>
            <a:r>
              <a:rPr lang="uk-UA" sz="2400" b="1" dirty="0" smtClean="0"/>
              <a:t>Апітерапія - лікування продуктами бджільництва. Прополіс. </a:t>
            </a:r>
            <a:endParaRPr lang="ru-RU" sz="2400" b="1" dirty="0" smtClean="0"/>
          </a:p>
          <a:p>
            <a:pPr marL="342900" lvl="0" indent="-342900">
              <a:buFont typeface="+mj-lt"/>
              <a:buAutoNum type="arabicPeriod"/>
            </a:pPr>
            <a:r>
              <a:rPr lang="uk-UA" sz="2400" b="1" dirty="0" err="1" smtClean="0"/>
              <a:t>Аутогемотерапія</a:t>
            </a:r>
            <a:r>
              <a:rPr lang="uk-UA" sz="2400" b="1" dirty="0" smtClean="0"/>
              <a:t>. </a:t>
            </a:r>
            <a:endParaRPr lang="ru-RU" sz="2400" b="1" dirty="0" smtClean="0"/>
          </a:p>
          <a:p>
            <a:pPr marL="342900" lvl="0" indent="-342900">
              <a:buFont typeface="+mj-lt"/>
              <a:buAutoNum type="arabicPeriod"/>
            </a:pPr>
            <a:r>
              <a:rPr lang="uk-UA" sz="2400" b="1" dirty="0" err="1" smtClean="0"/>
              <a:t>Гірудотерапія</a:t>
            </a:r>
            <a:r>
              <a:rPr lang="uk-UA" sz="2400" b="1" dirty="0" smtClean="0"/>
              <a:t> - лікування медичною п'явкою. </a:t>
            </a:r>
            <a:r>
              <a:rPr lang="uk-UA" sz="2400" b="1" dirty="0" smtClean="0"/>
              <a:t>Біологічно </a:t>
            </a:r>
            <a:r>
              <a:rPr lang="uk-UA" sz="2400" b="1" dirty="0" smtClean="0"/>
              <a:t>активні речовини медичної п'явки. </a:t>
            </a:r>
            <a:endParaRPr lang="ru-RU" sz="2400" b="1" dirty="0" smtClean="0"/>
          </a:p>
          <a:p>
            <a:pPr marL="342900" indent="-342900" algn="ctr">
              <a:lnSpc>
                <a:spcPct val="100000"/>
              </a:lnSpc>
              <a:buFont typeface="+mj-lt"/>
              <a:buAutoNum type="arabicPeriod"/>
            </a:pPr>
            <a:endParaRPr lang="ru-RU" sz="2000" b="1" strike="noStrike" spc="-1" dirty="0">
              <a:solidFill>
                <a:srgbClr val="FF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219720" y="0"/>
            <a:ext cx="8709998" cy="65603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8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НАВЧАЛЬНІ ЗАВДАННЯ </a:t>
            </a:r>
            <a:endParaRPr lang="ru-RU" sz="2800" b="1" strike="noStrike" spc="-1" dirty="0" smtClean="0">
              <a:solidFill>
                <a:srgbClr val="FF0000"/>
              </a:solidFill>
              <a:latin typeface="Calibri"/>
              <a:ea typeface="DejaVu Sans"/>
            </a:endParaRPr>
          </a:p>
          <a:p>
            <a:pPr algn="ctr">
              <a:lnSpc>
                <a:spcPct val="90000"/>
              </a:lnSpc>
            </a:pPr>
            <a:r>
              <a:rPr lang="uk-UA" sz="2800" b="1" dirty="0" smtClean="0">
                <a:solidFill>
                  <a:srgbClr val="FF0000"/>
                </a:solidFill>
              </a:rPr>
              <a:t>Тема 12. Фітотерапія. </a:t>
            </a:r>
            <a:r>
              <a:rPr lang="uk-UA" sz="2800" b="1" dirty="0" err="1" smtClean="0">
                <a:solidFill>
                  <a:srgbClr val="FF0000"/>
                </a:solidFill>
              </a:rPr>
              <a:t>Ароматерапія</a:t>
            </a:r>
            <a:endParaRPr lang="ru-RU" sz="2800" b="0" strike="noStrike" spc="-1" dirty="0" smtClean="0">
              <a:latin typeface="Arial"/>
            </a:endParaRPr>
          </a:p>
          <a:p>
            <a:pPr algn="just"/>
            <a:r>
              <a:rPr lang="ru-RU" sz="2800" b="1" strike="noStrike" spc="-1" dirty="0" smtClean="0">
                <a:solidFill>
                  <a:srgbClr val="0070C0"/>
                </a:solidFill>
                <a:latin typeface="+mj-lt"/>
                <a:ea typeface="DejaVu Sans"/>
              </a:rPr>
              <a:t>ЗАВДАННЯ </a:t>
            </a:r>
            <a:r>
              <a:rPr lang="ru-RU" sz="2800" b="1" strike="noStrike" spc="-1" dirty="0">
                <a:solidFill>
                  <a:srgbClr val="0070C0"/>
                </a:solidFill>
                <a:latin typeface="+mj-lt"/>
                <a:ea typeface="DejaVu Sans"/>
              </a:rPr>
              <a:t>1. </a:t>
            </a:r>
            <a:r>
              <a:rPr lang="uk-UA" sz="2800" b="1" dirty="0" smtClean="0">
                <a:solidFill>
                  <a:srgbClr val="0070C0"/>
                </a:solidFill>
                <a:latin typeface="+mj-lt"/>
              </a:rPr>
              <a:t>Фітотерапія</a:t>
            </a:r>
            <a:r>
              <a:rPr lang="uk-UA" sz="2800" b="1" dirty="0" smtClean="0">
                <a:solidFill>
                  <a:srgbClr val="0070C0"/>
                </a:solidFill>
                <a:latin typeface="+mj-lt"/>
              </a:rPr>
              <a:t>.</a:t>
            </a:r>
            <a:endParaRPr lang="ru-RU" sz="2000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ru-RU" b="1" dirty="0" smtClean="0">
                <a:latin typeface="+mj-lt"/>
              </a:rPr>
              <a:t>Одним </a:t>
            </a:r>
            <a:r>
              <a:rPr lang="ru-RU" b="1" dirty="0" err="1" smtClean="0">
                <a:latin typeface="+mj-lt"/>
              </a:rPr>
              <a:t>з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видів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оздоровлення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є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фіточай</a:t>
            </a:r>
            <a:r>
              <a:rPr lang="ru-RU" b="1" dirty="0" smtClean="0">
                <a:latin typeface="+mj-lt"/>
              </a:rPr>
              <a:t>. </a:t>
            </a:r>
            <a:r>
              <a:rPr lang="ru-RU" b="1" dirty="0" smtClean="0">
                <a:solidFill>
                  <a:srgbClr val="FF0000"/>
                </a:solidFill>
                <a:latin typeface="+mj-lt"/>
              </a:rPr>
              <a:t>ФІТОЧАЙ</a:t>
            </a:r>
            <a:r>
              <a:rPr lang="ru-RU" b="1" dirty="0" smtClean="0">
                <a:latin typeface="+mj-lt"/>
              </a:rPr>
              <a:t> один </a:t>
            </a:r>
            <a:r>
              <a:rPr lang="ru-RU" b="1" dirty="0" err="1" smtClean="0">
                <a:latin typeface="+mj-lt"/>
              </a:rPr>
              <a:t>з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найдавніших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лікувальних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засобів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і</a:t>
            </a:r>
            <a:r>
              <a:rPr lang="ru-RU" b="1" dirty="0" smtClean="0">
                <a:latin typeface="+mj-lt"/>
              </a:rPr>
              <a:t> на </a:t>
            </a:r>
            <a:r>
              <a:rPr lang="ru-RU" b="1" dirty="0" err="1" smtClean="0">
                <a:latin typeface="+mj-lt"/>
              </a:rPr>
              <a:t>сьогоднішній</a:t>
            </a:r>
            <a:r>
              <a:rPr lang="ru-RU" b="1" dirty="0" smtClean="0">
                <a:latin typeface="+mj-lt"/>
              </a:rPr>
              <a:t> день, на жаль, </a:t>
            </a:r>
            <a:r>
              <a:rPr lang="ru-RU" b="1" dirty="0" err="1" smtClean="0">
                <a:latin typeface="+mj-lt"/>
              </a:rPr>
              <a:t>призабутий</a:t>
            </a:r>
            <a:r>
              <a:rPr lang="ru-RU" b="1" dirty="0" smtClean="0">
                <a:latin typeface="+mj-lt"/>
              </a:rPr>
              <a:t>. </a:t>
            </a:r>
            <a:r>
              <a:rPr lang="ru-RU" b="1" dirty="0" err="1" smtClean="0">
                <a:latin typeface="+mj-lt"/>
              </a:rPr>
              <a:t>Трав’яний</a:t>
            </a:r>
            <a:r>
              <a:rPr lang="ru-RU" b="1" dirty="0" smtClean="0">
                <a:latin typeface="+mj-lt"/>
              </a:rPr>
              <a:t> чай </a:t>
            </a:r>
            <a:r>
              <a:rPr lang="ru-RU" b="1" dirty="0" err="1" smtClean="0">
                <a:latin typeface="+mj-lt"/>
              </a:rPr>
              <a:t>із</a:t>
            </a:r>
            <a:r>
              <a:rPr lang="ru-RU" b="1" dirty="0" smtClean="0">
                <a:latin typeface="+mj-lt"/>
              </a:rPr>
              <a:t> ЛРС </a:t>
            </a:r>
            <a:r>
              <a:rPr lang="ru-RU" b="1" dirty="0" err="1" smtClean="0">
                <a:latin typeface="+mj-lt"/>
              </a:rPr>
              <a:t>вживають</a:t>
            </a:r>
            <a:r>
              <a:rPr lang="ru-RU" b="1" dirty="0" smtClean="0">
                <a:latin typeface="+mj-lt"/>
              </a:rPr>
              <a:t> для </a:t>
            </a:r>
            <a:r>
              <a:rPr lang="ru-RU" b="1" dirty="0" err="1" smtClean="0">
                <a:latin typeface="+mj-lt"/>
              </a:rPr>
              <a:t>профілактики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і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лікування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різних</a:t>
            </a:r>
            <a:r>
              <a:rPr lang="ru-RU" b="1" dirty="0" smtClean="0">
                <a:latin typeface="+mj-lt"/>
              </a:rPr>
              <a:t> хвороб, а </a:t>
            </a:r>
            <a:r>
              <a:rPr lang="ru-RU" b="1" dirty="0" err="1" smtClean="0">
                <a:latin typeface="+mj-lt"/>
              </a:rPr>
              <a:t>також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нормалізації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роботи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внутрішніх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органів</a:t>
            </a:r>
            <a:r>
              <a:rPr lang="ru-RU" b="1" dirty="0" smtClean="0">
                <a:latin typeface="+mj-lt"/>
              </a:rPr>
              <a:t>. </a:t>
            </a:r>
            <a:endParaRPr lang="ru-RU" b="1" dirty="0" smtClean="0">
              <a:latin typeface="+mj-lt"/>
            </a:endParaRPr>
          </a:p>
          <a:p>
            <a:pPr algn="just"/>
            <a:r>
              <a:rPr lang="ru-RU" b="1" dirty="0" err="1" smtClean="0">
                <a:latin typeface="+mj-lt"/>
              </a:rPr>
              <a:t>Які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види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фіточаю</a:t>
            </a:r>
            <a:r>
              <a:rPr lang="ru-RU" b="1" dirty="0" smtClean="0">
                <a:latin typeface="+mj-lt"/>
              </a:rPr>
              <a:t>, </a:t>
            </a:r>
            <a:r>
              <a:rPr lang="ru-RU" b="1" dirty="0" err="1" smtClean="0">
                <a:latin typeface="+mj-lt"/>
              </a:rPr>
              <a:t>чим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він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цінний</a:t>
            </a:r>
            <a:r>
              <a:rPr lang="ru-RU" b="1" dirty="0" smtClean="0">
                <a:latin typeface="+mj-lt"/>
              </a:rPr>
              <a:t>, як </a:t>
            </a:r>
            <a:r>
              <a:rPr lang="ru-RU" b="1" dirty="0" err="1" smtClean="0">
                <a:latin typeface="+mj-lt"/>
              </a:rPr>
              <a:t>вибрати</a:t>
            </a:r>
            <a:r>
              <a:rPr lang="ru-RU" b="1" dirty="0" smtClean="0">
                <a:latin typeface="+mj-lt"/>
              </a:rPr>
              <a:t>, </a:t>
            </a:r>
            <a:r>
              <a:rPr lang="ru-RU" b="1" dirty="0" err="1" smtClean="0">
                <a:latin typeface="+mj-lt"/>
              </a:rPr>
              <a:t>зберегти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і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приготувати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його</a:t>
            </a:r>
            <a:r>
              <a:rPr lang="ru-RU" b="1" dirty="0" smtClean="0">
                <a:latin typeface="+mj-lt"/>
              </a:rPr>
              <a:t>? </a:t>
            </a:r>
            <a:r>
              <a:rPr lang="ru-RU" b="1" dirty="0" err="1" smtClean="0">
                <a:latin typeface="+mj-lt"/>
              </a:rPr>
              <a:t>Існують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фіточаї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з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різноманітних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колекцій</a:t>
            </a:r>
            <a:r>
              <a:rPr lang="ru-RU" b="1" dirty="0" smtClean="0">
                <a:latin typeface="+mj-lt"/>
              </a:rPr>
              <a:t> (</a:t>
            </a:r>
            <a:r>
              <a:rPr lang="ru-RU" b="1" dirty="0" err="1" smtClean="0">
                <a:latin typeface="+mj-lt"/>
              </a:rPr>
              <a:t>нирковий</a:t>
            </a:r>
            <a:r>
              <a:rPr lang="ru-RU" b="1" dirty="0" smtClean="0">
                <a:latin typeface="+mj-lt"/>
              </a:rPr>
              <a:t>, </a:t>
            </a:r>
            <a:r>
              <a:rPr lang="ru-RU" b="1" dirty="0" err="1" smtClean="0">
                <a:latin typeface="+mj-lt"/>
              </a:rPr>
              <a:t>печінковий</a:t>
            </a:r>
            <a:r>
              <a:rPr lang="ru-RU" b="1" dirty="0" smtClean="0">
                <a:latin typeface="+mj-lt"/>
              </a:rPr>
              <a:t>, </a:t>
            </a:r>
            <a:r>
              <a:rPr lang="ru-RU" b="1" dirty="0" err="1" smtClean="0">
                <a:latin typeface="+mj-lt"/>
              </a:rPr>
              <a:t>легеневий</a:t>
            </a:r>
            <a:r>
              <a:rPr lang="ru-RU" b="1" dirty="0" smtClean="0">
                <a:latin typeface="+mj-lt"/>
              </a:rPr>
              <a:t>, </a:t>
            </a:r>
            <a:r>
              <a:rPr lang="ru-RU" b="1" dirty="0" err="1" smtClean="0">
                <a:latin typeface="+mj-lt"/>
              </a:rPr>
              <a:t>заспокійливий</a:t>
            </a:r>
            <a:r>
              <a:rPr lang="ru-RU" b="1" dirty="0" smtClean="0">
                <a:latin typeface="+mj-lt"/>
              </a:rPr>
              <a:t>, </a:t>
            </a:r>
            <a:r>
              <a:rPr lang="ru-RU" b="1" dirty="0" err="1" smtClean="0">
                <a:latin typeface="+mj-lt"/>
              </a:rPr>
              <a:t>шлунковий</a:t>
            </a:r>
            <a:r>
              <a:rPr lang="ru-RU" b="1" dirty="0" smtClean="0">
                <a:latin typeface="+mj-lt"/>
              </a:rPr>
              <a:t>). </a:t>
            </a:r>
            <a:r>
              <a:rPr lang="ru-RU" b="1" dirty="0" err="1" smtClean="0">
                <a:latin typeface="+mj-lt"/>
              </a:rPr>
              <a:t>Проаналізуйте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інструкції</a:t>
            </a:r>
            <a:r>
              <a:rPr lang="ru-RU" b="1" dirty="0" smtClean="0">
                <a:latin typeface="+mj-lt"/>
              </a:rPr>
              <a:t> до </a:t>
            </a:r>
            <a:r>
              <a:rPr lang="ru-RU" b="1" dirty="0" err="1" smtClean="0">
                <a:latin typeface="+mj-lt"/>
              </a:rPr>
              <a:t>використання</a:t>
            </a:r>
            <a:r>
              <a:rPr lang="ru-RU" b="1" dirty="0" smtClean="0">
                <a:latin typeface="+mj-lt"/>
              </a:rPr>
              <a:t> (</a:t>
            </a:r>
            <a:r>
              <a:rPr lang="ru-RU" b="1" dirty="0" err="1" smtClean="0">
                <a:latin typeface="+mj-lt"/>
              </a:rPr>
              <a:t>показання</a:t>
            </a:r>
            <a:r>
              <a:rPr lang="ru-RU" b="1" dirty="0" smtClean="0">
                <a:latin typeface="+mj-lt"/>
              </a:rPr>
              <a:t>, </a:t>
            </a:r>
            <a:r>
              <a:rPr lang="ru-RU" b="1" dirty="0" err="1" smtClean="0">
                <a:latin typeface="+mj-lt"/>
              </a:rPr>
              <a:t>протипоказання</a:t>
            </a:r>
            <a:r>
              <a:rPr lang="ru-RU" b="1" dirty="0" smtClean="0">
                <a:latin typeface="+mj-lt"/>
              </a:rPr>
              <a:t>) </a:t>
            </a:r>
            <a:r>
              <a:rPr lang="ru-RU" b="1" dirty="0" err="1" smtClean="0">
                <a:latin typeface="+mj-lt"/>
              </a:rPr>
              <a:t>вказаних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чаїв</a:t>
            </a:r>
            <a:r>
              <a:rPr lang="ru-RU" b="1" dirty="0" smtClean="0">
                <a:latin typeface="+mj-lt"/>
              </a:rPr>
              <a:t> (</a:t>
            </a:r>
            <a:r>
              <a:rPr lang="ru-RU" b="1" dirty="0" err="1" smtClean="0">
                <a:latin typeface="+mj-lt"/>
              </a:rPr>
              <a:t>або</a:t>
            </a:r>
            <a:r>
              <a:rPr lang="ru-RU" b="1" dirty="0" smtClean="0">
                <a:latin typeface="+mj-lt"/>
              </a:rPr>
              <a:t> </a:t>
            </a:r>
            <a:r>
              <a:rPr lang="ru-RU" b="1" dirty="0" err="1" smtClean="0">
                <a:latin typeface="+mj-lt"/>
              </a:rPr>
              <a:t>інших</a:t>
            </a:r>
            <a:r>
              <a:rPr lang="ru-RU" b="1" dirty="0" smtClean="0">
                <a:latin typeface="+mj-lt"/>
              </a:rPr>
              <a:t>).</a:t>
            </a:r>
          </a:p>
          <a:p>
            <a:pPr algn="just"/>
            <a:r>
              <a:rPr lang="ru-RU" b="1" u="sng" dirty="0" smtClean="0">
                <a:latin typeface="+mj-lt"/>
              </a:rPr>
              <a:t>З </a:t>
            </a:r>
            <a:r>
              <a:rPr lang="ru-RU" b="1" u="sng" dirty="0" err="1" smtClean="0">
                <a:latin typeface="+mj-lt"/>
              </a:rPr>
              <a:t>використанням</a:t>
            </a:r>
            <a:r>
              <a:rPr lang="ru-RU" b="1" u="sng" dirty="0" smtClean="0">
                <a:latin typeface="+mj-lt"/>
              </a:rPr>
              <a:t> </a:t>
            </a:r>
            <a:r>
              <a:rPr lang="ru-RU" b="1" u="sng" dirty="0" err="1" smtClean="0">
                <a:latin typeface="+mj-lt"/>
              </a:rPr>
              <a:t>довідника</a:t>
            </a:r>
            <a:r>
              <a:rPr lang="ru-RU" b="1" u="sng" dirty="0" smtClean="0">
                <a:latin typeface="+mj-lt"/>
              </a:rPr>
              <a:t>/атласа/</a:t>
            </a:r>
            <a:r>
              <a:rPr lang="ru-RU" b="1" u="sng" dirty="0" err="1" smtClean="0">
                <a:latin typeface="+mj-lt"/>
              </a:rPr>
              <a:t>підручника</a:t>
            </a:r>
            <a:r>
              <a:rPr lang="ru-RU" b="1" u="sng" dirty="0" smtClean="0">
                <a:latin typeface="+mj-lt"/>
              </a:rPr>
              <a:t> </a:t>
            </a:r>
            <a:r>
              <a:rPr lang="ru-RU" b="1" u="sng" dirty="0" err="1" smtClean="0">
                <a:latin typeface="+mj-lt"/>
              </a:rPr>
              <a:t>з</a:t>
            </a:r>
            <a:r>
              <a:rPr lang="ru-RU" b="1" u="sng" dirty="0" smtClean="0">
                <a:latin typeface="+mj-lt"/>
              </a:rPr>
              <a:t> </a:t>
            </a:r>
            <a:r>
              <a:rPr lang="ru-RU" b="1" u="sng" dirty="0" err="1" smtClean="0">
                <a:latin typeface="+mj-lt"/>
              </a:rPr>
              <a:t>фармакогнозії</a:t>
            </a:r>
            <a:r>
              <a:rPr lang="ru-RU" b="1" u="sng" dirty="0" smtClean="0">
                <a:latin typeface="+mj-lt"/>
              </a:rPr>
              <a:t> </a:t>
            </a:r>
            <a:r>
              <a:rPr lang="ru-RU" b="1" u="sng" dirty="0" err="1" smtClean="0">
                <a:latin typeface="+mj-lt"/>
              </a:rPr>
              <a:t>ознайомтесь</a:t>
            </a:r>
            <a:r>
              <a:rPr lang="ru-RU" b="1" u="sng" dirty="0" smtClean="0">
                <a:latin typeface="+mj-lt"/>
              </a:rPr>
              <a:t> </a:t>
            </a:r>
            <a:r>
              <a:rPr lang="ru-RU" b="1" u="sng" dirty="0" err="1" smtClean="0">
                <a:latin typeface="+mj-lt"/>
              </a:rPr>
              <a:t>з</a:t>
            </a:r>
            <a:r>
              <a:rPr lang="ru-RU" b="1" u="sng" dirty="0" smtClean="0">
                <a:latin typeface="+mj-lt"/>
              </a:rPr>
              <a:t> </a:t>
            </a:r>
            <a:r>
              <a:rPr lang="ru-RU" b="1" u="sng" dirty="0" err="1" smtClean="0">
                <a:latin typeface="+mj-lt"/>
              </a:rPr>
              <a:t>основними</a:t>
            </a:r>
            <a:r>
              <a:rPr lang="ru-RU" b="1" u="sng" dirty="0" smtClean="0">
                <a:latin typeface="+mj-lt"/>
              </a:rPr>
              <a:t> </a:t>
            </a:r>
            <a:r>
              <a:rPr lang="ru-RU" b="1" u="sng" dirty="0" err="1" smtClean="0">
                <a:latin typeface="+mj-lt"/>
              </a:rPr>
              <a:t>діючими</a:t>
            </a:r>
            <a:r>
              <a:rPr lang="ru-RU" b="1" u="sng" dirty="0" smtClean="0">
                <a:latin typeface="+mj-lt"/>
              </a:rPr>
              <a:t> </a:t>
            </a:r>
            <a:r>
              <a:rPr lang="ru-RU" b="1" u="sng" dirty="0" err="1" smtClean="0">
                <a:latin typeface="+mj-lt"/>
              </a:rPr>
              <a:t>речовинами</a:t>
            </a:r>
            <a:r>
              <a:rPr lang="ru-RU" b="1" u="sng" dirty="0" smtClean="0">
                <a:latin typeface="+mj-lt"/>
              </a:rPr>
              <a:t> (БАР) в </a:t>
            </a:r>
            <a:r>
              <a:rPr lang="ru-RU" b="1" u="sng" dirty="0" err="1" smtClean="0">
                <a:latin typeface="+mj-lt"/>
              </a:rPr>
              <a:t>лікарській</a:t>
            </a:r>
            <a:r>
              <a:rPr lang="ru-RU" b="1" u="sng" dirty="0" smtClean="0">
                <a:latin typeface="+mj-lt"/>
              </a:rPr>
              <a:t> </a:t>
            </a:r>
            <a:r>
              <a:rPr lang="ru-RU" b="1" u="sng" dirty="0" err="1" smtClean="0">
                <a:latin typeface="+mj-lt"/>
              </a:rPr>
              <a:t>рослинній</a:t>
            </a:r>
            <a:r>
              <a:rPr lang="ru-RU" b="1" u="sng" dirty="0" smtClean="0">
                <a:latin typeface="+mj-lt"/>
              </a:rPr>
              <a:t> </a:t>
            </a:r>
            <a:r>
              <a:rPr lang="ru-RU" b="1" u="sng" dirty="0" err="1" smtClean="0">
                <a:latin typeface="+mj-lt"/>
              </a:rPr>
              <a:t>сировині</a:t>
            </a:r>
            <a:r>
              <a:rPr lang="ru-RU" b="1" u="sng" dirty="0" smtClean="0">
                <a:latin typeface="+mj-lt"/>
              </a:rPr>
              <a:t>, яка входить до складу чаю та </a:t>
            </a:r>
            <a:r>
              <a:rPr lang="ru-RU" b="1" u="sng" dirty="0" err="1" smtClean="0">
                <a:latin typeface="+mj-lt"/>
              </a:rPr>
              <a:t>їх</a:t>
            </a:r>
            <a:r>
              <a:rPr lang="ru-RU" b="1" u="sng" dirty="0" smtClean="0">
                <a:latin typeface="+mj-lt"/>
              </a:rPr>
              <a:t> </a:t>
            </a:r>
            <a:r>
              <a:rPr lang="ru-RU" b="1" u="sng" dirty="0" err="1" smtClean="0">
                <a:latin typeface="+mj-lt"/>
              </a:rPr>
              <a:t>біологічними</a:t>
            </a:r>
            <a:r>
              <a:rPr lang="ru-RU" b="1" u="sng" dirty="0" smtClean="0">
                <a:latin typeface="+mj-lt"/>
              </a:rPr>
              <a:t> </a:t>
            </a:r>
            <a:r>
              <a:rPr lang="ru-RU" b="1" u="sng" dirty="0" err="1" smtClean="0">
                <a:latin typeface="+mj-lt"/>
              </a:rPr>
              <a:t>ефектами</a:t>
            </a:r>
            <a:r>
              <a:rPr lang="ru-RU" b="1" u="sng" dirty="0" smtClean="0">
                <a:latin typeface="+mj-lt"/>
              </a:rPr>
              <a:t>.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+mj-lt"/>
              </a:rPr>
              <a:t>Фармацевтична</a:t>
            </a:r>
            <a:r>
              <a:rPr lang="ru-RU" b="1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+mj-lt"/>
              </a:rPr>
              <a:t>енциклопедія</a:t>
            </a:r>
            <a:r>
              <a:rPr lang="ru-RU" b="1" dirty="0" smtClean="0">
                <a:solidFill>
                  <a:srgbClr val="7030A0"/>
                </a:solidFill>
                <a:latin typeface="+mj-lt"/>
              </a:rPr>
              <a:t>. </a:t>
            </a:r>
            <a:r>
              <a:rPr lang="en-US" b="1" dirty="0" smtClean="0">
                <a:solidFill>
                  <a:srgbClr val="7030A0"/>
                </a:solidFill>
                <a:latin typeface="+mj-lt"/>
              </a:rPr>
              <a:t>URL</a:t>
            </a:r>
            <a:r>
              <a:rPr lang="uk-UA" b="1" u="sng" dirty="0" smtClean="0">
                <a:solidFill>
                  <a:srgbClr val="7030A0"/>
                </a:solidFill>
                <a:latin typeface="+mj-lt"/>
              </a:rPr>
              <a:t>:</a:t>
            </a:r>
          </a:p>
          <a:p>
            <a:pPr algn="just"/>
            <a:r>
              <a:rPr lang="en-US" b="1" u="sng" dirty="0" smtClean="0">
                <a:solidFill>
                  <a:srgbClr val="7030A0"/>
                </a:solidFill>
                <a:latin typeface="+mj-lt"/>
                <a:hlinkClick r:id="rId2"/>
              </a:rPr>
              <a:t>https</a:t>
            </a:r>
            <a:r>
              <a:rPr lang="ru-RU" b="1" u="sng" dirty="0" smtClean="0">
                <a:solidFill>
                  <a:srgbClr val="7030A0"/>
                </a:solidFill>
                <a:latin typeface="+mj-lt"/>
                <a:hlinkClick r:id="rId2"/>
              </a:rPr>
              <a:t>://</a:t>
            </a:r>
            <a:r>
              <a:rPr lang="en-US" b="1" u="sng" dirty="0" smtClean="0">
                <a:solidFill>
                  <a:srgbClr val="7030A0"/>
                </a:solidFill>
                <a:latin typeface="+mj-lt"/>
                <a:hlinkClick r:id="rId2"/>
              </a:rPr>
              <a:t>www</a:t>
            </a:r>
            <a:r>
              <a:rPr lang="ru-RU" b="1" u="sng" dirty="0" smtClean="0">
                <a:solidFill>
                  <a:srgbClr val="7030A0"/>
                </a:solidFill>
                <a:latin typeface="+mj-lt"/>
                <a:hlinkClick r:id="rId2"/>
              </a:rPr>
              <a:t>.</a:t>
            </a:r>
            <a:r>
              <a:rPr lang="en-US" b="1" u="sng" dirty="0" err="1" smtClean="0">
                <a:solidFill>
                  <a:srgbClr val="7030A0"/>
                </a:solidFill>
                <a:latin typeface="+mj-lt"/>
                <a:hlinkClick r:id="rId2"/>
              </a:rPr>
              <a:t>pharmencyclopedia</a:t>
            </a:r>
            <a:r>
              <a:rPr lang="ru-RU" b="1" u="sng" dirty="0" smtClean="0">
                <a:solidFill>
                  <a:srgbClr val="7030A0"/>
                </a:solidFill>
                <a:latin typeface="+mj-lt"/>
                <a:hlinkClick r:id="rId2"/>
              </a:rPr>
              <a:t>.</a:t>
            </a:r>
            <a:r>
              <a:rPr lang="en-US" b="1" u="sng" dirty="0" smtClean="0">
                <a:solidFill>
                  <a:srgbClr val="7030A0"/>
                </a:solidFill>
                <a:latin typeface="+mj-lt"/>
                <a:hlinkClick r:id="rId2"/>
              </a:rPr>
              <a:t>com</a:t>
            </a:r>
            <a:r>
              <a:rPr lang="ru-RU" b="1" u="sng" dirty="0" smtClean="0">
                <a:solidFill>
                  <a:srgbClr val="7030A0"/>
                </a:solidFill>
                <a:latin typeface="+mj-lt"/>
                <a:hlinkClick r:id="rId2"/>
              </a:rPr>
              <a:t>.</a:t>
            </a:r>
            <a:r>
              <a:rPr lang="en-US" b="1" u="sng" dirty="0" err="1" smtClean="0">
                <a:solidFill>
                  <a:srgbClr val="7030A0"/>
                </a:solidFill>
                <a:latin typeface="+mj-lt"/>
                <a:hlinkClick r:id="rId2"/>
              </a:rPr>
              <a:t>ua</a:t>
            </a:r>
            <a:r>
              <a:rPr lang="ru-RU" b="1" u="sng" dirty="0" smtClean="0">
                <a:solidFill>
                  <a:srgbClr val="7030A0"/>
                </a:solidFill>
                <a:latin typeface="+mj-lt"/>
                <a:hlinkClick r:id="rId2"/>
              </a:rPr>
              <a:t>/</a:t>
            </a:r>
            <a:r>
              <a:rPr lang="ru-RU" b="1" u="sng" dirty="0" smtClean="0">
                <a:solidFill>
                  <a:srgbClr val="7030A0"/>
                </a:solidFill>
                <a:latin typeface="+mj-lt"/>
              </a:rPr>
              <a:t>.</a:t>
            </a:r>
          </a:p>
          <a:p>
            <a:pPr algn="just"/>
            <a:r>
              <a:rPr lang="ru-RU" b="1" u="sng" dirty="0" err="1" smtClean="0">
                <a:solidFill>
                  <a:srgbClr val="7030A0"/>
                </a:solidFill>
                <a:latin typeface="+mj-lt"/>
              </a:rPr>
              <a:t>Фармфабрика</a:t>
            </a:r>
            <a:r>
              <a:rPr lang="ru-RU" b="1" u="sng" dirty="0" smtClean="0">
                <a:solidFill>
                  <a:srgbClr val="7030A0"/>
                </a:solidFill>
                <a:latin typeface="+mj-lt"/>
              </a:rPr>
              <a:t> «</a:t>
            </a:r>
            <a:r>
              <a:rPr lang="ru-RU" b="1" u="sng" dirty="0" err="1" smtClean="0">
                <a:solidFill>
                  <a:srgbClr val="7030A0"/>
                </a:solidFill>
                <a:latin typeface="+mj-lt"/>
              </a:rPr>
              <a:t>Віола</a:t>
            </a:r>
            <a:r>
              <a:rPr lang="ru-RU" b="1" u="sng" dirty="0" smtClean="0">
                <a:solidFill>
                  <a:srgbClr val="7030A0"/>
                </a:solidFill>
                <a:latin typeface="+mj-lt"/>
              </a:rPr>
              <a:t>» (</a:t>
            </a:r>
            <a:r>
              <a:rPr lang="ru-RU" b="1" u="sng" dirty="0" err="1" smtClean="0">
                <a:solidFill>
                  <a:srgbClr val="7030A0"/>
                </a:solidFill>
                <a:latin typeface="+mj-lt"/>
              </a:rPr>
              <a:t>Запоріжжя</a:t>
            </a:r>
            <a:r>
              <a:rPr lang="ru-RU" b="1" u="sng" dirty="0" smtClean="0">
                <a:solidFill>
                  <a:srgbClr val="7030A0"/>
                </a:solidFill>
                <a:latin typeface="+mj-lt"/>
              </a:rPr>
              <a:t>):</a:t>
            </a:r>
          </a:p>
          <a:p>
            <a:pPr algn="just"/>
            <a:r>
              <a:rPr lang="en-US" b="1" u="sng" dirty="0" smtClean="0">
                <a:solidFill>
                  <a:srgbClr val="7030A0"/>
                </a:solidFill>
                <a:latin typeface="+mj-lt"/>
                <a:hlinkClick r:id="rId3"/>
              </a:rPr>
              <a:t>https</a:t>
            </a:r>
            <a:r>
              <a:rPr lang="en-US" b="1" u="sng" dirty="0" smtClean="0">
                <a:solidFill>
                  <a:srgbClr val="7030A0"/>
                </a:solidFill>
                <a:latin typeface="+mj-lt"/>
                <a:hlinkClick r:id="rId3"/>
              </a:rPr>
              <a:t>://violapharm.com/produktsiya/fitochai</a:t>
            </a:r>
            <a:r>
              <a:rPr lang="en-US" b="1" u="sng" dirty="0" smtClean="0">
                <a:solidFill>
                  <a:srgbClr val="7030A0"/>
                </a:solidFill>
                <a:latin typeface="+mj-lt"/>
                <a:hlinkClick r:id="rId3"/>
              </a:rPr>
              <a:t>/</a:t>
            </a:r>
            <a:r>
              <a:rPr lang="ru-RU" b="1" u="sng" dirty="0" smtClean="0">
                <a:solidFill>
                  <a:srgbClr val="7030A0"/>
                </a:solidFill>
                <a:latin typeface="+mj-lt"/>
              </a:rPr>
              <a:t> (</a:t>
            </a:r>
            <a:r>
              <a:rPr lang="ru-RU" b="1" u="sng" dirty="0" err="1" smtClean="0">
                <a:solidFill>
                  <a:srgbClr val="7030A0"/>
                </a:solidFill>
                <a:latin typeface="+mj-lt"/>
              </a:rPr>
              <a:t>збори</a:t>
            </a:r>
            <a:r>
              <a:rPr lang="ru-RU" b="1" u="sng" dirty="0" smtClean="0">
                <a:solidFill>
                  <a:srgbClr val="7030A0"/>
                </a:solidFill>
                <a:latin typeface="+mj-lt"/>
              </a:rPr>
              <a:t>);</a:t>
            </a:r>
          </a:p>
          <a:p>
            <a:pPr algn="just"/>
            <a:r>
              <a:rPr lang="en-US" b="1" u="sng" dirty="0" smtClean="0">
                <a:solidFill>
                  <a:srgbClr val="7030A0"/>
                </a:solidFill>
                <a:latin typeface="+mj-lt"/>
                <a:hlinkClick r:id="rId4"/>
              </a:rPr>
              <a:t>https</a:t>
            </a:r>
            <a:r>
              <a:rPr lang="en-US" b="1" u="sng" dirty="0" smtClean="0">
                <a:solidFill>
                  <a:srgbClr val="7030A0"/>
                </a:solidFill>
                <a:latin typeface="+mj-lt"/>
                <a:hlinkClick r:id="rId4"/>
              </a:rPr>
              <a:t>://violapharm.com/produktsiya/lrs-u-filtr-paketah</a:t>
            </a:r>
            <a:r>
              <a:rPr lang="en-US" b="1" u="sng" dirty="0" smtClean="0">
                <a:solidFill>
                  <a:srgbClr val="7030A0"/>
                </a:solidFill>
                <a:latin typeface="+mj-lt"/>
                <a:hlinkClick r:id="rId4"/>
              </a:rPr>
              <a:t>/</a:t>
            </a:r>
            <a:r>
              <a:rPr lang="ru-RU" b="1" u="sng" dirty="0" smtClean="0">
                <a:solidFill>
                  <a:srgbClr val="7030A0"/>
                </a:solidFill>
                <a:latin typeface="+mj-lt"/>
              </a:rPr>
              <a:t> (1 </a:t>
            </a:r>
            <a:r>
              <a:rPr lang="ru-RU" b="1" u="sng" dirty="0" err="1" smtClean="0">
                <a:solidFill>
                  <a:srgbClr val="7030A0"/>
                </a:solidFill>
                <a:latin typeface="+mj-lt"/>
              </a:rPr>
              <a:t>сировина</a:t>
            </a:r>
            <a:r>
              <a:rPr lang="ru-RU" b="1" u="sng" dirty="0" smtClean="0">
                <a:solidFill>
                  <a:srgbClr val="7030A0"/>
                </a:solidFill>
                <a:latin typeface="+mj-lt"/>
              </a:rPr>
              <a:t>)</a:t>
            </a:r>
          </a:p>
          <a:p>
            <a:pPr algn="just"/>
            <a:r>
              <a:rPr lang="ru-RU" b="1" u="sng" dirty="0" err="1" smtClean="0">
                <a:solidFill>
                  <a:srgbClr val="7030A0"/>
                </a:solidFill>
              </a:rPr>
              <a:t>Приклади</a:t>
            </a:r>
            <a:r>
              <a:rPr lang="ru-RU" b="1" u="sng" dirty="0" smtClean="0">
                <a:solidFill>
                  <a:srgbClr val="7030A0"/>
                </a:solidFill>
              </a:rPr>
              <a:t> </a:t>
            </a:r>
            <a:r>
              <a:rPr lang="ru-RU" b="1" u="sng" dirty="0" err="1" smtClean="0">
                <a:solidFill>
                  <a:srgbClr val="7030A0"/>
                </a:solidFill>
              </a:rPr>
              <a:t>фіточаїв</a:t>
            </a:r>
            <a:r>
              <a:rPr lang="ru-RU" b="1" u="sng" dirty="0" smtClean="0">
                <a:solidFill>
                  <a:srgbClr val="7030A0"/>
                </a:solidFill>
              </a:rPr>
              <a:t>/</a:t>
            </a:r>
            <a:r>
              <a:rPr lang="ru-RU" b="1" u="sng" dirty="0" err="1" smtClean="0">
                <a:solidFill>
                  <a:srgbClr val="7030A0"/>
                </a:solidFill>
              </a:rPr>
              <a:t>зборів</a:t>
            </a:r>
            <a:r>
              <a:rPr lang="ru-RU" b="1" u="sng" dirty="0" smtClean="0">
                <a:solidFill>
                  <a:srgbClr val="7030A0"/>
                </a:solidFill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+mj-lt"/>
                <a:hlinkClick r:id="rId5"/>
              </a:rPr>
              <a:t>(</a:t>
            </a:r>
            <a:r>
              <a:rPr lang="ru-RU" b="1" i="1" dirty="0" err="1" smtClean="0">
                <a:solidFill>
                  <a:srgbClr val="FF0000"/>
                </a:solidFill>
                <a:latin typeface="+mj-lt"/>
                <a:hlinkClick r:id="rId5"/>
              </a:rPr>
              <a:t>проаналізувати</a:t>
            </a:r>
            <a:r>
              <a:rPr lang="ru-RU" b="1" i="1" dirty="0" smtClean="0">
                <a:solidFill>
                  <a:srgbClr val="FF0000"/>
                </a:solidFill>
                <a:latin typeface="+mj-lt"/>
                <a:hlinkClick r:id="rId5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+mj-lt"/>
                <a:hlinkClick r:id="rId5"/>
              </a:rPr>
              <a:t>опис</a:t>
            </a:r>
            <a:r>
              <a:rPr lang="ru-RU" b="1" i="1" dirty="0" smtClean="0">
                <a:solidFill>
                  <a:srgbClr val="FF0000"/>
                </a:solidFill>
                <a:latin typeface="+mj-lt"/>
                <a:hlinkClick r:id="rId5"/>
              </a:rPr>
              <a:t> та склад)</a:t>
            </a:r>
          </a:p>
          <a:p>
            <a:pPr algn="just"/>
            <a:r>
              <a:rPr lang="en-US" b="1" dirty="0" smtClean="0">
                <a:solidFill>
                  <a:srgbClr val="7030A0"/>
                </a:solidFill>
                <a:latin typeface="+mj-lt"/>
                <a:hlinkClick r:id="rId5"/>
              </a:rPr>
              <a:t>https://www.watsons.ua/uk/zdorovya/travi-ta-fitochayi/c/K100</a:t>
            </a:r>
            <a:endParaRPr lang="ru-RU" b="1" dirty="0" smtClean="0">
              <a:solidFill>
                <a:srgbClr val="7030A0"/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14290"/>
            <a:ext cx="8786874" cy="7094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spc="-1" dirty="0" smtClean="0">
                <a:solidFill>
                  <a:srgbClr val="0070C0"/>
                </a:solidFill>
                <a:latin typeface="Calibri"/>
              </a:rPr>
              <a:t>ЗАВДАННЯ </a:t>
            </a:r>
            <a:r>
              <a:rPr lang="ru-RU" sz="2400" b="1" spc="-1" dirty="0" smtClean="0">
                <a:solidFill>
                  <a:srgbClr val="0070C0"/>
                </a:solidFill>
                <a:latin typeface="Calibri"/>
              </a:rPr>
              <a:t>2. </a:t>
            </a:r>
            <a:r>
              <a:rPr lang="uk-UA" sz="2400" b="1" dirty="0" smtClean="0">
                <a:solidFill>
                  <a:srgbClr val="0070C0"/>
                </a:solidFill>
              </a:rPr>
              <a:t>Охарактеризуйте основні адаптогени.</a:t>
            </a:r>
            <a:endParaRPr lang="ru-RU" sz="2400" b="1" dirty="0" smtClean="0">
              <a:solidFill>
                <a:srgbClr val="0070C0"/>
              </a:solidFill>
            </a:endParaRPr>
          </a:p>
          <a:p>
            <a:pPr algn="just"/>
            <a:r>
              <a:rPr lang="uk-UA" sz="2000" b="1" dirty="0" smtClean="0"/>
              <a:t>Дати характеристику лікарській рослинній сировині яка містить рослинні адаптогени. Визначення класу, розповсюдження, біологічна роль, класифікація, фізико-хімічні властивості, способи вилучення з рослинної сировини, заготівля сировини, особливості сушіння та зберігання.</a:t>
            </a:r>
            <a:r>
              <a:rPr lang="ru-RU" sz="2000" b="1" spc="-1" dirty="0" smtClean="0">
                <a:solidFill>
                  <a:srgbClr val="0070C0"/>
                </a:solidFill>
                <a:latin typeface="Calibri"/>
              </a:rPr>
              <a:t> </a:t>
            </a:r>
          </a:p>
          <a:p>
            <a:pPr algn="ctr"/>
            <a:r>
              <a:rPr lang="ru-RU" sz="2400" b="1" i="1" spc="-1" dirty="0" err="1" smtClean="0">
                <a:solidFill>
                  <a:srgbClr val="7030A0"/>
                </a:solidFill>
                <a:latin typeface="Calibri"/>
              </a:rPr>
              <a:t>Фармацевтична</a:t>
            </a:r>
            <a:r>
              <a:rPr lang="ru-RU" sz="2400" b="1" i="1" spc="-1" dirty="0" smtClean="0">
                <a:solidFill>
                  <a:srgbClr val="7030A0"/>
                </a:solidFill>
                <a:latin typeface="Calibri"/>
              </a:rPr>
              <a:t> </a:t>
            </a:r>
            <a:r>
              <a:rPr lang="ru-RU" sz="2400" b="1" i="1" spc="-1" dirty="0" err="1" smtClean="0">
                <a:solidFill>
                  <a:srgbClr val="7030A0"/>
                </a:solidFill>
                <a:latin typeface="Calibri"/>
              </a:rPr>
              <a:t>енциклопедія</a:t>
            </a:r>
            <a:r>
              <a:rPr lang="ru-RU" sz="2400" b="1" i="1" spc="-1" dirty="0" smtClean="0">
                <a:solidFill>
                  <a:srgbClr val="7030A0"/>
                </a:solidFill>
                <a:latin typeface="Calibri"/>
              </a:rPr>
              <a:t>:</a:t>
            </a:r>
          </a:p>
          <a:p>
            <a:pPr algn="just"/>
            <a:r>
              <a:rPr lang="ru-RU" sz="1700" b="1" spc="-1" dirty="0" err="1" smtClean="0">
                <a:solidFill>
                  <a:srgbClr val="00B050"/>
                </a:solidFill>
                <a:latin typeface="+mj-lt"/>
              </a:rPr>
              <a:t>Поняття</a:t>
            </a:r>
            <a:r>
              <a:rPr lang="ru-RU" sz="1700" b="1" spc="-1" dirty="0" smtClean="0">
                <a:solidFill>
                  <a:srgbClr val="00B050"/>
                </a:solidFill>
                <a:latin typeface="+mj-lt"/>
              </a:rPr>
              <a:t>:</a:t>
            </a:r>
            <a:r>
              <a:rPr lang="ru-RU" sz="1700" b="1" spc="-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1700" b="1" spc="-1" dirty="0" smtClean="0">
                <a:solidFill>
                  <a:srgbClr val="0070C0"/>
                </a:solidFill>
                <a:latin typeface="+mj-lt"/>
                <a:hlinkClick r:id="rId2"/>
              </a:rPr>
              <a:t>https://</a:t>
            </a:r>
            <a:r>
              <a:rPr lang="en-US" sz="1700" b="1" spc="-1" dirty="0" smtClean="0">
                <a:solidFill>
                  <a:srgbClr val="0070C0"/>
                </a:solidFill>
                <a:latin typeface="+mj-lt"/>
                <a:hlinkClick r:id="rId2"/>
              </a:rPr>
              <a:t>www.pharmencyclopedia.com.ua/article/2632/adaptogeni</a:t>
            </a:r>
            <a:endParaRPr lang="ru-RU" sz="1700" b="1" spc="-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ru-RU" sz="1700" b="1" dirty="0" smtClean="0">
                <a:solidFill>
                  <a:srgbClr val="FF0000"/>
                </a:solidFill>
                <a:latin typeface="+mj-lt"/>
              </a:rPr>
              <a:t>Лимонник </a:t>
            </a:r>
            <a:r>
              <a:rPr lang="ru-RU" sz="1700" b="1" dirty="0" err="1" smtClean="0">
                <a:solidFill>
                  <a:srgbClr val="FF0000"/>
                </a:solidFill>
                <a:latin typeface="+mj-lt"/>
              </a:rPr>
              <a:t>китайський</a:t>
            </a:r>
            <a:r>
              <a:rPr lang="ru-RU" sz="1700" b="1" dirty="0" smtClean="0">
                <a:solidFill>
                  <a:srgbClr val="FF0000"/>
                </a:solidFill>
                <a:latin typeface="+mj-lt"/>
              </a:rPr>
              <a:t>: </a:t>
            </a:r>
            <a:r>
              <a:rPr lang="en-US" sz="1700" b="1" dirty="0" smtClean="0">
                <a:solidFill>
                  <a:srgbClr val="FF0000"/>
                </a:solidFill>
                <a:latin typeface="+mj-lt"/>
                <a:hlinkClick r:id="rId3"/>
              </a:rPr>
              <a:t>https</a:t>
            </a:r>
            <a:r>
              <a:rPr lang="en-US" sz="1700" b="1" dirty="0" smtClean="0">
                <a:solidFill>
                  <a:srgbClr val="FF0000"/>
                </a:solidFill>
                <a:latin typeface="+mj-lt"/>
                <a:hlinkClick r:id="rId3"/>
              </a:rPr>
              <a:t>://</a:t>
            </a:r>
            <a:r>
              <a:rPr lang="en-US" sz="1700" b="1" dirty="0" smtClean="0">
                <a:solidFill>
                  <a:srgbClr val="FF0000"/>
                </a:solidFill>
                <a:latin typeface="+mj-lt"/>
                <a:hlinkClick r:id="rId3"/>
              </a:rPr>
              <a:t>www.pharmencyclopedia.com.ua/article/2055/limonnik-kitajskij</a:t>
            </a:r>
            <a:endParaRPr lang="ru-RU" sz="1700" b="1" dirty="0" smtClean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ru-RU" sz="1700" b="1" dirty="0" smtClean="0">
                <a:solidFill>
                  <a:srgbClr val="FF0000"/>
                </a:solidFill>
                <a:latin typeface="+mj-lt"/>
              </a:rPr>
              <a:t>Заманиха: </a:t>
            </a:r>
            <a:r>
              <a:rPr lang="en-US" sz="1700" b="1" dirty="0" smtClean="0">
                <a:solidFill>
                  <a:srgbClr val="FF0000"/>
                </a:solidFill>
                <a:latin typeface="+mj-lt"/>
                <a:hlinkClick r:id="rId4"/>
              </a:rPr>
              <a:t>https://zillya.in.ua/zamanixa-visoka-ximichnij-sklad-ta-vikoristannya-v-medicini</a:t>
            </a:r>
            <a:r>
              <a:rPr lang="en-US" sz="1700" b="1" dirty="0" smtClean="0">
                <a:solidFill>
                  <a:srgbClr val="FF0000"/>
                </a:solidFill>
                <a:latin typeface="+mj-lt"/>
                <a:hlinkClick r:id="rId4"/>
              </a:rPr>
              <a:t>/</a:t>
            </a:r>
            <a:endParaRPr lang="ru-RU" sz="1700" b="1" dirty="0" smtClean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ru-RU" sz="1700" b="1" dirty="0" err="1" smtClean="0">
                <a:solidFill>
                  <a:srgbClr val="FF0000"/>
                </a:solidFill>
                <a:latin typeface="+mj-lt"/>
              </a:rPr>
              <a:t>Аралія</a:t>
            </a:r>
            <a:r>
              <a:rPr lang="ru-RU" sz="1700" b="1" dirty="0" smtClean="0">
                <a:solidFill>
                  <a:srgbClr val="FF0000"/>
                </a:solidFill>
                <a:latin typeface="+mj-lt"/>
              </a:rPr>
              <a:t>: </a:t>
            </a:r>
            <a:r>
              <a:rPr lang="en-US" sz="1700" b="1" dirty="0" smtClean="0">
                <a:solidFill>
                  <a:srgbClr val="FF0000"/>
                </a:solidFill>
                <a:latin typeface="+mj-lt"/>
                <a:hlinkClick r:id="rId5"/>
              </a:rPr>
              <a:t>https</a:t>
            </a:r>
            <a:r>
              <a:rPr lang="en-US" sz="1700" b="1" dirty="0" smtClean="0">
                <a:solidFill>
                  <a:srgbClr val="FF0000"/>
                </a:solidFill>
                <a:latin typeface="+mj-lt"/>
                <a:hlinkClick r:id="rId5"/>
              </a:rPr>
              <a:t>://www.pharmencyclopedia.com.ua/article/2863/araliya</a:t>
            </a:r>
            <a:endParaRPr lang="ru-RU" sz="1700" b="1" dirty="0" smtClean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ru-RU" sz="1700" b="1" dirty="0" err="1" smtClean="0">
                <a:solidFill>
                  <a:srgbClr val="FF0000"/>
                </a:solidFill>
                <a:latin typeface="+mj-lt"/>
              </a:rPr>
              <a:t>Корені</a:t>
            </a:r>
            <a:r>
              <a:rPr lang="ru-RU" sz="1700" b="1" dirty="0" smtClean="0">
                <a:solidFill>
                  <a:srgbClr val="FF0000"/>
                </a:solidFill>
                <a:latin typeface="+mj-lt"/>
              </a:rPr>
              <a:t> женьшеню: </a:t>
            </a:r>
            <a:r>
              <a:rPr lang="en-US" sz="1700" b="1" dirty="0" smtClean="0">
                <a:solidFill>
                  <a:srgbClr val="FF0000"/>
                </a:solidFill>
                <a:latin typeface="+mj-lt"/>
                <a:hlinkClick r:id="rId6"/>
              </a:rPr>
              <a:t>https://zillya.in.ua/zhenshen-likuvalni-vlastivosti-zagotivlya-ta-ximichnij-sklad</a:t>
            </a:r>
            <a:r>
              <a:rPr lang="en-US" sz="1700" b="1" dirty="0" smtClean="0">
                <a:solidFill>
                  <a:srgbClr val="FF0000"/>
                </a:solidFill>
                <a:latin typeface="+mj-lt"/>
                <a:hlinkClick r:id="rId6"/>
              </a:rPr>
              <a:t>/</a:t>
            </a:r>
            <a:endParaRPr lang="ru-RU" sz="1700" b="1" dirty="0" smtClean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ru-RU" sz="1700" b="1" dirty="0" err="1" smtClean="0">
                <a:solidFill>
                  <a:srgbClr val="FF0000"/>
                </a:solidFill>
                <a:latin typeface="+mj-lt"/>
              </a:rPr>
              <a:t>Елеутерокок</a:t>
            </a:r>
            <a:r>
              <a:rPr lang="ru-RU" sz="1700" b="1" dirty="0" smtClean="0">
                <a:solidFill>
                  <a:srgbClr val="FF0000"/>
                </a:solidFill>
                <a:latin typeface="+mj-lt"/>
              </a:rPr>
              <a:t>: </a:t>
            </a:r>
            <a:r>
              <a:rPr lang="en-US" sz="1700" b="1" dirty="0" smtClean="0">
                <a:solidFill>
                  <a:srgbClr val="FF0000"/>
                </a:solidFill>
                <a:latin typeface="+mj-lt"/>
                <a:hlinkClick r:id="rId7"/>
              </a:rPr>
              <a:t>https://</a:t>
            </a:r>
            <a:r>
              <a:rPr lang="en-US" sz="1700" b="1" dirty="0" smtClean="0">
                <a:solidFill>
                  <a:srgbClr val="FF0000"/>
                </a:solidFill>
                <a:latin typeface="+mj-lt"/>
                <a:hlinkClick r:id="rId7"/>
              </a:rPr>
              <a:t>www.pharmencyclopedia.com.ua/article/2341/eleuterokok-kolyuchij</a:t>
            </a:r>
            <a:endParaRPr lang="ru-RU" sz="1700" b="1" dirty="0" smtClean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ru-RU" sz="1700" b="1" dirty="0" err="1" smtClean="0">
                <a:solidFill>
                  <a:srgbClr val="FF0000"/>
                </a:solidFill>
                <a:latin typeface="+mj-lt"/>
              </a:rPr>
              <a:t>Родіола</a:t>
            </a:r>
            <a:r>
              <a:rPr lang="ru-RU" sz="17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700" b="1" dirty="0" err="1" smtClean="0">
                <a:solidFill>
                  <a:srgbClr val="FF0000"/>
                </a:solidFill>
                <a:latin typeface="+mj-lt"/>
              </a:rPr>
              <a:t>рожева</a:t>
            </a:r>
            <a:r>
              <a:rPr lang="ru-RU" sz="1700" b="1" dirty="0" smtClean="0">
                <a:solidFill>
                  <a:srgbClr val="FF0000"/>
                </a:solidFill>
                <a:latin typeface="+mj-lt"/>
              </a:rPr>
              <a:t>: </a:t>
            </a:r>
            <a:r>
              <a:rPr lang="en-US" sz="1700" b="1" dirty="0" smtClean="0">
                <a:solidFill>
                  <a:srgbClr val="FF0000"/>
                </a:solidFill>
                <a:latin typeface="+mj-lt"/>
                <a:hlinkClick r:id="rId8"/>
              </a:rPr>
              <a:t>https://</a:t>
            </a:r>
            <a:r>
              <a:rPr lang="en-US" sz="1700" b="1" dirty="0" smtClean="0">
                <a:solidFill>
                  <a:srgbClr val="FF0000"/>
                </a:solidFill>
                <a:latin typeface="+mj-lt"/>
                <a:hlinkClick r:id="rId8"/>
              </a:rPr>
              <a:t>www.pharmencyclopedia.com.ua/article/1128/rodiola-rozheva</a:t>
            </a:r>
            <a:endParaRPr lang="ru-RU" sz="17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ru-RU" sz="1700" b="1" dirty="0" err="1" smtClean="0">
                <a:solidFill>
                  <a:srgbClr val="FF0000"/>
                </a:solidFill>
                <a:latin typeface="+mj-lt"/>
              </a:rPr>
              <a:t>Ехінацея</a:t>
            </a:r>
            <a:r>
              <a:rPr lang="ru-RU" sz="1700" b="1" dirty="0" smtClean="0">
                <a:solidFill>
                  <a:srgbClr val="FF0000"/>
                </a:solidFill>
                <a:latin typeface="+mj-lt"/>
              </a:rPr>
              <a:t>:</a:t>
            </a:r>
            <a:r>
              <a:rPr lang="ru-RU" sz="1700" b="1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en-US" sz="1700" b="1" dirty="0" smtClean="0">
                <a:solidFill>
                  <a:srgbClr val="00B050"/>
                </a:solidFill>
                <a:latin typeface="+mj-lt"/>
                <a:hlinkClick r:id="rId9"/>
              </a:rPr>
              <a:t>https://</a:t>
            </a:r>
            <a:r>
              <a:rPr lang="en-US" sz="1700" b="1" dirty="0" smtClean="0">
                <a:solidFill>
                  <a:srgbClr val="00B050"/>
                </a:solidFill>
                <a:latin typeface="+mj-lt"/>
                <a:hlinkClick r:id="rId9"/>
              </a:rPr>
              <a:t>www.pharmencyclopedia.com.ua/article/2415/exinaceya</a:t>
            </a:r>
            <a:endParaRPr lang="ru-RU" sz="1700" b="1" dirty="0" smtClean="0">
              <a:solidFill>
                <a:srgbClr val="00B050"/>
              </a:solidFill>
              <a:latin typeface="+mj-lt"/>
            </a:endParaRPr>
          </a:p>
          <a:p>
            <a:pPr algn="just"/>
            <a:r>
              <a:rPr lang="ru-RU" sz="1700" b="1" dirty="0" err="1" smtClean="0">
                <a:solidFill>
                  <a:srgbClr val="FF0000"/>
                </a:solidFill>
                <a:latin typeface="+mj-lt"/>
              </a:rPr>
              <a:t>Левзея</a:t>
            </a:r>
            <a:r>
              <a:rPr lang="ru-RU" sz="1700" b="1" dirty="0" smtClean="0">
                <a:solidFill>
                  <a:srgbClr val="FF0000"/>
                </a:solidFill>
                <a:latin typeface="+mj-lt"/>
              </a:rPr>
              <a:t> (</a:t>
            </a:r>
            <a:r>
              <a:rPr lang="ru-RU" sz="1700" b="1" dirty="0" err="1" smtClean="0">
                <a:solidFill>
                  <a:srgbClr val="FF0000"/>
                </a:solidFill>
                <a:latin typeface="+mj-lt"/>
              </a:rPr>
              <a:t>мараовий</a:t>
            </a:r>
            <a:r>
              <a:rPr lang="ru-RU" sz="17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700" b="1" dirty="0" err="1" smtClean="0">
                <a:solidFill>
                  <a:srgbClr val="FF0000"/>
                </a:solidFill>
                <a:latin typeface="+mj-lt"/>
              </a:rPr>
              <a:t>корінь</a:t>
            </a:r>
            <a:r>
              <a:rPr lang="ru-RU" sz="1700" b="1" dirty="0" smtClean="0">
                <a:solidFill>
                  <a:srgbClr val="FF0000"/>
                </a:solidFill>
                <a:latin typeface="+mj-lt"/>
              </a:rPr>
              <a:t>): </a:t>
            </a:r>
            <a:r>
              <a:rPr lang="en-US" sz="1700" b="1" dirty="0" smtClean="0">
                <a:solidFill>
                  <a:srgbClr val="FF0000"/>
                </a:solidFill>
                <a:latin typeface="+mj-lt"/>
                <a:hlinkClick r:id="rId10"/>
              </a:rPr>
              <a:t>https://zillya.in.ua/velikogolovnik-saflorovij-ximichnij-sklad-ta-zastosuvannya</a:t>
            </a:r>
            <a:r>
              <a:rPr lang="en-US" sz="1700" b="1" dirty="0" smtClean="0">
                <a:solidFill>
                  <a:srgbClr val="FF0000"/>
                </a:solidFill>
                <a:latin typeface="+mj-lt"/>
                <a:hlinkClick r:id="rId10"/>
              </a:rPr>
              <a:t>/</a:t>
            </a:r>
            <a:endParaRPr lang="ru-RU" sz="1700" b="1" dirty="0" smtClean="0">
              <a:solidFill>
                <a:srgbClr val="FF0000"/>
              </a:solidFill>
              <a:latin typeface="+mj-lt"/>
            </a:endParaRPr>
          </a:p>
          <a:p>
            <a:pPr algn="just"/>
            <a:endParaRPr lang="ru-RU" sz="1600" b="1" dirty="0" smtClean="0">
              <a:solidFill>
                <a:srgbClr val="FF0000"/>
              </a:solidFill>
            </a:endParaRPr>
          </a:p>
          <a:p>
            <a:pPr algn="just"/>
            <a:endParaRPr lang="ru-RU" b="1" spc="-1" dirty="0" smtClean="0">
              <a:solidFill>
                <a:srgbClr val="00B050"/>
              </a:solidFill>
              <a:latin typeface="Calibri"/>
            </a:endParaRPr>
          </a:p>
          <a:p>
            <a:pPr algn="just"/>
            <a:endParaRPr lang="ru-RU" b="1" spc="-1" dirty="0" smtClean="0">
              <a:solidFill>
                <a:srgbClr val="00B05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64399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spc="-1" dirty="0" smtClean="0">
                <a:solidFill>
                  <a:srgbClr val="0070C0"/>
                </a:solidFill>
                <a:latin typeface="+mj-lt"/>
              </a:rPr>
              <a:t>ЗАВДАННЯ </a:t>
            </a:r>
            <a:r>
              <a:rPr lang="ru-RU" sz="2000" b="1" spc="-1" dirty="0" smtClean="0">
                <a:solidFill>
                  <a:srgbClr val="0070C0"/>
                </a:solidFill>
                <a:latin typeface="+mj-lt"/>
              </a:rPr>
              <a:t>3. </a:t>
            </a:r>
            <a:r>
              <a:rPr lang="ru-RU" sz="2400" b="1" dirty="0" err="1" smtClean="0">
                <a:solidFill>
                  <a:srgbClr val="0070C0"/>
                </a:solidFill>
                <a:latin typeface="+mj-lt"/>
              </a:rPr>
              <a:t>Розробіть</a:t>
            </a:r>
            <a:r>
              <a:rPr lang="ru-RU" sz="24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+mj-lt"/>
              </a:rPr>
              <a:t>рекомендації</a:t>
            </a:r>
            <a:r>
              <a:rPr lang="ru-RU" sz="2400" b="1" dirty="0" smtClean="0">
                <a:solidFill>
                  <a:srgbClr val="0070C0"/>
                </a:solidFill>
                <a:latin typeface="+mj-lt"/>
              </a:rPr>
              <a:t> для </a:t>
            </a:r>
            <a:r>
              <a:rPr lang="ru-RU" sz="2400" b="1" dirty="0" err="1" smtClean="0">
                <a:solidFill>
                  <a:srgbClr val="0070C0"/>
                </a:solidFill>
                <a:latin typeface="+mj-lt"/>
              </a:rPr>
              <a:t>використання</a:t>
            </a:r>
            <a:r>
              <a:rPr lang="ru-RU" sz="24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+mj-lt"/>
              </a:rPr>
              <a:t>ароматерапії</a:t>
            </a:r>
            <a:r>
              <a:rPr lang="ru-RU" sz="2400" b="1" dirty="0" smtClean="0">
                <a:solidFill>
                  <a:srgbClr val="0070C0"/>
                </a:solidFill>
                <a:latin typeface="+mj-lt"/>
              </a:rPr>
              <a:t>. (</a:t>
            </a:r>
            <a:r>
              <a:rPr lang="ru-RU" sz="2400" b="1" dirty="0" err="1" smtClean="0">
                <a:solidFill>
                  <a:srgbClr val="0070C0"/>
                </a:solidFill>
                <a:latin typeface="+mj-lt"/>
              </a:rPr>
              <a:t>ароматизація</a:t>
            </a:r>
            <a:r>
              <a:rPr lang="ru-RU" sz="24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+mj-lt"/>
              </a:rPr>
              <a:t>приміщень</a:t>
            </a:r>
            <a:r>
              <a:rPr lang="ru-RU" sz="2400" b="1" dirty="0" smtClean="0">
                <a:solidFill>
                  <a:srgbClr val="0070C0"/>
                </a:solidFill>
                <a:latin typeface="+mj-lt"/>
              </a:rPr>
              <a:t>, </a:t>
            </a:r>
            <a:r>
              <a:rPr lang="ru-RU" sz="2400" b="1" dirty="0" err="1" smtClean="0">
                <a:solidFill>
                  <a:srgbClr val="0070C0"/>
                </a:solidFill>
                <a:latin typeface="+mj-lt"/>
              </a:rPr>
              <a:t>аромалампи,медальйони</a:t>
            </a:r>
            <a:r>
              <a:rPr lang="ru-RU" sz="2400" b="1" dirty="0" smtClean="0">
                <a:solidFill>
                  <a:srgbClr val="0070C0"/>
                </a:solidFill>
                <a:latin typeface="+mj-lt"/>
              </a:rPr>
              <a:t>, </a:t>
            </a:r>
            <a:r>
              <a:rPr lang="ru-RU" sz="2400" b="1" dirty="0" err="1" smtClean="0">
                <a:solidFill>
                  <a:srgbClr val="0070C0"/>
                </a:solidFill>
                <a:latin typeface="+mj-lt"/>
              </a:rPr>
              <a:t>фітоподушки</a:t>
            </a:r>
            <a:r>
              <a:rPr lang="ru-RU" sz="24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+mj-lt"/>
              </a:rPr>
              <a:t>тощо</a:t>
            </a:r>
            <a:r>
              <a:rPr lang="ru-RU" sz="2400" b="1" dirty="0" smtClean="0">
                <a:solidFill>
                  <a:srgbClr val="0070C0"/>
                </a:solidFill>
                <a:latin typeface="+mj-lt"/>
              </a:rPr>
              <a:t>).</a:t>
            </a:r>
          </a:p>
          <a:p>
            <a:pPr algn="just"/>
            <a:endParaRPr lang="ru-RU" b="1" dirty="0" smtClean="0">
              <a:solidFill>
                <a:srgbClr val="00B050"/>
              </a:solidFill>
            </a:endParaRPr>
          </a:p>
          <a:p>
            <a:pPr algn="just"/>
            <a:r>
              <a:rPr lang="ru-RU" b="1" dirty="0" err="1" smtClean="0">
                <a:solidFill>
                  <a:srgbClr val="00B050"/>
                </a:solidFill>
              </a:rPr>
              <a:t>Ознайомтесь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з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матеріалами</a:t>
            </a:r>
            <a:r>
              <a:rPr lang="ru-RU" b="1" dirty="0" smtClean="0">
                <a:solidFill>
                  <a:srgbClr val="00B050"/>
                </a:solidFill>
              </a:rPr>
              <a:t> (в першу </a:t>
            </a:r>
            <a:r>
              <a:rPr lang="ru-RU" b="1" dirty="0" err="1" smtClean="0">
                <a:solidFill>
                  <a:srgbClr val="00B050"/>
                </a:solidFill>
              </a:rPr>
              <a:t>чергу</a:t>
            </a:r>
            <a:r>
              <a:rPr lang="ru-RU" b="1" dirty="0" smtClean="0">
                <a:solidFill>
                  <a:srgbClr val="00B050"/>
                </a:solidFill>
              </a:rPr>
              <a:t>: +++)</a:t>
            </a:r>
          </a:p>
          <a:p>
            <a:pPr algn="just"/>
            <a:r>
              <a:rPr lang="ru-RU" b="1" dirty="0" err="1" smtClean="0">
                <a:solidFill>
                  <a:srgbClr val="00B050"/>
                </a:solidFill>
              </a:rPr>
              <a:t>Поняття</a:t>
            </a:r>
            <a:r>
              <a:rPr lang="ru-RU" b="1" dirty="0" smtClean="0">
                <a:solidFill>
                  <a:srgbClr val="00B050"/>
                </a:solidFill>
              </a:rPr>
              <a:t>: </a:t>
            </a:r>
            <a:r>
              <a:rPr lang="en-US" b="1" dirty="0" smtClean="0">
                <a:solidFill>
                  <a:srgbClr val="0070C0"/>
                </a:solidFill>
                <a:hlinkClick r:id="rId2"/>
              </a:rPr>
              <a:t>https://</a:t>
            </a:r>
            <a:r>
              <a:rPr lang="en-US" b="1" dirty="0" smtClean="0">
                <a:solidFill>
                  <a:srgbClr val="0070C0"/>
                </a:solidFill>
                <a:hlinkClick r:id="rId2"/>
              </a:rPr>
              <a:t>www.pharmencyclopedia.com.ua/article/2874/aromoterapiya</a:t>
            </a:r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1600" b="1" dirty="0" smtClean="0">
                <a:solidFill>
                  <a:srgbClr val="00B050"/>
                </a:solidFill>
              </a:rPr>
              <a:t>Правила: </a:t>
            </a:r>
            <a:r>
              <a:rPr lang="en-US" sz="1600" b="1" dirty="0" smtClean="0">
                <a:solidFill>
                  <a:srgbClr val="0070C0"/>
                </a:solidFill>
                <a:hlinkClick r:id="rId3"/>
              </a:rPr>
              <a:t>https://florasecret.ua/%D0%BF%D1%80%D0%B0%D0%B2%D0%B8%D0%BB%D0%B0-%D0%B0%D1%80%D0%BE%D0%BC%D0%B0%D1%82%D0%B5%D1%80%D0%B0%D0%BF%D1%96%D1%97</a:t>
            </a:r>
            <a:r>
              <a:rPr lang="en-US" sz="1600" b="1" dirty="0" smtClean="0">
                <a:solidFill>
                  <a:srgbClr val="0070C0"/>
                </a:solidFill>
                <a:hlinkClick r:id="rId3"/>
              </a:rPr>
              <a:t>/</a:t>
            </a:r>
            <a:endParaRPr lang="ru-RU" sz="1600" b="1" dirty="0" smtClean="0">
              <a:solidFill>
                <a:srgbClr val="0070C0"/>
              </a:solidFill>
            </a:endParaRPr>
          </a:p>
          <a:p>
            <a:pPr algn="just"/>
            <a:endParaRPr lang="ru-RU" sz="1600" b="1" dirty="0" smtClean="0">
              <a:solidFill>
                <a:srgbClr val="FF0000"/>
              </a:solidFill>
            </a:endParaRPr>
          </a:p>
          <a:p>
            <a:pPr algn="just"/>
            <a:r>
              <a:rPr lang="ru-RU" sz="1600" b="1" dirty="0" smtClean="0">
                <a:solidFill>
                  <a:srgbClr val="FF0000"/>
                </a:solidFill>
              </a:rPr>
              <a:t>+++ </a:t>
            </a:r>
            <a:r>
              <a:rPr lang="en-US" sz="1600" b="1" dirty="0" smtClean="0">
                <a:solidFill>
                  <a:srgbClr val="FF0000"/>
                </a:solidFill>
                <a:hlinkClick r:id="rId4"/>
              </a:rPr>
              <a:t>http://</a:t>
            </a:r>
            <a:r>
              <a:rPr lang="en-US" sz="1600" b="1" dirty="0" smtClean="0">
                <a:solidFill>
                  <a:srgbClr val="FF0000"/>
                </a:solidFill>
                <a:hlinkClick r:id="rId4"/>
              </a:rPr>
              <a:t>enpuir.npu.edu.ua/bitstream/123456789/13330/1/Chorna2.pdf</a:t>
            </a:r>
            <a:endParaRPr lang="ru-RU" sz="1600" b="1" dirty="0" smtClean="0">
              <a:solidFill>
                <a:srgbClr val="FF0000"/>
              </a:solidFill>
            </a:endParaRPr>
          </a:p>
          <a:p>
            <a:pPr algn="just"/>
            <a:endParaRPr lang="ru-RU" sz="1600" b="1" dirty="0" smtClean="0">
              <a:solidFill>
                <a:srgbClr val="FF0000"/>
              </a:solidFill>
              <a:hlinkClick r:id="rId5"/>
            </a:endParaRPr>
          </a:p>
          <a:p>
            <a:pPr algn="just"/>
            <a:r>
              <a:rPr lang="en-US" sz="1600" b="1" dirty="0" smtClean="0">
                <a:solidFill>
                  <a:srgbClr val="FF0000"/>
                </a:solidFill>
                <a:hlinkClick r:id="rId5"/>
              </a:rPr>
              <a:t>https</a:t>
            </a:r>
            <a:r>
              <a:rPr lang="en-US" sz="1600" b="1" dirty="0" smtClean="0">
                <a:solidFill>
                  <a:srgbClr val="FF0000"/>
                </a:solidFill>
                <a:hlinkClick r:id="rId5"/>
              </a:rPr>
              <a:t>://ukr.media/medicine/378614</a:t>
            </a:r>
            <a:r>
              <a:rPr lang="en-US" sz="1600" b="1" dirty="0" smtClean="0">
                <a:solidFill>
                  <a:srgbClr val="FF0000"/>
                </a:solidFill>
                <a:hlinkClick r:id="rId5"/>
              </a:rPr>
              <a:t>/</a:t>
            </a:r>
            <a:endParaRPr lang="ru-RU" sz="1600" b="1" dirty="0" smtClean="0">
              <a:solidFill>
                <a:srgbClr val="FF0000"/>
              </a:solidFill>
            </a:endParaRPr>
          </a:p>
          <a:p>
            <a:pPr algn="just"/>
            <a:r>
              <a:rPr lang="en-US" sz="1600" b="1" dirty="0" smtClean="0">
                <a:solidFill>
                  <a:srgbClr val="FF0000"/>
                </a:solidFill>
                <a:hlinkClick r:id="rId6"/>
              </a:rPr>
              <a:t>https</a:t>
            </a:r>
            <a:r>
              <a:rPr lang="en-US" sz="1600" b="1" dirty="0" smtClean="0">
                <a:solidFill>
                  <a:srgbClr val="FF0000"/>
                </a:solidFill>
                <a:hlinkClick r:id="rId6"/>
              </a:rPr>
              <a:t>://www.nestlebaby.com.ua/ua/aromaterapiya-dlya-ditey-vykorystannya-efirnyh-oliy</a:t>
            </a:r>
            <a:r>
              <a:rPr lang="en-US" sz="1600" b="1" dirty="0" smtClean="0">
                <a:solidFill>
                  <a:srgbClr val="FF0000"/>
                </a:solidFill>
                <a:hlinkClick r:id="rId6"/>
              </a:rPr>
              <a:t>#</a:t>
            </a:r>
            <a:endParaRPr lang="ru-RU" sz="1600" b="1" dirty="0" smtClean="0">
              <a:solidFill>
                <a:srgbClr val="FF0000"/>
              </a:solidFill>
            </a:endParaRPr>
          </a:p>
          <a:p>
            <a:pPr algn="just"/>
            <a:endParaRPr lang="ru-RU" sz="1600" b="1" dirty="0" smtClean="0">
              <a:solidFill>
                <a:srgbClr val="FF0000"/>
              </a:solidFill>
            </a:endParaRPr>
          </a:p>
          <a:p>
            <a:pPr algn="just"/>
            <a:endParaRPr lang="ru-RU" sz="1600" b="1" dirty="0" smtClean="0">
              <a:solidFill>
                <a:srgbClr val="0070C0"/>
              </a:solidFill>
            </a:endParaRPr>
          </a:p>
          <a:p>
            <a:pPr algn="just"/>
            <a:endParaRPr lang="ru-RU" sz="1600" b="1" dirty="0" smtClean="0">
              <a:solidFill>
                <a:srgbClr val="0070C0"/>
              </a:solidFill>
            </a:endParaRPr>
          </a:p>
          <a:p>
            <a:pPr algn="just"/>
            <a:endParaRPr lang="ru-RU" sz="20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85728"/>
            <a:ext cx="828680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solidFill>
                  <a:srgbClr val="FF0000"/>
                </a:solidFill>
              </a:rPr>
              <a:t>Питання</a:t>
            </a:r>
            <a:r>
              <a:rPr lang="ru-RU" sz="2400" b="1" dirty="0" smtClean="0">
                <a:solidFill>
                  <a:srgbClr val="FF0000"/>
                </a:solidFill>
              </a:rPr>
              <a:t> для </a:t>
            </a:r>
            <a:r>
              <a:rPr lang="ru-RU" sz="2400" b="1" dirty="0" err="1" smtClean="0">
                <a:solidFill>
                  <a:srgbClr val="FF0000"/>
                </a:solidFill>
              </a:rPr>
              <a:t>підготовки</a:t>
            </a:r>
            <a:r>
              <a:rPr lang="ru-RU" sz="2400" b="1" dirty="0" smtClean="0">
                <a:solidFill>
                  <a:srgbClr val="FF0000"/>
                </a:solidFill>
              </a:rPr>
              <a:t> реферату/ короткого </a:t>
            </a:r>
            <a:r>
              <a:rPr lang="ru-RU" sz="2400" b="1" dirty="0" err="1" smtClean="0">
                <a:solidFill>
                  <a:srgbClr val="FF0000"/>
                </a:solidFill>
              </a:rPr>
              <a:t>повідомлення</a:t>
            </a:r>
            <a:r>
              <a:rPr lang="ru-RU" sz="2400" b="1" dirty="0" smtClean="0">
                <a:solidFill>
                  <a:srgbClr val="FF0000"/>
                </a:solidFill>
              </a:rPr>
              <a:t>: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2000" b="1" dirty="0" smtClean="0"/>
              <a:t>Використання лікарських рослин в гомеопатії.</a:t>
            </a:r>
            <a:endParaRPr lang="ru-RU" sz="2000" b="1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uk-UA" sz="2000" b="1" dirty="0" smtClean="0"/>
              <a:t>Використання лікарських рослин для приготування косметичних засобів в домашніх умовах.</a:t>
            </a:r>
            <a:endParaRPr lang="ru-RU" sz="2000" b="1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uk-UA" sz="2000" b="1" dirty="0" smtClean="0"/>
              <a:t>Використання свіжих соків при різних захворюваннях в дієтичному харчуванні.</a:t>
            </a:r>
            <a:endParaRPr lang="ru-RU" sz="2000" b="1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uk-UA" sz="2000" b="1" dirty="0" smtClean="0"/>
              <a:t>Використання ефірних олій в косметології</a:t>
            </a:r>
            <a:endParaRPr lang="ru-RU" sz="2000" b="1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uk-UA" sz="2000" b="1" dirty="0" smtClean="0"/>
              <a:t>Використання лікарських рослин в дієтичному харчуванні для зниження ваги тіла.</a:t>
            </a:r>
            <a:endParaRPr lang="ru-RU" sz="2000" b="1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uk-UA" sz="2000" b="1" dirty="0" smtClean="0"/>
              <a:t>Використання лікарських рослин в дієтичному харчуванні для покращення стану шкіри.</a:t>
            </a:r>
            <a:endParaRPr lang="ru-RU" sz="2000" b="1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uk-UA" sz="2000" b="1" dirty="0" smtClean="0"/>
              <a:t>Використання лікарських рослин в дієтичному харчуванні для покращення стану нігтів.</a:t>
            </a:r>
            <a:endParaRPr lang="ru-RU" sz="2000" b="1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uk-UA" sz="2000" b="1" dirty="0" smtClean="0"/>
              <a:t>Використання рослинних олій в дієтичному харчуванні. </a:t>
            </a:r>
            <a:endParaRPr lang="ru-RU" sz="2000" b="1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uk-UA" sz="2000" b="1" dirty="0" smtClean="0"/>
              <a:t>Використання рослинних олій в косметології.</a:t>
            </a:r>
            <a:endParaRPr lang="ru-RU" sz="2000" b="1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uk-UA" sz="2000" b="1" dirty="0" smtClean="0"/>
              <a:t>Сучасні технології виготовлення лікарських форм фітозасобів. </a:t>
            </a:r>
            <a:endParaRPr lang="ru-RU" sz="2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214290"/>
            <a:ext cx="8643998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dirty="0" smtClean="0">
                <a:solidFill>
                  <a:srgbClr val="FF0000"/>
                </a:solidFill>
              </a:rPr>
              <a:t>Тема 13. </a:t>
            </a:r>
            <a:r>
              <a:rPr lang="uk-UA" sz="2400" b="1" dirty="0" err="1" smtClean="0">
                <a:solidFill>
                  <a:srgbClr val="FF0000"/>
                </a:solidFill>
              </a:rPr>
              <a:t>Натуропатія</a:t>
            </a:r>
            <a:r>
              <a:rPr lang="uk-UA" sz="2400" b="1" dirty="0" smtClean="0">
                <a:solidFill>
                  <a:srgbClr val="FF0000"/>
                </a:solidFill>
              </a:rPr>
              <a:t>. Апітерапія. </a:t>
            </a:r>
          </a:p>
          <a:p>
            <a:pPr algn="ctr">
              <a:lnSpc>
                <a:spcPct val="100000"/>
              </a:lnSpc>
            </a:pPr>
            <a:r>
              <a:rPr lang="uk-UA" sz="2400" b="1" dirty="0" err="1" smtClean="0">
                <a:solidFill>
                  <a:srgbClr val="FF0000"/>
                </a:solidFill>
              </a:rPr>
              <a:t>Аутогемотерапія</a:t>
            </a:r>
            <a:r>
              <a:rPr lang="uk-UA" sz="2400" b="1" dirty="0" smtClean="0">
                <a:solidFill>
                  <a:srgbClr val="FF0000"/>
                </a:solidFill>
              </a:rPr>
              <a:t>. </a:t>
            </a:r>
            <a:r>
              <a:rPr lang="uk-UA" sz="2400" b="1" dirty="0" err="1" smtClean="0">
                <a:solidFill>
                  <a:srgbClr val="FF0000"/>
                </a:solidFill>
              </a:rPr>
              <a:t>Гірудотерапія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Завдання 1. Ознайомтесь з матеріалом за посиланням: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https://vseosvita.ua/library/apiterapia-ta-ii-vikoristanna-narodnou-ta-tradicijnou-medicinou-76376.html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обговорення змісту матеріалу.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Продукти бджільництва та їх корисні властивості для людини: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...........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hlinkClick r:id="rId3"/>
              </a:rPr>
              <a:t>lisichansk.com.ua/2016/10/49178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hlinkClick r:id="rId4"/>
              </a:rPr>
              <a:t>www.nbuv.gov.ua/node/216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hlinkClick r:id="rId5"/>
              </a:rPr>
              <a:t>nubip.edu.ua/sites/default/files/u224/med.pdf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https://nuph.edu.ua/wp-content/uploads/2015/04/Farmatsiya_Ukrayiny-_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hlinkClick r:id="rId6"/>
              </a:rPr>
              <a:t>Tom_1_APITERAPIYA.pdf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елемент лабораторного заняття: оцінка якості меду.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214290"/>
            <a:ext cx="821537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Завдання 2.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Завдання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самостійної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роботи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подальшого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обговорення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Обрати будь-яке питання з плану заняття та підготувати презентацію на тему: 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Позитивний вплив </a:t>
            </a:r>
            <a:r>
              <a:rPr kumimoji="0" lang="uk-UA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(вид ...)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організм та здоров’я людини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». 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Тривалість презентації до 7 хв. В доповіді обов’язково окреслити основні механізми терапії; категорії пацієнтів, які мають показання для такої терапії; поширення та популярність цього виду терапії в Україні та світі; результати від застосування такої терапії.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Наприклад, </a:t>
            </a:r>
            <a:r>
              <a:rPr kumimoji="0" lang="uk-UA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аутогемотерапія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https://</a:t>
            </a:r>
            <a:r>
              <a:rPr lang="en-US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wworld.com.ua/health/1363</a:t>
            </a:r>
            <a:endParaRPr lang="ru-RU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https</a:t>
            </a:r>
            <a:r>
              <a:rPr lang="en-US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://forpost.ua/ukr/uslugi/lechenie/biologicheskaya-terapiya/autogemoterapiya</a:t>
            </a:r>
            <a:r>
              <a:rPr lang="en-US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/</a:t>
            </a:r>
            <a:endParaRPr lang="ru-RU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uk-UA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8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214282" y="142852"/>
            <a:ext cx="8715436" cy="5001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Завдання 3.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Гірудотерапія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- лікування медичною п'явкою.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Екскурсія до лабораторії з вирощування медичної 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'явки (к. 104, 3 корпус –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лабораторія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клітинної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організменної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біотехнології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).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Arial" pitchFamily="34" charset="0"/>
              </a:rPr>
              <a:t>Занотуйте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Arial" pitchFamily="34" charset="0"/>
              </a:rPr>
              <a:t>основні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Arial" pitchFamily="34" charset="0"/>
              </a:rPr>
              <a:t>лікувальні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Arial" pitchFamily="34" charset="0"/>
              </a:rPr>
              <a:t>ефекти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Arial" pitchFamily="34" charset="0"/>
              </a:rPr>
              <a:t>гірудотерапії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100" dirty="0" smtClean="0">
              <a:latin typeface="+mj-lt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+mj-lt"/>
                <a:cs typeface="Arial" pitchFamily="34" charset="0"/>
                <a:hlinkClick r:id="rId2"/>
              </a:rPr>
              <a:t>https://</a:t>
            </a:r>
            <a:r>
              <a:rPr lang="en-US" sz="2400" dirty="0" smtClean="0">
                <a:latin typeface="+mj-lt"/>
                <a:cs typeface="Arial" pitchFamily="34" charset="0"/>
                <a:hlinkClick r:id="rId2"/>
              </a:rPr>
              <a:t>uozter.gov.ua/ua/pages/338</a:t>
            </a:r>
            <a:endParaRPr lang="ru-RU" sz="2400" dirty="0" smtClean="0">
              <a:latin typeface="+mj-lt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+mj-lt"/>
                <a:cs typeface="Arial" pitchFamily="34" charset="0"/>
                <a:hlinkClick r:id="rId3"/>
              </a:rPr>
              <a:t>https://vaseda.com.ua/uk/hyrudoter</a:t>
            </a:r>
            <a:r>
              <a:rPr lang="en-US" sz="2400" dirty="0" smtClean="0">
                <a:latin typeface="+mj-lt"/>
                <a:cs typeface="Arial" pitchFamily="34" charset="0"/>
                <a:hlinkClick r:id="rId3"/>
              </a:rPr>
              <a:t>/</a:t>
            </a:r>
            <a:endParaRPr lang="ru-RU" sz="2400" dirty="0" smtClean="0">
              <a:latin typeface="+mj-lt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+mj-lt"/>
                <a:cs typeface="Arial" pitchFamily="34" charset="0"/>
                <a:hlinkClick r:id="rId4"/>
              </a:rPr>
              <a:t>https://</a:t>
            </a:r>
            <a:r>
              <a:rPr lang="en-US" sz="2400" dirty="0" smtClean="0">
                <a:latin typeface="+mj-lt"/>
                <a:cs typeface="Arial" pitchFamily="34" charset="0"/>
                <a:hlinkClick r:id="rId4"/>
              </a:rPr>
              <a:t>allergo.kiev.ua/klinichni-aspekti-girudoterapiyi.html</a:t>
            </a:r>
            <a:endParaRPr lang="ru-RU" sz="2400" dirty="0" smtClean="0">
              <a:latin typeface="+mj-lt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+mj-lt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err="1" smtClean="0">
                <a:latin typeface="+mj-lt"/>
                <a:cs typeface="Arial" pitchFamily="34" charset="0"/>
              </a:rPr>
              <a:t>Біофабрика</a:t>
            </a:r>
            <a:r>
              <a:rPr lang="ru-RU" sz="2400" dirty="0" smtClean="0">
                <a:latin typeface="+mj-lt"/>
                <a:cs typeface="Arial" pitchFamily="34" charset="0"/>
              </a:rPr>
              <a:t>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+mj-lt"/>
                <a:cs typeface="Arial" pitchFamily="34" charset="0"/>
                <a:hlinkClick r:id="rId5"/>
              </a:rPr>
              <a:t>https://</a:t>
            </a:r>
            <a:r>
              <a:rPr lang="en-US" sz="2400" dirty="0" smtClean="0">
                <a:latin typeface="+mj-lt"/>
                <a:cs typeface="Arial" pitchFamily="34" charset="0"/>
                <a:hlinkClick r:id="rId5"/>
              </a:rPr>
              <a:t>www.youtube.com/watch?v=fMehvCaSYhQ</a:t>
            </a:r>
            <a:endParaRPr lang="ru-RU" sz="2400" dirty="0" smtClean="0">
              <a:latin typeface="+mj-lt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+mj-lt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1538</TotalTime>
  <Words>749</Words>
  <Application>LibreOffice/6.2.2.2$Windows_X86_64 LibreOffice_project/2b840030fec2aae0fd2658d8d4f9548af4e3518d</Application>
  <PresentationFormat>Экран (4:3)</PresentationFormat>
  <Paragraphs>102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Office Theme</vt:lpstr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Великий практикум з імунології</dc:title>
  <dc:subject/>
  <dc:creator>hp</dc:creator>
  <dc:description/>
  <cp:lastModifiedBy>hp</cp:lastModifiedBy>
  <cp:revision>254</cp:revision>
  <dcterms:created xsi:type="dcterms:W3CDTF">2020-10-25T20:49:32Z</dcterms:created>
  <dcterms:modified xsi:type="dcterms:W3CDTF">2020-12-14T22:59:46Z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51</vt:i4>
  </property>
</Properties>
</file>