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6" r:id="rId2"/>
    <p:sldId id="259" r:id="rId3"/>
    <p:sldId id="262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1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6465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27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168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44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72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4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8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30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22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75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90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82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94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73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92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32782/hst-2023-14-91-03" TargetMode="External"/><Relationship Id="rId2" Type="http://schemas.openxmlformats.org/officeDocument/2006/relationships/hyperlink" Target="https://oldis.lus.ua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eo.kiev.ua/resources/arhivMonographs/mono_2023_1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58140" y="1151906"/>
            <a:ext cx="11103430" cy="2491385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Презентація дисципліни: </a:t>
            </a:r>
            <a:b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ЕЛЕКТРОННОГО ВРЯДУВАННЯ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6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 smtClean="0">
                <a:solidFill>
                  <a:srgbClr val="FF0000"/>
                </a:solidFill>
              </a:rPr>
              <a:t>	Метою курсу </a:t>
            </a:r>
            <a:r>
              <a:rPr lang="uk-UA" sz="2400" b="1" i="1" dirty="0" smtClean="0">
                <a:solidFill>
                  <a:srgbClr val="FF0000"/>
                </a:solidFill>
              </a:rPr>
              <a:t>«Основи електронного врядування</a:t>
            </a:r>
            <a:r>
              <a:rPr lang="uk-UA" b="1" i="1" dirty="0" smtClean="0">
                <a:solidFill>
                  <a:srgbClr val="FF0000"/>
                </a:solidFill>
              </a:rPr>
              <a:t>» </a:t>
            </a:r>
            <a:r>
              <a:rPr lang="uk-UA" i="1" dirty="0" smtClean="0"/>
              <a:t>є </a:t>
            </a:r>
            <a:r>
              <a:rPr lang="ru-RU" i="1" dirty="0" err="1" smtClean="0"/>
              <a:t>засвоєння</a:t>
            </a:r>
            <a:r>
              <a:rPr lang="ru-RU" i="1" dirty="0" smtClean="0"/>
              <a:t> </a:t>
            </a:r>
            <a:r>
              <a:rPr lang="ru-RU" i="1" dirty="0" err="1" smtClean="0"/>
              <a:t>теоретичних</a:t>
            </a:r>
            <a:r>
              <a:rPr lang="ru-RU" i="1" dirty="0" smtClean="0"/>
              <a:t> </a:t>
            </a:r>
            <a:r>
              <a:rPr lang="ru-RU" i="1" dirty="0" err="1" smtClean="0"/>
              <a:t>знань</a:t>
            </a:r>
            <a:r>
              <a:rPr lang="ru-RU" i="1" dirty="0" smtClean="0"/>
              <a:t> у </a:t>
            </a:r>
            <a:r>
              <a:rPr lang="ru-RU" i="1" dirty="0" err="1" smtClean="0"/>
              <a:t>сфері</a:t>
            </a:r>
            <a:r>
              <a:rPr lang="ru-RU" i="1" dirty="0" smtClean="0"/>
              <a:t> </a:t>
            </a:r>
            <a:r>
              <a:rPr lang="ru-RU" i="1" dirty="0" err="1" smtClean="0"/>
              <a:t>концептуалізації</a:t>
            </a:r>
            <a:r>
              <a:rPr lang="ru-RU" i="1" dirty="0" smtClean="0"/>
              <a:t> цифрового </a:t>
            </a:r>
            <a:r>
              <a:rPr lang="ru-RU" i="1" dirty="0" err="1" smtClean="0"/>
              <a:t>розвитку</a:t>
            </a:r>
            <a:r>
              <a:rPr lang="ru-RU" i="1" dirty="0" smtClean="0"/>
              <a:t> та </a:t>
            </a:r>
            <a:r>
              <a:rPr lang="ru-RU" i="1" dirty="0" err="1" smtClean="0"/>
              <a:t>електроннолї</a:t>
            </a:r>
            <a:r>
              <a:rPr lang="ru-RU" i="1" dirty="0" smtClean="0"/>
              <a:t> </a:t>
            </a:r>
            <a:r>
              <a:rPr lang="ru-RU" i="1" dirty="0" err="1" smtClean="0"/>
              <a:t>демократії</a:t>
            </a:r>
            <a:r>
              <a:rPr lang="ru-RU" i="1" dirty="0" smtClean="0"/>
              <a:t>, </a:t>
            </a:r>
            <a:r>
              <a:rPr lang="uk-UA" i="1" dirty="0" smtClean="0"/>
              <a:t>що представляють сукупність інформаційних ресурсів, виражених цифровим інструментарієм - засобами, методами, мобільними соціальними мережами, направленими на пошук даних </a:t>
            </a:r>
            <a:r>
              <a:rPr lang="ru-RU" i="1" dirty="0"/>
              <a:t>для  </a:t>
            </a:r>
            <a:r>
              <a:rPr lang="ru-RU" i="1" dirty="0" err="1"/>
              <a:t>ознайомлення</a:t>
            </a:r>
            <a:r>
              <a:rPr lang="ru-RU" i="1" dirty="0"/>
              <a:t> </a:t>
            </a:r>
            <a:r>
              <a:rPr lang="ru-RU" i="1" dirty="0" err="1"/>
              <a:t>студентів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засобами</a:t>
            </a:r>
            <a:r>
              <a:rPr lang="ru-RU" i="1" dirty="0"/>
              <a:t> та </a:t>
            </a:r>
            <a:r>
              <a:rPr lang="ru-RU" i="1" dirty="0" err="1"/>
              <a:t>можливостями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надають</a:t>
            </a:r>
            <a:r>
              <a:rPr lang="ru-RU" i="1" dirty="0"/>
              <a:t> </a:t>
            </a:r>
            <a:r>
              <a:rPr lang="ru-RU" i="1" dirty="0" err="1"/>
              <a:t>цифрові</a:t>
            </a:r>
            <a:r>
              <a:rPr lang="ru-RU" i="1" dirty="0"/>
              <a:t> </a:t>
            </a:r>
            <a:r>
              <a:rPr lang="ru-RU" i="1" dirty="0" err="1"/>
              <a:t>технології</a:t>
            </a:r>
            <a:r>
              <a:rPr lang="ru-RU" i="1" dirty="0"/>
              <a:t> для </a:t>
            </a:r>
            <a:r>
              <a:rPr lang="ru-RU" i="1" dirty="0" err="1"/>
              <a:t>покращення</a:t>
            </a:r>
            <a:r>
              <a:rPr lang="ru-RU" i="1" dirty="0"/>
              <a:t> </a:t>
            </a:r>
            <a:r>
              <a:rPr lang="ru-RU" i="1" dirty="0" err="1"/>
              <a:t>демократичних</a:t>
            </a:r>
            <a:r>
              <a:rPr lang="ru-RU" i="1" dirty="0"/>
              <a:t> </a:t>
            </a:r>
            <a:r>
              <a:rPr lang="ru-RU" i="1" dirty="0" err="1"/>
              <a:t>процесів</a:t>
            </a:r>
            <a:r>
              <a:rPr lang="ru-RU" i="1" dirty="0"/>
              <a:t> і </a:t>
            </a:r>
            <a:r>
              <a:rPr lang="ru-RU" i="1" dirty="0" err="1"/>
              <a:t>сприяння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 цифрового </a:t>
            </a:r>
            <a:r>
              <a:rPr lang="ru-RU" i="1" dirty="0" err="1"/>
              <a:t>суспільства</a:t>
            </a:r>
            <a:r>
              <a:rPr lang="ru-RU" b="1" i="1" dirty="0"/>
              <a:t>. Метою курсу </a:t>
            </a:r>
            <a:r>
              <a:rPr lang="ru-RU" i="1" dirty="0"/>
              <a:t>є </a:t>
            </a:r>
            <a:r>
              <a:rPr lang="ru-RU" i="1" dirty="0" err="1"/>
              <a:t>підготовка</a:t>
            </a:r>
            <a:r>
              <a:rPr lang="ru-RU" i="1" dirty="0"/>
              <a:t> </a:t>
            </a:r>
            <a:r>
              <a:rPr lang="ru-RU" i="1" dirty="0" err="1"/>
              <a:t>студентів</a:t>
            </a:r>
            <a:r>
              <a:rPr lang="ru-RU" i="1" dirty="0"/>
              <a:t> до </a:t>
            </a:r>
            <a:r>
              <a:rPr lang="ru-RU" i="1" dirty="0" err="1"/>
              <a:t>розуміння</a:t>
            </a:r>
            <a:r>
              <a:rPr lang="ru-RU" i="1" dirty="0"/>
              <a:t>, </a:t>
            </a:r>
            <a:r>
              <a:rPr lang="ru-RU" i="1" dirty="0" err="1"/>
              <a:t>аналізу</a:t>
            </a:r>
            <a:r>
              <a:rPr lang="ru-RU" i="1" dirty="0"/>
              <a:t> та </a:t>
            </a:r>
            <a:r>
              <a:rPr lang="ru-RU" i="1" dirty="0" err="1"/>
              <a:t>активної</a:t>
            </a:r>
            <a:r>
              <a:rPr lang="ru-RU" i="1" dirty="0"/>
              <a:t> </a:t>
            </a:r>
            <a:r>
              <a:rPr lang="ru-RU" i="1" dirty="0" err="1"/>
              <a:t>участі</a:t>
            </a:r>
            <a:r>
              <a:rPr lang="ru-RU" i="1" dirty="0"/>
              <a:t> у </a:t>
            </a:r>
            <a:r>
              <a:rPr lang="ru-RU" i="1" dirty="0" err="1"/>
              <a:t>розвитку</a:t>
            </a:r>
            <a:r>
              <a:rPr lang="ru-RU" i="1" dirty="0"/>
              <a:t> цифрового </a:t>
            </a:r>
            <a:r>
              <a:rPr lang="ru-RU" i="1" dirty="0" err="1"/>
              <a:t>суспільства</a:t>
            </a:r>
            <a:r>
              <a:rPr lang="ru-RU" i="1" dirty="0"/>
              <a:t> та </a:t>
            </a:r>
            <a:r>
              <a:rPr lang="ru-RU" i="1" dirty="0" err="1"/>
              <a:t>зміцненні</a:t>
            </a:r>
            <a:r>
              <a:rPr lang="ru-RU" i="1" dirty="0"/>
              <a:t> </a:t>
            </a:r>
            <a:r>
              <a:rPr lang="ru-RU" i="1" dirty="0" err="1"/>
              <a:t>демократії</a:t>
            </a:r>
            <a:r>
              <a:rPr lang="ru-RU" i="1" dirty="0"/>
              <a:t> за </a:t>
            </a:r>
            <a:r>
              <a:rPr lang="ru-RU" i="1" dirty="0" err="1"/>
              <a:t>допомогою</a:t>
            </a:r>
            <a:r>
              <a:rPr lang="ru-RU" i="1" dirty="0"/>
              <a:t> </a:t>
            </a:r>
            <a:r>
              <a:rPr lang="ru-RU" i="1" dirty="0" err="1"/>
              <a:t>сучасних</a:t>
            </a:r>
            <a:r>
              <a:rPr lang="ru-RU" i="1" dirty="0"/>
              <a:t> </a:t>
            </a:r>
            <a:r>
              <a:rPr lang="ru-RU" i="1" dirty="0" err="1"/>
              <a:t>технологій</a:t>
            </a:r>
            <a:r>
              <a:rPr lang="ru-RU" i="1" dirty="0"/>
              <a:t>.</a:t>
            </a:r>
          </a:p>
          <a:p>
            <a:pPr algn="just"/>
            <a:r>
              <a:rPr lang="ru-RU" i="1" dirty="0"/>
              <a:t>	</a:t>
            </a:r>
            <a:r>
              <a:rPr lang="ru-RU" i="1" dirty="0" err="1" smtClean="0"/>
              <a:t>Основні</a:t>
            </a:r>
            <a:r>
              <a:rPr lang="ru-RU" i="1" dirty="0" smtClean="0"/>
              <a:t> </a:t>
            </a:r>
            <a:r>
              <a:rPr lang="ru-RU" i="1" dirty="0" err="1" smtClean="0"/>
              <a:t>цілі</a:t>
            </a:r>
            <a:r>
              <a:rPr lang="ru-RU" i="1" dirty="0" smtClean="0"/>
              <a:t>:</a:t>
            </a:r>
            <a:r>
              <a:rPr lang="ru-RU" i="1" dirty="0"/>
              <a:t>	</a:t>
            </a:r>
            <a:r>
              <a:rPr lang="ru-RU" i="1" dirty="0" smtClean="0"/>
              <a:t>1</a:t>
            </a:r>
            <a:r>
              <a:rPr lang="uk-UA" i="1" dirty="0" smtClean="0"/>
              <a:t>) о</a:t>
            </a:r>
            <a:r>
              <a:rPr lang="ru-RU" i="1" dirty="0" err="1" smtClean="0"/>
              <a:t>знайомити</a:t>
            </a:r>
            <a:r>
              <a:rPr lang="ru-RU" i="1" dirty="0" smtClean="0"/>
              <a:t> </a:t>
            </a:r>
            <a:r>
              <a:rPr lang="ru-RU" i="1" dirty="0" err="1"/>
              <a:t>студентів</a:t>
            </a:r>
            <a:r>
              <a:rPr lang="ru-RU" i="1" dirty="0"/>
              <a:t> з </a:t>
            </a:r>
            <a:r>
              <a:rPr lang="ru-RU" i="1" dirty="0" err="1"/>
              <a:t>основними</a:t>
            </a:r>
            <a:r>
              <a:rPr lang="ru-RU" i="1" dirty="0"/>
              <a:t> </a:t>
            </a:r>
            <a:r>
              <a:rPr lang="ru-RU" i="1" dirty="0" err="1"/>
              <a:t>цифровими</a:t>
            </a:r>
            <a:r>
              <a:rPr lang="ru-RU" i="1" dirty="0"/>
              <a:t> </a:t>
            </a:r>
            <a:r>
              <a:rPr lang="ru-RU" i="1" dirty="0" err="1"/>
              <a:t>технологіями</a:t>
            </a:r>
            <a:r>
              <a:rPr lang="ru-RU" i="1" dirty="0"/>
              <a:t>, такими як </a:t>
            </a:r>
            <a:r>
              <a:rPr lang="ru-RU" i="1" dirty="0" err="1"/>
              <a:t>штучний</a:t>
            </a:r>
            <a:r>
              <a:rPr lang="ru-RU" i="1" dirty="0"/>
              <a:t> </a:t>
            </a:r>
            <a:r>
              <a:rPr lang="ru-RU" i="1" dirty="0" err="1"/>
              <a:t>інтелект</a:t>
            </a:r>
            <a:r>
              <a:rPr lang="ru-RU" i="1" dirty="0"/>
              <a:t>, </a:t>
            </a:r>
            <a:r>
              <a:rPr lang="ru-RU" i="1" dirty="0" err="1"/>
              <a:t>блокчейн</a:t>
            </a:r>
            <a:r>
              <a:rPr lang="ru-RU" i="1" dirty="0"/>
              <a:t>, </a:t>
            </a:r>
            <a:r>
              <a:rPr lang="ru-RU" i="1" dirty="0" err="1"/>
              <a:t>Інтернет</a:t>
            </a:r>
            <a:r>
              <a:rPr lang="ru-RU" i="1" dirty="0"/>
              <a:t> речей </a:t>
            </a:r>
            <a:r>
              <a:rPr lang="ru-RU" i="1" dirty="0" err="1"/>
              <a:t>тощо</a:t>
            </a:r>
            <a:r>
              <a:rPr lang="ru-RU" i="1" dirty="0"/>
              <a:t>, і </a:t>
            </a:r>
            <a:r>
              <a:rPr lang="ru-RU" i="1" dirty="0" err="1"/>
              <a:t>розкрити</a:t>
            </a:r>
            <a:r>
              <a:rPr lang="ru-RU" i="1" dirty="0"/>
              <a:t>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потенціал</a:t>
            </a:r>
            <a:r>
              <a:rPr lang="ru-RU" i="1" dirty="0"/>
              <a:t> для </a:t>
            </a:r>
            <a:r>
              <a:rPr lang="ru-RU" i="1" dirty="0" err="1"/>
              <a:t>впровадження</a:t>
            </a:r>
            <a:r>
              <a:rPr lang="ru-RU" i="1" dirty="0"/>
              <a:t> у </a:t>
            </a:r>
            <a:r>
              <a:rPr lang="ru-RU" i="1" dirty="0" err="1"/>
              <a:t>демократичних</a:t>
            </a:r>
            <a:r>
              <a:rPr lang="ru-RU" i="1" dirty="0"/>
              <a:t> </a:t>
            </a:r>
            <a:r>
              <a:rPr lang="ru-RU" i="1" dirty="0" err="1"/>
              <a:t>процесах</a:t>
            </a:r>
            <a:r>
              <a:rPr lang="ru-RU" i="1" dirty="0" smtClean="0"/>
              <a:t>. </a:t>
            </a:r>
          </a:p>
          <a:p>
            <a:pPr algn="just"/>
            <a:r>
              <a:rPr lang="ru-RU" i="1" dirty="0" smtClean="0"/>
              <a:t>	2</a:t>
            </a:r>
            <a:r>
              <a:rPr lang="uk-UA" i="1" dirty="0" smtClean="0"/>
              <a:t>) </a:t>
            </a:r>
            <a:r>
              <a:rPr lang="ru-RU" i="1" dirty="0"/>
              <a:t>	</a:t>
            </a:r>
            <a:r>
              <a:rPr lang="ru-RU" i="1" dirty="0" err="1" smtClean="0"/>
              <a:t>розглядати</a:t>
            </a:r>
            <a:r>
              <a:rPr lang="ru-RU" i="1" dirty="0" smtClean="0"/>
              <a:t> </a:t>
            </a:r>
            <a:r>
              <a:rPr lang="ru-RU" i="1" dirty="0" err="1"/>
              <a:t>вплив</a:t>
            </a:r>
            <a:r>
              <a:rPr lang="ru-RU" i="1" dirty="0"/>
              <a:t> цифрового </a:t>
            </a:r>
            <a:r>
              <a:rPr lang="ru-RU" i="1" dirty="0" err="1"/>
              <a:t>розвитку</a:t>
            </a:r>
            <a:r>
              <a:rPr lang="ru-RU" i="1" dirty="0"/>
              <a:t> на </a:t>
            </a:r>
            <a:r>
              <a:rPr lang="ru-RU" i="1" dirty="0" err="1"/>
              <a:t>соціальні</a:t>
            </a:r>
            <a:r>
              <a:rPr lang="ru-RU" i="1" dirty="0"/>
              <a:t>, </a:t>
            </a:r>
            <a:r>
              <a:rPr lang="ru-RU" i="1" dirty="0" err="1"/>
              <a:t>економічні</a:t>
            </a:r>
            <a:r>
              <a:rPr lang="ru-RU" i="1" dirty="0"/>
              <a:t> і </a:t>
            </a:r>
            <a:r>
              <a:rPr lang="ru-RU" i="1" dirty="0" err="1"/>
              <a:t>політичні</a:t>
            </a:r>
            <a:r>
              <a:rPr lang="ru-RU" i="1" dirty="0"/>
              <a:t> </a:t>
            </a:r>
            <a:r>
              <a:rPr lang="ru-RU" i="1" dirty="0" err="1"/>
              <a:t>процеси</a:t>
            </a:r>
            <a:r>
              <a:rPr lang="ru-RU" i="1" dirty="0"/>
              <a:t>, </a:t>
            </a:r>
            <a:r>
              <a:rPr lang="ru-RU" i="1" dirty="0" err="1"/>
              <a:t>включаючи</a:t>
            </a:r>
            <a:r>
              <a:rPr lang="ru-RU" i="1" dirty="0"/>
              <a:t> </a:t>
            </a:r>
            <a:r>
              <a:rPr lang="ru-RU" i="1" dirty="0" err="1"/>
              <a:t>зміни</a:t>
            </a:r>
            <a:r>
              <a:rPr lang="ru-RU" i="1" dirty="0"/>
              <a:t> в способах </a:t>
            </a:r>
            <a:r>
              <a:rPr lang="ru-RU" i="1" dirty="0" err="1"/>
              <a:t>спілкування</a:t>
            </a:r>
            <a:r>
              <a:rPr lang="ru-RU" i="1" dirty="0"/>
              <a:t>, </a:t>
            </a:r>
            <a:r>
              <a:rPr lang="ru-RU" i="1" dirty="0" err="1"/>
              <a:t>збору</a:t>
            </a:r>
            <a:r>
              <a:rPr lang="ru-RU" i="1" dirty="0"/>
              <a:t> і </a:t>
            </a:r>
            <a:r>
              <a:rPr lang="ru-RU" i="1" dirty="0" err="1"/>
              <a:t>обробці</a:t>
            </a:r>
            <a:r>
              <a:rPr lang="ru-RU" i="1" dirty="0"/>
              <a:t> </a:t>
            </a:r>
            <a:r>
              <a:rPr lang="ru-RU" i="1" dirty="0" err="1"/>
              <a:t>інформації</a:t>
            </a:r>
            <a:r>
              <a:rPr lang="ru-RU" i="1" dirty="0"/>
              <a:t>, а </a:t>
            </a:r>
            <a:r>
              <a:rPr lang="ru-RU" i="1" dirty="0" err="1"/>
              <a:t>також</a:t>
            </a:r>
            <a:r>
              <a:rPr lang="ru-RU" i="1" dirty="0"/>
              <a:t> </a:t>
            </a:r>
            <a:r>
              <a:rPr lang="ru-RU" i="1" dirty="0" err="1"/>
              <a:t>вплив</a:t>
            </a:r>
            <a:r>
              <a:rPr lang="ru-RU" i="1" dirty="0"/>
              <a:t> на права і </a:t>
            </a:r>
            <a:r>
              <a:rPr lang="ru-RU" i="1" dirty="0" err="1"/>
              <a:t>свободи</a:t>
            </a:r>
            <a:r>
              <a:rPr lang="ru-RU" i="1" dirty="0"/>
              <a:t> </a:t>
            </a:r>
            <a:r>
              <a:rPr lang="ru-RU" i="1" dirty="0" err="1"/>
              <a:t>громадян</a:t>
            </a:r>
            <a:r>
              <a:rPr lang="ru-RU" i="1" dirty="0" smtClean="0"/>
              <a:t>. </a:t>
            </a:r>
          </a:p>
          <a:p>
            <a:pPr algn="just"/>
            <a:r>
              <a:rPr lang="ru-RU" i="1" dirty="0" smtClean="0"/>
              <a:t>3)</a:t>
            </a:r>
            <a:r>
              <a:rPr lang="ru-RU" i="1" dirty="0"/>
              <a:t>	</a:t>
            </a:r>
            <a:r>
              <a:rPr lang="ru-RU" i="1" dirty="0" err="1" smtClean="0"/>
              <a:t>допомогти</a:t>
            </a:r>
            <a:r>
              <a:rPr lang="ru-RU" i="1" dirty="0" smtClean="0"/>
              <a:t> </a:t>
            </a:r>
            <a:r>
              <a:rPr lang="ru-RU" i="1" dirty="0"/>
              <a:t>студентам </a:t>
            </a:r>
            <a:r>
              <a:rPr lang="ru-RU" i="1" dirty="0" err="1"/>
              <a:t>розвивати</a:t>
            </a:r>
            <a:r>
              <a:rPr lang="ru-RU" i="1" dirty="0"/>
              <a:t> </a:t>
            </a:r>
            <a:r>
              <a:rPr lang="ru-RU" i="1" dirty="0" err="1"/>
              <a:t>навички</a:t>
            </a:r>
            <a:r>
              <a:rPr lang="ru-RU" i="1" dirty="0"/>
              <a:t>, </a:t>
            </a:r>
            <a:r>
              <a:rPr lang="ru-RU" i="1" dirty="0" err="1"/>
              <a:t>необхідні</a:t>
            </a:r>
            <a:r>
              <a:rPr lang="ru-RU" i="1" dirty="0"/>
              <a:t> для </a:t>
            </a:r>
            <a:r>
              <a:rPr lang="ru-RU" i="1" dirty="0" err="1"/>
              <a:t>участі</a:t>
            </a:r>
            <a:r>
              <a:rPr lang="ru-RU" i="1" dirty="0"/>
              <a:t> у </a:t>
            </a:r>
            <a:r>
              <a:rPr lang="ru-RU" i="1" dirty="0" err="1"/>
              <a:t>демократичних</a:t>
            </a:r>
            <a:r>
              <a:rPr lang="ru-RU" i="1" dirty="0"/>
              <a:t> </a:t>
            </a:r>
            <a:r>
              <a:rPr lang="ru-RU" i="1" dirty="0" err="1"/>
              <a:t>процесах</a:t>
            </a:r>
            <a:r>
              <a:rPr lang="ru-RU" i="1" dirty="0"/>
              <a:t> за </a:t>
            </a:r>
            <a:r>
              <a:rPr lang="ru-RU" i="1" dirty="0" err="1"/>
              <a:t>допомогою</a:t>
            </a:r>
            <a:r>
              <a:rPr lang="ru-RU" i="1" dirty="0"/>
              <a:t> </a:t>
            </a:r>
            <a:r>
              <a:rPr lang="ru-RU" i="1" dirty="0" err="1"/>
              <a:t>цифрових</a:t>
            </a:r>
            <a:r>
              <a:rPr lang="ru-RU" i="1" dirty="0"/>
              <a:t> </a:t>
            </a:r>
            <a:r>
              <a:rPr lang="ru-RU" i="1" dirty="0" err="1"/>
              <a:t>інструментів</a:t>
            </a:r>
            <a:r>
              <a:rPr lang="ru-RU" i="1" dirty="0"/>
              <a:t>, </a:t>
            </a:r>
            <a:r>
              <a:rPr lang="ru-RU" i="1" dirty="0" err="1"/>
              <a:t>включаючи</a:t>
            </a:r>
            <a:r>
              <a:rPr lang="ru-RU" i="1" dirty="0"/>
              <a:t> </a:t>
            </a:r>
            <a:r>
              <a:rPr lang="ru-RU" i="1" dirty="0" err="1"/>
              <a:t>волевиявлення</a:t>
            </a:r>
            <a:r>
              <a:rPr lang="ru-RU" i="1" dirty="0"/>
              <a:t>, </a:t>
            </a:r>
            <a:r>
              <a:rPr lang="ru-RU" i="1" dirty="0" err="1"/>
              <a:t>громадський</a:t>
            </a:r>
            <a:r>
              <a:rPr lang="ru-RU" i="1" dirty="0"/>
              <a:t> контроль, </a:t>
            </a:r>
            <a:r>
              <a:rPr lang="ru-RU" i="1" dirty="0" err="1" smtClean="0"/>
              <a:t>інтернет-голосування</a:t>
            </a:r>
            <a:r>
              <a:rPr lang="ru-RU" i="1" dirty="0" smtClean="0"/>
              <a:t>, щ</a:t>
            </a:r>
            <a:r>
              <a:rPr lang="uk-UA" i="1" dirty="0" smtClean="0"/>
              <a:t>о сприяє </a:t>
            </a:r>
            <a:r>
              <a:rPr lang="uk-UA" i="1" dirty="0"/>
              <a:t>ефективному </a:t>
            </a:r>
            <a:r>
              <a:rPr lang="uk-UA" i="1" dirty="0" smtClean="0"/>
              <a:t>переведенню </a:t>
            </a:r>
            <a:r>
              <a:rPr lang="uk-UA" i="1" dirty="0"/>
              <a:t>всього процесу </a:t>
            </a:r>
            <a:r>
              <a:rPr lang="uk-UA" i="1" dirty="0" smtClean="0"/>
              <a:t>управління на цифровий формат, </a:t>
            </a:r>
            <a:r>
              <a:rPr lang="uk-UA" i="1" dirty="0"/>
              <a:t>у тому числі розробці та реалізації управлінських </a:t>
            </a:r>
            <a:r>
              <a:rPr lang="uk-UA" i="1" dirty="0" smtClean="0"/>
              <a:t>рішень. </a:t>
            </a:r>
          </a:p>
          <a:p>
            <a:pPr algn="just"/>
            <a:r>
              <a:rPr lang="uk-UA" i="1" dirty="0"/>
              <a:t>	</a:t>
            </a:r>
            <a:r>
              <a:rPr lang="uk-UA" i="1" dirty="0" smtClean="0"/>
              <a:t> 	</a:t>
            </a:r>
            <a:r>
              <a:rPr lang="uk-UA" b="1" i="1" dirty="0" smtClean="0">
                <a:solidFill>
                  <a:srgbClr val="FF0000"/>
                </a:solidFill>
              </a:rPr>
              <a:t>Курс  допоможе орієнтуватися у стрімкому інформаційному середовищі, </a:t>
            </a:r>
            <a:r>
              <a:rPr lang="uk-UA" i="1" dirty="0" smtClean="0"/>
              <a:t>пов'язаному із цифровими технологіями, щоб покращити управлінський процес, зрозуміти цінність інформації та виклики технологій</a:t>
            </a:r>
            <a:r>
              <a:rPr lang="uk-UA" b="1" dirty="0" smtClean="0"/>
              <a:t>. </a:t>
            </a:r>
          </a:p>
          <a:p>
            <a:pPr algn="just"/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2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b="1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97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6906" y="275348"/>
            <a:ext cx="10878207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>
                <a:latin typeface="+mj-lt"/>
              </a:rPr>
              <a:t>У результаті вивчення навчальної дисципліни </a:t>
            </a:r>
            <a:r>
              <a:rPr lang="uk-UA" sz="2000" b="1" i="1" dirty="0" smtClean="0">
                <a:solidFill>
                  <a:srgbClr val="FF0000"/>
                </a:solidFill>
                <a:latin typeface="+mj-lt"/>
              </a:rPr>
              <a:t>«</a:t>
            </a:r>
            <a:r>
              <a:rPr lang="uk-UA" sz="2000" b="1" i="1" dirty="0">
                <a:solidFill>
                  <a:srgbClr val="FF0000"/>
                </a:solidFill>
              </a:rPr>
              <a:t>Основи електронного врядування</a:t>
            </a:r>
            <a:r>
              <a:rPr lang="ru-RU" sz="2000" b="1" i="1" dirty="0" smtClean="0">
                <a:solidFill>
                  <a:srgbClr val="FF0000"/>
                </a:solidFill>
                <a:latin typeface="+mj-lt"/>
              </a:rPr>
              <a:t>» </a:t>
            </a:r>
            <a:r>
              <a:rPr lang="ru-RU" i="1" dirty="0" err="1" smtClean="0">
                <a:latin typeface="+mj-lt"/>
              </a:rPr>
              <a:t>здобувач</a:t>
            </a:r>
            <a:r>
              <a:rPr lang="ru-RU" i="1" dirty="0" smtClean="0">
                <a:latin typeface="+mj-lt"/>
              </a:rPr>
              <a:t> </a:t>
            </a:r>
            <a:r>
              <a:rPr lang="uk-UA" i="1" dirty="0" smtClean="0">
                <a:latin typeface="+mj-lt"/>
              </a:rPr>
              <a:t>повинен </a:t>
            </a:r>
            <a:r>
              <a:rPr lang="uk-UA" i="1" dirty="0">
                <a:latin typeface="+mj-lt"/>
              </a:rPr>
              <a:t>набути  таких </a:t>
            </a:r>
            <a:r>
              <a:rPr lang="uk-UA" b="1" i="1" dirty="0">
                <a:latin typeface="+mj-lt"/>
              </a:rPr>
              <a:t>результатів навчання</a:t>
            </a:r>
            <a:r>
              <a:rPr lang="uk-UA" i="1" dirty="0">
                <a:latin typeface="+mj-lt"/>
              </a:rPr>
              <a:t> (знання, уміння тощо) та </a:t>
            </a:r>
            <a:r>
              <a:rPr lang="uk-UA" b="1" i="1" dirty="0" err="1">
                <a:latin typeface="+mj-lt"/>
              </a:rPr>
              <a:t>компетентностей</a:t>
            </a:r>
            <a:r>
              <a:rPr lang="uk-UA" i="1" dirty="0">
                <a:latin typeface="+mj-lt"/>
              </a:rPr>
              <a:t>:</a:t>
            </a:r>
            <a:endParaRPr lang="ru-RU" i="1" dirty="0">
              <a:latin typeface="+mj-lt"/>
            </a:endParaRPr>
          </a:p>
          <a:p>
            <a:pPr algn="just"/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Здобувачі мають </a:t>
            </a:r>
            <a:r>
              <a:rPr lang="uk-UA" sz="2000" b="1" i="1" dirty="0">
                <a:solidFill>
                  <a:srgbClr val="FF0000"/>
                </a:solidFill>
                <a:latin typeface="+mj-lt"/>
              </a:rPr>
              <a:t>знати</a:t>
            </a:r>
            <a:r>
              <a:rPr lang="uk-UA" sz="2000" i="1" dirty="0">
                <a:solidFill>
                  <a:srgbClr val="FF0000"/>
                </a:solidFill>
                <a:latin typeface="+mj-lt"/>
              </a:rPr>
              <a:t>:</a:t>
            </a:r>
            <a:endParaRPr lang="ru-RU" sz="2000" i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uk-UA" i="1" dirty="0">
                <a:latin typeface="+mj-lt"/>
              </a:rPr>
              <a:t>− </a:t>
            </a:r>
            <a:r>
              <a:rPr lang="uk-UA" i="1" dirty="0" smtClean="0">
                <a:latin typeface="+mj-lt"/>
              </a:rPr>
              <a:t> </a:t>
            </a:r>
            <a:r>
              <a:rPr lang="uk-UA" i="1" dirty="0">
                <a:latin typeface="+mj-lt"/>
              </a:rPr>
              <a:t>теорії, методи та </a:t>
            </a:r>
            <a:r>
              <a:rPr lang="uk-UA" i="1" dirty="0" smtClean="0">
                <a:latin typeface="+mj-lt"/>
              </a:rPr>
              <a:t>підходи цифрового розвитку та електронної демократії як сукупності завдань,</a:t>
            </a:r>
            <a:r>
              <a:rPr lang="ru-RU" i="1" dirty="0" smtClean="0">
                <a:latin typeface="+mj-lt"/>
              </a:rPr>
              <a:t>де </a:t>
            </a:r>
            <a:r>
              <a:rPr lang="ru-RU" i="1" dirty="0" err="1">
                <a:latin typeface="+mj-lt"/>
              </a:rPr>
              <a:t>цифрові</a:t>
            </a:r>
            <a:r>
              <a:rPr lang="ru-RU" i="1" dirty="0">
                <a:latin typeface="+mj-lt"/>
              </a:rPr>
              <a:t> </a:t>
            </a:r>
            <a:r>
              <a:rPr lang="ru-RU" i="1" dirty="0" err="1">
                <a:latin typeface="+mj-lt"/>
              </a:rPr>
              <a:t>технології</a:t>
            </a:r>
            <a:r>
              <a:rPr lang="ru-RU" i="1" dirty="0">
                <a:latin typeface="+mj-lt"/>
              </a:rPr>
              <a:t> </a:t>
            </a:r>
            <a:r>
              <a:rPr lang="ru-RU" i="1" dirty="0" err="1">
                <a:latin typeface="+mj-lt"/>
              </a:rPr>
              <a:t>використовуються</a:t>
            </a:r>
            <a:r>
              <a:rPr lang="ru-RU" i="1" dirty="0">
                <a:latin typeface="+mj-lt"/>
              </a:rPr>
              <a:t> для </a:t>
            </a:r>
            <a:r>
              <a:rPr lang="ru-RU" i="1" dirty="0" err="1">
                <a:latin typeface="+mj-lt"/>
              </a:rPr>
              <a:t>підвищення</a:t>
            </a:r>
            <a:r>
              <a:rPr lang="ru-RU" i="1" dirty="0">
                <a:latin typeface="+mj-lt"/>
              </a:rPr>
              <a:t> </a:t>
            </a:r>
            <a:r>
              <a:rPr lang="ru-RU" i="1" dirty="0" err="1">
                <a:latin typeface="+mj-lt"/>
              </a:rPr>
              <a:t>рівня</a:t>
            </a:r>
            <a:r>
              <a:rPr lang="ru-RU" i="1" dirty="0">
                <a:latin typeface="+mj-lt"/>
              </a:rPr>
              <a:t> </a:t>
            </a:r>
            <a:r>
              <a:rPr lang="ru-RU" i="1" dirty="0" err="1">
                <a:latin typeface="+mj-lt"/>
              </a:rPr>
              <a:t>демократії</a:t>
            </a:r>
            <a:r>
              <a:rPr lang="ru-RU" i="1" dirty="0">
                <a:latin typeface="+mj-lt"/>
              </a:rPr>
              <a:t>, </a:t>
            </a:r>
            <a:r>
              <a:rPr lang="ru-RU" i="1" dirty="0" err="1">
                <a:latin typeface="+mj-lt"/>
              </a:rPr>
              <a:t>наприклад</a:t>
            </a:r>
            <a:r>
              <a:rPr lang="ru-RU" i="1" dirty="0">
                <a:latin typeface="+mj-lt"/>
              </a:rPr>
              <a:t>, в </a:t>
            </a:r>
            <a:r>
              <a:rPr lang="ru-RU" i="1" dirty="0" err="1">
                <a:latin typeface="+mj-lt"/>
              </a:rPr>
              <a:t>електронних</a:t>
            </a:r>
            <a:r>
              <a:rPr lang="ru-RU" i="1" dirty="0">
                <a:latin typeface="+mj-lt"/>
              </a:rPr>
              <a:t> </a:t>
            </a:r>
            <a:r>
              <a:rPr lang="ru-RU" i="1" dirty="0" err="1">
                <a:latin typeface="+mj-lt"/>
              </a:rPr>
              <a:t>виборах</a:t>
            </a:r>
            <a:r>
              <a:rPr lang="ru-RU" i="1" dirty="0">
                <a:latin typeface="+mj-lt"/>
              </a:rPr>
              <a:t>, </a:t>
            </a:r>
            <a:r>
              <a:rPr lang="ru-RU" i="1" dirty="0" err="1">
                <a:latin typeface="+mj-lt"/>
              </a:rPr>
              <a:t>відкритих</a:t>
            </a:r>
            <a:r>
              <a:rPr lang="ru-RU" i="1" dirty="0">
                <a:latin typeface="+mj-lt"/>
              </a:rPr>
              <a:t> </a:t>
            </a:r>
            <a:r>
              <a:rPr lang="ru-RU" i="1" dirty="0" err="1">
                <a:latin typeface="+mj-lt"/>
              </a:rPr>
              <a:t>даних</a:t>
            </a:r>
            <a:r>
              <a:rPr lang="ru-RU" i="1" dirty="0">
                <a:latin typeface="+mj-lt"/>
              </a:rPr>
              <a:t>, </a:t>
            </a:r>
            <a:r>
              <a:rPr lang="ru-RU" i="1" dirty="0" err="1">
                <a:latin typeface="+mj-lt"/>
              </a:rPr>
              <a:t>громадському</a:t>
            </a:r>
            <a:r>
              <a:rPr lang="ru-RU" i="1" dirty="0">
                <a:latin typeface="+mj-lt"/>
              </a:rPr>
              <a:t> </a:t>
            </a:r>
            <a:r>
              <a:rPr lang="ru-RU" i="1" dirty="0" err="1">
                <a:latin typeface="+mj-lt"/>
              </a:rPr>
              <a:t>моніторингу</a:t>
            </a:r>
            <a:r>
              <a:rPr lang="ru-RU" i="1" dirty="0">
                <a:latin typeface="+mj-lt"/>
              </a:rPr>
              <a:t> </a:t>
            </a:r>
            <a:r>
              <a:rPr lang="ru-RU" i="1" dirty="0" err="1">
                <a:latin typeface="+mj-lt"/>
              </a:rPr>
              <a:t>тощо</a:t>
            </a:r>
            <a:r>
              <a:rPr lang="ru-RU" i="1" dirty="0">
                <a:latin typeface="+mj-lt"/>
              </a:rPr>
              <a:t>.</a:t>
            </a:r>
            <a:endParaRPr lang="uk-UA" i="1" dirty="0">
              <a:latin typeface="+mj-lt"/>
            </a:endParaRPr>
          </a:p>
          <a:p>
            <a:pPr algn="just"/>
            <a:r>
              <a:rPr lang="uk-UA" i="1" dirty="0" smtClean="0">
                <a:latin typeface="+mj-lt"/>
              </a:rPr>
              <a:t>- </a:t>
            </a:r>
            <a:r>
              <a:rPr lang="uk-UA" i="1" dirty="0">
                <a:latin typeface="+mj-lt"/>
              </a:rPr>
              <a:t>досягнення у галузі комп'ютерної техніки та інших високих технологій, новітніх засобів комунікації, програмного забезпечення та практичного досвіду, </a:t>
            </a:r>
            <a:r>
              <a:rPr lang="uk-UA" i="1" dirty="0" smtClean="0">
                <a:latin typeface="+mj-lt"/>
              </a:rPr>
              <a:t>щоб вирішувати </a:t>
            </a:r>
            <a:r>
              <a:rPr lang="uk-UA" i="1" dirty="0">
                <a:latin typeface="+mj-lt"/>
              </a:rPr>
              <a:t>завдання щодо </a:t>
            </a:r>
            <a:r>
              <a:rPr lang="uk-UA" i="1" dirty="0" smtClean="0">
                <a:latin typeface="+mj-lt"/>
              </a:rPr>
              <a:t>ефективного цифрового розвитку та електронної демократії; </a:t>
            </a:r>
            <a:endParaRPr lang="ru-RU" i="1" dirty="0">
              <a:latin typeface="+mj-lt"/>
            </a:endParaRPr>
          </a:p>
          <a:p>
            <a:pPr algn="just"/>
            <a:r>
              <a:rPr lang="uk-UA" i="1" dirty="0">
                <a:latin typeface="+mj-lt"/>
              </a:rPr>
              <a:t>− ключові </a:t>
            </a:r>
            <a:r>
              <a:rPr lang="uk-UA" i="1" dirty="0" smtClean="0">
                <a:latin typeface="+mj-lt"/>
              </a:rPr>
              <a:t>проблеми – контент-менеджмент, соціальні мережі, оптимізація пошукових систем та </a:t>
            </a:r>
            <a:r>
              <a:rPr lang="uk-UA" i="1" dirty="0" err="1" smtClean="0">
                <a:latin typeface="+mj-lt"/>
              </a:rPr>
              <a:t>вебаналітика</a:t>
            </a:r>
            <a:r>
              <a:rPr lang="uk-UA" i="1" dirty="0" smtClean="0">
                <a:latin typeface="+mj-lt"/>
              </a:rPr>
              <a:t>, щоб забезпечити надійну основу для креативного розуміння цифрового розвитку  та електронної демократії. </a:t>
            </a:r>
            <a:endParaRPr lang="ru-RU" i="1" dirty="0">
              <a:latin typeface="+mj-lt"/>
            </a:endParaRPr>
          </a:p>
          <a:p>
            <a:pPr algn="just"/>
            <a:r>
              <a:rPr lang="uk-UA" sz="2000" i="1" dirty="0">
                <a:solidFill>
                  <a:srgbClr val="FF0000"/>
                </a:solidFill>
                <a:latin typeface="+mj-lt"/>
              </a:rPr>
              <a:t>Здобувачі мають </a:t>
            </a:r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вміти:</a:t>
            </a:r>
            <a:endParaRPr lang="uk-UA" sz="2000" i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uk-UA" i="1" dirty="0" smtClean="0">
                <a:latin typeface="+mj-lt"/>
              </a:rPr>
              <a:t>− </a:t>
            </a:r>
            <a:r>
              <a:rPr lang="uk-UA" i="1" dirty="0">
                <a:latin typeface="+mj-lt"/>
              </a:rPr>
              <a:t>застосовувати набуті знання </a:t>
            </a:r>
            <a:r>
              <a:rPr lang="uk-UA" i="1" dirty="0" smtClean="0">
                <a:latin typeface="+mj-lt"/>
              </a:rPr>
              <a:t>для  розв’язання </a:t>
            </a:r>
            <a:r>
              <a:rPr lang="uk-UA" i="1" dirty="0">
                <a:latin typeface="+mj-lt"/>
              </a:rPr>
              <a:t>практичних </a:t>
            </a:r>
            <a:r>
              <a:rPr lang="uk-UA" i="1" dirty="0" smtClean="0">
                <a:latin typeface="+mj-lt"/>
              </a:rPr>
              <a:t>ситуацій, використовуючи набір інструментів і методів технологій цифрового розвитку та електронної демократії</a:t>
            </a:r>
          </a:p>
          <a:p>
            <a:pPr algn="just"/>
            <a:r>
              <a:rPr lang="uk-UA" i="1" dirty="0" smtClean="0">
                <a:latin typeface="+mj-lt"/>
              </a:rPr>
              <a:t>− </a:t>
            </a:r>
            <a:r>
              <a:rPr lang="uk-UA" i="1" dirty="0">
                <a:latin typeface="+mj-lt"/>
              </a:rPr>
              <a:t>використовувати </a:t>
            </a:r>
            <a:r>
              <a:rPr lang="uk-UA" i="1" dirty="0" smtClean="0">
                <a:latin typeface="+mj-lt"/>
              </a:rPr>
              <a:t>інформаційні </a:t>
            </a:r>
            <a:r>
              <a:rPr lang="uk-UA" i="1" dirty="0">
                <a:latin typeface="+mj-lt"/>
              </a:rPr>
              <a:t>технології, </a:t>
            </a:r>
            <a:r>
              <a:rPr lang="uk-UA" i="1" dirty="0" smtClean="0">
                <a:latin typeface="+mj-lt"/>
              </a:rPr>
              <a:t>які здатні </a:t>
            </a:r>
            <a:r>
              <a:rPr lang="uk-UA" i="1" dirty="0">
                <a:latin typeface="+mj-lt"/>
              </a:rPr>
              <a:t>генерувати економічне зростання і </a:t>
            </a:r>
            <a:r>
              <a:rPr lang="uk-UA" i="1" dirty="0" smtClean="0">
                <a:latin typeface="+mj-lt"/>
              </a:rPr>
              <a:t>цифровий розвиток, </a:t>
            </a:r>
            <a:r>
              <a:rPr lang="uk-UA" i="1" dirty="0">
                <a:latin typeface="+mj-lt"/>
              </a:rPr>
              <a:t>сприяти просуванню інновацій і </a:t>
            </a:r>
            <a:r>
              <a:rPr lang="uk-UA" i="1" dirty="0" err="1" smtClean="0">
                <a:latin typeface="+mj-lt"/>
              </a:rPr>
              <a:t>цифровізації</a:t>
            </a:r>
            <a:r>
              <a:rPr lang="uk-UA" i="1" dirty="0" smtClean="0">
                <a:latin typeface="+mj-lt"/>
              </a:rPr>
              <a:t>;</a:t>
            </a:r>
          </a:p>
          <a:p>
            <a:pPr algn="just"/>
            <a:r>
              <a:rPr lang="uk-UA" i="1" dirty="0" smtClean="0">
                <a:latin typeface="+mj-lt"/>
              </a:rPr>
              <a:t>- адаптувати </a:t>
            </a:r>
            <a:r>
              <a:rPr lang="uk-UA" i="1" dirty="0">
                <a:latin typeface="+mj-lt"/>
              </a:rPr>
              <a:t>кращі практики інших країн до українських </a:t>
            </a:r>
            <a:r>
              <a:rPr lang="uk-UA" i="1" dirty="0" smtClean="0">
                <a:latin typeface="+mj-lt"/>
              </a:rPr>
              <a:t>реалій, в основі яких стратегії, тактики, інструменти та вимірювання, здатні перетворитися на </a:t>
            </a:r>
            <a:r>
              <a:rPr lang="ru-RU" i="1" dirty="0" smtClean="0">
                <a:latin typeface="+mj-lt"/>
              </a:rPr>
              <a:t>ресурс цифрового </a:t>
            </a:r>
            <a:r>
              <a:rPr lang="ru-RU" i="1" dirty="0" err="1" smtClean="0">
                <a:latin typeface="+mj-lt"/>
              </a:rPr>
              <a:t>розвитку</a:t>
            </a:r>
            <a:r>
              <a:rPr lang="ru-RU" i="1" dirty="0" smtClean="0">
                <a:latin typeface="+mj-lt"/>
              </a:rPr>
              <a:t> та </a:t>
            </a:r>
            <a:r>
              <a:rPr lang="ru-RU" i="1" dirty="0" err="1" smtClean="0">
                <a:latin typeface="+mj-lt"/>
              </a:rPr>
              <a:t>електронної</a:t>
            </a:r>
            <a:r>
              <a:rPr lang="ru-RU" i="1" dirty="0" smtClean="0">
                <a:latin typeface="+mj-lt"/>
              </a:rPr>
              <a:t> </a:t>
            </a:r>
            <a:r>
              <a:rPr lang="ru-RU" i="1" dirty="0" err="1" smtClean="0">
                <a:latin typeface="+mj-lt"/>
              </a:rPr>
              <a:t>демократії</a:t>
            </a:r>
            <a:r>
              <a:rPr lang="ru-RU" i="1" dirty="0" smtClean="0">
                <a:latin typeface="+mj-lt"/>
              </a:rPr>
              <a:t>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58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779" y="382226"/>
            <a:ext cx="1150841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</a:rPr>
              <a:t>ТЕМИ ЛЕКЦІЙНИХ ЗАНЯТЬ</a:t>
            </a:r>
            <a:r>
              <a:rPr lang="ru-RU" sz="2000" b="1" dirty="0" smtClean="0">
                <a:solidFill>
                  <a:srgbClr val="FF0000"/>
                </a:solidFill>
              </a:rPr>
              <a:t>  з </a:t>
            </a:r>
            <a:r>
              <a:rPr lang="ru-RU" sz="2000" b="1" dirty="0" err="1" smtClean="0">
                <a:solidFill>
                  <a:srgbClr val="FF0000"/>
                </a:solidFill>
              </a:rPr>
              <a:t>дисципліни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«</a:t>
            </a:r>
            <a:r>
              <a:rPr lang="uk-UA" sz="2400" b="1" i="1" dirty="0">
                <a:solidFill>
                  <a:srgbClr val="FF0000"/>
                </a:solidFill>
              </a:rPr>
              <a:t>Основи електронного врядування</a:t>
            </a:r>
            <a:r>
              <a:rPr lang="ru-RU" sz="2000" b="1" dirty="0" smtClean="0">
                <a:solidFill>
                  <a:srgbClr val="FF0000"/>
                </a:solidFill>
              </a:rPr>
              <a:t>» </a:t>
            </a:r>
            <a:r>
              <a:rPr lang="ru-RU" sz="2000" b="1" dirty="0" err="1" smtClean="0">
                <a:solidFill>
                  <a:srgbClr val="FF0000"/>
                </a:solidFill>
              </a:rPr>
              <a:t>об'єднують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>
                <a:solidFill>
                  <a:srgbClr val="FF0000"/>
                </a:solidFill>
              </a:rPr>
              <a:t>два </a:t>
            </a:r>
            <a:r>
              <a:rPr lang="ru-RU" sz="2000" b="1" dirty="0" err="1">
                <a:solidFill>
                  <a:srgbClr val="FF0000"/>
                </a:solidFill>
              </a:rPr>
              <a:t>ключові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аспекти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сучасного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суспільства</a:t>
            </a:r>
            <a:r>
              <a:rPr lang="ru-RU" sz="2000" b="1" dirty="0">
                <a:solidFill>
                  <a:srgbClr val="FF0000"/>
                </a:solidFill>
              </a:rPr>
              <a:t>: </a:t>
            </a:r>
            <a:r>
              <a:rPr lang="ru-RU" sz="2000" b="1" dirty="0" err="1">
                <a:solidFill>
                  <a:srgbClr val="FF0000"/>
                </a:solidFill>
              </a:rPr>
              <a:t>використання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цифрових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технологій</a:t>
            </a:r>
            <a:r>
              <a:rPr lang="ru-RU" sz="2000" b="1" dirty="0">
                <a:solidFill>
                  <a:srgbClr val="FF0000"/>
                </a:solidFill>
              </a:rPr>
              <a:t> та </a:t>
            </a:r>
            <a:r>
              <a:rPr lang="ru-RU" sz="2000" b="1" dirty="0" err="1">
                <a:solidFill>
                  <a:srgbClr val="FF0000"/>
                </a:solidFill>
              </a:rPr>
              <a:t>розвиток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демократії</a:t>
            </a:r>
            <a:r>
              <a:rPr lang="ru-RU" sz="2000" b="1" dirty="0">
                <a:solidFill>
                  <a:srgbClr val="FF0000"/>
                </a:solidFill>
              </a:rPr>
              <a:t> в </a:t>
            </a:r>
            <a:r>
              <a:rPr lang="ru-RU" sz="2000" b="1" dirty="0" err="1" smtClean="0">
                <a:solidFill>
                  <a:srgbClr val="FF0000"/>
                </a:solidFill>
              </a:rPr>
              <a:t>інтернет-середовищі</a:t>
            </a:r>
            <a:r>
              <a:rPr lang="ru-RU" sz="2000" b="1" dirty="0" smtClean="0">
                <a:solidFill>
                  <a:srgbClr val="FF0000"/>
                </a:solidFill>
              </a:rPr>
              <a:t>. </a:t>
            </a:r>
            <a:r>
              <a:rPr lang="uk-UA" sz="2000" b="1" dirty="0" smtClean="0">
                <a:solidFill>
                  <a:srgbClr val="FF0000"/>
                </a:solidFill>
              </a:rPr>
              <a:t> 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endParaRPr lang="ru-RU" b="1" dirty="0"/>
          </a:p>
          <a:p>
            <a:r>
              <a:rPr lang="ru-RU" b="1" dirty="0" smtClean="0">
                <a:solidFill>
                  <a:srgbClr val="FF0000"/>
                </a:solidFill>
              </a:rPr>
              <a:t>ТЕМА </a:t>
            </a:r>
            <a:r>
              <a:rPr lang="ru-RU" b="1" dirty="0">
                <a:solidFill>
                  <a:srgbClr val="FF0000"/>
                </a:solidFill>
              </a:rPr>
              <a:t>1. </a:t>
            </a:r>
            <a:r>
              <a:rPr lang="ru-RU" b="1" dirty="0"/>
              <a:t>КОНЦЕПЦІЯ ЕЛЕКТРОННОГО УПРАВЛІННЯ ТА ЕЛЕКТРОННОЇ ДЕМОКРАТІЇ  В ЕПОХУ ЦИФРОВОГО </a:t>
            </a:r>
            <a:r>
              <a:rPr lang="ru-RU" b="1" dirty="0" smtClean="0"/>
              <a:t>РОЗВИТКУ</a:t>
            </a:r>
          </a:p>
          <a:p>
            <a:endParaRPr lang="ru-RU" b="1" dirty="0"/>
          </a:p>
          <a:p>
            <a:r>
              <a:rPr lang="ru-RU" b="1" dirty="0">
                <a:solidFill>
                  <a:srgbClr val="FF0000"/>
                </a:solidFill>
              </a:rPr>
              <a:t>ТЕМА 2.  </a:t>
            </a:r>
            <a:r>
              <a:rPr lang="ru-RU" b="1" dirty="0"/>
              <a:t>ЕЛЕКТРОННИЙ (ЦИФРОВИЙ) УРЯД ЯК НОВА НАЦІОНАЛЬНА ФОРМА </a:t>
            </a:r>
          </a:p>
          <a:p>
            <a:r>
              <a:rPr lang="ru-RU" b="1" dirty="0"/>
              <a:t>УПРАВЛІННЯ ТА ОЦІНКА ЙОГО </a:t>
            </a:r>
            <a:r>
              <a:rPr lang="ru-RU" b="1" dirty="0" smtClean="0"/>
              <a:t>ЕФЕКТИВНОСТІ</a:t>
            </a:r>
          </a:p>
          <a:p>
            <a:endParaRPr lang="ru-RU" b="1" dirty="0"/>
          </a:p>
          <a:p>
            <a:r>
              <a:rPr lang="ru-RU" b="1" dirty="0">
                <a:solidFill>
                  <a:srgbClr val="FF0000"/>
                </a:solidFill>
              </a:rPr>
              <a:t>ТЕМА3.  </a:t>
            </a:r>
            <a:r>
              <a:rPr lang="ru-RU" b="1" dirty="0"/>
              <a:t>ЦИФРОВІ ПРАВА ЯК ВИРАЖЕННЯ ЦИФРОВИХ АТРИБУТІВ ЛЮДИНИ. ФОРМУВАННЯ ВІДПОВІДАЛЬНОГО ЦИФРОВОГО </a:t>
            </a:r>
            <a:r>
              <a:rPr lang="ru-RU" b="1" dirty="0" smtClean="0"/>
              <a:t>ГРОМАДЯНСТВА</a:t>
            </a:r>
          </a:p>
          <a:p>
            <a:r>
              <a:rPr lang="ru-RU" b="1" dirty="0" smtClean="0"/>
              <a:t> </a:t>
            </a:r>
            <a:endParaRPr lang="ru-RU" b="1" dirty="0"/>
          </a:p>
          <a:p>
            <a:r>
              <a:rPr lang="ru-RU" b="1" dirty="0">
                <a:solidFill>
                  <a:srgbClr val="FF0000"/>
                </a:solidFill>
              </a:rPr>
              <a:t>ТЕМА 4</a:t>
            </a:r>
            <a:r>
              <a:rPr lang="ru-RU" b="1" dirty="0"/>
              <a:t>.  ЗАРУБІЖНИЙ ДОСВІД УПРОВАДЖЕННЯ  ЕЛЕКТРОННОЇ ДЕМОКРАТІЇ.  ШТУЧНИЙ ІНТЕЛЕКТ ТА ЕЛЕКТРОННИЙ </a:t>
            </a:r>
            <a:r>
              <a:rPr lang="ru-RU" b="1" dirty="0" smtClean="0"/>
              <a:t>УРЯД</a:t>
            </a:r>
          </a:p>
          <a:p>
            <a:endParaRPr lang="ru-RU" b="1" dirty="0"/>
          </a:p>
          <a:p>
            <a:r>
              <a:rPr lang="ru-RU" b="1" dirty="0">
                <a:solidFill>
                  <a:srgbClr val="FF0000"/>
                </a:solidFill>
              </a:rPr>
              <a:t>ТЕМА 5. </a:t>
            </a:r>
            <a:r>
              <a:rPr lang="ru-RU" b="1" dirty="0"/>
              <a:t>ЦИФРОВИЙ УРЯД, ЙОГО ОСОБЛИВОСТІ ТА ХАРАКТЕРИСТИКА. РОЗУМНЕ МІСТО ЯК ПОЄДНАННЯ «ЦИФРОВОГО УРЯДУ ТА МІСЬКОГО МОЗКУ</a:t>
            </a:r>
            <a:r>
              <a:rPr lang="ru-RU" b="1" dirty="0" smtClean="0"/>
              <a:t>»</a:t>
            </a:r>
          </a:p>
          <a:p>
            <a:endParaRPr lang="ru-RU" b="1" dirty="0"/>
          </a:p>
          <a:p>
            <a:r>
              <a:rPr lang="ru-RU" b="1" dirty="0">
                <a:solidFill>
                  <a:srgbClr val="FF0000"/>
                </a:solidFill>
              </a:rPr>
              <a:t>ЛЕКЦІЯ 6.  </a:t>
            </a:r>
            <a:r>
              <a:rPr lang="ru-RU" b="1" dirty="0"/>
              <a:t>ЕЛЕКТРОННА ДЕМОКРАТІЯ:  ПРАВОВЕ РЕГУЛЮВАННЯ ТА ІНСТИТУЦІЙНІ ГАРАНТІЇ З БОКУ УРЯДУ. МІСЦЕ І РОЛЬ ІНТЕРНЕТУ У СТАНОВЛЕННІ І РОЗВИТКУ ЕЛЕКТРОННОЇ ДЕМОКРАТІЇ</a:t>
            </a:r>
          </a:p>
          <a:p>
            <a:endParaRPr lang="ru-RU" sz="2400" b="1" dirty="0"/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52115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Тематика семінарських занять з дисципліни «ЦИФРОВИЙ РОЗВИТОК ТА ЕЛЕКТРОННА ДЕМОКРАТІЯ»</a:t>
            </a:r>
            <a:r>
              <a:rPr lang="uk-UA" sz="24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 </a:t>
            </a:r>
            <a:endParaRPr lang="uk-UA" sz="2400" b="1" i="1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ctr"/>
            <a:endParaRPr lang="ru-RU" sz="24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43148" y="889844"/>
            <a:ext cx="105571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r>
              <a:rPr lang="ru-RU" b="1" dirty="0" smtClean="0"/>
              <a:t>ТЕМА </a:t>
            </a:r>
            <a:r>
              <a:rPr lang="ru-RU" b="1" dirty="0"/>
              <a:t>1 СТАНОВЛЕННЯ І РОЗВИТОК КОНЦЕПЦІЇ ЕЛЕКТРОННОГО УПРАВЛІННЯ ТА ЕЛЕКТРОННОЇ ДЕМОКРАТІЇ</a:t>
            </a:r>
          </a:p>
          <a:p>
            <a:endParaRPr lang="ru-RU" b="1" dirty="0" smtClean="0"/>
          </a:p>
          <a:p>
            <a:r>
              <a:rPr lang="ru-RU" b="1" dirty="0" smtClean="0"/>
              <a:t>ТЕМА </a:t>
            </a:r>
            <a:r>
              <a:rPr lang="ru-RU" b="1" dirty="0"/>
              <a:t>2. КОНЦЕПТУАЛЬНІ ЗАСАДИ ЕЛЕКТРОННОГО (ЦИФРОВОГО) УРЯДУ </a:t>
            </a:r>
          </a:p>
          <a:p>
            <a:endParaRPr lang="ru-RU" b="1" dirty="0"/>
          </a:p>
          <a:p>
            <a:r>
              <a:rPr lang="ru-RU" b="1" dirty="0"/>
              <a:t>ТЕМА 3.  ЦИФРОВІ ПРАВА ЛЮДИНИ ЯК НОВИЙ ВИД ТА ВИМІР ПРАВ ЛЮДИНИ ЦИФРОВОГО СУСПІЛЬСТВА</a:t>
            </a:r>
          </a:p>
          <a:p>
            <a:endParaRPr lang="ru-RU" b="1" dirty="0"/>
          </a:p>
          <a:p>
            <a:r>
              <a:rPr lang="ru-RU" b="1" dirty="0"/>
              <a:t>ТЕМА 4. СТАНОВЛЕННЯ І РОЗВИТОК ЕЛЕКТРОННОГО УПРАВЛІННЯ ТА ЕЛЕКТРОННОЇ ДЕМОКРАТІЇ У ВИСОКОРОЗВИНУТИХ КРАЇНАХ СВІТУ. </a:t>
            </a:r>
          </a:p>
          <a:p>
            <a:endParaRPr lang="ru-RU" b="1" dirty="0"/>
          </a:p>
          <a:p>
            <a:r>
              <a:rPr lang="ru-RU" b="1" dirty="0" smtClean="0"/>
              <a:t>ТЕМА  5</a:t>
            </a:r>
            <a:r>
              <a:rPr lang="ru-RU" b="1" dirty="0"/>
              <a:t>. ЦИФРОВИЙ УРЯД, ЙОГО ОСОБЛИВОСТІ ТА ХАРАКТЕРИСТИКА </a:t>
            </a:r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ТЕМА </a:t>
            </a:r>
            <a:r>
              <a:rPr lang="ru-RU" b="1" dirty="0"/>
              <a:t>6.  ЕЛЕКТРОННА ДЕМОКРАТІЯ ЯК УМОВА ПОЛІПШЕННЯ УЧАСТІ ГРОМАДЯН У ПРИЙНЯТТІ РІШЕНЬ ТА  ФУНКЦІОНУВАННІ ДЕМОКРАТИЧНИХ ІНСТИТУТІВ</a:t>
            </a:r>
          </a:p>
        </p:txBody>
      </p:sp>
    </p:spTree>
    <p:extLst>
      <p:ext uri="{BB962C8B-B14F-4D97-AF65-F5344CB8AC3E}">
        <p14:creationId xmlns:p14="http://schemas.microsoft.com/office/powerpoint/2010/main" val="295601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1579670" cy="624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spcAft>
                <a:spcPts val="600"/>
              </a:spcAft>
            </a:pPr>
            <a:r>
              <a:rPr lang="uk-UA" sz="2000" b="1" i="1" dirty="0" smtClean="0">
                <a:solidFill>
                  <a:srgbClr val="FF0000"/>
                </a:solidFill>
                <a:cs typeface="Aharoni" panose="02010803020104030203" pitchFamily="2" charset="-79"/>
              </a:rPr>
              <a:t>РЕКОМЕНДОВАНА ЛІТЕРАТУРА З </a:t>
            </a:r>
            <a:r>
              <a:rPr lang="uk-UA" sz="2000" b="1" i="1" smtClean="0">
                <a:solidFill>
                  <a:srgbClr val="FF0000"/>
                </a:solidFill>
                <a:cs typeface="Aharoni" panose="02010803020104030203" pitchFamily="2" charset="-79"/>
              </a:rPr>
              <a:t>ДИСЦИПЛІНИ </a:t>
            </a:r>
            <a:r>
              <a:rPr lang="uk-UA" sz="2000" b="1" i="1" smtClean="0">
                <a:solidFill>
                  <a:srgbClr val="FF0000"/>
                </a:solidFill>
                <a:cs typeface="Aharoni" panose="02010803020104030203" pitchFamily="2" charset="-79"/>
              </a:rPr>
              <a:t>«</a:t>
            </a:r>
            <a:r>
              <a:rPr lang="uk-UA" sz="2000" b="1" i="1">
                <a:solidFill>
                  <a:srgbClr val="FF0000"/>
                </a:solidFill>
              </a:rPr>
              <a:t>Основи електронного врядування</a:t>
            </a:r>
            <a:r>
              <a:rPr lang="uk-UA" sz="2000" b="1" i="1" smtClean="0">
                <a:solidFill>
                  <a:srgbClr val="FF0000"/>
                </a:solidFill>
                <a:cs typeface="Aharoni" panose="02010803020104030203" pitchFamily="2" charset="-79"/>
              </a:rPr>
              <a:t>»</a:t>
            </a:r>
            <a:endParaRPr lang="uk-UA" sz="2000" b="1" i="1" dirty="0" smtClean="0">
              <a:solidFill>
                <a:srgbClr val="FF0000"/>
              </a:solidFill>
              <a:cs typeface="Aharoni" panose="02010803020104030203" pitchFamily="2" charset="-79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1. 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Воронкова 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В.Г., Заїка  О.В.  Концепція електронного управління та електронної демократії  в епоху цифрового розвитку. “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Vectors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development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science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and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education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in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modern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world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” (“Вектори розвитку науки і освіти на сучасному світі ”) /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Compiled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V.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Shpak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;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Chairman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Editorial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Board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S.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Tabachnikov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Sherman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Oaks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California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: GS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Publishing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Services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2023.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b="1" dirty="0" smtClean="0">
                <a:latin typeface="Calibri"/>
                <a:ea typeface="Calibri"/>
                <a:cs typeface="Times New Roman"/>
              </a:rPr>
              <a:t>2. 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Воронкова 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В.Г.,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Нікітенко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В.О. Філософія цифрової людини і цифрового суспільства: теорія і практика: монографія. </a:t>
            </a:r>
            <a:r>
              <a:rPr lang="ru-RU" sz="1400" b="1" dirty="0" err="1">
                <a:latin typeface="Times New Roman"/>
                <a:ea typeface="Calibri"/>
                <a:cs typeface="Times New Roman"/>
              </a:rPr>
              <a:t>Львів-Торунь</a:t>
            </a:r>
            <a:r>
              <a:rPr lang="ru-RU" sz="1400" b="1" dirty="0">
                <a:latin typeface="Times New Roman"/>
                <a:ea typeface="Calibri"/>
                <a:cs typeface="Times New Roman"/>
              </a:rPr>
              <a:t> : </a:t>
            </a:r>
            <a:r>
              <a:rPr lang="ru-RU" sz="1400" b="1" dirty="0" err="1">
                <a:latin typeface="Times New Roman"/>
                <a:ea typeface="Calibri"/>
                <a:cs typeface="Times New Roman"/>
              </a:rPr>
              <a:t>Liha-Pres</a:t>
            </a:r>
            <a:r>
              <a:rPr lang="ru-RU" sz="1400" b="1" dirty="0">
                <a:latin typeface="Times New Roman"/>
                <a:ea typeface="Calibri"/>
                <a:cs typeface="Times New Roman"/>
              </a:rPr>
              <a:t>, 2022. 460 с.  Режим доступу:  </a:t>
            </a:r>
            <a:r>
              <a:rPr lang="ru-RU" sz="1400" b="1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/>
              </a:rPr>
              <a:t>https://oldis.lus.ua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  </a:t>
            </a:r>
            <a:r>
              <a:rPr lang="ru-RU" sz="1400" b="1" dirty="0">
                <a:latin typeface="Times New Roman"/>
                <a:ea typeface="Calibri"/>
                <a:cs typeface="Times New Roman"/>
              </a:rPr>
              <a:t>http://catalog.liha-pres.eu/index.php/liha-pres/catalog/category/Philosophy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b="1" dirty="0" smtClean="0">
                <a:latin typeface="Calibri"/>
                <a:ea typeface="Calibri"/>
                <a:cs typeface="Times New Roman"/>
              </a:rPr>
              <a:t>3. 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Воронкова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Валентина,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Кивлюк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Ольга, &amp;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Андрюкайтене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Регіна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Еволюція від активного відповідального громадянства до цифрового в контексті критичного мислення: досвід країн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ЄС.Humanities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studies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: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Collection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ofScientificPapers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/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V.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Voronkova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Zaporizhzhia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: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Publishinghouse“Helvetica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”, 2023. 14 (91). P.23–34. .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doi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: </a:t>
            </a:r>
            <a:r>
              <a:rPr lang="uk-UA" sz="1400" b="1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3"/>
              </a:rPr>
              <a:t>https://doi.org/10.32782/hst-2023-14-91-03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b="1" dirty="0" smtClean="0">
                <a:latin typeface="Calibri"/>
                <a:ea typeface="Calibri"/>
                <a:cs typeface="Times New Roman"/>
              </a:rPr>
              <a:t>4. 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Воронкова 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В.Г.,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Нікітенко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В.О. Формування та розвиток цифрової економіки у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високорозвинутих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країнах світу.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Prospective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directions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scientific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and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practical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activity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: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collective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monograph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/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Compiled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V.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Shpak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;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Chairman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Editorial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Board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S.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Tabachnikov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Sherman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Oaks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California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: GS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Publishing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Services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2023.  С. 43-57. DOI : 10.51587/9798-9866-95921-2023-011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b="1" dirty="0" smtClean="0">
                <a:latin typeface="Calibri"/>
                <a:ea typeface="Calibri"/>
                <a:cs typeface="Times New Roman"/>
              </a:rPr>
              <a:t>5. 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Воронкова 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В.Г.,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Нікітенко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В.О. Світові тенденції переходу до сталого розвитку на основі цифрових технологій (на прикладі США і Китаю).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Modern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trends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in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science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and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practice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Volume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2 :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collective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monograph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/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Compiled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V.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Shpak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;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Chairman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Editorial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Board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S.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Tabachnikov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Sherman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Oaks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California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: GS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Publishing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Services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2022. 181 р. C.31-40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.    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https://www.eo.kiev.ua/resources/arhivMonographs/monoForSite6.pdf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6. Воронкова 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В.Г., Череп А.В., Череп О.Г. Розвиток мережевої (інтернет-економіки) в умовах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цифровізації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: принципи, закони,  тенденції розвитку.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Science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and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society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: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trends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interaction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: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collective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monograph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/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Compiled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V.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Shpak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;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Chairman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Editorial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Board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S.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Tabachnikov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Sherman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Oaks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California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: GS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Publishing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Services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2023.  С.31-48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4"/>
              </a:rPr>
              <a:t>https://www.eo.kiev.ua/resources/arhivMonographs/mono_2023_12.pdf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 smtClean="0">
                <a:latin typeface="Times New Roman"/>
                <a:ea typeface="Times New Roman"/>
                <a:cs typeface="Times New Roman"/>
              </a:rPr>
              <a:t>7. Воронкова 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В.Г.,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Нікітенко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В.О., Мар</a:t>
            </a: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’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єнко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В.Ю. С</a:t>
            </a:r>
            <a:r>
              <a:rPr lang="ru-RU" sz="1400" b="1" dirty="0" err="1">
                <a:latin typeface="Times New Roman"/>
                <a:ea typeface="Times New Roman"/>
                <a:cs typeface="Times New Roman"/>
              </a:rPr>
              <a:t>тановлення</a:t>
            </a: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 і </a:t>
            </a:r>
            <a:r>
              <a:rPr lang="ru-RU" sz="1400" b="1" dirty="0" err="1">
                <a:latin typeface="Times New Roman"/>
                <a:ea typeface="Times New Roman"/>
                <a:cs typeface="Times New Roman"/>
              </a:rPr>
              <a:t>розвиток</a:t>
            </a: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  цифрового менеджменту на  </a:t>
            </a:r>
            <a:r>
              <a:rPr lang="ru-RU" sz="1400" b="1" dirty="0" err="1">
                <a:latin typeface="Times New Roman"/>
                <a:ea typeface="Times New Roman"/>
                <a:cs typeface="Times New Roman"/>
              </a:rPr>
              <a:t>підприємстві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.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Science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and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society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trends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interaction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: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collective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monograph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/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Compiled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by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V.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Shpak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;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Chairman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Editorial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Board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S.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Tabachnikov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Sherman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Oaks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California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: GS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Publishing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Services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, 2023.  С. 49-67.  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latin typeface="Times New Roman"/>
                <a:ea typeface="Times New Roman"/>
                <a:cs typeface="Times New Roman"/>
              </a:rPr>
              <a:t>DOI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uk-UA" sz="1400" b="1" dirty="0" smtClean="0">
                <a:latin typeface="Times New Roman"/>
                <a:ea typeface="Times New Roman"/>
                <a:cs typeface="Times New Roman"/>
              </a:rPr>
              <a:t>10.51587/9798-9866-95945-2023-012-49-67</a:t>
            </a:r>
            <a:endParaRPr lang="ru-RU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40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513</TotalTime>
  <Words>435</Words>
  <Application>Microsoft Office PowerPoint</Application>
  <PresentationFormat>Широкоэкранный</PresentationFormat>
  <Paragraphs>53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Aharoni</vt:lpstr>
      <vt:lpstr>Arial</vt:lpstr>
      <vt:lpstr>Calibri</vt:lpstr>
      <vt:lpstr>Times New Roman</vt:lpstr>
      <vt:lpstr>Trebuchet MS</vt:lpstr>
      <vt:lpstr>Wingdings 3</vt:lpstr>
      <vt:lpstr>Аспект</vt:lpstr>
      <vt:lpstr>Презентація дисципліни:  ОСНОВИ ЕЛЕКТРОННОГО ВРЯДУВАННЯ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Cоціологія держави</dc:title>
  <dc:creator>Kate</dc:creator>
  <cp:lastModifiedBy>Учетная запись Майкрософт</cp:lastModifiedBy>
  <cp:revision>69</cp:revision>
  <dcterms:created xsi:type="dcterms:W3CDTF">2016-01-22T08:42:21Z</dcterms:created>
  <dcterms:modified xsi:type="dcterms:W3CDTF">2025-02-28T17:00:04Z</dcterms:modified>
</cp:coreProperties>
</file>