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74" r:id="rId3"/>
    <p:sldId id="275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76" r:id="rId13"/>
    <p:sldId id="278" r:id="rId14"/>
    <p:sldId id="279" r:id="rId15"/>
    <p:sldId id="322" r:id="rId16"/>
    <p:sldId id="287" r:id="rId17"/>
    <p:sldId id="319" r:id="rId18"/>
    <p:sldId id="320" r:id="rId19"/>
    <p:sldId id="289" r:id="rId20"/>
    <p:sldId id="323" r:id="rId21"/>
    <p:sldId id="324" r:id="rId22"/>
    <p:sldId id="325" r:id="rId23"/>
    <p:sldId id="326" r:id="rId24"/>
    <p:sldId id="321" r:id="rId25"/>
    <p:sldId id="273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6388" autoAdjust="0"/>
  </p:normalViewPr>
  <p:slideViewPr>
    <p:cSldViewPr snapToGrid="0" showGuides="1">
      <p:cViewPr varScale="1">
        <p:scale>
          <a:sx n="63" d="100"/>
          <a:sy n="63" d="100"/>
        </p:scale>
        <p:origin x="9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28.10.2024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gif"/><Relationship Id="rId7" Type="http://schemas.openxmlformats.org/officeDocument/2006/relationships/image" Target="../media/image2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1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860627" y="1119360"/>
            <a:ext cx="9983065" cy="5342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5400" b="1" strike="noStrike" spc="-1" dirty="0" err="1" smtClean="0">
                <a:solidFill>
                  <a:srgbClr val="FF0000"/>
                </a:solidFill>
                <a:latin typeface="Cambria"/>
              </a:rPr>
              <a:t>Лекція</a:t>
            </a:r>
            <a:endParaRPr lang="en-US" sz="5400" b="1" dirty="0" smtClean="0"/>
          </a:p>
          <a:p>
            <a:pPr algn="ctr">
              <a:lnSpc>
                <a:spcPct val="80000"/>
              </a:lnSpc>
            </a:pPr>
            <a:r>
              <a:rPr lang="ru-RU" sz="4000" dirty="0" err="1" smtClean="0">
                <a:solidFill>
                  <a:srgbClr val="FF0000"/>
                </a:solidFill>
              </a:rPr>
              <a:t>Змістовий</a:t>
            </a:r>
            <a:r>
              <a:rPr lang="ru-RU" sz="4000" dirty="0" smtClean="0">
                <a:solidFill>
                  <a:srgbClr val="FF0000"/>
                </a:solidFill>
              </a:rPr>
              <a:t> модуль 6. </a:t>
            </a:r>
            <a:r>
              <a:rPr lang="ru-RU" sz="4000" dirty="0" err="1" smtClean="0">
                <a:solidFill>
                  <a:srgbClr val="FF0000"/>
                </a:solidFill>
              </a:rPr>
              <a:t>Лікарська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рослинна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сировина</a:t>
            </a:r>
            <a:r>
              <a:rPr lang="ru-RU" sz="4000" dirty="0" smtClean="0">
                <a:solidFill>
                  <a:srgbClr val="FF0000"/>
                </a:solidFill>
              </a:rPr>
              <a:t>, яка </a:t>
            </a:r>
            <a:r>
              <a:rPr lang="ru-RU" sz="4000" dirty="0" err="1" smtClean="0">
                <a:solidFill>
                  <a:srgbClr val="FF0000"/>
                </a:solidFill>
              </a:rPr>
              <a:t>містить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рослинні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феноли</a:t>
            </a:r>
            <a:r>
              <a:rPr lang="ru-RU" sz="4000" dirty="0" smtClean="0">
                <a:solidFill>
                  <a:srgbClr val="FF0000"/>
                </a:solidFill>
              </a:rPr>
              <a:t> з одним та </a:t>
            </a:r>
            <a:r>
              <a:rPr lang="ru-RU" sz="4000" dirty="0" err="1" smtClean="0">
                <a:solidFill>
                  <a:srgbClr val="FF0000"/>
                </a:solidFill>
              </a:rPr>
              <a:t>двома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ароматичним</a:t>
            </a:r>
            <a:r>
              <a:rPr lang="ru-RU" sz="4000" dirty="0" smtClean="0">
                <a:solidFill>
                  <a:srgbClr val="FF0000"/>
                </a:solidFill>
              </a:rPr>
              <a:t> ядром та </a:t>
            </a:r>
            <a:r>
              <a:rPr lang="ru-RU" sz="4000" dirty="0" err="1" smtClean="0">
                <a:solidFill>
                  <a:srgbClr val="FF0000"/>
                </a:solidFill>
              </a:rPr>
              <a:t>її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4000" dirty="0" smtClean="0">
                <a:solidFill>
                  <a:srgbClr val="FF0000"/>
                </a:solidFill>
              </a:rPr>
              <a:t> в </a:t>
            </a:r>
            <a:r>
              <a:rPr lang="ru-RU" sz="4000" dirty="0" err="1" smtClean="0">
                <a:solidFill>
                  <a:srgbClr val="FF0000"/>
                </a:solidFill>
              </a:rPr>
              <a:t>медицині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11.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Лікарська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рослинна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феноли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одним та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ароматичним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ядром. </a:t>
            </a:r>
            <a:endParaRPr lang="en-US" sz="5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0" strike="noStrike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88259" y="0"/>
            <a:ext cx="11766176" cy="58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аналізу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Приготування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 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подрібненої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вміщують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колбу на 100 мл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шліфом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30 мл 95 %-го спирту, колбу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закривають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повітряним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холодильником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кип’ятять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водяному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охолодження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фільтрують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хроматографічних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досліджень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Лактонна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проба.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(за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жовтіє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приливають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10 мл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очищеної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води, добре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перемішують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може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з’явитися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каламуть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осад 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рахунок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ліпофільних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сполук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10 %-ну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хлороводневу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кислоту до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реакції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Поява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каламуті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осаду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вказує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можливу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наявність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сировині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Реакція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з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лугом та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діазореактивом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6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свіжоприготованої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діазотованої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сульфанілової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кислоти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При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забарвлюється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від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коричнево-червоного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до вишневого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кольору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820" t="26996" r="41101" b="62167"/>
          <a:stretch>
            <a:fillRect/>
          </a:stretch>
        </p:blipFill>
        <p:spPr bwMode="auto">
          <a:xfrm>
            <a:off x="2650223" y="3165054"/>
            <a:ext cx="6376211" cy="10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9834" t="59125" r="33939" b="27377"/>
          <a:stretch>
            <a:fillRect/>
          </a:stretch>
        </p:blipFill>
        <p:spPr bwMode="auto">
          <a:xfrm>
            <a:off x="1682184" y="5551714"/>
            <a:ext cx="9222377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31074" y="235131"/>
            <a:ext cx="1145612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азосполучення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дезалкілування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фенолу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ангідриду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відщеплюються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радикали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бензо-α-пірон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(кумарин),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Хроматографічне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капіляром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старту пластинки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Силуфол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поміщають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камеру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бензол-етилацетат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(2:1)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ацетон-гексан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(2:8).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пластинку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витримують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сушильній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шафі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110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1200 С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10 %-м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гідроксиду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діазотованою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сульфаніловою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підсилюється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діазореактивом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плями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цеглясто-червоного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помітні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49624" y="457200"/>
            <a:ext cx="1121484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гравіметричні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титриметричні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полярографічні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35131" y="369459"/>
            <a:ext cx="1175657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локалiзацiя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бiологiчна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Найбiльш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для родин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iнших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Hіppocastanaceae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зустрiчаються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вiдносно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Найпоширенiшi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похiднi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вiльному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глiкозидiв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розподiляються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нерiвномiрно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 до 10%.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плодах,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насiннi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квiтках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листках.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ефiроолiйних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Часто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хiмiчної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однiй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навiть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роду.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виду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пiдвиду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хемотипу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змiнюється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онтогенезi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концентрацiях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у великих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уповiльнюють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5155" y="0"/>
            <a:ext cx="115779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Біогенез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Бiосинтез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шикiмової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(див. схему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біосинтезу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флавоноїдів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крізь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n-кумарової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гiдроксилювання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глікозиду-попередника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транс-цис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перегрупуванням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подальшим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замиканням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лактонного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4950" t="24343" r="41710" b="15425"/>
          <a:stretch>
            <a:fillRect/>
          </a:stretch>
        </p:blipFill>
        <p:spPr bwMode="auto">
          <a:xfrm>
            <a:off x="2246810" y="1515291"/>
            <a:ext cx="6988629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56754" y="0"/>
            <a:ext cx="1170432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відносити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реалізується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Типовим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представником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буркун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донник лекарственный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виражені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дигідросамідину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віснадину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сибірського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сибирского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(препарат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Фловерин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пастернаку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Пастіпацин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кропу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городнього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коронаророзширювальні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виробляють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ряд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препаратів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костянкова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Бероксан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(пастернак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Аммііфурин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велика),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інжиру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ефективними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Венотонізуючу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Капілярозміцнювальну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горічника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горичник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горний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Деяким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4766" y="248194"/>
            <a:ext cx="9196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800" b="1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Рослини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які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містять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ці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сполуки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2069" y="888274"/>
            <a:ext cx="629373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Fructus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плоди пастернаку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Зібрані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стиглості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висушені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культивованої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дворічної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трав’янистої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пастернаку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L.,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зонтичних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Umbelliferae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вислоплідник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округло-овальний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сочевицеподібно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сплюснутий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розпадається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половинки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округло-еліптичні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невеликою округлою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виїмкою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4 — 7 мм, ширина 3 — 6 мм; 5 ребер: 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крилоподібно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розрослі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потовщений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 краю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обідок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облямівкою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тонкі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розміщені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спинному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Поверхня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світлобуруватий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слабкий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Смак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пряний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злегка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пекучий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становити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1% (ФС 42-2548-88).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препарати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: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Бероксан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фотосенсибілізуючої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Пастинацин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протиспазматичної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коронаролітик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64" name="Picture 4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009" y="1423851"/>
            <a:ext cx="3295951" cy="4362995"/>
          </a:xfrm>
          <a:prstGeom prst="rect">
            <a:avLst/>
          </a:prstGeom>
          <a:noFill/>
        </p:spPr>
      </p:pic>
      <p:pic>
        <p:nvPicPr>
          <p:cNvPr id="40966" name="Picture 6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3"/>
          <a:srcRect l="22421" r="21122"/>
          <a:stretch>
            <a:fillRect/>
          </a:stretch>
        </p:blipFill>
        <p:spPr bwMode="auto">
          <a:xfrm>
            <a:off x="10071464" y="3722913"/>
            <a:ext cx="2120536" cy="2547257"/>
          </a:xfrm>
          <a:prstGeom prst="rect">
            <a:avLst/>
          </a:prstGeom>
          <a:noFill/>
        </p:spPr>
      </p:pic>
      <p:pic>
        <p:nvPicPr>
          <p:cNvPr id="40968" name="Picture 8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4"/>
          <a:srcRect r="10241"/>
          <a:stretch>
            <a:fillRect/>
          </a:stretch>
        </p:blipFill>
        <p:spPr bwMode="auto">
          <a:xfrm>
            <a:off x="10071463" y="627017"/>
            <a:ext cx="2120537" cy="2181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31075" y="352698"/>
            <a:ext cx="70670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Pastinacinum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Пастинацин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(список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чотирьох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0,025 г (точна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наважка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препарату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25 мл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спиртом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0,2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мікропіпеткою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пластинку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кислим оксидом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алюмінію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триступінчасто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бензол-ефір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(14:1).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розлядають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зеленаво-жовта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суміші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хлороформ (7:3),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50 %-го спирту.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перемішуванні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центрифугують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4000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5000 об./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спектрофотометрі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310 нм;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301,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312 нм.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Аналогічне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0,005 %-ми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ÐÐ°ÑÑÐ¸Ð½ÐºÐ¸ Ð¿Ð¾ Ð·Ð°Ð¿ÑÐ¾ÑÑ Ð¿Ð°ÑÑÐ¸Ð½Ð°ÑÐ¸Ð½"/>
          <p:cNvPicPr>
            <a:picLocks noChangeAspect="1" noChangeArrowheads="1"/>
          </p:cNvPicPr>
          <p:nvPr/>
        </p:nvPicPr>
        <p:blipFill>
          <a:blip r:embed="rId2"/>
          <a:srcRect l="19030" t="1379" r="22672"/>
          <a:stretch>
            <a:fillRect/>
          </a:stretch>
        </p:blipFill>
        <p:spPr bwMode="auto">
          <a:xfrm>
            <a:off x="8098971" y="872599"/>
            <a:ext cx="3801292" cy="54890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6757" y="339635"/>
            <a:ext cx="50814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Folia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coricae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черешків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червні-липні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дикорослого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культивованого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дводомного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інжир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фігове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carica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шовковицевих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коноплевих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Connabaceae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см, ширина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см), три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ятилопатеві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жорсткі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Зверху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зісподу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сірувато-зелені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(ТФС 42-878-79).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фотосенсибілізуючої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Плоди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складу проносного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Кафіол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7671" y="0"/>
            <a:ext cx="4244329" cy="4532811"/>
          </a:xfrm>
          <a:prstGeom prst="rect">
            <a:avLst/>
          </a:prstGeom>
          <a:noFill/>
        </p:spPr>
      </p:pic>
      <p:pic>
        <p:nvPicPr>
          <p:cNvPr id="77829" name="Picture 5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540" y="4547474"/>
            <a:ext cx="3214643" cy="2310526"/>
          </a:xfrm>
          <a:prstGeom prst="rect">
            <a:avLst/>
          </a:prstGeom>
          <a:noFill/>
        </p:spPr>
      </p:pic>
      <p:pic>
        <p:nvPicPr>
          <p:cNvPr id="778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994" y="4598126"/>
            <a:ext cx="3257006" cy="2259874"/>
          </a:xfrm>
          <a:prstGeom prst="rect">
            <a:avLst/>
          </a:prstGeom>
          <a:noFill/>
        </p:spPr>
      </p:pic>
      <p:pic>
        <p:nvPicPr>
          <p:cNvPr id="77839" name="Picture 1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7.jpg"/>
          <p:cNvPicPr>
            <a:picLocks noChangeAspect="1" noChangeArrowheads="1"/>
          </p:cNvPicPr>
          <p:nvPr/>
        </p:nvPicPr>
        <p:blipFill>
          <a:blip r:embed="rId5"/>
          <a:srcRect l="8530" r="3300"/>
          <a:stretch>
            <a:fillRect/>
          </a:stretch>
        </p:blipFill>
        <p:spPr bwMode="auto">
          <a:xfrm>
            <a:off x="5434148" y="1776548"/>
            <a:ext cx="2690949" cy="2024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9" name="AutoShape 5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ÐºÑÐ¼Ð°ÑÐ¸Ð½Ð¸ ÐºÑÐ»ÑÐºÑÑÐ½Ð¸Ð¹ Ð°Ð½Ð°Ð»ÑÐ·"/>
          <p:cNvPicPr>
            <a:picLocks noChangeAspect="1" noChangeArrowheads="1"/>
          </p:cNvPicPr>
          <p:nvPr/>
        </p:nvPicPr>
        <p:blipFill>
          <a:blip r:embed="rId2"/>
          <a:srcRect t="2039" r="3477" b="11850"/>
          <a:stretch>
            <a:fillRect/>
          </a:stretch>
        </p:blipFill>
        <p:spPr bwMode="auto">
          <a:xfrm>
            <a:off x="0" y="313509"/>
            <a:ext cx="9065623" cy="5695406"/>
          </a:xfrm>
          <a:prstGeom prst="rect">
            <a:avLst/>
          </a:prstGeom>
          <a:noFill/>
        </p:spPr>
      </p:pic>
      <p:pic>
        <p:nvPicPr>
          <p:cNvPr id="39940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3895" y="0"/>
            <a:ext cx="2305050" cy="3457576"/>
          </a:xfrm>
          <a:prstGeom prst="rect">
            <a:avLst/>
          </a:prstGeom>
          <a:noFill/>
        </p:spPr>
      </p:pic>
      <p:pic>
        <p:nvPicPr>
          <p:cNvPr id="39948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2195" y="3519170"/>
            <a:ext cx="2534194" cy="31298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0263" y="552211"/>
            <a:ext cx="115214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1. </a:t>
            </a:r>
            <a:r>
              <a:rPr lang="ru-RU" sz="32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2.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з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аналізу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цих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4. </a:t>
            </a:r>
            <a:r>
              <a:rPr lang="ru-RU" sz="32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дія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5. </a:t>
            </a:r>
            <a:r>
              <a:rPr lang="ru-RU" sz="32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6. </a:t>
            </a:r>
            <a:r>
              <a:rPr lang="ru-RU" sz="32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Рослини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які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містять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209007"/>
            <a:ext cx="6583678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БУРКУНУ ТРАВА - MELILOTI HERBA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 ЛІКАРСЬКИЙ – 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ELLILOTUS OFFICINALIS (L.) Pall.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РОДИНИ БОБОВІ – FABACEAE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ознаки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err="1" smtClean="0">
                <a:solidFill>
                  <a:schemeClr val="tx2"/>
                </a:solidFill>
              </a:rPr>
              <a:t>Цілі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квітучі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верхівки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бічні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гілочки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рослин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із</a:t>
            </a:r>
            <a:r>
              <a:rPr lang="ru-RU" sz="1600" b="1" dirty="0" smtClean="0">
                <a:solidFill>
                  <a:schemeClr val="tx2"/>
                </a:solidFill>
              </a:rPr>
              <a:t> стеблом та листочками. Стебло </a:t>
            </a:r>
            <a:r>
              <a:rPr lang="ru-RU" sz="1600" b="1" dirty="0" err="1" smtClean="0">
                <a:solidFill>
                  <a:schemeClr val="tx2"/>
                </a:solidFill>
              </a:rPr>
              <a:t>діаметром</a:t>
            </a:r>
            <a:r>
              <a:rPr lang="ru-RU" sz="1600" b="1" dirty="0" smtClean="0">
                <a:solidFill>
                  <a:schemeClr val="tx2"/>
                </a:solidFill>
              </a:rPr>
              <a:t> до 3 мм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довжиною</a:t>
            </a:r>
            <a:r>
              <a:rPr lang="ru-RU" sz="1600" b="1" dirty="0" smtClean="0">
                <a:solidFill>
                  <a:schemeClr val="tx2"/>
                </a:solidFill>
              </a:rPr>
              <a:t> до 30 см. Листочки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трійчасті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дрібнозубчасті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Нижні</a:t>
            </a:r>
            <a:r>
              <a:rPr lang="ru-RU" sz="1600" b="1" dirty="0" smtClean="0">
                <a:solidFill>
                  <a:schemeClr val="tx2"/>
                </a:solidFill>
              </a:rPr>
              <a:t> листки </a:t>
            </a:r>
            <a:r>
              <a:rPr lang="ru-RU" sz="1600" b="1" dirty="0" err="1" smtClean="0">
                <a:solidFill>
                  <a:schemeClr val="tx2"/>
                </a:solidFill>
              </a:rPr>
              <a:t>оберненояйцеподібні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верхні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довгасті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ланцетоподібні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край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обох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боків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10-13 </a:t>
            </a:r>
            <a:r>
              <a:rPr lang="ru-RU" sz="1600" b="1" dirty="0" err="1" smtClean="0">
                <a:solidFill>
                  <a:schemeClr val="tx2"/>
                </a:solidFill>
              </a:rPr>
              <a:t>нерівними</a:t>
            </a:r>
            <a:r>
              <a:rPr lang="ru-RU" sz="1600" b="1" dirty="0" smtClean="0">
                <a:solidFill>
                  <a:schemeClr val="tx2"/>
                </a:solidFill>
              </a:rPr>
              <a:t> зубчиками.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Квітки</a:t>
            </a:r>
            <a:r>
              <a:rPr lang="ru-RU" sz="1600" b="1" dirty="0" smtClean="0">
                <a:solidFill>
                  <a:schemeClr val="tx2"/>
                </a:solidFill>
              </a:rPr>
              <a:t>  </a:t>
            </a:r>
            <a:r>
              <a:rPr lang="ru-RU" sz="1600" b="1" dirty="0" err="1" smtClean="0">
                <a:solidFill>
                  <a:schemeClr val="tx2"/>
                </a:solidFill>
              </a:rPr>
              <a:t>метеликові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жовті</a:t>
            </a:r>
            <a:r>
              <a:rPr lang="ru-RU" sz="1600" b="1" dirty="0" smtClean="0">
                <a:solidFill>
                  <a:schemeClr val="tx2"/>
                </a:solidFill>
              </a:rPr>
              <a:t> у </a:t>
            </a:r>
            <a:r>
              <a:rPr lang="ru-RU" sz="1600" b="1" dirty="0" err="1" smtClean="0">
                <a:solidFill>
                  <a:schemeClr val="tx2"/>
                </a:solidFill>
              </a:rPr>
              <a:t>багатоквіткових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пазушних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китицях</a:t>
            </a:r>
            <a:r>
              <a:rPr lang="ru-RU" sz="1600" b="1" dirty="0" smtClean="0">
                <a:solidFill>
                  <a:schemeClr val="tx2"/>
                </a:solidFill>
              </a:rPr>
              <a:t>. Чашечка </a:t>
            </a:r>
            <a:r>
              <a:rPr lang="ru-RU" sz="1600" b="1" dirty="0" err="1" smtClean="0">
                <a:solidFill>
                  <a:schemeClr val="tx2"/>
                </a:solidFill>
              </a:rPr>
              <a:t>дзвоникоподібна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п'ятизубчаста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залишається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</a:t>
            </a:r>
            <a:r>
              <a:rPr lang="ru-RU" sz="1600" b="1" dirty="0" smtClean="0">
                <a:solidFill>
                  <a:schemeClr val="tx2"/>
                </a:solidFill>
              </a:rPr>
              <a:t>, гола. </a:t>
            </a:r>
            <a:r>
              <a:rPr lang="ru-RU" sz="1600" b="1" dirty="0" err="1" smtClean="0">
                <a:solidFill>
                  <a:schemeClr val="tx2"/>
                </a:solidFill>
              </a:rPr>
              <a:t>Іноді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зустрічаються</a:t>
            </a:r>
            <a:r>
              <a:rPr lang="ru-RU" sz="1600" b="1" dirty="0" smtClean="0">
                <a:solidFill>
                  <a:schemeClr val="tx2"/>
                </a:solidFill>
              </a:rPr>
              <a:t> в </a:t>
            </a:r>
            <a:r>
              <a:rPr lang="ru-RU" sz="1600" b="1" dirty="0" err="1" smtClean="0">
                <a:solidFill>
                  <a:schemeClr val="tx2"/>
                </a:solidFill>
              </a:rPr>
              <a:t>незначній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кількості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незрілі</a:t>
            </a:r>
            <a:r>
              <a:rPr lang="ru-RU" sz="1600" b="1" dirty="0" smtClean="0">
                <a:solidFill>
                  <a:schemeClr val="tx2"/>
                </a:solidFill>
              </a:rPr>
              <a:t> плоди – </a:t>
            </a:r>
            <a:r>
              <a:rPr lang="ru-RU" sz="1600" b="1" dirty="0" err="1" smtClean="0">
                <a:solidFill>
                  <a:schemeClr val="tx2"/>
                </a:solidFill>
              </a:rPr>
              <a:t>боби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голі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покриті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рідкими</a:t>
            </a:r>
            <a:r>
              <a:rPr lang="ru-RU" sz="1600" b="1" dirty="0" smtClean="0">
                <a:solidFill>
                  <a:schemeClr val="tx2"/>
                </a:solidFill>
              </a:rPr>
              <a:t> волосками.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Колір</a:t>
            </a:r>
            <a:r>
              <a:rPr lang="ru-RU" sz="1600" b="1" dirty="0" smtClean="0">
                <a:solidFill>
                  <a:schemeClr val="tx2"/>
                </a:solidFill>
              </a:rPr>
              <a:t> стебел, чашечки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зелений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віночка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жовтий</a:t>
            </a:r>
            <a:r>
              <a:rPr lang="ru-RU" sz="1600" b="1" dirty="0" smtClean="0">
                <a:solidFill>
                  <a:schemeClr val="tx2"/>
                </a:solidFill>
              </a:rPr>
              <a:t>. Запах </a:t>
            </a:r>
            <a:r>
              <a:rPr lang="ru-RU" sz="1600" b="1" dirty="0" err="1" smtClean="0">
                <a:solidFill>
                  <a:schemeClr val="tx2"/>
                </a:solidFill>
              </a:rPr>
              <a:t>ароматний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кумариновий</a:t>
            </a:r>
            <a:r>
              <a:rPr lang="ru-RU" sz="1600" b="1" dirty="0" smtClean="0">
                <a:solidFill>
                  <a:schemeClr val="tx2"/>
                </a:solidFill>
              </a:rPr>
              <a:t>. Смак </a:t>
            </a:r>
            <a:r>
              <a:rPr lang="ru-RU" sz="1600" b="1" dirty="0" err="1" smtClean="0">
                <a:solidFill>
                  <a:schemeClr val="tx2"/>
                </a:solidFill>
              </a:rPr>
              <a:t>гіркуватий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засоби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лікарського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збори</a:t>
            </a:r>
            <a:r>
              <a:rPr lang="ru-RU" sz="1600" b="1" dirty="0" smtClean="0">
                <a:solidFill>
                  <a:schemeClr val="tx2"/>
                </a:solidFill>
              </a:rPr>
              <a:t>.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кардіофіту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зборів</a:t>
            </a:r>
            <a:r>
              <a:rPr lang="ru-RU" sz="1600" b="1" dirty="0" smtClean="0">
                <a:solidFill>
                  <a:schemeClr val="tx2"/>
                </a:solidFill>
              </a:rPr>
              <a:t> для припарок, за </a:t>
            </a:r>
            <a:r>
              <a:rPr lang="ru-RU" sz="1600" b="1" dirty="0" err="1" smtClean="0">
                <a:solidFill>
                  <a:schemeClr val="tx2"/>
                </a:solidFill>
              </a:rPr>
              <a:t>допомогою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яких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швидшає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розсмоктуються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нариви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Екстракт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входив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буркунового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пластиру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що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застосовувався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цією</a:t>
            </a:r>
            <a:r>
              <a:rPr lang="ru-RU" sz="1600" b="1" dirty="0" smtClean="0">
                <a:solidFill>
                  <a:schemeClr val="tx2"/>
                </a:solidFill>
              </a:rPr>
              <a:t> ж метою.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У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народній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медицині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відхаркувальну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вітрогонну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болезаспокійливу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Найчастіше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запальних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органів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дихання</a:t>
            </a:r>
            <a:r>
              <a:rPr lang="ru-RU" sz="1600" b="1" dirty="0" smtClean="0">
                <a:solidFill>
                  <a:schemeClr val="tx2"/>
                </a:solidFill>
              </a:rPr>
              <a:t>, а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підвищеній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збудливості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безсонні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 трави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як </a:t>
            </a:r>
            <a:r>
              <a:rPr lang="ru-RU" sz="1600" b="1" dirty="0" err="1" smtClean="0">
                <a:solidFill>
                  <a:schemeClr val="tx2"/>
                </a:solidFill>
              </a:rPr>
              <a:t>антикоагулюючий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засіб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569" y="218666"/>
            <a:ext cx="5147945" cy="3686176"/>
          </a:xfrm>
          <a:prstGeom prst="rect">
            <a:avLst/>
          </a:prstGeom>
          <a:noFill/>
        </p:spPr>
      </p:pic>
      <p:pic>
        <p:nvPicPr>
          <p:cNvPr id="80901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823" y="4075611"/>
            <a:ext cx="3580675" cy="2377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22" y="627017"/>
            <a:ext cx="4455614" cy="2978331"/>
          </a:xfrm>
          <a:prstGeom prst="rect">
            <a:avLst/>
          </a:prstGeom>
          <a:noFill/>
        </p:spPr>
      </p:pic>
      <p:pic>
        <p:nvPicPr>
          <p:cNvPr id="81928" name="Picture 8" descr="image032.gif (318Ã17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99" y="3471453"/>
            <a:ext cx="3923869" cy="2171701"/>
          </a:xfrm>
          <a:prstGeom prst="rect">
            <a:avLst/>
          </a:prstGeom>
          <a:noFill/>
        </p:spPr>
      </p:pic>
      <p:pic>
        <p:nvPicPr>
          <p:cNvPr id="81930" name="Picture 1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4"/>
          <a:srcRect r="9306" b="5925"/>
          <a:stretch>
            <a:fillRect/>
          </a:stretch>
        </p:blipFill>
        <p:spPr bwMode="auto">
          <a:xfrm>
            <a:off x="9683841" y="182880"/>
            <a:ext cx="2333987" cy="3265714"/>
          </a:xfrm>
          <a:prstGeom prst="rect">
            <a:avLst/>
          </a:prstGeom>
          <a:noFill/>
        </p:spPr>
      </p:pic>
      <p:pic>
        <p:nvPicPr>
          <p:cNvPr id="81932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872" y="444137"/>
            <a:ext cx="3122010" cy="3246892"/>
          </a:xfrm>
          <a:prstGeom prst="rect">
            <a:avLst/>
          </a:prstGeom>
          <a:noFill/>
        </p:spPr>
      </p:pic>
      <p:pic>
        <p:nvPicPr>
          <p:cNvPr id="81938" name="Picture 18" descr="image037.jpg (178Ã178)"/>
          <p:cNvPicPr>
            <a:picLocks noChangeAspect="1" noChangeArrowheads="1"/>
          </p:cNvPicPr>
          <p:nvPr/>
        </p:nvPicPr>
        <p:blipFill>
          <a:blip r:embed="rId6"/>
          <a:srcRect l="24719" r="24271"/>
          <a:stretch>
            <a:fillRect/>
          </a:stretch>
        </p:blipFill>
        <p:spPr bwMode="auto">
          <a:xfrm>
            <a:off x="10241281" y="3682545"/>
            <a:ext cx="1619794" cy="3175455"/>
          </a:xfrm>
          <a:prstGeom prst="rect">
            <a:avLst/>
          </a:prstGeom>
          <a:noFill/>
        </p:spPr>
      </p:pic>
      <p:pic>
        <p:nvPicPr>
          <p:cNvPr id="81940" name="Picture 2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6455" y="3931920"/>
            <a:ext cx="2265977" cy="2704011"/>
          </a:xfrm>
          <a:prstGeom prst="rect">
            <a:avLst/>
          </a:prstGeom>
          <a:noFill/>
        </p:spPr>
      </p:pic>
      <p:pic>
        <p:nvPicPr>
          <p:cNvPr id="81942" name="Picture 2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7666" y="3500846"/>
            <a:ext cx="2315991" cy="31062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16256" y="318254"/>
            <a:ext cx="217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БУРКУНУ ТРАВА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22068" y="0"/>
            <a:ext cx="706700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КАШТАН У НАСІННЯ –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Hippocastani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semina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 ЗВИЧАЙНИЙ – </a:t>
            </a:r>
            <a:r>
              <a:rPr lang="en-US" b="1" dirty="0" err="1" smtClean="0">
                <a:solidFill>
                  <a:schemeClr val="tx2"/>
                </a:solidFill>
              </a:rPr>
              <a:t>Aesculus</a:t>
            </a:r>
            <a:r>
              <a:rPr lang="en-US" b="1" dirty="0" smtClean="0">
                <a:solidFill>
                  <a:schemeClr val="tx2"/>
                </a:solidFill>
              </a:rPr>
              <a:t> </a:t>
            </a:r>
            <a:r>
              <a:rPr lang="en-US" b="1" dirty="0" err="1" smtClean="0">
                <a:solidFill>
                  <a:schemeClr val="tx2"/>
                </a:solidFill>
              </a:rPr>
              <a:t>hippocastanum</a:t>
            </a:r>
            <a:r>
              <a:rPr lang="en-US" b="1" dirty="0" smtClean="0">
                <a:solidFill>
                  <a:schemeClr val="tx2"/>
                </a:solidFill>
              </a:rPr>
              <a:t> L.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КАШТАНОВІ – </a:t>
            </a:r>
            <a:r>
              <a:rPr lang="en-US" b="1" dirty="0" err="1" smtClean="0">
                <a:solidFill>
                  <a:schemeClr val="tx2"/>
                </a:solidFill>
              </a:rPr>
              <a:t>Hippocastanaceae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Зовнішні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ознаки</a:t>
            </a:r>
            <a:r>
              <a:rPr lang="ru-RU" b="1" dirty="0" smtClean="0">
                <a:solidFill>
                  <a:schemeClr val="tx2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Цв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те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травня</a:t>
            </a:r>
            <a:r>
              <a:rPr lang="ru-RU" dirty="0" smtClean="0">
                <a:solidFill>
                  <a:schemeClr val="tx2"/>
                </a:solidFill>
              </a:rPr>
              <a:t> по </a:t>
            </a:r>
            <a:r>
              <a:rPr lang="ru-RU" dirty="0" err="1" smtClean="0">
                <a:solidFill>
                  <a:schemeClr val="tx2"/>
                </a:solidFill>
              </a:rPr>
              <a:t>червень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Дає</a:t>
            </a:r>
            <a:r>
              <a:rPr lang="ru-RU" dirty="0" smtClean="0">
                <a:solidFill>
                  <a:schemeClr val="tx2"/>
                </a:solidFill>
              </a:rPr>
              <a:t> плоди у </a:t>
            </a:r>
            <a:r>
              <a:rPr lang="ru-RU" dirty="0" err="1" smtClean="0">
                <a:solidFill>
                  <a:schemeClr val="tx2"/>
                </a:solidFill>
              </a:rPr>
              <a:t>вересн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err="1" smtClean="0">
                <a:solidFill>
                  <a:schemeClr val="tx2"/>
                </a:solidFill>
              </a:rPr>
              <a:t>жовтн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Поширення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Родом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Балканського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вострова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Культивується</a:t>
            </a:r>
            <a:r>
              <a:rPr lang="ru-RU" dirty="0" smtClean="0">
                <a:solidFill>
                  <a:schemeClr val="tx2"/>
                </a:solidFill>
              </a:rPr>
              <a:t> як </a:t>
            </a:r>
            <a:r>
              <a:rPr lang="ru-RU" dirty="0" err="1" smtClean="0">
                <a:solidFill>
                  <a:schemeClr val="tx2"/>
                </a:solidFill>
              </a:rPr>
              <a:t>декоративне</a:t>
            </a:r>
            <a:r>
              <a:rPr lang="ru-RU" dirty="0" smtClean="0">
                <a:solidFill>
                  <a:schemeClr val="tx2"/>
                </a:solidFill>
              </a:rPr>
              <a:t> дерево у </a:t>
            </a:r>
            <a:r>
              <a:rPr lang="ru-RU" dirty="0" err="1" smtClean="0">
                <a:solidFill>
                  <a:schemeClr val="tx2"/>
                </a:solidFill>
              </a:rPr>
              <a:t>всьому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світі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Загот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вля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Збирають</a:t>
            </a:r>
            <a:r>
              <a:rPr lang="ru-RU" dirty="0" smtClean="0">
                <a:solidFill>
                  <a:schemeClr val="tx2"/>
                </a:solidFill>
              </a:rPr>
              <a:t>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восени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висушують</a:t>
            </a:r>
            <a:r>
              <a:rPr lang="ru-RU" dirty="0" smtClean="0">
                <a:solidFill>
                  <a:schemeClr val="tx2"/>
                </a:solidFill>
              </a:rPr>
              <a:t> на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дкритому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або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сушарках</a:t>
            </a:r>
            <a:r>
              <a:rPr lang="ru-RU" dirty="0" smtClean="0">
                <a:solidFill>
                  <a:schemeClr val="tx2"/>
                </a:solidFill>
              </a:rPr>
              <a:t> при температур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40–50 °</a:t>
            </a:r>
            <a:r>
              <a:rPr lang="ru-RU" dirty="0" smtClean="0">
                <a:solidFill>
                  <a:schemeClr val="tx2"/>
                </a:solidFill>
              </a:rPr>
              <a:t>С. </a:t>
            </a:r>
            <a:r>
              <a:rPr lang="ru-RU" dirty="0" err="1" smtClean="0">
                <a:solidFill>
                  <a:schemeClr val="tx2"/>
                </a:solidFill>
              </a:rPr>
              <a:t>Збер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гають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сировину</a:t>
            </a:r>
            <a:r>
              <a:rPr lang="ru-RU" dirty="0" smtClean="0">
                <a:solidFill>
                  <a:schemeClr val="tx2"/>
                </a:solidFill>
              </a:rPr>
              <a:t> у сухому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сц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до </a:t>
            </a:r>
            <a:r>
              <a:rPr lang="ru-RU" dirty="0" err="1" smtClean="0">
                <a:solidFill>
                  <a:schemeClr val="tx2"/>
                </a:solidFill>
              </a:rPr>
              <a:t>п’яти</a:t>
            </a:r>
            <a:r>
              <a:rPr lang="ru-RU" dirty="0" smtClean="0">
                <a:solidFill>
                  <a:schemeClr val="tx2"/>
                </a:solidFill>
              </a:rPr>
              <a:t> рок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добре </a:t>
            </a:r>
            <a:r>
              <a:rPr lang="ru-RU" dirty="0" err="1" smtClean="0">
                <a:solidFill>
                  <a:schemeClr val="tx2"/>
                </a:solidFill>
              </a:rPr>
              <a:t>пров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трюваному</a:t>
            </a:r>
            <a:r>
              <a:rPr lang="ru-RU" dirty="0" smtClean="0">
                <a:solidFill>
                  <a:schemeClr val="tx2"/>
                </a:solidFill>
              </a:rPr>
              <a:t> прим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щенн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Листки </a:t>
            </a:r>
            <a:r>
              <a:rPr lang="ru-RU" dirty="0" err="1" smtClean="0">
                <a:solidFill>
                  <a:schemeClr val="tx2"/>
                </a:solidFill>
              </a:rPr>
              <a:t>можна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заготовляти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протягом</a:t>
            </a:r>
            <a:r>
              <a:rPr lang="ru-RU" dirty="0" smtClean="0">
                <a:solidFill>
                  <a:schemeClr val="tx2"/>
                </a:solidFill>
              </a:rPr>
              <a:t> 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та; </a:t>
            </a:r>
            <a:r>
              <a:rPr lang="ru-RU" dirty="0" err="1" smtClean="0">
                <a:solidFill>
                  <a:schemeClr val="tx2"/>
                </a:solidFill>
              </a:rPr>
              <a:t>сушать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їх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 smtClean="0">
                <a:solidFill>
                  <a:schemeClr val="tx2"/>
                </a:solidFill>
              </a:rPr>
              <a:t>зат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нку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Х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склад </a:t>
            </a:r>
            <a:r>
              <a:rPr lang="ru-RU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стить</a:t>
            </a:r>
            <a:r>
              <a:rPr lang="ru-RU" dirty="0" smtClean="0">
                <a:solidFill>
                  <a:schemeClr val="tx2"/>
                </a:solidFill>
              </a:rPr>
              <a:t> гл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козиди</a:t>
            </a:r>
            <a:r>
              <a:rPr lang="ru-RU" dirty="0" smtClean="0">
                <a:solidFill>
                  <a:schemeClr val="tx2"/>
                </a:solidFill>
              </a:rPr>
              <a:t> кумарин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- </a:t>
            </a:r>
            <a:r>
              <a:rPr lang="ru-RU" dirty="0" err="1" smtClean="0">
                <a:solidFill>
                  <a:schemeClr val="tx2"/>
                </a:solidFill>
              </a:rPr>
              <a:t>ескул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який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розщеплюється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ескулетин</a:t>
            </a:r>
            <a:r>
              <a:rPr lang="ru-RU" dirty="0" smtClean="0">
                <a:solidFill>
                  <a:schemeClr val="tx2"/>
                </a:solidFill>
              </a:rPr>
              <a:t> (6,7-д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D-</a:t>
            </a:r>
            <a:r>
              <a:rPr lang="ru-RU" dirty="0" smtClean="0">
                <a:solidFill>
                  <a:schemeClr val="tx2"/>
                </a:solidFill>
              </a:rPr>
              <a:t>глюкозу,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дщеплює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D-</a:t>
            </a:r>
            <a:r>
              <a:rPr lang="ru-RU" dirty="0" smtClean="0">
                <a:solidFill>
                  <a:schemeClr val="tx2"/>
                </a:solidFill>
              </a:rPr>
              <a:t>глюкозу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фраксетин</a:t>
            </a:r>
            <a:r>
              <a:rPr lang="ru-RU" dirty="0" smtClean="0">
                <a:solidFill>
                  <a:schemeClr val="tx2"/>
                </a:solidFill>
              </a:rPr>
              <a:t> (6-метокси-7,8-д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нського</a:t>
            </a:r>
            <a:r>
              <a:rPr lang="ru-RU" dirty="0" smtClean="0">
                <a:solidFill>
                  <a:schemeClr val="tx2"/>
                </a:solidFill>
              </a:rPr>
              <a:t> каштана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стяться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тритерпенов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ни,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пох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кверцетину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кемпферолу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багато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крохмалю</a:t>
            </a:r>
            <a:r>
              <a:rPr lang="ru-RU" dirty="0" smtClean="0">
                <a:solidFill>
                  <a:schemeClr val="tx2"/>
                </a:solidFill>
              </a:rPr>
              <a:t> (до 50 %), </a:t>
            </a:r>
            <a:r>
              <a:rPr lang="ru-RU" dirty="0" err="1" smtClean="0">
                <a:solidFill>
                  <a:schemeClr val="tx2"/>
                </a:solidFill>
              </a:rPr>
              <a:t>є</a:t>
            </a:r>
            <a:r>
              <a:rPr lang="ru-RU" dirty="0" smtClean="0">
                <a:solidFill>
                  <a:schemeClr val="tx2"/>
                </a:solidFill>
              </a:rPr>
              <a:t> жирна </a:t>
            </a:r>
            <a:r>
              <a:rPr lang="ru-RU" dirty="0" err="1" smtClean="0">
                <a:solidFill>
                  <a:schemeClr val="tx2"/>
                </a:solidFill>
              </a:rPr>
              <a:t>ол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я, </a:t>
            </a:r>
            <a:r>
              <a:rPr lang="ru-RU" dirty="0" err="1" smtClean="0">
                <a:solidFill>
                  <a:schemeClr val="tx2"/>
                </a:solidFill>
              </a:rPr>
              <a:t>ам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нокислоти</a:t>
            </a:r>
            <a:r>
              <a:rPr lang="ru-RU" dirty="0" smtClean="0">
                <a:solidFill>
                  <a:schemeClr val="tx2"/>
                </a:solidFill>
              </a:rPr>
              <a:t>, 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лков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дубильн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та г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рк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речовини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ферменти</a:t>
            </a:r>
            <a:r>
              <a:rPr lang="ru-RU" dirty="0" smtClean="0">
                <a:solidFill>
                  <a:schemeClr val="tx2"/>
                </a:solidFill>
              </a:rPr>
              <a:t>. В листках </a:t>
            </a:r>
            <a:r>
              <a:rPr lang="ru-RU" dirty="0" err="1" smtClean="0">
                <a:solidFill>
                  <a:schemeClr val="tx2"/>
                </a:solidFill>
              </a:rPr>
              <a:t>поряд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кумаринами та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нами </a:t>
            </a:r>
            <a:r>
              <a:rPr lang="ru-RU" dirty="0" err="1" smtClean="0">
                <a:solidFill>
                  <a:schemeClr val="tx2"/>
                </a:solidFill>
              </a:rPr>
              <a:t>синтезуються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Б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олог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я та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З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виробляють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водно-спиртовий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екстракт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назвою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ескузан</a:t>
            </a:r>
            <a:r>
              <a:rPr lang="ru-RU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есцин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самост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йно</a:t>
            </a:r>
            <a:r>
              <a:rPr lang="ru-RU" dirty="0" smtClean="0">
                <a:solidFill>
                  <a:schemeClr val="tx2"/>
                </a:solidFill>
              </a:rPr>
              <a:t> та у склад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комб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нованих</a:t>
            </a:r>
            <a:r>
              <a:rPr lang="ru-RU" dirty="0" smtClean="0">
                <a:solidFill>
                  <a:schemeClr val="tx2"/>
                </a:solidFill>
              </a:rPr>
              <a:t> препарат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венотон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зуючої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7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079" y="1295083"/>
            <a:ext cx="4376058" cy="3590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482" y="0"/>
            <a:ext cx="1131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Препарати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есцингель</a:t>
            </a:r>
            <a:r>
              <a:rPr lang="ru-RU" b="1" dirty="0" smtClean="0">
                <a:solidFill>
                  <a:schemeClr val="tx2"/>
                </a:solidFill>
              </a:rPr>
              <a:t> на основ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  </a:t>
            </a:r>
            <a:r>
              <a:rPr lang="ru-RU" b="1" dirty="0" err="1" smtClean="0">
                <a:solidFill>
                  <a:schemeClr val="tx2"/>
                </a:solidFill>
              </a:rPr>
              <a:t>сапон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</a:t>
            </a:r>
            <a:r>
              <a:rPr lang="ru-RU" b="1" dirty="0" err="1" smtClean="0">
                <a:solidFill>
                  <a:schemeClr val="tx2"/>
                </a:solidFill>
              </a:rPr>
              <a:t>есфлазид</a:t>
            </a:r>
            <a:r>
              <a:rPr lang="ru-RU" b="1" dirty="0" smtClean="0">
                <a:solidFill>
                  <a:schemeClr val="tx2"/>
                </a:solidFill>
              </a:rPr>
              <a:t> (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 разом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флавоноїдами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листк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в) та </a:t>
            </a:r>
            <a:r>
              <a:rPr lang="ru-RU" b="1" dirty="0" err="1" smtClean="0">
                <a:solidFill>
                  <a:schemeClr val="tx2"/>
                </a:solidFill>
              </a:rPr>
              <a:t>ескувазин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цнюють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нки</a:t>
            </a:r>
            <a:r>
              <a:rPr lang="ru-RU" b="1" dirty="0" smtClean="0">
                <a:solidFill>
                  <a:schemeClr val="tx2"/>
                </a:solidFill>
              </a:rPr>
              <a:t> кап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ляр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тон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зують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венозн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судини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двищують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оп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рн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сть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зменшують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запальний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алерг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набряки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3971" name="Picture 3" descr="image052.jpg (336Ã207)"/>
          <p:cNvPicPr>
            <a:picLocks noChangeAspect="1" noChangeArrowheads="1"/>
          </p:cNvPicPr>
          <p:nvPr/>
        </p:nvPicPr>
        <p:blipFill>
          <a:blip r:embed="rId2"/>
          <a:srcRect b="9206"/>
          <a:stretch>
            <a:fillRect/>
          </a:stretch>
        </p:blipFill>
        <p:spPr bwMode="auto">
          <a:xfrm>
            <a:off x="338456" y="901336"/>
            <a:ext cx="3439138" cy="1724297"/>
          </a:xfrm>
          <a:prstGeom prst="rect">
            <a:avLst/>
          </a:prstGeom>
          <a:noFill/>
        </p:spPr>
      </p:pic>
      <p:pic>
        <p:nvPicPr>
          <p:cNvPr id="83973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407"/>
            <a:ext cx="3631474" cy="1576704"/>
          </a:xfrm>
          <a:prstGeom prst="rect">
            <a:avLst/>
          </a:prstGeom>
          <a:noFill/>
        </p:spPr>
      </p:pic>
      <p:pic>
        <p:nvPicPr>
          <p:cNvPr id="83977" name="Picture 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2226" y="839714"/>
            <a:ext cx="1979478" cy="3056916"/>
          </a:xfrm>
          <a:prstGeom prst="rect">
            <a:avLst/>
          </a:prstGeom>
          <a:noFill/>
        </p:spPr>
      </p:pic>
      <p:pic>
        <p:nvPicPr>
          <p:cNvPr id="83981" name="Picture 1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553" y="1064486"/>
            <a:ext cx="3240768" cy="2495551"/>
          </a:xfrm>
          <a:prstGeom prst="rect">
            <a:avLst/>
          </a:prstGeom>
          <a:noFill/>
        </p:spPr>
      </p:pic>
      <p:pic>
        <p:nvPicPr>
          <p:cNvPr id="83985" name="Picture 1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359" y="4023360"/>
            <a:ext cx="2414693" cy="2834640"/>
          </a:xfrm>
          <a:prstGeom prst="rect">
            <a:avLst/>
          </a:prstGeom>
          <a:noFill/>
        </p:spPr>
      </p:pic>
      <p:pic>
        <p:nvPicPr>
          <p:cNvPr id="83987" name="Picture 1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3.jpg"/>
          <p:cNvPicPr>
            <a:picLocks noChangeAspect="1" noChangeArrowheads="1"/>
          </p:cNvPicPr>
          <p:nvPr/>
        </p:nvPicPr>
        <p:blipFill>
          <a:blip r:embed="rId7"/>
          <a:srcRect t="29496" b="22552"/>
          <a:stretch>
            <a:fillRect/>
          </a:stretch>
        </p:blipFill>
        <p:spPr bwMode="auto">
          <a:xfrm>
            <a:off x="0" y="4101738"/>
            <a:ext cx="3910149" cy="1750423"/>
          </a:xfrm>
          <a:prstGeom prst="rect">
            <a:avLst/>
          </a:prstGeom>
          <a:noFill/>
        </p:spPr>
      </p:pic>
      <p:pic>
        <p:nvPicPr>
          <p:cNvPr id="83989" name="Picture 21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5.jpg"/>
          <p:cNvPicPr>
            <a:picLocks noChangeAspect="1" noChangeArrowheads="1"/>
          </p:cNvPicPr>
          <p:nvPr/>
        </p:nvPicPr>
        <p:blipFill>
          <a:blip r:embed="rId8"/>
          <a:srcRect l="8798" t="12690" r="15822" b="15814"/>
          <a:stretch>
            <a:fillRect/>
          </a:stretch>
        </p:blipFill>
        <p:spPr bwMode="auto">
          <a:xfrm>
            <a:off x="7106192" y="1254034"/>
            <a:ext cx="2687385" cy="1907177"/>
          </a:xfrm>
          <a:prstGeom prst="rect">
            <a:avLst/>
          </a:prstGeom>
          <a:noFill/>
        </p:spPr>
      </p:pic>
      <p:pic>
        <p:nvPicPr>
          <p:cNvPr id="83991" name="Picture 2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570" y="3619499"/>
            <a:ext cx="1543050" cy="3238501"/>
          </a:xfrm>
          <a:prstGeom prst="rect">
            <a:avLst/>
          </a:prstGeom>
          <a:noFill/>
        </p:spPr>
      </p:pic>
      <p:pic>
        <p:nvPicPr>
          <p:cNvPr id="83993" name="Picture 2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023" y="5328110"/>
            <a:ext cx="2050052" cy="1529890"/>
          </a:xfrm>
          <a:prstGeom prst="rect">
            <a:avLst/>
          </a:prstGeom>
          <a:noFill/>
        </p:spPr>
      </p:pic>
      <p:pic>
        <p:nvPicPr>
          <p:cNvPr id="83995" name="Picture 2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08134" y="4072617"/>
            <a:ext cx="2261053" cy="25241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56755"/>
            <a:ext cx="87129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АМІ ВЕЛИКОЇ ПЛОДИ - </a:t>
            </a:r>
            <a:r>
              <a:rPr lang="en-US" b="1" dirty="0" smtClean="0">
                <a:solidFill>
                  <a:srgbClr val="FF0000"/>
                </a:solidFill>
              </a:rPr>
              <a:t>AMMI MAJORIS FRUCTUS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АМІ ВЕЛИКА - </a:t>
            </a:r>
            <a:r>
              <a:rPr lang="en-US" b="1" dirty="0" err="1" smtClean="0">
                <a:solidFill>
                  <a:schemeClr val="tx2"/>
                </a:solidFill>
              </a:rPr>
              <a:t>Ammi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majus</a:t>
            </a:r>
            <a:r>
              <a:rPr lang="en-US" b="1" dirty="0" smtClean="0">
                <a:solidFill>
                  <a:schemeClr val="tx2"/>
                </a:solidFill>
              </a:rPr>
              <a:t> L.</a:t>
            </a:r>
            <a:r>
              <a:rPr lang="ru-RU" b="1" dirty="0" smtClean="0">
                <a:solidFill>
                  <a:schemeClr val="tx2"/>
                </a:solidFill>
              </a:rPr>
              <a:t>      РОДИНА  СЕЛЕРОВІ - </a:t>
            </a:r>
            <a:r>
              <a:rPr lang="en-US" b="1" dirty="0" err="1" smtClean="0">
                <a:solidFill>
                  <a:schemeClr val="tx2"/>
                </a:solidFill>
              </a:rPr>
              <a:t>Apiaceae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Плоди </a:t>
            </a:r>
            <a:r>
              <a:rPr lang="ru-RU" dirty="0" err="1" smtClean="0">
                <a:solidFill>
                  <a:schemeClr val="tx2"/>
                </a:solidFill>
              </a:rPr>
              <a:t>від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сіро-зеленого</a:t>
            </a:r>
            <a:r>
              <a:rPr lang="ru-RU" dirty="0" smtClean="0">
                <a:solidFill>
                  <a:schemeClr val="tx2"/>
                </a:solidFill>
              </a:rPr>
              <a:t> до </a:t>
            </a:r>
            <a:r>
              <a:rPr lang="ru-RU" dirty="0" err="1" smtClean="0">
                <a:solidFill>
                  <a:schemeClr val="tx2"/>
                </a:solidFill>
              </a:rPr>
              <a:t>червонувато-коричневого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кольору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Сировина</a:t>
            </a:r>
            <a:r>
              <a:rPr lang="ru-RU" dirty="0" smtClean="0">
                <a:solidFill>
                  <a:schemeClr val="tx2"/>
                </a:solidFill>
              </a:rPr>
              <a:t> служить </a:t>
            </a:r>
            <a:r>
              <a:rPr lang="ru-RU" dirty="0" err="1" smtClean="0">
                <a:solidFill>
                  <a:schemeClr val="tx2"/>
                </a:solidFill>
              </a:rPr>
              <a:t>джерелом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промислового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засоби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smtClean="0">
                <a:solidFill>
                  <a:schemeClr val="tx2"/>
                </a:solidFill>
              </a:rPr>
              <a:t>Сума 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 - "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".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Ще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давньому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Єгипті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хворі</a:t>
            </a:r>
            <a:r>
              <a:rPr lang="ru-RU" dirty="0" smtClean="0">
                <a:solidFill>
                  <a:schemeClr val="tx2"/>
                </a:solidFill>
              </a:rPr>
              <a:t> "</a:t>
            </a:r>
            <a:r>
              <a:rPr lang="ru-RU" dirty="0" err="1" smtClean="0">
                <a:solidFill>
                  <a:schemeClr val="tx2"/>
                </a:solidFill>
              </a:rPr>
              <a:t>білими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плямами</a:t>
            </a:r>
            <a:r>
              <a:rPr lang="ru-RU" dirty="0" smtClean="0">
                <a:solidFill>
                  <a:schemeClr val="tx2"/>
                </a:solidFill>
              </a:rPr>
              <a:t>" </a:t>
            </a:r>
            <a:r>
              <a:rPr lang="ru-RU" dirty="0" err="1" smtClean="0">
                <a:solidFill>
                  <a:schemeClr val="tx2"/>
                </a:solidFill>
              </a:rPr>
              <a:t>приймали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всередину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подріднене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насіння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потім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піддавали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опромінюванню</a:t>
            </a:r>
            <a:r>
              <a:rPr lang="ru-RU" dirty="0" smtClean="0">
                <a:solidFill>
                  <a:schemeClr val="tx2"/>
                </a:solidFill>
              </a:rPr>
              <a:t>. Про </a:t>
            </a:r>
            <a:r>
              <a:rPr lang="ru-RU" dirty="0" err="1" smtClean="0">
                <a:solidFill>
                  <a:schemeClr val="tx2"/>
                </a:solidFill>
              </a:rPr>
              <a:t>лікувальні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було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відомо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en-US" dirty="0" smtClean="0">
                <a:solidFill>
                  <a:schemeClr val="tx2"/>
                </a:solidFill>
              </a:rPr>
              <a:t>XIII </a:t>
            </a:r>
            <a:r>
              <a:rPr lang="ru-RU" dirty="0" err="1" smtClean="0">
                <a:solidFill>
                  <a:schemeClr val="tx2"/>
                </a:solidFill>
              </a:rPr>
              <a:t>столітті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Арабські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лікарі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її</a:t>
            </a:r>
            <a:r>
              <a:rPr lang="ru-RU" dirty="0" smtClean="0">
                <a:solidFill>
                  <a:schemeClr val="tx2"/>
                </a:solidFill>
              </a:rPr>
              <a:t> для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лейкодермії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поєднуючи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сонячним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опромінюванням</a:t>
            </a:r>
            <a:r>
              <a:rPr lang="ru-RU" dirty="0" smtClean="0">
                <a:solidFill>
                  <a:schemeClr val="tx2"/>
                </a:solidFill>
              </a:rPr>
              <a:t>. У 60-х роках у ВІЛР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отриманий</a:t>
            </a:r>
            <a:r>
              <a:rPr lang="ru-RU" dirty="0" smtClean="0">
                <a:solidFill>
                  <a:schemeClr val="tx2"/>
                </a:solidFill>
              </a:rPr>
              <a:t>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».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(</a:t>
            </a:r>
            <a:r>
              <a:rPr lang="en-US" dirty="0" err="1" smtClean="0">
                <a:solidFill>
                  <a:schemeClr val="tx2"/>
                </a:solidFill>
              </a:rPr>
              <a:t>Ammifurinum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ru-RU" dirty="0" err="1" smtClean="0">
                <a:solidFill>
                  <a:schemeClr val="tx2"/>
                </a:solidFill>
              </a:rPr>
              <a:t>містить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суміш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трьох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бергаптену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ізопімпінеліну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ксантотоксину</a:t>
            </a:r>
            <a:r>
              <a:rPr lang="ru-RU" dirty="0" smtClean="0">
                <a:solidFill>
                  <a:schemeClr val="tx2"/>
                </a:solidFill>
              </a:rPr>
              <a:t>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гніздовому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тотальному </a:t>
            </a:r>
            <a:r>
              <a:rPr lang="ru-RU" dirty="0" err="1" smtClean="0">
                <a:solidFill>
                  <a:schemeClr val="tx2"/>
                </a:solidFill>
              </a:rPr>
              <a:t>облисінні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псоріазі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нейродерміті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червоному</a:t>
            </a:r>
            <a:r>
              <a:rPr lang="ru-RU" dirty="0" smtClean="0">
                <a:solidFill>
                  <a:schemeClr val="tx2"/>
                </a:solidFill>
              </a:rPr>
              <a:t> плоскому </a:t>
            </a:r>
            <a:r>
              <a:rPr lang="ru-RU" dirty="0" err="1" smtClean="0">
                <a:solidFill>
                  <a:schemeClr val="tx2"/>
                </a:solidFill>
              </a:rPr>
              <a:t>лишаї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Під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впливом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псоріазом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припиняється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сверблячка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поступово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зменшується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кількість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висипань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ступінь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інфільтрації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місцях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бляшок</a:t>
            </a:r>
            <a:r>
              <a:rPr lang="ru-RU" dirty="0" smtClean="0">
                <a:solidFill>
                  <a:schemeClr val="tx2"/>
                </a:solidFill>
              </a:rPr>
              <a:t>. У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процесі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методом </a:t>
            </a:r>
            <a:r>
              <a:rPr lang="ru-RU" dirty="0" err="1" smtClean="0">
                <a:solidFill>
                  <a:schemeClr val="tx2"/>
                </a:solidFill>
              </a:rPr>
              <a:t>фотохімії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з'являються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вкраплення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пігменту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зникають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білі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плями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аміфурином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рекомендують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носити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сонцезахисні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окуляри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уникати</a:t>
            </a:r>
            <a:r>
              <a:rPr lang="ru-RU" dirty="0" smtClean="0">
                <a:solidFill>
                  <a:schemeClr val="tx2"/>
                </a:solidFill>
              </a:rPr>
              <a:t> прямого </a:t>
            </a:r>
            <a:r>
              <a:rPr lang="ru-RU" dirty="0" err="1" smtClean="0">
                <a:solidFill>
                  <a:schemeClr val="tx2"/>
                </a:solidFill>
              </a:rPr>
              <a:t>сонячного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проміння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ультрафіолетова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терапія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протипоказані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туберкульозі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крові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печінки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нирок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центральної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нервової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системи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  </a:t>
            </a:r>
            <a:r>
              <a:rPr lang="ru-RU" dirty="0" err="1" smtClean="0">
                <a:solidFill>
                  <a:schemeClr val="tx2"/>
                </a:solidFill>
              </a:rPr>
              <a:t>гіпертонії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цукровому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діабеті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тиреотоксикозі</a:t>
            </a:r>
            <a:r>
              <a:rPr lang="ru-RU" dirty="0" smtClean="0">
                <a:solidFill>
                  <a:schemeClr val="tx2"/>
                </a:solidFill>
              </a:rPr>
              <a:t>, </a:t>
            </a:r>
            <a:r>
              <a:rPr lang="ru-RU" dirty="0" err="1" smtClean="0">
                <a:solidFill>
                  <a:schemeClr val="tx2"/>
                </a:solidFill>
              </a:rPr>
              <a:t>доброякісних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злоякісних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пухлинах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вагітності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лактації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9874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435" y="219792"/>
            <a:ext cx="3165566" cy="3720804"/>
          </a:xfrm>
          <a:prstGeom prst="rect">
            <a:avLst/>
          </a:prstGeom>
          <a:noFill/>
        </p:spPr>
      </p:pic>
      <p:pic>
        <p:nvPicPr>
          <p:cNvPr id="79876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6694" y="4247281"/>
            <a:ext cx="2796631" cy="2221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063690"/>
            <a:ext cx="11440886" cy="243995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Дякую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увагу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535577"/>
            <a:ext cx="11573691" cy="143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Кумарини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— </a:t>
            </a:r>
            <a:r>
              <a:rPr lang="ru-RU" sz="2000" dirty="0" err="1" smtClean="0">
                <a:solidFill>
                  <a:schemeClr val="tx2"/>
                </a:solidFill>
              </a:rPr>
              <a:t>це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група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біологічно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активних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сполук</a:t>
            </a:r>
            <a:r>
              <a:rPr lang="ru-RU" sz="2000" dirty="0" smtClean="0">
                <a:solidFill>
                  <a:schemeClr val="tx2"/>
                </a:solidFill>
              </a:rPr>
              <a:t> фенольного характеру </a:t>
            </a:r>
            <a:r>
              <a:rPr lang="ru-RU" sz="2000" dirty="0" err="1" smtClean="0">
                <a:solidFill>
                  <a:schemeClr val="tx2"/>
                </a:solidFill>
              </a:rPr>
              <a:t>із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загальною</a:t>
            </a:r>
            <a:r>
              <a:rPr lang="ru-RU" sz="2000" dirty="0" smtClean="0">
                <a:solidFill>
                  <a:schemeClr val="tx2"/>
                </a:solidFill>
              </a:rPr>
              <a:t> формулою С6-С3, в </a:t>
            </a:r>
            <a:r>
              <a:rPr lang="ru-RU" sz="2000" dirty="0" err="1" smtClean="0">
                <a:solidFill>
                  <a:schemeClr val="tx2"/>
                </a:solidFill>
              </a:rPr>
              <a:t>основі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яких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лежить</a:t>
            </a:r>
            <a:r>
              <a:rPr lang="ru-RU" sz="2000" dirty="0" smtClean="0">
                <a:solidFill>
                  <a:schemeClr val="tx2"/>
                </a:solidFill>
              </a:rPr>
              <a:t> 9,10-бензо-α-пірон. Структуру кумарину </a:t>
            </a:r>
            <a:r>
              <a:rPr lang="ru-RU" sz="2000" dirty="0" err="1" smtClean="0">
                <a:solidFill>
                  <a:schemeClr val="tx2"/>
                </a:solidFill>
              </a:rPr>
              <a:t>можна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розглядати</a:t>
            </a:r>
            <a:r>
              <a:rPr lang="ru-RU" sz="2000" dirty="0" smtClean="0">
                <a:solidFill>
                  <a:schemeClr val="tx2"/>
                </a:solidFill>
              </a:rPr>
              <a:t> як </a:t>
            </a:r>
            <a:r>
              <a:rPr lang="ru-RU" sz="2000" dirty="0" err="1" smtClean="0">
                <a:solidFill>
                  <a:schemeClr val="tx2"/>
                </a:solidFill>
              </a:rPr>
              <a:t>циклічну</a:t>
            </a:r>
            <a:r>
              <a:rPr lang="ru-RU" sz="2000" dirty="0" smtClean="0">
                <a:solidFill>
                  <a:schemeClr val="tx2"/>
                </a:solidFill>
              </a:rPr>
              <a:t> форму </a:t>
            </a:r>
            <a:r>
              <a:rPr lang="ru-RU" sz="2000" dirty="0" err="1" smtClean="0">
                <a:solidFill>
                  <a:schemeClr val="tx2"/>
                </a:solidFill>
              </a:rPr>
              <a:t>цис-о-гідроксикоричної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</a:rPr>
              <a:t>кумаринової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  <a:r>
              <a:rPr lang="ru-RU" sz="2000" dirty="0" err="1" smtClean="0">
                <a:solidFill>
                  <a:schemeClr val="tx2"/>
                </a:solidFill>
              </a:rPr>
              <a:t>кислоти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тобто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її</a:t>
            </a:r>
            <a:r>
              <a:rPr lang="ru-RU" sz="2000" dirty="0" smtClean="0">
                <a:solidFill>
                  <a:schemeClr val="tx2"/>
                </a:solidFill>
              </a:rPr>
              <a:t> лактон.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30629"/>
            <a:ext cx="11090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КУМАРИНИ.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034" t="34630" r="37146" b="48698"/>
          <a:stretch>
            <a:fillRect/>
          </a:stretch>
        </p:blipFill>
        <p:spPr bwMode="auto">
          <a:xfrm>
            <a:off x="2325187" y="1907177"/>
            <a:ext cx="7210699" cy="1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61256" y="3317966"/>
            <a:ext cx="117435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структуру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насиченості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піронового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дигідрокумарин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окси-, </a:t>
            </a:r>
            <a:r>
              <a:rPr lang="ru-RU" sz="2000" dirty="0" err="1" smtClean="0">
                <a:solidFill>
                  <a:schemeClr val="tx2"/>
                </a:solidFill>
              </a:rPr>
              <a:t>метокси</a:t>
            </a:r>
            <a:r>
              <a:rPr lang="ru-RU" sz="2000" dirty="0" smtClean="0">
                <a:solidFill>
                  <a:schemeClr val="tx2"/>
                </a:solidFill>
              </a:rPr>
              <a:t>- (</a:t>
            </a:r>
            <a:r>
              <a:rPr lang="ru-RU" sz="2000" dirty="0" err="1" smtClean="0">
                <a:solidFill>
                  <a:schemeClr val="tx2"/>
                </a:solidFill>
              </a:rPr>
              <a:t>алкокси</a:t>
            </a:r>
            <a:r>
              <a:rPr lang="ru-RU" sz="2000" dirty="0" smtClean="0">
                <a:solidFill>
                  <a:schemeClr val="tx2"/>
                </a:solidFill>
              </a:rPr>
              <a:t>-), </a:t>
            </a:r>
            <a:r>
              <a:rPr lang="ru-RU" sz="2000" dirty="0" err="1" smtClean="0">
                <a:solidFill>
                  <a:schemeClr val="tx2"/>
                </a:solidFill>
              </a:rPr>
              <a:t>метилендіоксикумарини</a:t>
            </a:r>
            <a:r>
              <a:rPr lang="ru-RU" sz="2000" dirty="0" smtClean="0">
                <a:solidFill>
                  <a:schemeClr val="tx2"/>
                </a:solidFill>
              </a:rPr>
              <a:t> та </a:t>
            </a:r>
            <a:r>
              <a:rPr lang="ru-RU" sz="2000" dirty="0" err="1" smtClean="0">
                <a:solidFill>
                  <a:schemeClr val="tx2"/>
                </a:solidFill>
              </a:rPr>
              <a:t>їх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глікозиди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7365" t="32700" r="55211" b="51521"/>
          <a:stretch>
            <a:fillRect/>
          </a:stretch>
        </p:blipFill>
        <p:spPr bwMode="auto">
          <a:xfrm>
            <a:off x="509047" y="5199018"/>
            <a:ext cx="2939548" cy="12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9407" t="56844" r="37039" b="22434"/>
          <a:stretch>
            <a:fillRect/>
          </a:stretch>
        </p:blipFill>
        <p:spPr bwMode="auto">
          <a:xfrm>
            <a:off x="3840480" y="4767944"/>
            <a:ext cx="7837714" cy="17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300446"/>
            <a:ext cx="1174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Фурокумарини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(кумарон-α-пірони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— </a:t>
            </a:r>
            <a:r>
              <a:rPr lang="ru-RU" sz="2400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dirty="0" smtClean="0">
                <a:solidFill>
                  <a:schemeClr val="tx2"/>
                </a:solidFill>
              </a:rPr>
              <a:t>, у </a:t>
            </a:r>
            <a:r>
              <a:rPr lang="ru-RU" sz="2400" dirty="0" err="1" smtClean="0">
                <a:solidFill>
                  <a:schemeClr val="tx2"/>
                </a:solidFill>
              </a:rPr>
              <a:t>яких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фурановий</a:t>
            </a:r>
            <a:r>
              <a:rPr lang="ru-RU" sz="2400" dirty="0" smtClean="0">
                <a:solidFill>
                  <a:schemeClr val="tx2"/>
                </a:solidFill>
              </a:rPr>
              <a:t> цикл </a:t>
            </a:r>
            <a:r>
              <a:rPr lang="ru-RU" sz="2400" dirty="0" err="1" smtClean="0">
                <a:solidFill>
                  <a:schemeClr val="tx2"/>
                </a:solidFill>
              </a:rPr>
              <a:t>сконденсований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кумарином у 6,7-положенні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</a:t>
            </a:r>
            <a:r>
              <a:rPr lang="ru-RU" sz="2400" dirty="0" smtClean="0">
                <a:solidFill>
                  <a:schemeClr val="tx2"/>
                </a:solidFill>
              </a:rPr>
              <a:t>),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у 7,8-положенні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ізопсорален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фуро-2',3':7,6-кумарини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мають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лінійну</a:t>
            </a:r>
            <a:r>
              <a:rPr lang="ru-RU" sz="2400" dirty="0" smtClean="0">
                <a:solidFill>
                  <a:schemeClr val="tx2"/>
                </a:solidFill>
              </a:rPr>
              <a:t>, а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 7,8-кумарини — </a:t>
            </a:r>
            <a:r>
              <a:rPr lang="ru-RU" sz="2400" dirty="0" err="1" smtClean="0">
                <a:solidFill>
                  <a:schemeClr val="tx2"/>
                </a:solidFill>
              </a:rPr>
              <a:t>ангулярну</a:t>
            </a:r>
            <a:r>
              <a:rPr lang="ru-RU" sz="2400" dirty="0" smtClean="0">
                <a:solidFill>
                  <a:schemeClr val="tx2"/>
                </a:solidFill>
              </a:rPr>
              <a:t> структуру.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8765" t="53066" r="35542" b="24715"/>
          <a:stretch>
            <a:fillRect/>
          </a:stretch>
        </p:blipFill>
        <p:spPr bwMode="auto">
          <a:xfrm>
            <a:off x="1240971" y="2037806"/>
            <a:ext cx="8882743" cy="24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12614" t="30608" r="36932" b="47719"/>
          <a:stretch>
            <a:fillRect/>
          </a:stretch>
        </p:blipFill>
        <p:spPr bwMode="auto">
          <a:xfrm>
            <a:off x="1463040" y="4532811"/>
            <a:ext cx="8543109" cy="20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0445" y="274320"/>
            <a:ext cx="11717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(хромено-α-пірони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2',2'-диметилпіран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5,6; 6,7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7,8 -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583" t="63688" r="37039" b="6844"/>
          <a:stretch>
            <a:fillRect/>
          </a:stretch>
        </p:blipFill>
        <p:spPr bwMode="auto">
          <a:xfrm>
            <a:off x="2050869" y="1149530"/>
            <a:ext cx="7748699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0446" y="3435532"/>
            <a:ext cx="11639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Заслуговують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сезеліну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келлактонову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фітопрепарати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0689" t="32510" r="32870" b="41825"/>
          <a:stretch>
            <a:fillRect/>
          </a:stretch>
        </p:blipFill>
        <p:spPr bwMode="auto">
          <a:xfrm>
            <a:off x="1959429" y="4454433"/>
            <a:ext cx="8477794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6571" y="248195"/>
            <a:ext cx="1153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ядро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7889" t="51711" r="34901" b="26806"/>
          <a:stretch>
            <a:fillRect/>
          </a:stretch>
        </p:blipFill>
        <p:spPr bwMode="auto">
          <a:xfrm>
            <a:off x="4070373" y="936944"/>
            <a:ext cx="3401582" cy="21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8194" y="3148149"/>
            <a:ext cx="11665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бензофуран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9621" t="32700" r="72955" b="46578"/>
          <a:stretch>
            <a:fillRect/>
          </a:stretch>
        </p:blipFill>
        <p:spPr bwMode="auto">
          <a:xfrm>
            <a:off x="3801290" y="4127863"/>
            <a:ext cx="406254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06" y="221456"/>
            <a:ext cx="11717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Кумарин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фенільним</a:t>
            </a:r>
            <a:r>
              <a:rPr lang="ru-RU" sz="2400" b="1" dirty="0" smtClean="0">
                <a:solidFill>
                  <a:srgbClr val="7030A0"/>
                </a:solidFill>
              </a:rPr>
              <a:t> радикалом у С-4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дальбергін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Cполуки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такої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будови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вступають</a:t>
            </a:r>
            <a:r>
              <a:rPr lang="ru-RU" sz="2400" dirty="0" smtClean="0">
                <a:solidFill>
                  <a:schemeClr val="tx2"/>
                </a:solidFill>
              </a:rPr>
              <a:t> у </a:t>
            </a:r>
            <a:r>
              <a:rPr lang="ru-RU" sz="2400" dirty="0" err="1" smtClean="0">
                <a:solidFill>
                  <a:schemeClr val="tx2"/>
                </a:solidFill>
              </a:rPr>
              <a:t>реакцію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відновлення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магнієм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у</a:t>
            </a:r>
            <a:r>
              <a:rPr lang="ru-RU" sz="2400" dirty="0" smtClean="0">
                <a:solidFill>
                  <a:schemeClr val="tx2"/>
                </a:solidFill>
              </a:rPr>
              <a:t> кислому </a:t>
            </a:r>
            <a:r>
              <a:rPr lang="ru-RU" sz="2400" dirty="0" err="1" smtClean="0">
                <a:solidFill>
                  <a:schemeClr val="tx2"/>
                </a:solidFill>
              </a:rPr>
              <a:t>середовищі</a:t>
            </a:r>
            <a:r>
              <a:rPr lang="ru-RU" sz="2400" dirty="0" smtClean="0">
                <a:solidFill>
                  <a:schemeClr val="tx2"/>
                </a:solidFill>
              </a:rPr>
              <a:t>, яка 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специфічною</a:t>
            </a:r>
            <a:r>
              <a:rPr lang="ru-RU" sz="2400" dirty="0" smtClean="0">
                <a:solidFill>
                  <a:schemeClr val="tx2"/>
                </a:solidFill>
              </a:rPr>
              <a:t> для </a:t>
            </a:r>
            <a:r>
              <a:rPr lang="ru-RU" sz="2400" dirty="0" err="1" smtClean="0">
                <a:solidFill>
                  <a:schemeClr val="tx2"/>
                </a:solidFill>
              </a:rPr>
              <a:t>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. 4-Фенілкумарини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відносять</a:t>
            </a:r>
            <a:r>
              <a:rPr lang="ru-RU" sz="2400" dirty="0" smtClean="0">
                <a:solidFill>
                  <a:schemeClr val="tx2"/>
                </a:solidFill>
              </a:rPr>
              <a:t> до </a:t>
            </a:r>
            <a:r>
              <a:rPr lang="ru-RU" sz="2400" dirty="0" err="1" smtClean="0">
                <a:solidFill>
                  <a:schemeClr val="tx2"/>
                </a:solidFill>
              </a:rPr>
              <a:t>підгрупи</a:t>
            </a:r>
            <a:r>
              <a:rPr lang="ru-RU" sz="2400" dirty="0" smtClean="0">
                <a:solidFill>
                  <a:schemeClr val="tx2"/>
                </a:solidFill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</a:rPr>
              <a:t>неофлавоноїдів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”.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369" t="53422" r="73490" b="22624"/>
          <a:stretch>
            <a:fillRect/>
          </a:stretch>
        </p:blipFill>
        <p:spPr bwMode="auto">
          <a:xfrm>
            <a:off x="2534193" y="1920240"/>
            <a:ext cx="3461657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32828" y="4534348"/>
            <a:ext cx="115106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ізомерами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здебільшого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масляної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ізовалеріанової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52058" t="56844" r="34794" b="23194"/>
          <a:stretch>
            <a:fillRect/>
          </a:stretch>
        </p:blipFill>
        <p:spPr bwMode="auto">
          <a:xfrm>
            <a:off x="7158446" y="2037806"/>
            <a:ext cx="310896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1886" y="156754"/>
            <a:ext cx="1150837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Глікозиди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практично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1000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сублімуються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голчастих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флуоресціюють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цикл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стійкий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тривалому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розщеплюється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 кислотами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аміаку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вони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взаємодіють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Однією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специфічне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відношення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лугу.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розбавленого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солей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підкисленні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лужних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кислота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циклізується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проба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Кумаринам,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фенольним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притаманна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діазореактивами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антикоагуляційну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Р-вітамінну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тромбозів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пігментних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розладів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вітиліго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гніздовому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облисінні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стенокардії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стимулюють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проростання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інгібіторами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росту.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впливають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функцію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ядра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клітини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мутагенну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Ряд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отруйні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молюсків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назвали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риб’ячою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 Сам кумарин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наркотичну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земляних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черв’яків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кроликів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гіпнотичну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седативну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мишей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овець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собак та коней.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708" y="444137"/>
            <a:ext cx="10907485" cy="617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виділення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аналіз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кумаринів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розчинники</a:t>
            </a:r>
            <a:r>
              <a:rPr lang="ru-RU" sz="2400" b="1" dirty="0" smtClean="0">
                <a:solidFill>
                  <a:srgbClr val="7030A0"/>
                </a:solidFill>
              </a:rPr>
              <a:t>: хлороформ, бензол, </a:t>
            </a:r>
            <a:r>
              <a:rPr lang="ru-RU" sz="2400" b="1" dirty="0" err="1" smtClean="0">
                <a:solidFill>
                  <a:srgbClr val="7030A0"/>
                </a:solidFill>
              </a:rPr>
              <a:t>діетиловий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петролейний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ефіри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спирти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Суму </a:t>
            </a:r>
            <a:r>
              <a:rPr lang="ru-RU" sz="2400" b="1" dirty="0" err="1" smtClean="0">
                <a:solidFill>
                  <a:schemeClr val="tx2"/>
                </a:solidFill>
              </a:rPr>
              <a:t>вільних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глікозидованих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повністю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метанолом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етанолом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Аглікони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можна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виділити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 </a:t>
            </a:r>
            <a:r>
              <a:rPr lang="ru-RU" sz="2400" b="1" dirty="0" err="1" smtClean="0">
                <a:solidFill>
                  <a:schemeClr val="tx2"/>
                </a:solidFill>
              </a:rPr>
              <a:t>або</a:t>
            </a:r>
            <a:r>
              <a:rPr lang="ru-RU" sz="2400" b="1" dirty="0" smtClean="0">
                <a:solidFill>
                  <a:schemeClr val="tx2"/>
                </a:solidFill>
              </a:rPr>
              <a:t> бензолом, </a:t>
            </a:r>
            <a:r>
              <a:rPr lang="ru-RU" sz="2400" b="1" dirty="0" err="1" smtClean="0">
                <a:solidFill>
                  <a:schemeClr val="tx2"/>
                </a:solidFill>
              </a:rPr>
              <a:t>діетиловим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Часто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сировину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попередньо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очищають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ліпофільних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речовин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екстрагуванням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петролейним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, а </a:t>
            </a:r>
            <a:r>
              <a:rPr lang="ru-RU" sz="2400" b="1" dirty="0" err="1" smtClean="0">
                <a:solidFill>
                  <a:schemeClr val="tx2"/>
                </a:solidFill>
              </a:rPr>
              <a:t>потім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очищеної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Враховуючи</a:t>
            </a:r>
            <a:r>
              <a:rPr lang="ru-RU" sz="2400" b="1" dirty="0" smtClean="0">
                <a:solidFill>
                  <a:schemeClr val="tx2"/>
                </a:solidFill>
              </a:rPr>
              <a:t> те,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— </a:t>
            </a:r>
            <a:r>
              <a:rPr lang="ru-RU" sz="2400" b="1" dirty="0" err="1" smtClean="0">
                <a:solidFill>
                  <a:schemeClr val="tx2"/>
                </a:solidFill>
              </a:rPr>
              <a:t>це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малополярні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ненасичені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добре </a:t>
            </a:r>
            <a:r>
              <a:rPr lang="ru-RU" sz="2400" b="1" dirty="0" err="1" smtClean="0">
                <a:solidFill>
                  <a:schemeClr val="tx2"/>
                </a:solidFill>
              </a:rPr>
              <a:t>сорбуються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гідрофільними</a:t>
            </a:r>
            <a:r>
              <a:rPr lang="ru-RU" sz="2400" b="1" dirty="0" smtClean="0">
                <a:solidFill>
                  <a:schemeClr val="tx2"/>
                </a:solidFill>
              </a:rPr>
              <a:t> сорбентами, для очистки та </a:t>
            </a:r>
            <a:r>
              <a:rPr lang="ru-RU" sz="2400" b="1" dirty="0" err="1" smtClean="0">
                <a:solidFill>
                  <a:schemeClr val="tx2"/>
                </a:solidFill>
              </a:rPr>
              <a:t>розділення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їх</a:t>
            </a:r>
            <a:r>
              <a:rPr lang="ru-RU" sz="2400" b="1" dirty="0" smtClean="0">
                <a:solidFill>
                  <a:schemeClr val="tx2"/>
                </a:solidFill>
              </a:rPr>
              <a:t> на </a:t>
            </a:r>
            <a:r>
              <a:rPr lang="ru-RU" sz="2400" b="1" dirty="0" err="1" smtClean="0">
                <a:solidFill>
                  <a:schemeClr val="tx2"/>
                </a:solidFill>
              </a:rPr>
              <a:t>окремі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компоненти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одержані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екстракти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хроматографують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алюмінію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оксиді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силікагелі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рідше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поліаміді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сефадексі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uk-UA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401</TotalTime>
  <Words>2061</Words>
  <Application>Microsoft Office PowerPoint</Application>
  <PresentationFormat>Широкоэкранный</PresentationFormat>
  <Paragraphs>121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Cambria</vt:lpstr>
      <vt:lpstr>Times New Roman</vt:lpstr>
      <vt:lpstr>Wingdings</vt:lpstr>
      <vt:lpstr>Цветущая вишня (16x9)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creator>Моя семья</dc:creator>
  <cp:lastModifiedBy>User</cp:lastModifiedBy>
  <cp:revision>58</cp:revision>
  <dcterms:created xsi:type="dcterms:W3CDTF">2018-05-06T13:50:42Z</dcterms:created>
  <dcterms:modified xsi:type="dcterms:W3CDTF">2024-10-28T09:18:27Z</dcterms:modified>
</cp:coreProperties>
</file>