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10" r:id="rId4"/>
    <p:sldId id="257" r:id="rId5"/>
    <p:sldId id="259" r:id="rId6"/>
    <p:sldId id="260" r:id="rId7"/>
    <p:sldId id="262" r:id="rId8"/>
    <p:sldId id="261" r:id="rId9"/>
    <p:sldId id="311" r:id="rId10"/>
    <p:sldId id="263" r:id="rId11"/>
    <p:sldId id="264" r:id="rId12"/>
    <p:sldId id="265" r:id="rId13"/>
    <p:sldId id="312" r:id="rId14"/>
    <p:sldId id="267" r:id="rId15"/>
    <p:sldId id="268" r:id="rId16"/>
    <p:sldId id="269" r:id="rId17"/>
    <p:sldId id="270" r:id="rId18"/>
    <p:sldId id="271" r:id="rId19"/>
    <p:sldId id="273" r:id="rId20"/>
    <p:sldId id="272" r:id="rId21"/>
    <p:sldId id="274" r:id="rId22"/>
    <p:sldId id="275" r:id="rId23"/>
    <p:sldId id="276" r:id="rId24"/>
    <p:sldId id="277" r:id="rId25"/>
    <p:sldId id="278" r:id="rId26"/>
    <p:sldId id="315"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2" r:id="rId50"/>
    <p:sldId id="301" r:id="rId51"/>
    <p:sldId id="303" r:id="rId52"/>
    <p:sldId id="304" r:id="rId53"/>
    <p:sldId id="305" r:id="rId54"/>
    <p:sldId id="306" r:id="rId55"/>
    <p:sldId id="307" r:id="rId56"/>
    <p:sldId id="308" r:id="rId57"/>
    <p:sldId id="309" r:id="rId58"/>
    <p:sldId id="313" r:id="rId59"/>
    <p:sldId id="314"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660"/>
  </p:normalViewPr>
  <p:slideViewPr>
    <p:cSldViewPr snapToGrid="0">
      <p:cViewPr varScale="1">
        <p:scale>
          <a:sx n="83" d="100"/>
          <a:sy n="83"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2E205D7-5244-4851-BCE3-07D6E95685F3}" type="datetimeFigureOut">
              <a:rPr lang="ru-RU" smtClean="0"/>
              <a:t>02.03.2023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15687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E205D7-5244-4851-BCE3-07D6E95685F3}" type="datetimeFigureOut">
              <a:rPr lang="ru-RU" smtClean="0"/>
              <a:t>02.03.2023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414295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E205D7-5244-4851-BCE3-07D6E95685F3}" type="datetimeFigureOut">
              <a:rPr lang="ru-RU" smtClean="0"/>
              <a:t>02.03.2023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4154171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E205D7-5244-4851-BCE3-07D6E95685F3}" type="datetimeFigureOut">
              <a:rPr lang="ru-RU" smtClean="0"/>
              <a:t>02.03.2023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C7665-22FC-4F24-B70F-283AD89BE892}"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644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E205D7-5244-4851-BCE3-07D6E95685F3}" type="datetimeFigureOut">
              <a:rPr lang="ru-RU" smtClean="0"/>
              <a:t>02.03.2023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268615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2E205D7-5244-4851-BCE3-07D6E95685F3}" type="datetimeFigureOut">
              <a:rPr lang="ru-RU" smtClean="0"/>
              <a:t>02.03.2023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89619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2E205D7-5244-4851-BCE3-07D6E95685F3}" type="datetimeFigureOut">
              <a:rPr lang="ru-RU" smtClean="0"/>
              <a:t>02.03.2023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1869986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E205D7-5244-4851-BCE3-07D6E95685F3}" type="datetimeFigureOut">
              <a:rPr lang="ru-RU" smtClean="0"/>
              <a:t>02.03.2023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239685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E205D7-5244-4851-BCE3-07D6E95685F3}" type="datetimeFigureOut">
              <a:rPr lang="ru-RU" smtClean="0"/>
              <a:t>02.03.2023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274491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E205D7-5244-4851-BCE3-07D6E95685F3}" type="datetimeFigureOut">
              <a:rPr lang="ru-RU" smtClean="0"/>
              <a:t>02.03.2023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82849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E205D7-5244-4851-BCE3-07D6E95685F3}" type="datetimeFigureOut">
              <a:rPr lang="ru-RU" smtClean="0"/>
              <a:t>02.03.2023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22529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2E205D7-5244-4851-BCE3-07D6E95685F3}" type="datetimeFigureOut">
              <a:rPr lang="ru-RU" smtClean="0"/>
              <a:t>02.03.2023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132588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2E205D7-5244-4851-BCE3-07D6E95685F3}" type="datetimeFigureOut">
              <a:rPr lang="ru-RU" smtClean="0"/>
              <a:t>02.03.2023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83090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2E205D7-5244-4851-BCE3-07D6E95685F3}" type="datetimeFigureOut">
              <a:rPr lang="ru-RU" smtClean="0"/>
              <a:t>02.03.2023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353619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205D7-5244-4851-BCE3-07D6E95685F3}" type="datetimeFigureOut">
              <a:rPr lang="ru-RU" smtClean="0"/>
              <a:t>02.03.2023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402106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E205D7-5244-4851-BCE3-07D6E95685F3}" type="datetimeFigureOut">
              <a:rPr lang="ru-RU" smtClean="0"/>
              <a:t>02.03.2023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303369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E205D7-5244-4851-BCE3-07D6E95685F3}" type="datetimeFigureOut">
              <a:rPr lang="ru-RU" smtClean="0"/>
              <a:t>02.03.2023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C7665-22FC-4F24-B70F-283AD89BE892}" type="slidenum">
              <a:rPr lang="ru-RU" smtClean="0"/>
              <a:t>‹#›</a:t>
            </a:fld>
            <a:endParaRPr lang="ru-RU"/>
          </a:p>
        </p:txBody>
      </p:sp>
    </p:spTree>
    <p:extLst>
      <p:ext uri="{BB962C8B-B14F-4D97-AF65-F5344CB8AC3E}">
        <p14:creationId xmlns:p14="http://schemas.microsoft.com/office/powerpoint/2010/main" val="37183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2E205D7-5244-4851-BCE3-07D6E95685F3}" type="datetimeFigureOut">
              <a:rPr lang="ru-RU" smtClean="0"/>
              <a:t>02.03.2023</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12C7665-22FC-4F24-B70F-283AD89BE892}" type="slidenum">
              <a:rPr lang="ru-RU" smtClean="0"/>
              <a:t>‹#›</a:t>
            </a:fld>
            <a:endParaRPr lang="ru-RU"/>
          </a:p>
        </p:txBody>
      </p:sp>
    </p:spTree>
    <p:extLst>
      <p:ext uri="{BB962C8B-B14F-4D97-AF65-F5344CB8AC3E}">
        <p14:creationId xmlns:p14="http://schemas.microsoft.com/office/powerpoint/2010/main" val="24958884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729672"/>
          </a:xfrm>
        </p:spPr>
        <p:txBody>
          <a:bodyPr>
            <a:normAutofit fontScale="90000"/>
          </a:bodyPr>
          <a:lstStyle/>
          <a:p>
            <a:r>
              <a:rPr lang="uk-UA" sz="4800" dirty="0">
                <a:solidFill>
                  <a:srgbClr val="FF0000"/>
                </a:solidFill>
                <a:highlight>
                  <a:srgbClr val="FFFF00"/>
                </a:highlight>
              </a:rPr>
              <a:t>Лекція 4: Індія в 1918-1945 рр.</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29673"/>
            <a:ext cx="12191999" cy="6128325"/>
          </a:xfrm>
        </p:spPr>
        <p:txBody>
          <a:bodyPr>
            <a:normAutofit fontScale="92500" lnSpcReduction="20000"/>
          </a:bodyPr>
          <a:lstStyle/>
          <a:p>
            <a:pPr marL="0" indent="0" algn="ctr">
              <a:buNone/>
            </a:pPr>
            <a:r>
              <a:rPr lang="uk-UA" sz="2800" b="1" dirty="0">
                <a:solidFill>
                  <a:srgbClr val="FFFF00"/>
                </a:solidFill>
                <a:highlight>
                  <a:srgbClr val="0000FF"/>
                </a:highlight>
                <a:latin typeface="Times New Roman" panose="02020603050405020304" pitchFamily="18" charset="0"/>
                <a:cs typeface="Times New Roman" panose="02020603050405020304" pitchFamily="18" charset="0"/>
              </a:rPr>
              <a:t>План:</a:t>
            </a:r>
          </a:p>
          <a:p>
            <a:pPr marL="0" indent="0">
              <a:buNone/>
            </a:pPr>
            <a:r>
              <a:rPr lang="uk-UA" sz="2800" b="1" dirty="0">
                <a:solidFill>
                  <a:srgbClr val="FFFF00"/>
                </a:solidFill>
                <a:highlight>
                  <a:srgbClr val="FF0000"/>
                </a:highlight>
                <a:latin typeface="Times New Roman" panose="02020603050405020304" pitchFamily="18" charset="0"/>
                <a:cs typeface="Times New Roman" panose="02020603050405020304" pitchFamily="18" charset="0"/>
              </a:rPr>
              <a:t>1. </a:t>
            </a:r>
            <a:r>
              <a:rPr lang="uk-UA" sz="2800" b="1" dirty="0">
                <a:solidFill>
                  <a:srgbClr val="FFFF00"/>
                </a:solidFill>
                <a:latin typeface="Times New Roman" panose="02020603050405020304" pitchFamily="18" charset="0"/>
                <a:cs typeface="Times New Roman" panose="02020603050405020304" pitchFamily="18" charset="0"/>
              </a:rPr>
              <a:t>Становище Індії наприкінці Першої світової війни. Реформа </a:t>
            </a:r>
            <a:r>
              <a:rPr lang="uk-UA" sz="2800" b="1" dirty="0" err="1">
                <a:solidFill>
                  <a:srgbClr val="FFFF00"/>
                </a:solidFill>
                <a:latin typeface="Times New Roman" panose="02020603050405020304" pitchFamily="18" charset="0"/>
                <a:cs typeface="Times New Roman" panose="02020603050405020304" pitchFamily="18" charset="0"/>
              </a:rPr>
              <a:t>Монтегю-Челмсфорда</a:t>
            </a:r>
            <a:r>
              <a:rPr lang="uk-UA" sz="2800" b="1" dirty="0">
                <a:solidFill>
                  <a:srgbClr val="FFFF00"/>
                </a:solidFill>
                <a:latin typeface="Times New Roman" panose="02020603050405020304" pitchFamily="18" charset="0"/>
                <a:cs typeface="Times New Roman" panose="02020603050405020304" pitchFamily="18" charset="0"/>
              </a:rPr>
              <a:t>.</a:t>
            </a:r>
          </a:p>
          <a:p>
            <a:pPr marL="0" indent="0">
              <a:buNone/>
            </a:pPr>
            <a:r>
              <a:rPr lang="uk-UA" sz="2800" b="1" dirty="0">
                <a:solidFill>
                  <a:srgbClr val="FFFF00"/>
                </a:solidFill>
                <a:highlight>
                  <a:srgbClr val="FF0000"/>
                </a:highlight>
                <a:latin typeface="Times New Roman" panose="02020603050405020304" pitchFamily="18" charset="0"/>
                <a:cs typeface="Times New Roman" panose="02020603050405020304" pitchFamily="18" charset="0"/>
              </a:rPr>
              <a:t>2. </a:t>
            </a:r>
            <a:r>
              <a:rPr lang="uk-UA" sz="2800" b="1" dirty="0">
                <a:solidFill>
                  <a:srgbClr val="FFFF00"/>
                </a:solidFill>
                <a:latin typeface="Times New Roman" panose="02020603050405020304" pitchFamily="18" charset="0"/>
                <a:cs typeface="Times New Roman" panose="02020603050405020304" pitchFamily="18" charset="0"/>
              </a:rPr>
              <a:t>Початок політичній діяльності М.К. Ганді. ІНК.</a:t>
            </a:r>
          </a:p>
          <a:p>
            <a:pPr marL="0" indent="0">
              <a:buNone/>
            </a:pPr>
            <a:r>
              <a:rPr lang="uk-UA" sz="2800" b="1" dirty="0">
                <a:solidFill>
                  <a:srgbClr val="FFFF00"/>
                </a:solidFill>
                <a:highlight>
                  <a:srgbClr val="FF0000"/>
                </a:highlight>
                <a:latin typeface="Times New Roman" panose="02020603050405020304" pitchFamily="18" charset="0"/>
                <a:cs typeface="Times New Roman" panose="02020603050405020304" pitchFamily="18" charset="0"/>
              </a:rPr>
              <a:t>3. </a:t>
            </a:r>
            <a:r>
              <a:rPr lang="uk-UA" sz="2800" b="1" dirty="0">
                <a:solidFill>
                  <a:srgbClr val="FFFF00"/>
                </a:solidFill>
                <a:latin typeface="Times New Roman" panose="02020603050405020304" pitchFamily="18" charset="0"/>
                <a:cs typeface="Times New Roman" panose="02020603050405020304" pitchFamily="18" charset="0"/>
              </a:rPr>
              <a:t>Перший етап </a:t>
            </a:r>
            <a:r>
              <a:rPr lang="uk-UA" sz="2800" b="1" dirty="0" err="1">
                <a:solidFill>
                  <a:srgbClr val="FFFF00"/>
                </a:solidFill>
                <a:latin typeface="Times New Roman" panose="02020603050405020304" pitchFamily="18" charset="0"/>
                <a:cs typeface="Times New Roman" panose="02020603050405020304" pitchFamily="18" charset="0"/>
              </a:rPr>
              <a:t>сатьяграхи</a:t>
            </a:r>
            <a:r>
              <a:rPr lang="uk-UA" sz="2800" b="1" dirty="0">
                <a:solidFill>
                  <a:srgbClr val="FFFF00"/>
                </a:solidFill>
                <a:latin typeface="Times New Roman" panose="02020603050405020304" pitchFamily="18" charset="0"/>
                <a:cs typeface="Times New Roman" panose="02020603050405020304" pitchFamily="18" charset="0"/>
              </a:rPr>
              <a:t> (1920-1922).</a:t>
            </a:r>
          </a:p>
          <a:p>
            <a:pPr marL="0" indent="0">
              <a:buNone/>
            </a:pPr>
            <a:r>
              <a:rPr lang="uk-UA" sz="2800" b="1" dirty="0">
                <a:solidFill>
                  <a:srgbClr val="FFFF00"/>
                </a:solidFill>
                <a:highlight>
                  <a:srgbClr val="FF0000"/>
                </a:highlight>
                <a:latin typeface="Times New Roman" panose="02020603050405020304" pitchFamily="18" charset="0"/>
                <a:cs typeface="Times New Roman" panose="02020603050405020304" pitchFamily="18" charset="0"/>
              </a:rPr>
              <a:t>4. </a:t>
            </a:r>
            <a:r>
              <a:rPr lang="uk-UA" sz="2800" b="1" dirty="0">
                <a:solidFill>
                  <a:srgbClr val="FFFF00"/>
                </a:solidFill>
                <a:latin typeface="Times New Roman" panose="02020603050405020304" pitchFamily="18" charset="0"/>
                <a:cs typeface="Times New Roman" panose="02020603050405020304" pitchFamily="18" charset="0"/>
              </a:rPr>
              <a:t>Утворення комісії </a:t>
            </a:r>
            <a:r>
              <a:rPr lang="uk-UA" sz="2800" b="1" dirty="0" err="1">
                <a:solidFill>
                  <a:srgbClr val="FFFF00"/>
                </a:solidFill>
                <a:latin typeface="Times New Roman" panose="02020603050405020304" pitchFamily="18" charset="0"/>
                <a:cs typeface="Times New Roman" panose="02020603050405020304" pitchFamily="18" charset="0"/>
              </a:rPr>
              <a:t>Саймона</a:t>
            </a:r>
            <a:r>
              <a:rPr lang="uk-UA" sz="2800" b="1" dirty="0">
                <a:solidFill>
                  <a:srgbClr val="FFFF00"/>
                </a:solidFill>
                <a:latin typeface="Times New Roman" panose="02020603050405020304" pitchFamily="18" charset="0"/>
                <a:cs typeface="Times New Roman" panose="02020603050405020304" pitchFamily="18" charset="0"/>
              </a:rPr>
              <a:t> (1927) і загострення суперечностей між британським урядом і ІНК.</a:t>
            </a:r>
          </a:p>
          <a:p>
            <a:pPr marL="0" indent="0">
              <a:buNone/>
            </a:pPr>
            <a:r>
              <a:rPr lang="uk-UA" sz="2800" b="1" dirty="0">
                <a:solidFill>
                  <a:srgbClr val="FFFF00"/>
                </a:solidFill>
                <a:highlight>
                  <a:srgbClr val="FF0000"/>
                </a:highlight>
                <a:latin typeface="Times New Roman" panose="02020603050405020304" pitchFamily="18" charset="0"/>
                <a:cs typeface="Times New Roman" panose="02020603050405020304" pitchFamily="18" charset="0"/>
              </a:rPr>
              <a:t>5. </a:t>
            </a:r>
            <a:r>
              <a:rPr lang="uk-UA" sz="2800" b="1" dirty="0">
                <a:solidFill>
                  <a:srgbClr val="FFFF00"/>
                </a:solidFill>
                <a:latin typeface="Times New Roman" panose="02020603050405020304" pitchFamily="18" charset="0"/>
                <a:cs typeface="Times New Roman" panose="02020603050405020304" pitchFamily="18" charset="0"/>
              </a:rPr>
              <a:t>Світова економічна криза. Другий етап </a:t>
            </a:r>
            <a:r>
              <a:rPr lang="uk-UA" sz="2800" b="1" dirty="0" err="1">
                <a:solidFill>
                  <a:srgbClr val="FFFF00"/>
                </a:solidFill>
                <a:latin typeface="Times New Roman" panose="02020603050405020304" pitchFamily="18" charset="0"/>
                <a:cs typeface="Times New Roman" panose="02020603050405020304" pitchFamily="18" charset="0"/>
              </a:rPr>
              <a:t>сатьяграхи</a:t>
            </a:r>
            <a:r>
              <a:rPr lang="uk-UA" sz="2800" b="1" dirty="0">
                <a:solidFill>
                  <a:srgbClr val="FFFF00"/>
                </a:solidFill>
                <a:latin typeface="Times New Roman" panose="02020603050405020304" pitchFamily="18" charset="0"/>
                <a:cs typeface="Times New Roman" panose="02020603050405020304" pitchFamily="18" charset="0"/>
              </a:rPr>
              <a:t> (1930-1933).</a:t>
            </a:r>
          </a:p>
          <a:p>
            <a:pPr marL="0" indent="0">
              <a:buNone/>
            </a:pPr>
            <a:r>
              <a:rPr lang="uk-UA" sz="2800" b="1" dirty="0">
                <a:solidFill>
                  <a:srgbClr val="FFFF00"/>
                </a:solidFill>
                <a:highlight>
                  <a:srgbClr val="FF0000"/>
                </a:highlight>
                <a:latin typeface="Times New Roman" panose="02020603050405020304" pitchFamily="18" charset="0"/>
                <a:cs typeface="Times New Roman" panose="02020603050405020304" pitchFamily="18" charset="0"/>
              </a:rPr>
              <a:t>6. </a:t>
            </a:r>
            <a:r>
              <a:rPr lang="uk-UA" sz="2800" b="1" dirty="0">
                <a:solidFill>
                  <a:srgbClr val="FFFF00"/>
                </a:solidFill>
                <a:latin typeface="Times New Roman" panose="02020603050405020304" pitchFamily="18" charset="0"/>
                <a:cs typeface="Times New Roman" panose="02020603050405020304" pitchFamily="18" charset="0"/>
              </a:rPr>
              <a:t>Конференція «круглого столу».</a:t>
            </a:r>
          </a:p>
          <a:p>
            <a:pPr marL="0" indent="0">
              <a:buNone/>
            </a:pPr>
            <a:r>
              <a:rPr lang="uk-UA" sz="2800" b="1" dirty="0">
                <a:solidFill>
                  <a:srgbClr val="FFFF00"/>
                </a:solidFill>
                <a:highlight>
                  <a:srgbClr val="FF0000"/>
                </a:highlight>
                <a:latin typeface="Times New Roman" panose="02020603050405020304" pitchFamily="18" charset="0"/>
                <a:cs typeface="Times New Roman" panose="02020603050405020304" pitchFamily="18" charset="0"/>
              </a:rPr>
              <a:t>7. </a:t>
            </a:r>
            <a:r>
              <a:rPr lang="uk-UA" sz="2800" b="1" dirty="0">
                <a:solidFill>
                  <a:srgbClr val="FFFF00"/>
                </a:solidFill>
                <a:latin typeface="Times New Roman" panose="02020603050405020304" pitchFamily="18" charset="0"/>
                <a:cs typeface="Times New Roman" panose="02020603050405020304" pitchFamily="18" charset="0"/>
              </a:rPr>
              <a:t>Індія напередодні Другої світової війни (1935–1939).</a:t>
            </a:r>
          </a:p>
          <a:p>
            <a:pPr marL="0" indent="0">
              <a:buNone/>
            </a:pPr>
            <a:r>
              <a:rPr lang="uk-UA" sz="2800" b="1" dirty="0">
                <a:solidFill>
                  <a:srgbClr val="FFFF00"/>
                </a:solidFill>
                <a:highlight>
                  <a:srgbClr val="FF0000"/>
                </a:highlight>
                <a:latin typeface="Times New Roman" panose="02020603050405020304" pitchFamily="18" charset="0"/>
                <a:cs typeface="Times New Roman" panose="02020603050405020304" pitchFamily="18" charset="0"/>
              </a:rPr>
              <a:t>8. </a:t>
            </a:r>
            <a:r>
              <a:rPr lang="uk-UA" sz="2800" b="1" dirty="0">
                <a:solidFill>
                  <a:srgbClr val="FFFF00"/>
                </a:solidFill>
                <a:latin typeface="Times New Roman" panose="02020603050405020304" pitchFamily="18" charset="0"/>
                <a:cs typeface="Times New Roman" panose="02020603050405020304" pitchFamily="18" charset="0"/>
              </a:rPr>
              <a:t>Індія за роки Другої світової війни (1939–1945). Треті етап </a:t>
            </a:r>
            <a:r>
              <a:rPr lang="uk-UA" sz="2800" b="1" dirty="0" err="1">
                <a:solidFill>
                  <a:srgbClr val="FFFF00"/>
                </a:solidFill>
                <a:latin typeface="Times New Roman" panose="02020603050405020304" pitchFamily="18" charset="0"/>
                <a:cs typeface="Times New Roman" panose="02020603050405020304" pitchFamily="18" charset="0"/>
              </a:rPr>
              <a:t>сатьяхрахи</a:t>
            </a:r>
            <a:r>
              <a:rPr lang="uk-UA" sz="2800" b="1" dirty="0">
                <a:solidFill>
                  <a:srgbClr val="FFFF00"/>
                </a:solidFill>
                <a:latin typeface="Times New Roman" panose="02020603050405020304" pitchFamily="18" charset="0"/>
                <a:cs typeface="Times New Roman" panose="02020603050405020304" pitchFamily="18" charset="0"/>
              </a:rPr>
              <a:t> (1940-1944).</a:t>
            </a:r>
          </a:p>
          <a:p>
            <a:pPr marL="0" indent="0">
              <a:buNone/>
            </a:pPr>
            <a:endParaRPr lang="ru-RU" dirty="0"/>
          </a:p>
        </p:txBody>
      </p:sp>
    </p:spTree>
    <p:extLst>
      <p:ext uri="{BB962C8B-B14F-4D97-AF65-F5344CB8AC3E}">
        <p14:creationId xmlns:p14="http://schemas.microsoft.com/office/powerpoint/2010/main" val="355423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У </a:t>
            </a:r>
            <a:r>
              <a:rPr lang="uk-UA" sz="3200" b="1" dirty="0">
                <a:highlight>
                  <a:srgbClr val="FF0000"/>
                </a:highlight>
                <a:latin typeface="Times New Roman" panose="02020603050405020304" pitchFamily="18" charset="0"/>
                <a:cs typeface="Times New Roman" panose="02020603050405020304" pitchFamily="18" charset="0"/>
              </a:rPr>
              <a:t>1906 р.</a:t>
            </a:r>
            <a:r>
              <a:rPr lang="uk-UA" sz="3200" b="1" dirty="0">
                <a:latin typeface="Times New Roman" panose="02020603050405020304" pitchFamily="18" charset="0"/>
                <a:cs typeface="Times New Roman" panose="02020603050405020304" pitchFamily="18" charset="0"/>
              </a:rPr>
              <a:t> за активною підтримкою англійців в Індії була створена ще одна організація – </a:t>
            </a:r>
            <a:r>
              <a:rPr lang="uk-UA" sz="3200" b="1" dirty="0">
                <a:highlight>
                  <a:srgbClr val="FF0000"/>
                </a:highlight>
                <a:latin typeface="Times New Roman" panose="02020603050405020304" pitchFamily="18" charset="0"/>
                <a:cs typeface="Times New Roman" panose="02020603050405020304" pitchFamily="18" charset="0"/>
              </a:rPr>
              <a:t>Мусульманська ліга</a:t>
            </a:r>
            <a:r>
              <a:rPr lang="uk-UA" sz="3200" b="1" dirty="0">
                <a:latin typeface="Times New Roman" panose="02020603050405020304" pitchFamily="18" charset="0"/>
                <a:cs typeface="Times New Roman" panose="02020603050405020304" pitchFamily="18" charset="0"/>
              </a:rPr>
              <a:t>. Ця організація орієнтувалася на освічену частину мусульман, ставила за мету згуртувати мусульманську общину (</a:t>
            </a:r>
            <a:r>
              <a:rPr lang="uk-UA" sz="3200" b="1" dirty="0">
                <a:solidFill>
                  <a:srgbClr val="FFFF00"/>
                </a:solidFill>
                <a:latin typeface="Times New Roman" panose="02020603050405020304" pitchFamily="18" charset="0"/>
                <a:cs typeface="Times New Roman" panose="02020603050405020304" pitchFamily="18" charset="0"/>
              </a:rPr>
              <a:t>ще до війни в Індії було введене голосування по куріях, тобто за релігійним принципом</a:t>
            </a:r>
            <a:r>
              <a:rPr lang="uk-UA" sz="3200" b="1" dirty="0">
                <a:latin typeface="Times New Roman" panose="02020603050405020304" pitchFamily="18" charset="0"/>
                <a:cs typeface="Times New Roman" panose="02020603050405020304" pitchFamily="18" charset="0"/>
              </a:rPr>
              <a:t>). Англійські колоніальні власті приділяли підкреслено велику увагу Мусульманській лігі і прагнули представити себе захисниками інтересів індійських мусульман. </a:t>
            </a:r>
            <a:r>
              <a:rPr lang="uk-UA" sz="3200" b="1" dirty="0">
                <a:highlight>
                  <a:srgbClr val="008080"/>
                </a:highlight>
                <a:latin typeface="Times New Roman" panose="02020603050405020304" pitchFamily="18" charset="0"/>
                <a:cs typeface="Times New Roman" panose="02020603050405020304" pitchFamily="18" charset="0"/>
              </a:rPr>
              <a:t>Напередодні і в роки Першої Світової війни ІНК і Мусульманська ліга часто виступали спільно</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44445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3900" b="1" dirty="0">
                <a:latin typeface="Times New Roman" panose="02020603050405020304" pitchFamily="18" charset="0"/>
                <a:cs typeface="Times New Roman" panose="02020603050405020304" pitchFamily="18" charset="0"/>
              </a:rPr>
              <a:t>Стратегічне положення Індії мало дуже важливе значення для англійців і їх союзників. Вагомою була також підтримка індійського суспільства і перш за все провідної політичної сили – ІНК. Тому США робили всілякі спроби, щоб примирити Англію з Конгресом. Саме з цією метою до Індії був навіть направлений особистий представник американського президента Ф. Д. Рузвельта.</a:t>
            </a:r>
          </a:p>
        </p:txBody>
      </p:sp>
    </p:spTree>
    <p:extLst>
      <p:ext uri="{BB962C8B-B14F-4D97-AF65-F5344CB8AC3E}">
        <p14:creationId xmlns:p14="http://schemas.microsoft.com/office/powerpoint/2010/main" val="31542073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85000" lnSpcReduction="10000"/>
          </a:bodyPr>
          <a:lstStyle/>
          <a:p>
            <a:pPr marL="0" indent="0" algn="just">
              <a:buNone/>
            </a:pP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23 березня 1942 р.</a:t>
            </a:r>
            <a:r>
              <a:rPr lang="uk-UA" sz="3600" b="1" dirty="0">
                <a:latin typeface="Times New Roman" panose="02020603050405020304" pitchFamily="18" charset="0"/>
                <a:cs typeface="Times New Roman" panose="02020603050405020304" pitchFamily="18" charset="0"/>
              </a:rPr>
              <a:t> до Індії прибула англійська місія на чолі з </a:t>
            </a:r>
            <a:r>
              <a:rPr lang="uk-UA" sz="3600" b="1" dirty="0" err="1">
                <a:highlight>
                  <a:srgbClr val="FF0000"/>
                </a:highlight>
                <a:latin typeface="Times New Roman" panose="02020603050405020304" pitchFamily="18" charset="0"/>
                <a:cs typeface="Times New Roman" panose="02020603050405020304" pitchFamily="18" charset="0"/>
              </a:rPr>
              <a:t>Р.С.Кріппсом</a:t>
            </a:r>
            <a:r>
              <a:rPr lang="uk-UA" sz="3600" b="1" dirty="0">
                <a:latin typeface="Times New Roman" panose="02020603050405020304" pitchFamily="18" charset="0"/>
                <a:cs typeface="Times New Roman" panose="02020603050405020304" pitchFamily="18" charset="0"/>
              </a:rPr>
              <a:t>, який в уряді Великобританії займав пост міністра з питань постачання. Почалися переговори з М.К. Ганді і представником ІНК А. Азадом. </a:t>
            </a:r>
            <a:r>
              <a:rPr lang="uk-UA" sz="3600" b="1" i="1" dirty="0">
                <a:solidFill>
                  <a:srgbClr val="FFFF00"/>
                </a:solidFill>
                <a:latin typeface="Times New Roman" panose="02020603050405020304" pitchFamily="18" charset="0"/>
                <a:cs typeface="Times New Roman" panose="02020603050405020304" pitchFamily="18" charset="0"/>
              </a:rPr>
              <a:t>Англія була готова надати Індії незалежність після війни і негайно передати індійцям повноваження у Виконавчій раді при віце-королі, за винятком права проведення військових операцій і контролю над військовим виробництвом</a:t>
            </a:r>
            <a:r>
              <a:rPr lang="uk-UA" sz="3600" b="1" dirty="0">
                <a:latin typeface="Times New Roman" panose="02020603050405020304" pitchFamily="18" charset="0"/>
                <a:cs typeface="Times New Roman" panose="02020603050405020304" pitchFamily="18" charset="0"/>
              </a:rPr>
              <a:t>. Проте ІНК відкинула ці умови. Відкинула план і Мусульманська ліга, оскільки не було ніяких гарантій на проголошення Пакистану. </a:t>
            </a:r>
            <a:r>
              <a:rPr lang="uk-UA" sz="3600" b="1" dirty="0">
                <a:highlight>
                  <a:srgbClr val="800000"/>
                </a:highlight>
                <a:latin typeface="Times New Roman" panose="02020603050405020304" pitchFamily="18" charset="0"/>
                <a:cs typeface="Times New Roman" panose="02020603050405020304" pitchFamily="18" charset="0"/>
              </a:rPr>
              <a:t>Таким чином, остання спроба Англії заручитися підтримкою індійського суспільства провалилася</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98683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Тим часом загроза вторгнення Японії все зростала. Японські війська вже вийшли до меж Індії, англійці також готувалися до оборони. Командувач англійськими військами в Індії лорд </a:t>
            </a:r>
            <a:r>
              <a:rPr lang="uk-UA" sz="3600" b="1" dirty="0" err="1">
                <a:latin typeface="Times New Roman" panose="02020603050405020304" pitchFamily="18" charset="0"/>
                <a:cs typeface="Times New Roman" panose="02020603050405020304" pitchFamily="18" charset="0"/>
              </a:rPr>
              <a:t>Маунтбеттен</a:t>
            </a:r>
            <a:r>
              <a:rPr lang="uk-UA" sz="3600" b="1" dirty="0">
                <a:latin typeface="Times New Roman" panose="02020603050405020304" pitchFamily="18" charset="0"/>
                <a:cs typeface="Times New Roman" panose="02020603050405020304" pitchFamily="18" charset="0"/>
              </a:rPr>
              <a:t> віддавав накази про конфіскацію плавальних засобів на річці Ганг; у місцевого населення вилучалися ділянки землі для будівництва аеродромів і інших військових об'єктів, реквізувалося продовольство для створення запасів, проводилася мобілізація на примусові роботи.</a:t>
            </a:r>
          </a:p>
        </p:txBody>
      </p:sp>
    </p:spTree>
    <p:extLst>
      <p:ext uri="{BB962C8B-B14F-4D97-AF65-F5344CB8AC3E}">
        <p14:creationId xmlns:p14="http://schemas.microsoft.com/office/powerpoint/2010/main" val="7184108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4000" b="1" dirty="0">
                <a:highlight>
                  <a:srgbClr val="800000"/>
                </a:highlight>
                <a:latin typeface="Times New Roman" panose="02020603050405020304" pitchFamily="18" charset="0"/>
                <a:cs typeface="Times New Roman" panose="02020603050405020304" pitchFamily="18" charset="0"/>
              </a:rPr>
              <a:t>8 серпня 1942 р.</a:t>
            </a:r>
            <a:r>
              <a:rPr lang="uk-UA" sz="4000" b="1" dirty="0">
                <a:latin typeface="Times New Roman" panose="02020603050405020304" pitchFamily="18" charset="0"/>
                <a:cs typeface="Times New Roman" panose="02020603050405020304" pitchFamily="18" charset="0"/>
              </a:rPr>
              <a:t> на сесії ІНК в Бомбеї прийнята знаменита резолюція «</a:t>
            </a:r>
            <a:r>
              <a:rPr lang="uk-UA" sz="4000" b="1" dirty="0">
                <a:highlight>
                  <a:srgbClr val="FF0000"/>
                </a:highlight>
                <a:latin typeface="Times New Roman" panose="02020603050405020304" pitchFamily="18" charset="0"/>
                <a:cs typeface="Times New Roman" panose="02020603050405020304" pitchFamily="18" charset="0"/>
              </a:rPr>
              <a:t>Геть з Індії!</a:t>
            </a:r>
            <a:r>
              <a:rPr lang="uk-UA" sz="4000" b="1" dirty="0">
                <a:latin typeface="Times New Roman" panose="02020603050405020304" pitchFamily="18" charset="0"/>
                <a:cs typeface="Times New Roman" panose="02020603050405020304" pitchFamily="18" charset="0"/>
              </a:rPr>
              <a:t>» У ній містилася вимога до англійців негайно покинути країну, передати владу до рук ІНК, щоб не допустити вторгнення японців, які вже стояли біля кордону. На підтримку своїх вимог ІНК планував почати загальну </a:t>
            </a:r>
            <a:r>
              <a:rPr lang="uk-UA" sz="4000" b="1" dirty="0" err="1">
                <a:latin typeface="Times New Roman" panose="02020603050405020304" pitchFamily="18" charset="0"/>
                <a:cs typeface="Times New Roman" panose="02020603050405020304" pitchFamily="18" charset="0"/>
              </a:rPr>
              <a:t>сатьяграху</a:t>
            </a:r>
            <a:r>
              <a:rPr lang="uk-UA" sz="4000" b="1" dirty="0">
                <a:latin typeface="Times New Roman" panose="02020603050405020304" pitchFamily="18" charset="0"/>
                <a:cs typeface="Times New Roman" panose="02020603050405020304" pitchFamily="18" charset="0"/>
              </a:rPr>
              <a:t>, щоб змусити англійців піти з Індії.</a:t>
            </a:r>
          </a:p>
        </p:txBody>
      </p:sp>
    </p:spTree>
    <p:extLst>
      <p:ext uri="{BB962C8B-B14F-4D97-AF65-F5344CB8AC3E}">
        <p14:creationId xmlns:p14="http://schemas.microsoft.com/office/powerpoint/2010/main" val="9995106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Наступного дня, </a:t>
            </a:r>
            <a:r>
              <a:rPr lang="uk-UA" sz="4000" b="1" dirty="0">
                <a:highlight>
                  <a:srgbClr val="FF0000"/>
                </a:highlight>
                <a:latin typeface="Times New Roman" panose="02020603050405020304" pitchFamily="18" charset="0"/>
                <a:cs typeface="Times New Roman" panose="02020603050405020304" pitchFamily="18" charset="0"/>
              </a:rPr>
              <a:t>9 серпня 1942 р.</a:t>
            </a:r>
            <a:r>
              <a:rPr lang="uk-UA" sz="4000" b="1" dirty="0">
                <a:latin typeface="Times New Roman" panose="02020603050405020304" pitchFamily="18" charset="0"/>
                <a:cs typeface="Times New Roman" panose="02020603050405020304" pitchFamily="18" charset="0"/>
              </a:rPr>
              <a:t>, М.К. Ганді і всі члени Робочого комітету ІНК були арештовані, а віддрукований тираж резолюції конфіскований. Влада оголосила, що готувалася кампанія з метою порушити комунікації англійських військ в Індії, що в резолюції містилися заклики до руйнування залізниць, ліній </a:t>
            </a:r>
            <a:r>
              <a:rPr lang="uk-UA" sz="4000" b="1" dirty="0" err="1">
                <a:latin typeface="Times New Roman" panose="02020603050405020304" pitchFamily="18" charset="0"/>
                <a:cs typeface="Times New Roman" panose="02020603050405020304" pitchFamily="18" charset="0"/>
              </a:rPr>
              <a:t>електропередач</a:t>
            </a:r>
            <a:r>
              <a:rPr lang="uk-UA" sz="4000" b="1" dirty="0">
                <a:latin typeface="Times New Roman" panose="02020603050405020304" pitchFamily="18" charset="0"/>
                <a:cs typeface="Times New Roman" panose="02020603050405020304" pitchFamily="18" charset="0"/>
              </a:rPr>
              <a:t> і зв’язку, до нападу на поліцейські ділянки і </a:t>
            </a:r>
            <a:r>
              <a:rPr lang="uk-UA" sz="4000" b="1" dirty="0" err="1">
                <a:latin typeface="Times New Roman" panose="02020603050405020304" pitchFamily="18" charset="0"/>
                <a:cs typeface="Times New Roman" panose="02020603050405020304" pitchFamily="18" charset="0"/>
              </a:rPr>
              <a:t>т.д</a:t>
            </a:r>
            <a:r>
              <a:rPr lang="uk-UA"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74649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Незабаром і справді почалися акції по  виведенню з ладу засобів комунікацій, ліній зв’язку, пошти. Телефонні дроти опинилися пошкоджені, були також відмічені випадки нападу на поліцейські ділянки. </a:t>
            </a:r>
          </a:p>
          <a:p>
            <a:pPr marL="0" indent="0" algn="just">
              <a:buNone/>
            </a:pPr>
            <a:r>
              <a:rPr lang="uk-UA" sz="3600" b="1" dirty="0">
                <a:latin typeface="Times New Roman" panose="02020603050405020304" pitchFamily="18" charset="0"/>
                <a:cs typeface="Times New Roman" panose="02020603050405020304" pitchFamily="18" charset="0"/>
              </a:rPr>
              <a:t>Влада відповіла масовими репресіями: в умовах військового часу такі акції каралися часто смертними </a:t>
            </a:r>
            <a:r>
              <a:rPr lang="uk-UA" sz="3600" b="1" dirty="0" err="1">
                <a:latin typeface="Times New Roman" panose="02020603050405020304" pitchFamily="18" charset="0"/>
                <a:cs typeface="Times New Roman" panose="02020603050405020304" pitchFamily="18" charset="0"/>
              </a:rPr>
              <a:t>вироками</a:t>
            </a:r>
            <a:r>
              <a:rPr lang="uk-UA" sz="3600" b="1" dirty="0">
                <a:latin typeface="Times New Roman" panose="02020603050405020304" pitchFamily="18" charset="0"/>
                <a:cs typeface="Times New Roman" panose="02020603050405020304" pitchFamily="18" charset="0"/>
              </a:rPr>
              <a:t>. Хоча слід підкреслити, що випадки насильства над англійськими чиновниками були украй рідкісні.</a:t>
            </a:r>
          </a:p>
        </p:txBody>
      </p:sp>
    </p:spTree>
    <p:extLst>
      <p:ext uri="{BB962C8B-B14F-4D97-AF65-F5344CB8AC3E}">
        <p14:creationId xmlns:p14="http://schemas.microsoft.com/office/powerpoint/2010/main" val="13981375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Хвилювання продовжувалися близько двох місяців. Потім з ними було покінчено, активісти арештовані. </a:t>
            </a:r>
          </a:p>
          <a:p>
            <a:pPr marL="0" indent="0" algn="just">
              <a:buNone/>
            </a:pPr>
            <a:r>
              <a:rPr lang="uk-UA" sz="4400" b="1" dirty="0">
                <a:latin typeface="Times New Roman" panose="02020603050405020304" pitchFamily="18" charset="0"/>
                <a:cs typeface="Times New Roman" panose="02020603050405020304" pitchFamily="18" charset="0"/>
              </a:rPr>
              <a:t>Самі події одержали назву «</a:t>
            </a:r>
            <a:r>
              <a:rPr lang="uk-UA" sz="4400" b="1" dirty="0">
                <a:highlight>
                  <a:srgbClr val="FF0000"/>
                </a:highlight>
                <a:latin typeface="Times New Roman" panose="02020603050405020304" pitchFamily="18" charset="0"/>
                <a:cs typeface="Times New Roman" panose="02020603050405020304" pitchFamily="18" charset="0"/>
              </a:rPr>
              <a:t>серпневої революції</a:t>
            </a:r>
            <a:r>
              <a:rPr lang="uk-UA" sz="4400" b="1" dirty="0">
                <a:latin typeface="Times New Roman" panose="02020603050405020304" pitchFamily="18" charset="0"/>
                <a:cs typeface="Times New Roman" panose="02020603050405020304" pitchFamily="18" charset="0"/>
              </a:rPr>
              <a:t>». Більшість інших політичних партій Індії </a:t>
            </a:r>
            <a:r>
              <a:rPr lang="uk-UA" sz="4400" b="1" dirty="0" err="1">
                <a:latin typeface="Times New Roman" panose="02020603050405020304" pitchFamily="18" charset="0"/>
                <a:cs typeface="Times New Roman" panose="02020603050405020304" pitchFamily="18" charset="0"/>
              </a:rPr>
              <a:t>сатьяграху</a:t>
            </a:r>
            <a:r>
              <a:rPr lang="uk-UA" sz="4400" b="1" dirty="0">
                <a:latin typeface="Times New Roman" panose="02020603050405020304" pitchFamily="18" charset="0"/>
                <a:cs typeface="Times New Roman" panose="02020603050405020304" pitchFamily="18" charset="0"/>
              </a:rPr>
              <a:t> не підтримали.</a:t>
            </a:r>
          </a:p>
        </p:txBody>
      </p:sp>
    </p:spTree>
    <p:extLst>
      <p:ext uri="{BB962C8B-B14F-4D97-AF65-F5344CB8AC3E}">
        <p14:creationId xmlns:p14="http://schemas.microsoft.com/office/powerpoint/2010/main" val="40188470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Практично з </a:t>
            </a:r>
            <a:r>
              <a:rPr lang="uk-UA" sz="4400" b="1" dirty="0">
                <a:highlight>
                  <a:srgbClr val="FF0000"/>
                </a:highlight>
                <a:latin typeface="Times New Roman" panose="02020603050405020304" pitchFamily="18" charset="0"/>
                <a:cs typeface="Times New Roman" panose="02020603050405020304" pitchFamily="18" charset="0"/>
              </a:rPr>
              <a:t>серпня 1942 по травень 1944 р.</a:t>
            </a:r>
            <a:r>
              <a:rPr lang="uk-UA" sz="4400" b="1" dirty="0">
                <a:latin typeface="Times New Roman" panose="02020603050405020304" pitchFamily="18" charset="0"/>
                <a:cs typeface="Times New Roman" panose="02020603050405020304" pitchFamily="18" charset="0"/>
              </a:rPr>
              <a:t> всі видні діячі ІНК і сам М.К. Ганді знаходилися під арештом. Звільнені вони були тільки тоді, коли, на думку англійців, небезпека японського вторгнення до Індії була повністю усунена. Успішну операцію здійснив новий віце-король лорд </a:t>
            </a:r>
            <a:r>
              <a:rPr lang="uk-UA" sz="4400" b="1" dirty="0" err="1">
                <a:latin typeface="Times New Roman" panose="02020603050405020304" pitchFamily="18" charset="0"/>
                <a:cs typeface="Times New Roman" panose="02020603050405020304" pitchFamily="18" charset="0"/>
              </a:rPr>
              <a:t>Уейвелл</a:t>
            </a:r>
            <a:r>
              <a:rPr lang="uk-UA" sz="4400" b="1" dirty="0">
                <a:latin typeface="Times New Roman" panose="02020603050405020304" pitchFamily="18" charset="0"/>
                <a:cs typeface="Times New Roman" panose="02020603050405020304" pitchFamily="18" charset="0"/>
              </a:rPr>
              <a:t> в </a:t>
            </a:r>
            <a:r>
              <a:rPr lang="uk-UA" sz="4400" b="1" dirty="0">
                <a:highlight>
                  <a:srgbClr val="FF0000"/>
                </a:highlight>
                <a:latin typeface="Times New Roman" panose="02020603050405020304" pitchFamily="18" charset="0"/>
                <a:cs typeface="Times New Roman" panose="02020603050405020304" pitchFamily="18" charset="0"/>
              </a:rPr>
              <a:t>травні 1944 р.</a:t>
            </a:r>
          </a:p>
        </p:txBody>
      </p:sp>
    </p:spTree>
    <p:extLst>
      <p:ext uri="{BB962C8B-B14F-4D97-AF65-F5344CB8AC3E}">
        <p14:creationId xmlns:p14="http://schemas.microsoft.com/office/powerpoint/2010/main" val="20485646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lnSpcReduction="10000"/>
          </a:bodyPr>
          <a:lstStyle/>
          <a:p>
            <a:pPr marL="0" indent="0" algn="just">
              <a:buNone/>
            </a:pPr>
            <a:r>
              <a:rPr lang="uk-UA" sz="3800" b="1" dirty="0">
                <a:latin typeface="Times New Roman" panose="02020603050405020304" pitchFamily="18" charset="0"/>
                <a:cs typeface="Times New Roman" panose="02020603050405020304" pitchFamily="18" charset="0"/>
              </a:rPr>
              <a:t>У роки війни англійці активно використовували в своїх інтересах економічний потенціал Індії: звідти йшло не тільки продовольство, сільськогосподарська сировина, але і багато промислових товарів, військове спорядження. </a:t>
            </a:r>
          </a:p>
          <a:p>
            <a:pPr marL="0" indent="0" algn="just">
              <a:buNone/>
            </a:pPr>
            <a:r>
              <a:rPr lang="uk-UA" sz="3800" b="1" dirty="0">
                <a:latin typeface="Times New Roman" panose="02020603050405020304" pitchFamily="18" charset="0"/>
                <a:cs typeface="Times New Roman" panose="02020603050405020304" pitchFamily="18" charset="0"/>
              </a:rPr>
              <a:t>Промисловий сектор Індії за роки війни розширився. Зріс об’єм виробництва, особливо в металургійній, хімічній промисловості, виробництві бавовняних тканин.</a:t>
            </a:r>
          </a:p>
        </p:txBody>
      </p:sp>
    </p:spTree>
    <p:extLst>
      <p:ext uri="{BB962C8B-B14F-4D97-AF65-F5344CB8AC3E}">
        <p14:creationId xmlns:p14="http://schemas.microsoft.com/office/powerpoint/2010/main" val="29705436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92500"/>
          </a:bodyPr>
          <a:lstStyle/>
          <a:p>
            <a:pPr marL="0" indent="0" algn="just">
              <a:buNone/>
            </a:pPr>
            <a:r>
              <a:rPr lang="uk-UA" sz="3600" b="1" dirty="0">
                <a:latin typeface="Times New Roman" panose="02020603050405020304" pitchFamily="18" charset="0"/>
                <a:cs typeface="Times New Roman" panose="02020603050405020304" pitchFamily="18" charset="0"/>
              </a:rPr>
              <a:t>Фінансове положення кардинально змінилося: на рахунках Індії в Англійському банку були накопичені величезні суми у валюті (понад 1 млрд. ф. ст.) – </a:t>
            </a:r>
            <a:r>
              <a:rPr lang="uk-UA" sz="3600" b="1" dirty="0">
                <a:solidFill>
                  <a:srgbClr val="FFFF00"/>
                </a:solidFill>
                <a:latin typeface="Times New Roman" panose="02020603050405020304" pitchFamily="18" charset="0"/>
                <a:cs typeface="Times New Roman" panose="02020603050405020304" pitchFamily="18" charset="0"/>
              </a:rPr>
              <a:t>тепер уже Англія була боржником своєї колонії</a:t>
            </a:r>
            <a:r>
              <a:rPr lang="uk-UA" sz="3600" b="1" dirty="0">
                <a:latin typeface="Times New Roman" panose="02020603050405020304" pitchFamily="18" charset="0"/>
                <a:cs typeface="Times New Roman" panose="02020603050405020304" pitchFamily="18" charset="0"/>
              </a:rPr>
              <a:t>. Зміцнилася фінансова база індійського капіталу, виросли грошові накопичення. В період війни йшов інтенсивний викуп акцій у англійських власників, особливо в господарстві, плантації. Утворилися змішані компанії (за участю іноземного капіталу), перш за все в машинобудуванні, автомобільній і хімічній промисловості. Йшло створення промислових підприємств в князівствах.</a:t>
            </a:r>
          </a:p>
        </p:txBody>
      </p:sp>
    </p:spTree>
    <p:extLst>
      <p:ext uri="{BB962C8B-B14F-4D97-AF65-F5344CB8AC3E}">
        <p14:creationId xmlns:p14="http://schemas.microsoft.com/office/powerpoint/2010/main" val="169725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Autofit/>
          </a:bodyPr>
          <a:lstStyle/>
          <a:p>
            <a:pPr marL="0" indent="0" algn="just">
              <a:buNone/>
            </a:pPr>
            <a:r>
              <a:rPr lang="uk-UA" sz="4800" b="1" dirty="0">
                <a:latin typeface="Times New Roman" panose="02020603050405020304" pitchFamily="18" charset="0"/>
                <a:cs typeface="Times New Roman" panose="02020603050405020304" pitchFamily="18" charset="0"/>
              </a:rPr>
              <a:t>У </a:t>
            </a:r>
            <a:r>
              <a:rPr lang="uk-UA" sz="4800" b="1" dirty="0">
                <a:highlight>
                  <a:srgbClr val="800000"/>
                </a:highlight>
                <a:latin typeface="Times New Roman" panose="02020603050405020304" pitchFamily="18" charset="0"/>
                <a:cs typeface="Times New Roman" panose="02020603050405020304" pitchFamily="18" charset="0"/>
              </a:rPr>
              <a:t>1916 р.</a:t>
            </a:r>
            <a:r>
              <a:rPr lang="uk-UA" sz="4800" b="1" dirty="0">
                <a:latin typeface="Times New Roman" panose="02020603050405020304" pitchFamily="18" charset="0"/>
                <a:cs typeface="Times New Roman" panose="02020603050405020304" pitchFamily="18" charset="0"/>
              </a:rPr>
              <a:t> прихильники Б. </a:t>
            </a:r>
            <a:r>
              <a:rPr lang="uk-UA" sz="4800" b="1" dirty="0" err="1">
                <a:latin typeface="Times New Roman" panose="02020603050405020304" pitchFamily="18" charset="0"/>
                <a:cs typeface="Times New Roman" panose="02020603050405020304" pitchFamily="18" charset="0"/>
              </a:rPr>
              <a:t>Тілака</a:t>
            </a:r>
            <a:r>
              <a:rPr lang="uk-UA" sz="4800" b="1" dirty="0">
                <a:latin typeface="Times New Roman" panose="02020603050405020304" pitchFamily="18" charset="0"/>
                <a:cs typeface="Times New Roman" panose="02020603050405020304" pitchFamily="18" charset="0"/>
              </a:rPr>
              <a:t> (що вийшли з ІНК) знов увійшли до ІНК. Тоді, на з’їзді ІНК в </a:t>
            </a:r>
            <a:r>
              <a:rPr lang="uk-UA" sz="4800" b="1" dirty="0" err="1">
                <a:solidFill>
                  <a:srgbClr val="FFFF00"/>
                </a:solidFill>
                <a:latin typeface="Times New Roman" panose="02020603050405020304" pitchFamily="18" charset="0"/>
                <a:cs typeface="Times New Roman" panose="02020603050405020304" pitchFamily="18" charset="0"/>
              </a:rPr>
              <a:t>Лакхнау</a:t>
            </a:r>
            <a:r>
              <a:rPr lang="uk-UA" sz="4800" b="1" dirty="0">
                <a:latin typeface="Times New Roman" panose="02020603050405020304" pitchFamily="18" charset="0"/>
                <a:cs typeface="Times New Roman" panose="02020603050405020304" pitchFamily="18" charset="0"/>
              </a:rPr>
              <a:t>, з партією Мусульманська ліга була досягнута угода про єдність дій. З тих пір стали проводитися  об’єднані з’їзди (сесії) ІНК і Ліги.</a:t>
            </a:r>
          </a:p>
        </p:txBody>
      </p:sp>
    </p:spTree>
    <p:extLst>
      <p:ext uri="{BB962C8B-B14F-4D97-AF65-F5344CB8AC3E}">
        <p14:creationId xmlns:p14="http://schemas.microsoft.com/office/powerpoint/2010/main" val="8192023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Звичайно, Індії війна обійшлася недешево. Сотні тисяч індійських солдатів загинули на фронтах. Наприклад, в Східній Африці велику частину британських військ складали солдати з Індії, саме їм Англія зобов’язана успішним проведенням військових операцій в Кенії, Ефіопії, Сомалі і Еритреї. </a:t>
            </a:r>
          </a:p>
          <a:p>
            <a:pPr marL="0" indent="0" algn="just">
              <a:buNone/>
            </a:pPr>
            <a:r>
              <a:rPr lang="uk-UA" sz="3600" b="1" dirty="0">
                <a:latin typeface="Times New Roman" panose="02020603050405020304" pitchFamily="18" charset="0"/>
                <a:cs typeface="Times New Roman" panose="02020603050405020304" pitchFamily="18" charset="0"/>
              </a:rPr>
              <a:t>Величезний експорт продовольства, постійні конфіскації продуктів харчування, нерозпорядливість властей – все це вело до голоду в самій Індії, від якого тільки в 1943-1944 рр. в Бенгалії загинуло близько 5 млн. осіб.</a:t>
            </a:r>
          </a:p>
        </p:txBody>
      </p:sp>
    </p:spTree>
    <p:extLst>
      <p:ext uri="{BB962C8B-B14F-4D97-AF65-F5344CB8AC3E}">
        <p14:creationId xmlns:p14="http://schemas.microsoft.com/office/powerpoint/2010/main" val="8971762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Тільки в </a:t>
            </a:r>
            <a:r>
              <a:rPr lang="uk-UA" sz="3600" b="1" dirty="0">
                <a:highlight>
                  <a:srgbClr val="FF0000"/>
                </a:highlight>
                <a:latin typeface="Times New Roman" panose="02020603050405020304" pitchFamily="18" charset="0"/>
                <a:cs typeface="Times New Roman" panose="02020603050405020304" pitchFamily="18" charset="0"/>
              </a:rPr>
              <a:t>1944 р.</a:t>
            </a:r>
            <a:r>
              <a:rPr lang="uk-UA" sz="3600" b="1" dirty="0">
                <a:latin typeface="Times New Roman" panose="02020603050405020304" pitchFamily="18" charset="0"/>
                <a:cs typeface="Times New Roman" panose="02020603050405020304" pitchFamily="18" charset="0"/>
              </a:rPr>
              <a:t> була знов дозволена легальна діяльність ІНК. Після звільнення з-під арешту лідерів ІНК почалися довгі переговори між ІНК і Мусульманською лігою. Конгрес був навіть готовий погодитися на утворення Пакистану за умови схвалення цього питання на референдумі. </a:t>
            </a:r>
          </a:p>
          <a:p>
            <a:pPr marL="0" indent="0" algn="just">
              <a:buNone/>
            </a:pPr>
            <a:r>
              <a:rPr lang="uk-UA" sz="3600" b="1" dirty="0">
                <a:latin typeface="Times New Roman" panose="02020603050405020304" pitchFamily="18" charset="0"/>
                <a:cs typeface="Times New Roman" panose="02020603050405020304" pitchFamily="18" charset="0"/>
              </a:rPr>
              <a:t>Лише </a:t>
            </a:r>
            <a:r>
              <a:rPr lang="uk-UA" sz="3600" b="1" dirty="0">
                <a:highlight>
                  <a:srgbClr val="FF0000"/>
                </a:highlight>
                <a:latin typeface="Times New Roman" panose="02020603050405020304" pitchFamily="18" charset="0"/>
                <a:cs typeface="Times New Roman" panose="02020603050405020304" pitchFamily="18" charset="0"/>
              </a:rPr>
              <a:t>весною 1945 р.</a:t>
            </a:r>
            <a:r>
              <a:rPr lang="uk-UA" sz="3600" b="1" dirty="0">
                <a:latin typeface="Times New Roman" panose="02020603050405020304" pitchFamily="18" charset="0"/>
                <a:cs typeface="Times New Roman" panose="02020603050405020304" pitchFamily="18" charset="0"/>
              </a:rPr>
              <a:t> були узгоджені принципи врегулювання: у майбутньому уряді ІНК і Мусульманська ліга одержать по 40% місць, решта місць буде розподілена між іншими релігійними общинами. Питання про Пакистан планувалося відкласти до проголошення незалежності.</a:t>
            </a:r>
          </a:p>
        </p:txBody>
      </p:sp>
    </p:spTree>
    <p:extLst>
      <p:ext uri="{BB962C8B-B14F-4D97-AF65-F5344CB8AC3E}">
        <p14:creationId xmlns:p14="http://schemas.microsoft.com/office/powerpoint/2010/main" val="10287088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У </a:t>
            </a:r>
            <a:r>
              <a:rPr lang="uk-UA" sz="4400" b="1" dirty="0">
                <a:highlight>
                  <a:srgbClr val="FF0000"/>
                </a:highlight>
                <a:latin typeface="Times New Roman" panose="02020603050405020304" pitchFamily="18" charset="0"/>
                <a:cs typeface="Times New Roman" panose="02020603050405020304" pitchFamily="18" charset="0"/>
              </a:rPr>
              <a:t>червні 1945 р.</a:t>
            </a:r>
            <a:r>
              <a:rPr lang="uk-UA" sz="4400" b="1" dirty="0">
                <a:latin typeface="Times New Roman" panose="02020603050405020304" pitchFamily="18" charset="0"/>
                <a:cs typeface="Times New Roman" panose="02020603050405020304" pitchFamily="18" charset="0"/>
              </a:rPr>
              <a:t> за посередництва віце-короля </a:t>
            </a:r>
            <a:r>
              <a:rPr lang="uk-UA" sz="4400" b="1" dirty="0" err="1">
                <a:latin typeface="Times New Roman" panose="02020603050405020304" pitchFamily="18" charset="0"/>
                <a:cs typeface="Times New Roman" panose="02020603050405020304" pitchFamily="18" charset="0"/>
              </a:rPr>
              <a:t>Уейвелла</a:t>
            </a:r>
            <a:r>
              <a:rPr lang="uk-UA" sz="4400" b="1" dirty="0">
                <a:latin typeface="Times New Roman" panose="02020603050405020304" pitchFamily="18" charset="0"/>
                <a:cs typeface="Times New Roman" panose="02020603050405020304" pitchFamily="18" charset="0"/>
              </a:rPr>
              <a:t> почалися переговори між ІНК і Мусульманською лігою в </a:t>
            </a:r>
            <a:r>
              <a:rPr lang="uk-UA" sz="4400" b="1" dirty="0" err="1">
                <a:latin typeface="Times New Roman" panose="02020603050405020304" pitchFamily="18" charset="0"/>
                <a:cs typeface="Times New Roman" panose="02020603050405020304" pitchFamily="18" charset="0"/>
              </a:rPr>
              <a:t>Симлі</a:t>
            </a:r>
            <a:r>
              <a:rPr lang="uk-UA" sz="4400" b="1" dirty="0">
                <a:latin typeface="Times New Roman" panose="02020603050405020304" pitchFamily="18" charset="0"/>
                <a:cs typeface="Times New Roman" panose="02020603050405020304" pitchFamily="18" charset="0"/>
              </a:rPr>
              <a:t>. Англійці запропонували створити відповідальний уряд – </a:t>
            </a:r>
            <a:r>
              <a:rPr lang="uk-UA" sz="4400" b="1" dirty="0" err="1">
                <a:latin typeface="Times New Roman" panose="02020603050405020304" pitchFamily="18" charset="0"/>
                <a:cs typeface="Times New Roman" panose="02020603050405020304" pitchFamily="18" charset="0"/>
              </a:rPr>
              <a:t>Всєїндійську</a:t>
            </a:r>
            <a:r>
              <a:rPr lang="uk-UA" sz="4400" b="1" dirty="0">
                <a:latin typeface="Times New Roman" panose="02020603050405020304" pitchFamily="18" charset="0"/>
                <a:cs typeface="Times New Roman" panose="02020603050405020304" pitchFamily="18" charset="0"/>
              </a:rPr>
              <a:t> виконавчу раду, а місця в ній розподілити між релігійними общинами, а не політичними партіями.</a:t>
            </a:r>
          </a:p>
          <a:p>
            <a:pPr marL="0" indent="0" algn="just">
              <a:buNone/>
            </a:pP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3222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85000" lnSpcReduction="20000"/>
          </a:bodyPr>
          <a:lstStyle/>
          <a:p>
            <a:pPr marL="0" indent="0" algn="ctr">
              <a:buNone/>
            </a:pPr>
            <a:r>
              <a:rPr lang="uk-UA" sz="3600" b="1" dirty="0">
                <a:highlight>
                  <a:srgbClr val="FF0000"/>
                </a:highlight>
                <a:latin typeface="Times New Roman" panose="02020603050405020304" pitchFamily="18" charset="0"/>
                <a:cs typeface="Times New Roman" panose="02020603050405020304" pitchFamily="18" charset="0"/>
              </a:rPr>
              <a:t>Уряд Індії передбачалося створити з 15 осіб: </a:t>
            </a:r>
          </a:p>
          <a:p>
            <a:pPr marL="0" indent="0" algn="just">
              <a:buNone/>
            </a:pPr>
            <a:r>
              <a:rPr lang="uk-UA" sz="3600" b="1" dirty="0">
                <a:latin typeface="Times New Roman" panose="02020603050405020304" pitchFamily="18" charset="0"/>
                <a:cs typeface="Times New Roman" panose="02020603050405020304" pitchFamily="18" charset="0"/>
              </a:rPr>
              <a:t>англійці – 2 (глава уряду і головнокомандуючий армією); </a:t>
            </a:r>
          </a:p>
          <a:p>
            <a:pPr marL="0" indent="0" algn="just">
              <a:buNone/>
            </a:pPr>
            <a:r>
              <a:rPr lang="uk-UA" sz="3600" b="1" dirty="0">
                <a:latin typeface="Times New Roman" panose="02020603050405020304" pitchFamily="18" charset="0"/>
                <a:cs typeface="Times New Roman" panose="02020603050405020304" pitchFamily="18" charset="0"/>
              </a:rPr>
              <a:t>індуси – 5;</a:t>
            </a:r>
          </a:p>
          <a:p>
            <a:pPr marL="0" indent="0" algn="just">
              <a:buNone/>
            </a:pPr>
            <a:r>
              <a:rPr lang="uk-UA" sz="3600" b="1" dirty="0">
                <a:latin typeface="Times New Roman" panose="02020603050405020304" pitchFamily="18" charset="0"/>
                <a:cs typeface="Times New Roman" panose="02020603050405020304" pitchFamily="18" charset="0"/>
              </a:rPr>
              <a:t> мусульмани – 5;</a:t>
            </a:r>
          </a:p>
          <a:p>
            <a:pPr marL="0" indent="0" algn="just">
              <a:buNone/>
            </a:pPr>
            <a:r>
              <a:rPr lang="uk-UA" sz="3600" b="1" dirty="0">
                <a:latin typeface="Times New Roman" panose="02020603050405020304" pitchFamily="18" charset="0"/>
                <a:cs typeface="Times New Roman" panose="02020603050405020304" pitchFamily="18" charset="0"/>
              </a:rPr>
              <a:t> сикхи – 1;</a:t>
            </a:r>
          </a:p>
          <a:p>
            <a:pPr marL="0" indent="0" algn="just">
              <a:buNone/>
            </a:pP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парси</a:t>
            </a:r>
            <a:r>
              <a:rPr lang="uk-UA" sz="3600" b="1" dirty="0">
                <a:latin typeface="Times New Roman" panose="02020603050405020304" pitchFamily="18" charset="0"/>
                <a:cs typeface="Times New Roman" panose="02020603050405020304" pitchFamily="18" charset="0"/>
              </a:rPr>
              <a:t> – 1;</a:t>
            </a:r>
          </a:p>
          <a:p>
            <a:pPr marL="0" indent="0" algn="just">
              <a:buNone/>
            </a:pPr>
            <a:r>
              <a:rPr lang="uk-UA" sz="3600" b="1" dirty="0">
                <a:latin typeface="Times New Roman" panose="02020603050405020304" pitchFamily="18" charset="0"/>
                <a:cs typeface="Times New Roman" panose="02020603050405020304" pitchFamily="18" charset="0"/>
              </a:rPr>
              <a:t> християни – 1. </a:t>
            </a:r>
          </a:p>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Цю пропозицію було </a:t>
            </a:r>
            <a:r>
              <a:rPr lang="uk-UA" sz="3600" b="1" dirty="0" err="1">
                <a:highlight>
                  <a:srgbClr val="FF0000"/>
                </a:highlight>
                <a:latin typeface="Times New Roman" panose="02020603050405020304" pitchFamily="18" charset="0"/>
                <a:cs typeface="Times New Roman" panose="02020603050405020304" pitchFamily="18" charset="0"/>
              </a:rPr>
              <a:t>знехтувано</a:t>
            </a:r>
            <a:r>
              <a:rPr lang="uk-UA" sz="3600" b="1" dirty="0">
                <a:highlight>
                  <a:srgbClr val="FF0000"/>
                </a:highlight>
                <a:latin typeface="Times New Roman" panose="02020603050405020304" pitchFamily="18" charset="0"/>
                <a:cs typeface="Times New Roman" panose="02020603050405020304" pitchFamily="18" charset="0"/>
              </a:rPr>
              <a:t> всіма ведучими політичними партіями, а Мусульманська ліга навіть зажадала розділити місця в уряді порівну між Лігою і всією рештою партій разом узятими</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270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0000"/>
                </a:highlight>
                <a:latin typeface="Times New Roman" panose="02020603050405020304" pitchFamily="18" charset="0"/>
                <a:cs typeface="Times New Roman" panose="02020603050405020304" pitchFamily="18" charset="0"/>
              </a:rPr>
              <a:t>1915 р.</a:t>
            </a:r>
            <a:r>
              <a:rPr lang="uk-UA" sz="3600" b="1" dirty="0">
                <a:latin typeface="Times New Roman" panose="02020603050405020304" pitchFamily="18" charset="0"/>
                <a:cs typeface="Times New Roman" panose="02020603050405020304" pitchFamily="18" charset="0"/>
              </a:rPr>
              <a:t> головою Мусульманської ліги обирається видатний діяч </a:t>
            </a:r>
            <a:r>
              <a:rPr lang="uk-UA" sz="3600" b="1" dirty="0" err="1">
                <a:highlight>
                  <a:srgbClr val="FF0000"/>
                </a:highlight>
                <a:latin typeface="Times New Roman" panose="02020603050405020304" pitchFamily="18" charset="0"/>
                <a:cs typeface="Times New Roman" panose="02020603050405020304" pitchFamily="18" charset="0"/>
              </a:rPr>
              <a:t>Мухаммед</a:t>
            </a:r>
            <a:r>
              <a:rPr lang="uk-UA" sz="3600" b="1" dirty="0">
                <a:highlight>
                  <a:srgbClr val="FF0000"/>
                </a:highlight>
                <a:latin typeface="Times New Roman" panose="02020603050405020304" pitchFamily="18" charset="0"/>
                <a:cs typeface="Times New Roman" panose="02020603050405020304" pitchFamily="18" charset="0"/>
              </a:rPr>
              <a:t> Алі </a:t>
            </a:r>
            <a:r>
              <a:rPr lang="uk-UA" sz="3600" b="1" dirty="0" err="1">
                <a:highlight>
                  <a:srgbClr val="FF0000"/>
                </a:highlight>
                <a:latin typeface="Times New Roman" panose="02020603050405020304" pitchFamily="18" charset="0"/>
                <a:cs typeface="Times New Roman" panose="02020603050405020304" pitchFamily="18" charset="0"/>
              </a:rPr>
              <a:t>Джинна</a:t>
            </a:r>
            <a:r>
              <a:rPr lang="uk-UA" sz="3600" b="1" dirty="0">
                <a:latin typeface="Times New Roman" panose="02020603050405020304" pitchFamily="18" charset="0"/>
                <a:cs typeface="Times New Roman" panose="02020603050405020304" pitchFamily="18" charset="0"/>
              </a:rPr>
              <a:t>. Був прийнятий новий Статут цієї організації, в якому її </a:t>
            </a:r>
            <a:r>
              <a:rPr lang="uk-UA" sz="3600" b="1" i="1" dirty="0">
                <a:solidFill>
                  <a:srgbClr val="FFFF00"/>
                </a:solidFill>
                <a:latin typeface="Times New Roman" panose="02020603050405020304" pitchFamily="18" charset="0"/>
                <a:cs typeface="Times New Roman" panose="02020603050405020304" pitchFamily="18" charset="0"/>
              </a:rPr>
              <a:t>метою проголошувалося самоврядування Індії в рамках Британської імперії</a:t>
            </a:r>
            <a:r>
              <a:rPr lang="uk-UA" sz="3600" b="1" dirty="0">
                <a:latin typeface="Times New Roman" panose="02020603050405020304" pitchFamily="18" charset="0"/>
                <a:cs typeface="Times New Roman" panose="02020603050405020304" pitchFamily="18" charset="0"/>
              </a:rPr>
              <a:t>. Це створювало передумови для сумісних дій двох провідних національних політичних організацій. Всі чекали, що Англія </a:t>
            </a:r>
            <a:r>
              <a:rPr lang="uk-UA" sz="3600" b="1" dirty="0" err="1">
                <a:latin typeface="Times New Roman" panose="02020603050405020304" pitchFamily="18" charset="0"/>
                <a:cs typeface="Times New Roman" panose="02020603050405020304" pitchFamily="18" charset="0"/>
              </a:rPr>
              <a:t>надасть</a:t>
            </a:r>
            <a:r>
              <a:rPr lang="uk-UA" sz="3600" b="1" dirty="0">
                <a:latin typeface="Times New Roman" panose="02020603050405020304" pitchFamily="18" charset="0"/>
                <a:cs typeface="Times New Roman" panose="02020603050405020304" pitchFamily="18" charset="0"/>
              </a:rPr>
              <a:t> Індії право на самоврядування, віддячивши таким чином за внесок в перемогу в Першій Світовій війні.</a:t>
            </a:r>
          </a:p>
        </p:txBody>
      </p:sp>
    </p:spTree>
    <p:extLst>
      <p:ext uri="{BB962C8B-B14F-4D97-AF65-F5344CB8AC3E}">
        <p14:creationId xmlns:p14="http://schemas.microsoft.com/office/powerpoint/2010/main" val="344296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914400"/>
            <a:ext cx="4994787" cy="5943600"/>
          </a:xfrm>
        </p:spPr>
        <p:txBody>
          <a:bodyPr>
            <a:normAutofit/>
          </a:bodyPr>
          <a:lstStyle/>
          <a:p>
            <a:pPr marL="0" indent="0" algn="just">
              <a:buNone/>
            </a:pPr>
            <a:r>
              <a:rPr lang="uk-UA" sz="3600" b="1" dirty="0" err="1">
                <a:solidFill>
                  <a:srgbClr val="FF0000"/>
                </a:solidFill>
                <a:highlight>
                  <a:srgbClr val="0000FF"/>
                </a:highlight>
                <a:latin typeface="Times New Roman" panose="02020603050405020304" pitchFamily="18" charset="0"/>
                <a:cs typeface="Times New Roman" panose="02020603050405020304" pitchFamily="18" charset="0"/>
              </a:rPr>
              <a:t>Мухаммед</a:t>
            </a:r>
            <a:r>
              <a:rPr lang="uk-UA" sz="3600" b="1" dirty="0">
                <a:solidFill>
                  <a:srgbClr val="FF0000"/>
                </a:solidFill>
                <a:highlight>
                  <a:srgbClr val="0000FF"/>
                </a:highlight>
                <a:latin typeface="Times New Roman" panose="02020603050405020304" pitchFamily="18" charset="0"/>
                <a:cs typeface="Times New Roman" panose="02020603050405020304" pitchFamily="18" charset="0"/>
              </a:rPr>
              <a:t> Алі </a:t>
            </a:r>
            <a:r>
              <a:rPr lang="uk-UA" sz="3600" b="1" dirty="0" err="1">
                <a:solidFill>
                  <a:srgbClr val="FF0000"/>
                </a:solidFill>
                <a:highlight>
                  <a:srgbClr val="0000FF"/>
                </a:highlight>
                <a:latin typeface="Times New Roman" panose="02020603050405020304" pitchFamily="18" charset="0"/>
                <a:cs typeface="Times New Roman" panose="02020603050405020304" pitchFamily="18" charset="0"/>
              </a:rPr>
              <a:t>Джинна</a:t>
            </a:r>
            <a:endParaRPr lang="uk-UA" sz="3600" b="1" dirty="0">
              <a:solidFill>
                <a:srgbClr val="FF0000"/>
              </a:solidFill>
              <a:highlight>
                <a:srgbClr val="0000FF"/>
              </a:highlight>
              <a:latin typeface="Times New Roman" panose="02020603050405020304" pitchFamily="18" charset="0"/>
              <a:cs typeface="Times New Roman" panose="02020603050405020304" pitchFamily="18" charset="0"/>
            </a:endParaRPr>
          </a:p>
          <a:p>
            <a:pPr marL="0" indent="0" algn="just">
              <a:buNone/>
            </a:pP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 </a:t>
            </a:r>
            <a:r>
              <a:rPr lang="uk-UA" sz="3200" b="1" dirty="0">
                <a:solidFill>
                  <a:srgbClr val="FFFF00"/>
                </a:solidFill>
                <a:highlight>
                  <a:srgbClr val="FF0000"/>
                </a:highlight>
                <a:latin typeface="Times New Roman" panose="02020603050405020304" pitchFamily="18" charset="0"/>
                <a:cs typeface="Times New Roman" panose="02020603050405020304" pitchFamily="18" charset="0"/>
              </a:rPr>
              <a:t>(</a:t>
            </a:r>
            <a:r>
              <a:rPr lang="en-US" sz="3200" b="1" dirty="0">
                <a:solidFill>
                  <a:srgbClr val="FFFF00"/>
                </a:solidFill>
                <a:highlight>
                  <a:srgbClr val="FF0000"/>
                </a:highlight>
                <a:latin typeface="Times New Roman" panose="02020603050405020304" pitchFamily="18" charset="0"/>
                <a:cs typeface="Times New Roman" panose="02020603050405020304" pitchFamily="18" charset="0"/>
              </a:rPr>
              <a:t>25</a:t>
            </a:r>
            <a:r>
              <a:rPr lang="uk-UA" sz="3200" b="1" dirty="0">
                <a:solidFill>
                  <a:srgbClr val="FFFF00"/>
                </a:solidFill>
                <a:highlight>
                  <a:srgbClr val="FF0000"/>
                </a:highlight>
                <a:latin typeface="Times New Roman" panose="02020603050405020304" pitchFamily="18" charset="0"/>
                <a:cs typeface="Times New Roman" panose="02020603050405020304" pitchFamily="18" charset="0"/>
              </a:rPr>
              <a:t>.12.1876 — 11.09.1948)</a:t>
            </a:r>
          </a:p>
          <a:p>
            <a:pPr marL="0" indent="0" algn="just">
              <a:buNone/>
            </a:pPr>
            <a:endParaRPr lang="uk-UA" sz="3200" b="1" dirty="0">
              <a:solidFill>
                <a:srgbClr val="FFFF00"/>
              </a:solidFill>
              <a:highlight>
                <a:srgbClr val="FF0000"/>
              </a:highlight>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BE816B1B-4D6D-80B6-9165-E16BFD42B24F}"/>
              </a:ext>
            </a:extLst>
          </p:cNvPr>
          <p:cNvPicPr>
            <a:picLocks noChangeAspect="1"/>
          </p:cNvPicPr>
          <p:nvPr/>
        </p:nvPicPr>
        <p:blipFill>
          <a:blip r:embed="rId2"/>
          <a:stretch>
            <a:fillRect/>
          </a:stretch>
        </p:blipFill>
        <p:spPr>
          <a:xfrm>
            <a:off x="702853" y="2521820"/>
            <a:ext cx="3151392" cy="4140064"/>
          </a:xfrm>
          <a:prstGeom prst="rect">
            <a:avLst/>
          </a:prstGeom>
        </p:spPr>
      </p:pic>
      <p:pic>
        <p:nvPicPr>
          <p:cNvPr id="3" name="Рисунок 2">
            <a:extLst>
              <a:ext uri="{FF2B5EF4-FFF2-40B4-BE49-F238E27FC236}">
                <a16:creationId xmlns:a16="http://schemas.microsoft.com/office/drawing/2014/main" id="{D045891D-52D6-B803-9627-0DB67F73A1A3}"/>
              </a:ext>
            </a:extLst>
          </p:cNvPr>
          <p:cNvPicPr>
            <a:picLocks noChangeAspect="1"/>
          </p:cNvPicPr>
          <p:nvPr/>
        </p:nvPicPr>
        <p:blipFill>
          <a:blip r:embed="rId3"/>
          <a:stretch>
            <a:fillRect/>
          </a:stretch>
        </p:blipFill>
        <p:spPr>
          <a:xfrm>
            <a:off x="4908752" y="1243116"/>
            <a:ext cx="7253750" cy="5585388"/>
          </a:xfrm>
          <a:prstGeom prst="rect">
            <a:avLst/>
          </a:prstGeom>
        </p:spPr>
      </p:pic>
    </p:spTree>
    <p:extLst>
      <p:ext uri="{BB962C8B-B14F-4D97-AF65-F5344CB8AC3E}">
        <p14:creationId xmlns:p14="http://schemas.microsoft.com/office/powerpoint/2010/main" val="374018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lnSpcReduction="10000"/>
          </a:bodyPr>
          <a:lstStyle/>
          <a:p>
            <a:pPr marL="0" indent="0" algn="just">
              <a:buNone/>
            </a:pPr>
            <a:r>
              <a:rPr lang="uk-UA" sz="3200" b="1" dirty="0">
                <a:latin typeface="Times New Roman" panose="02020603050405020304" pitchFamily="18" charset="0"/>
                <a:cs typeface="Times New Roman" panose="02020603050405020304" pitchFamily="18" charset="0"/>
              </a:rPr>
              <a:t>У </a:t>
            </a:r>
            <a:r>
              <a:rPr lang="uk-UA" sz="3200" b="1" dirty="0">
                <a:highlight>
                  <a:srgbClr val="FF0000"/>
                </a:highlight>
                <a:latin typeface="Times New Roman" panose="02020603050405020304" pitchFamily="18" charset="0"/>
                <a:cs typeface="Times New Roman" panose="02020603050405020304" pitchFamily="18" charset="0"/>
              </a:rPr>
              <a:t>липні 1918 р.</a:t>
            </a:r>
            <a:r>
              <a:rPr lang="uk-UA" sz="3200" b="1" dirty="0">
                <a:latin typeface="Times New Roman" panose="02020603050405020304" pitchFamily="18" charset="0"/>
                <a:cs typeface="Times New Roman" panose="02020603050405020304" pitchFamily="18" charset="0"/>
              </a:rPr>
              <a:t> був опублікований проект закону «</a:t>
            </a:r>
            <a:r>
              <a:rPr lang="uk-UA" sz="3200" b="1" dirty="0">
                <a:solidFill>
                  <a:srgbClr val="FFFF00"/>
                </a:solidFill>
                <a:latin typeface="Times New Roman" panose="02020603050405020304" pitchFamily="18" charset="0"/>
                <a:cs typeface="Times New Roman" panose="02020603050405020304" pitchFamily="18" charset="0"/>
              </a:rPr>
              <a:t>Про управління Індією</a:t>
            </a:r>
            <a:r>
              <a:rPr lang="uk-UA" sz="3200" b="1" dirty="0">
                <a:latin typeface="Times New Roman" panose="02020603050405020304" pitchFamily="18" charset="0"/>
                <a:cs typeface="Times New Roman" panose="02020603050405020304" pitchFamily="18" charset="0"/>
              </a:rPr>
              <a:t>», відомий як </a:t>
            </a:r>
            <a:r>
              <a:rPr lang="uk-UA" sz="3200" b="1" dirty="0">
                <a:highlight>
                  <a:srgbClr val="FF0000"/>
                </a:highlight>
                <a:latin typeface="Times New Roman" panose="02020603050405020304" pitchFamily="18" charset="0"/>
                <a:cs typeface="Times New Roman" panose="02020603050405020304" pitchFamily="18" charset="0"/>
              </a:rPr>
              <a:t>реформа </a:t>
            </a:r>
            <a:r>
              <a:rPr lang="uk-UA" sz="3200" b="1" dirty="0" err="1">
                <a:highlight>
                  <a:srgbClr val="FF0000"/>
                </a:highlight>
                <a:latin typeface="Times New Roman" panose="02020603050405020304" pitchFamily="18" charset="0"/>
                <a:cs typeface="Times New Roman" panose="02020603050405020304" pitchFamily="18" charset="0"/>
              </a:rPr>
              <a:t>Монтегю-Челмсфорда</a:t>
            </a:r>
            <a:r>
              <a:rPr lang="uk-UA" sz="3200" b="1" dirty="0">
                <a:latin typeface="Times New Roman" panose="02020603050405020304" pitchFamily="18" charset="0"/>
                <a:cs typeface="Times New Roman" panose="02020603050405020304" pitchFamily="18" charset="0"/>
              </a:rPr>
              <a:t>. Самоврядування, що очікувалося, для Індії не </a:t>
            </a:r>
            <a:r>
              <a:rPr lang="uk-UA" sz="3200" b="1" dirty="0" err="1">
                <a:latin typeface="Times New Roman" panose="02020603050405020304" pitchFamily="18" charset="0"/>
                <a:cs typeface="Times New Roman" panose="02020603050405020304" pitchFamily="18" charset="0"/>
              </a:rPr>
              <a:t>послідувало</a:t>
            </a:r>
            <a:r>
              <a:rPr lang="uk-UA" sz="3200" b="1" dirty="0">
                <a:latin typeface="Times New Roman" panose="02020603050405020304" pitchFamily="18" charset="0"/>
                <a:cs typeface="Times New Roman" panose="02020603050405020304" pitchFamily="18" charset="0"/>
              </a:rPr>
              <a:t>, правда, деякі поступки були зроблені. </a:t>
            </a:r>
            <a:r>
              <a:rPr lang="uk-UA" sz="3200" b="1" dirty="0">
                <a:highlight>
                  <a:srgbClr val="0000FF"/>
                </a:highlight>
                <a:latin typeface="Times New Roman" panose="02020603050405020304" pitchFamily="18" charset="0"/>
                <a:cs typeface="Times New Roman" panose="02020603050405020304" pitchFamily="18" charset="0"/>
              </a:rPr>
              <a:t>Розширювалася виборна більшість в Законодавчих зборах провінцій, знижувався майновий ценз, що дозволило збільшити число виборців в три рази. Але найголовніше – індійцям дозволялося займати пости, правда, другорядні (охорона здоров’я, освіта і т. п.), у Виконавчих радах (урядах) при віце-королі і в провінціях. Англійські власті зберегли за собою право вето на всі акти Законодавчих зборів і право їх розпуску на свій розсуд</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871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a:bodyPr>
          <a:lstStyle/>
          <a:p>
            <a:pPr marL="0" indent="0" algn="just">
              <a:buNone/>
            </a:pPr>
            <a:r>
              <a:rPr lang="uk-UA" sz="4200" b="1" dirty="0">
                <a:latin typeface="Times New Roman" panose="02020603050405020304" pitchFamily="18" charset="0"/>
                <a:cs typeface="Times New Roman" panose="02020603050405020304" pitchFamily="18" charset="0"/>
              </a:rPr>
              <a:t>Частина лідерів ІНК були схильні погодитися навіть на такий варіант. </a:t>
            </a:r>
            <a:r>
              <a:rPr lang="uk-UA" sz="4200" b="1" dirty="0">
                <a:solidFill>
                  <a:srgbClr val="FFFF00"/>
                </a:solidFill>
                <a:latin typeface="Times New Roman" panose="02020603050405020304" pitchFamily="18" charset="0"/>
                <a:cs typeface="Times New Roman" panose="02020603050405020304" pitchFamily="18" charset="0"/>
              </a:rPr>
              <a:t>Але в цілому ІНК на своєму щорічному конгресі в Бомбеї в </a:t>
            </a:r>
            <a:r>
              <a:rPr lang="uk-UA" sz="4200" b="1" dirty="0">
                <a:solidFill>
                  <a:srgbClr val="FFFF00"/>
                </a:solidFill>
                <a:highlight>
                  <a:srgbClr val="FF0000"/>
                </a:highlight>
                <a:latin typeface="Times New Roman" panose="02020603050405020304" pitchFamily="18" charset="0"/>
                <a:cs typeface="Times New Roman" panose="02020603050405020304" pitchFamily="18" charset="0"/>
              </a:rPr>
              <a:t>серпні 1918 р.</a:t>
            </a:r>
            <a:r>
              <a:rPr lang="uk-UA" sz="4200" b="1" dirty="0">
                <a:solidFill>
                  <a:srgbClr val="FFFF00"/>
                </a:solidFill>
                <a:latin typeface="Times New Roman" panose="02020603050405020304" pitchFamily="18" charset="0"/>
                <a:cs typeface="Times New Roman" panose="02020603050405020304" pitchFamily="18" charset="0"/>
              </a:rPr>
              <a:t> відкинув проект </a:t>
            </a:r>
            <a:r>
              <a:rPr lang="uk-UA" sz="4200" b="1" dirty="0" err="1">
                <a:solidFill>
                  <a:srgbClr val="FFFF00"/>
                </a:solidFill>
                <a:latin typeface="Times New Roman" panose="02020603050405020304" pitchFamily="18" charset="0"/>
                <a:cs typeface="Times New Roman" panose="02020603050405020304" pitchFamily="18" charset="0"/>
              </a:rPr>
              <a:t>Монтегю-Челмсфорда</a:t>
            </a:r>
            <a:r>
              <a:rPr lang="uk-UA" sz="4200" b="1" dirty="0">
                <a:latin typeface="Times New Roman" panose="02020603050405020304" pitchFamily="18" charset="0"/>
                <a:cs typeface="Times New Roman" panose="02020603050405020304" pitchFamily="18" charset="0"/>
              </a:rPr>
              <a:t>. Проте що-небудь протиставити англійській владі не зміг. Закон «Про управління Індією» був прийнятий парламентом у </a:t>
            </a:r>
            <a:r>
              <a:rPr lang="uk-UA" sz="4200" b="1" dirty="0">
                <a:highlight>
                  <a:srgbClr val="FF0000"/>
                </a:highlight>
                <a:latin typeface="Times New Roman" panose="02020603050405020304" pitchFamily="18" charset="0"/>
                <a:cs typeface="Times New Roman" panose="02020603050405020304" pitchFamily="18" charset="0"/>
              </a:rPr>
              <a:t>1919 р.</a:t>
            </a:r>
          </a:p>
        </p:txBody>
      </p:sp>
    </p:spTree>
    <p:extLst>
      <p:ext uri="{BB962C8B-B14F-4D97-AF65-F5344CB8AC3E}">
        <p14:creationId xmlns:p14="http://schemas.microsoft.com/office/powerpoint/2010/main" val="173981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a:bodyPr>
          <a:lstStyle/>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19 березня 1919 р.</a:t>
            </a:r>
            <a:r>
              <a:rPr lang="uk-UA" sz="3600" b="1" dirty="0">
                <a:latin typeface="Times New Roman" panose="02020603050405020304" pitchFamily="18" charset="0"/>
                <a:cs typeface="Times New Roman" panose="02020603050405020304" pitchFamily="18" charset="0"/>
              </a:rPr>
              <a:t> в Індії були введені в дію </a:t>
            </a:r>
            <a:r>
              <a:rPr lang="uk-UA" sz="3600" b="1" dirty="0">
                <a:highlight>
                  <a:srgbClr val="000080"/>
                </a:highlight>
                <a:latin typeface="Times New Roman" panose="02020603050405020304" pitchFamily="18" charset="0"/>
                <a:cs typeface="Times New Roman" panose="02020603050405020304" pitchFamily="18" charset="0"/>
              </a:rPr>
              <a:t>закони </a:t>
            </a:r>
            <a:r>
              <a:rPr lang="uk-UA" sz="3600" b="1" dirty="0" err="1">
                <a:highlight>
                  <a:srgbClr val="000080"/>
                </a:highlight>
                <a:latin typeface="Times New Roman" panose="02020603050405020304" pitchFamily="18" charset="0"/>
                <a:cs typeface="Times New Roman" panose="02020603050405020304" pitchFamily="18" charset="0"/>
              </a:rPr>
              <a:t>Роулетта</a:t>
            </a:r>
            <a:r>
              <a:rPr lang="uk-UA" sz="3600" b="1" dirty="0">
                <a:latin typeface="Times New Roman" panose="02020603050405020304" pitchFamily="18" charset="0"/>
                <a:cs typeface="Times New Roman" panose="02020603050405020304" pitchFamily="18" charset="0"/>
              </a:rPr>
              <a:t>. Вони повинні були замінити закони військового часу, які могли діяти після закінчення війни не більше шести місяців. Згідно законів </a:t>
            </a:r>
            <a:r>
              <a:rPr lang="uk-UA" sz="3600" b="1" dirty="0" err="1">
                <a:latin typeface="Times New Roman" panose="02020603050405020304" pitchFamily="18" charset="0"/>
                <a:cs typeface="Times New Roman" panose="02020603050405020304" pitchFamily="18" charset="0"/>
              </a:rPr>
              <a:t>Роулетта</a:t>
            </a:r>
            <a:r>
              <a:rPr lang="uk-UA" sz="3600" b="1" dirty="0">
                <a:latin typeface="Times New Roman" panose="02020603050405020304" pitchFamily="18" charset="0"/>
                <a:cs typeface="Times New Roman" panose="02020603050405020304" pitchFamily="18" charset="0"/>
              </a:rPr>
              <a:t>, адміністративна влада в Індії отримала право на розгін мітингів і демонстрацій протесту, відмінявся суд присяжних у політичних справах,  право на арешти і  без суду, заборонялися будь-які організації і органи преси, встановлювалася  цензура.</a:t>
            </a:r>
          </a:p>
        </p:txBody>
      </p:sp>
    </p:spTree>
    <p:extLst>
      <p:ext uri="{BB962C8B-B14F-4D97-AF65-F5344CB8AC3E}">
        <p14:creationId xmlns:p14="http://schemas.microsoft.com/office/powerpoint/2010/main" val="193554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Autofit/>
          </a:bodyPr>
          <a:lstStyle/>
          <a:p>
            <a:pPr marL="0" indent="0" algn="just">
              <a:buNone/>
            </a:pPr>
            <a:r>
              <a:rPr lang="uk-UA" sz="4800" b="1" dirty="0">
                <a:latin typeface="Times New Roman" panose="02020603050405020304" pitchFamily="18" charset="0"/>
                <a:cs typeface="Times New Roman" panose="02020603050405020304" pitchFamily="18" charset="0"/>
              </a:rPr>
              <a:t>Зрозуміло, подібні заходи не могли стати популярними в Індії, але англійці сподівалися на відсутність дієвої тактики в ІНК, його організаційної слабкості. Насправді, що міг протиставити Конгрес, окрім заяв протесту. </a:t>
            </a:r>
            <a:r>
              <a:rPr lang="uk-UA" sz="4800" b="1" dirty="0">
                <a:highlight>
                  <a:srgbClr val="FF0000"/>
                </a:highlight>
                <a:latin typeface="Times New Roman" panose="02020603050405020304" pitchFamily="18" charset="0"/>
                <a:cs typeface="Times New Roman" panose="02020603050405020304" pitchFamily="18" charset="0"/>
              </a:rPr>
              <a:t>Але ситуація на той час змінилася</a:t>
            </a:r>
            <a:r>
              <a:rPr lang="uk-UA" sz="4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235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FFFF00"/>
                </a:solidFill>
                <a:highlight>
                  <a:srgbClr val="FF0000"/>
                </a:highlight>
              </a:rPr>
              <a:t>2. Початок політичній діяльності М.К. Ганді.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Під час Першої Світової війни до Індії повернувся </a:t>
            </a:r>
            <a:r>
              <a:rPr lang="uk-UA" sz="3600" b="1" dirty="0" err="1">
                <a:highlight>
                  <a:srgbClr val="FF0000"/>
                </a:highlight>
                <a:latin typeface="Times New Roman" panose="02020603050405020304" pitchFamily="18" charset="0"/>
                <a:cs typeface="Times New Roman" panose="02020603050405020304" pitchFamily="18" charset="0"/>
              </a:rPr>
              <a:t>Мохандас</a:t>
            </a:r>
            <a:r>
              <a:rPr lang="uk-UA" sz="3600" b="1" dirty="0">
                <a:highlight>
                  <a:srgbClr val="FF0000"/>
                </a:highlight>
                <a:latin typeface="Times New Roman" panose="02020603050405020304" pitchFamily="18" charset="0"/>
                <a:cs typeface="Times New Roman" panose="02020603050405020304" pitchFamily="18" charset="0"/>
              </a:rPr>
              <a:t> </a:t>
            </a:r>
            <a:r>
              <a:rPr lang="uk-UA" sz="3600" b="1" dirty="0" err="1">
                <a:highlight>
                  <a:srgbClr val="FF0000"/>
                </a:highlight>
                <a:latin typeface="Times New Roman" panose="02020603050405020304" pitchFamily="18" charset="0"/>
                <a:cs typeface="Times New Roman" panose="02020603050405020304" pitchFamily="18" charset="0"/>
              </a:rPr>
              <a:t>Карамчанд</a:t>
            </a:r>
            <a:r>
              <a:rPr lang="uk-UA" sz="3600" b="1" dirty="0">
                <a:highlight>
                  <a:srgbClr val="FF0000"/>
                </a:highlight>
                <a:latin typeface="Times New Roman" panose="02020603050405020304" pitchFamily="18" charset="0"/>
                <a:cs typeface="Times New Roman" panose="02020603050405020304" pitchFamily="18" charset="0"/>
              </a:rPr>
              <a:t> Ганді</a:t>
            </a:r>
            <a:r>
              <a:rPr lang="uk-UA" sz="3600" b="1" dirty="0">
                <a:latin typeface="Times New Roman" panose="02020603050405020304" pitchFamily="18" charset="0"/>
                <a:cs typeface="Times New Roman" panose="02020603050405020304" pitchFamily="18" charset="0"/>
              </a:rPr>
              <a:t>. Вже тоді він мав світову популярність завдяки своїй діяльності в Південній Африці. Там він як юрист захищав інтереси індійської общини і розробив тактику </a:t>
            </a:r>
            <a:r>
              <a:rPr lang="uk-UA" sz="3600" b="1" dirty="0" err="1">
                <a:highlight>
                  <a:srgbClr val="800000"/>
                </a:highlight>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 </a:t>
            </a:r>
            <a:r>
              <a:rPr lang="uk-UA" sz="3600" b="1" i="1" dirty="0">
                <a:solidFill>
                  <a:srgbClr val="FFFF00"/>
                </a:solidFill>
                <a:latin typeface="Times New Roman" panose="02020603050405020304" pitchFamily="18" charset="0"/>
                <a:cs typeface="Times New Roman" panose="02020603050405020304" pitchFamily="18" charset="0"/>
              </a:rPr>
              <a:t>ненасильницької боротьби за незалежність у формі </a:t>
            </a:r>
            <a:r>
              <a:rPr lang="uk-UA" sz="3600" b="1" i="1" dirty="0" err="1">
                <a:solidFill>
                  <a:srgbClr val="FFFF00"/>
                </a:solidFill>
                <a:latin typeface="Times New Roman" panose="02020603050405020304" pitchFamily="18" charset="0"/>
                <a:cs typeface="Times New Roman" panose="02020603050405020304" pitchFamily="18" charset="0"/>
              </a:rPr>
              <a:t>неспівпраці</a:t>
            </a:r>
            <a:r>
              <a:rPr lang="uk-UA" sz="3600" b="1" i="1" dirty="0">
                <a:solidFill>
                  <a:srgbClr val="FFFF00"/>
                </a:solidFill>
                <a:latin typeface="Times New Roman" panose="02020603050405020304" pitchFamily="18" charset="0"/>
                <a:cs typeface="Times New Roman" panose="02020603050405020304" pitchFamily="18" charset="0"/>
              </a:rPr>
              <a:t> і громадянської непокори</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Повернувшись до Індії в </a:t>
            </a:r>
            <a:r>
              <a:rPr lang="uk-UA" sz="3600" b="1" dirty="0">
                <a:highlight>
                  <a:srgbClr val="800000"/>
                </a:highlight>
                <a:latin typeface="Times New Roman" panose="02020603050405020304" pitchFamily="18" charset="0"/>
                <a:cs typeface="Times New Roman" panose="02020603050405020304" pitchFamily="18" charset="0"/>
              </a:rPr>
              <a:t>1915 р</a:t>
            </a:r>
            <a:r>
              <a:rPr lang="uk-UA" sz="3600" b="1" dirty="0">
                <a:latin typeface="Times New Roman" panose="02020603050405020304" pitchFamily="18" charset="0"/>
                <a:cs typeface="Times New Roman" panose="02020603050405020304" pitchFamily="18" charset="0"/>
              </a:rPr>
              <a:t>., М.К. Ганді  у себе на батьківщині, недалеко від м. Ахмадабада.</a:t>
            </a:r>
          </a:p>
        </p:txBody>
      </p:sp>
    </p:spTree>
    <p:extLst>
      <p:ext uri="{BB962C8B-B14F-4D97-AF65-F5344CB8AC3E}">
        <p14:creationId xmlns:p14="http://schemas.microsoft.com/office/powerpoint/2010/main" val="396043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FFFF00"/>
                </a:solidFill>
                <a:highlight>
                  <a:srgbClr val="FF0000"/>
                </a:highlight>
              </a:rPr>
              <a:t>2. Початок політичній діяльності М.К. Ганді.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5909187" cy="6202217"/>
          </a:xfrm>
        </p:spPr>
        <p:txBody>
          <a:bodyPr>
            <a:normAutofit/>
          </a:bodyPr>
          <a:lstStyle/>
          <a:p>
            <a:pPr marL="0" indent="0" algn="ctr">
              <a:buNone/>
            </a:pPr>
            <a:r>
              <a:rPr lang="uk-UA" sz="3600" b="1" dirty="0" err="1">
                <a:solidFill>
                  <a:srgbClr val="0070C0"/>
                </a:solidFill>
                <a:effectLst/>
                <a:highlight>
                  <a:srgbClr val="FFFF00"/>
                </a:highlight>
                <a:latin typeface="Times New Roman" panose="02020603050405020304" pitchFamily="18" charset="0"/>
                <a:cs typeface="Times New Roman" panose="02020603050405020304" pitchFamily="18" charset="0"/>
              </a:rPr>
              <a:t>Мохандас</a:t>
            </a:r>
            <a:r>
              <a:rPr lang="uk-UA" sz="3600" b="1" dirty="0">
                <a:solidFill>
                  <a:srgbClr val="0070C0"/>
                </a:solidFill>
                <a:effectLst/>
                <a:highlight>
                  <a:srgbClr val="FFFF00"/>
                </a:highlight>
                <a:latin typeface="Times New Roman" panose="02020603050405020304" pitchFamily="18" charset="0"/>
                <a:cs typeface="Times New Roman" panose="02020603050405020304" pitchFamily="18" charset="0"/>
              </a:rPr>
              <a:t> </a:t>
            </a:r>
            <a:r>
              <a:rPr lang="uk-UA" sz="3600" b="1" dirty="0" err="1">
                <a:solidFill>
                  <a:srgbClr val="0070C0"/>
                </a:solidFill>
                <a:effectLst/>
                <a:highlight>
                  <a:srgbClr val="FFFF00"/>
                </a:highlight>
                <a:latin typeface="Times New Roman" panose="02020603050405020304" pitchFamily="18" charset="0"/>
                <a:cs typeface="Times New Roman" panose="02020603050405020304" pitchFamily="18" charset="0"/>
              </a:rPr>
              <a:t>Карамчанд</a:t>
            </a:r>
            <a:r>
              <a:rPr lang="uk-UA" sz="3600" b="1" dirty="0">
                <a:solidFill>
                  <a:srgbClr val="0070C0"/>
                </a:solidFill>
                <a:effectLst/>
                <a:highlight>
                  <a:srgbClr val="FFFF00"/>
                </a:highlight>
                <a:latin typeface="Times New Roman" panose="02020603050405020304" pitchFamily="18" charset="0"/>
                <a:cs typeface="Times New Roman" panose="02020603050405020304" pitchFamily="18" charset="0"/>
              </a:rPr>
              <a:t> Ганді</a:t>
            </a:r>
          </a:p>
          <a:p>
            <a:pPr marL="0" indent="0" algn="ctr">
              <a:buNone/>
            </a:pPr>
            <a:r>
              <a:rPr lang="uk-UA" sz="3600" b="1" dirty="0">
                <a:latin typeface="Times New Roman" panose="02020603050405020304" pitchFamily="18" charset="0"/>
                <a:cs typeface="Times New Roman" panose="02020603050405020304" pitchFamily="18" charset="0"/>
              </a:rPr>
              <a:t>(2.10.1869 — 30.01.1948)</a:t>
            </a:r>
          </a:p>
        </p:txBody>
      </p:sp>
      <p:pic>
        <p:nvPicPr>
          <p:cNvPr id="2" name="Рисунок 1">
            <a:extLst>
              <a:ext uri="{FF2B5EF4-FFF2-40B4-BE49-F238E27FC236}">
                <a16:creationId xmlns:a16="http://schemas.microsoft.com/office/drawing/2014/main" id="{E4455CF0-3E02-8930-922E-12D889C419FA}"/>
              </a:ext>
            </a:extLst>
          </p:cNvPr>
          <p:cNvPicPr>
            <a:picLocks noChangeAspect="1"/>
          </p:cNvPicPr>
          <p:nvPr/>
        </p:nvPicPr>
        <p:blipFill>
          <a:blip r:embed="rId2"/>
          <a:stretch>
            <a:fillRect/>
          </a:stretch>
        </p:blipFill>
        <p:spPr>
          <a:xfrm>
            <a:off x="7757036" y="655783"/>
            <a:ext cx="4342373" cy="6190191"/>
          </a:xfrm>
          <a:prstGeom prst="rect">
            <a:avLst/>
          </a:prstGeom>
        </p:spPr>
      </p:pic>
      <p:pic>
        <p:nvPicPr>
          <p:cNvPr id="3" name="Рисунок 2">
            <a:extLst>
              <a:ext uri="{FF2B5EF4-FFF2-40B4-BE49-F238E27FC236}">
                <a16:creationId xmlns:a16="http://schemas.microsoft.com/office/drawing/2014/main" id="{FDA90117-6D2C-1439-35B3-AAC7DEDCE6D0}"/>
              </a:ext>
            </a:extLst>
          </p:cNvPr>
          <p:cNvPicPr>
            <a:picLocks noChangeAspect="1"/>
          </p:cNvPicPr>
          <p:nvPr/>
        </p:nvPicPr>
        <p:blipFill>
          <a:blip r:embed="rId3"/>
          <a:stretch>
            <a:fillRect/>
          </a:stretch>
        </p:blipFill>
        <p:spPr>
          <a:xfrm>
            <a:off x="1139856" y="2083858"/>
            <a:ext cx="3629474" cy="4685651"/>
          </a:xfrm>
          <a:prstGeom prst="rect">
            <a:avLst/>
          </a:prstGeom>
        </p:spPr>
      </p:pic>
    </p:spTree>
    <p:extLst>
      <p:ext uri="{BB962C8B-B14F-4D97-AF65-F5344CB8AC3E}">
        <p14:creationId xmlns:p14="http://schemas.microsoft.com/office/powerpoint/2010/main" val="245402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fontScale="92500" lnSpcReduction="20000"/>
          </a:bodyPr>
          <a:lstStyle/>
          <a:p>
            <a:pPr marL="0" indent="0" algn="just">
              <a:buNone/>
            </a:pPr>
            <a:r>
              <a:rPr lang="uk-UA" sz="3200" b="1" dirty="0">
                <a:latin typeface="Times New Roman" panose="02020603050405020304" pitchFamily="18" charset="0"/>
                <a:cs typeface="Times New Roman" panose="02020603050405020304" pitchFamily="18" charset="0"/>
              </a:rPr>
              <a:t>Більша частина Індії на початку XX ст.  була британською колонією, решта – близько 600 князівств – мала з Англією двосторонні договори і також входила до складу Британської імперії. </a:t>
            </a:r>
          </a:p>
          <a:p>
            <a:pPr marL="0" indent="0" algn="just">
              <a:buNone/>
            </a:pPr>
            <a:r>
              <a:rPr lang="uk-UA" sz="3200" b="1" dirty="0">
                <a:latin typeface="Times New Roman" panose="02020603050405020304" pitchFamily="18" charset="0"/>
                <a:cs typeface="Times New Roman" panose="02020603050405020304" pitchFamily="18" charset="0"/>
              </a:rPr>
              <a:t>Індія взяла участь у Першій Світовій війні на її стороні і внесла істотний внесок в перемогу Антанти. Півтора мільйони індійців безпосередньо брали участь в бойових діях британської армії і зазнали чималі втрати. Сотні тисяч мирних громадян були мобілізовані для робіт в прифронтовій смузі. Індія була постачальником величезної кількості продовольства і сільськогосподарської сировини, не дивлячись на власні соціальні біди втрати (</a:t>
            </a:r>
            <a:r>
              <a:rPr lang="uk-UA" sz="3200" b="1" dirty="0">
                <a:highlight>
                  <a:srgbClr val="800000"/>
                </a:highlight>
                <a:latin typeface="Times New Roman" panose="02020603050405020304" pitchFamily="18" charset="0"/>
                <a:cs typeface="Times New Roman" panose="02020603050405020304" pitchFamily="18" charset="0"/>
              </a:rPr>
              <a:t>як відомо, тільки з голоду в роки війни загинуло близько 13 млн. осіб</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201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FFFF00"/>
                </a:solidFill>
                <a:highlight>
                  <a:srgbClr val="FF0000"/>
                </a:highlight>
              </a:rPr>
              <a:t>2. Початок політичній діяльності М.К. Ганді.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775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Там, в містечку </a:t>
            </a:r>
            <a:r>
              <a:rPr lang="uk-UA" sz="3600" b="1" dirty="0" err="1">
                <a:highlight>
                  <a:srgbClr val="FF00FF"/>
                </a:highlight>
                <a:latin typeface="Times New Roman" panose="02020603050405020304" pitchFamily="18" charset="0"/>
                <a:cs typeface="Times New Roman" panose="02020603050405020304" pitchFamily="18" charset="0"/>
              </a:rPr>
              <a:t>Сабарматі</a:t>
            </a:r>
            <a:r>
              <a:rPr lang="uk-UA" sz="3600" b="1" dirty="0">
                <a:latin typeface="Times New Roman" panose="02020603050405020304" pitchFamily="18" charset="0"/>
                <a:cs typeface="Times New Roman" panose="02020603050405020304" pitchFamily="18" charset="0"/>
              </a:rPr>
              <a:t>, він заснував </a:t>
            </a:r>
            <a:r>
              <a:rPr lang="uk-UA" sz="3600" b="1" dirty="0" err="1">
                <a:highlight>
                  <a:srgbClr val="FF00FF"/>
                </a:highlight>
                <a:latin typeface="Times New Roman" panose="02020603050405020304" pitchFamily="18" charset="0"/>
                <a:cs typeface="Times New Roman" panose="02020603050405020304" pitchFamily="18" charset="0"/>
              </a:rPr>
              <a:t>ашрам</a:t>
            </a:r>
            <a:r>
              <a:rPr lang="uk-UA" sz="3600" b="1" dirty="0">
                <a:highlight>
                  <a:srgbClr val="FF00FF"/>
                </a:highlight>
                <a:latin typeface="Times New Roman" panose="02020603050405020304" pitchFamily="18" charset="0"/>
                <a:cs typeface="Times New Roman" panose="02020603050405020304" pitchFamily="18" charset="0"/>
              </a:rPr>
              <a:t> (школу, релігійна організація)</a:t>
            </a:r>
            <a:r>
              <a:rPr lang="uk-UA" sz="3600" b="1" dirty="0">
                <a:latin typeface="Times New Roman" panose="02020603050405020304" pitchFamily="18" charset="0"/>
                <a:cs typeface="Times New Roman" panose="02020603050405020304" pitchFamily="18" charset="0"/>
              </a:rPr>
              <a:t>, куди стікалися учні не тільки зі всієї Індії, але і з інших країн. М.К. Ганді вчив  їх принципам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учасник боротьби у жодному випадку не повинен вдаватися до насильства </a:t>
            </a:r>
            <a:r>
              <a:rPr lang="uk-UA" sz="3600" b="1" dirty="0">
                <a:highlight>
                  <a:srgbClr val="FF0000"/>
                </a:highlight>
                <a:latin typeface="Times New Roman" panose="02020603050405020304" pitchFamily="18" charset="0"/>
                <a:cs typeface="Times New Roman" panose="02020603050405020304" pitchFamily="18" charset="0"/>
              </a:rPr>
              <a:t>і ухилятися від покарання (</a:t>
            </a:r>
            <a:r>
              <a:rPr lang="uk-UA" sz="3600" b="1" dirty="0" err="1">
                <a:highlight>
                  <a:srgbClr val="FF0000"/>
                </a:highlight>
                <a:latin typeface="Times New Roman" panose="02020603050405020304" pitchFamily="18" charset="0"/>
                <a:cs typeface="Times New Roman" panose="02020603050405020304" pitchFamily="18" charset="0"/>
              </a:rPr>
              <a:t>сатьяхраха</a:t>
            </a:r>
            <a:r>
              <a:rPr lang="uk-UA" sz="3600" b="1" dirty="0">
                <a:highlight>
                  <a:srgbClr val="FF0000"/>
                </a:highlight>
                <a:latin typeface="Times New Roman" panose="02020603050405020304" pitchFamily="18" charset="0"/>
                <a:cs typeface="Times New Roman" panose="02020603050405020304" pitchFamily="18" charset="0"/>
              </a:rPr>
              <a:t> дослівно - наполегливість у істині)</a:t>
            </a:r>
            <a:r>
              <a:rPr lang="uk-UA" sz="3600" b="1" dirty="0">
                <a:latin typeface="Times New Roman" panose="02020603050405020304" pitchFamily="18" charset="0"/>
                <a:cs typeface="Times New Roman" panose="02020603050405020304" pitchFamily="18" charset="0"/>
              </a:rPr>
              <a:t>. </a:t>
            </a:r>
            <a:r>
              <a:rPr lang="uk-UA" sz="3600" b="1" dirty="0">
                <a:solidFill>
                  <a:srgbClr val="FFFF00"/>
                </a:solidFill>
                <a:latin typeface="Times New Roman" panose="02020603050405020304" pitchFamily="18" charset="0"/>
                <a:cs typeface="Times New Roman" panose="02020603050405020304" pitchFamily="18" charset="0"/>
              </a:rPr>
              <a:t>Боротьба мирним шляхом</a:t>
            </a:r>
            <a:r>
              <a:rPr lang="uk-UA" sz="3600" b="1" dirty="0">
                <a:latin typeface="Times New Roman" panose="02020603050405020304" pitchFamily="18" charset="0"/>
                <a:cs typeface="Times New Roman" panose="02020603050405020304" pitchFamily="18" charset="0"/>
              </a:rPr>
              <a:t> (</a:t>
            </a:r>
            <a:r>
              <a:rPr lang="uk-UA" sz="3600" b="1" dirty="0" err="1">
                <a:highlight>
                  <a:srgbClr val="FF0000"/>
                </a:highlight>
                <a:latin typeface="Times New Roman" panose="02020603050405020304" pitchFamily="18" charset="0"/>
                <a:cs typeface="Times New Roman" panose="02020603050405020304" pitchFamily="18" charset="0"/>
              </a:rPr>
              <a:t>ахімса</a:t>
            </a:r>
            <a:r>
              <a:rPr lang="uk-UA" sz="3600" b="1" dirty="0">
                <a:latin typeface="Times New Roman" panose="02020603050405020304" pitchFamily="18" charset="0"/>
                <a:cs typeface="Times New Roman" panose="02020603050405020304" pitchFamily="18" charset="0"/>
              </a:rPr>
              <a:t>): неспричинення зла всьому живому. </a:t>
            </a:r>
          </a:p>
          <a:p>
            <a:pPr marL="0" indent="0" algn="just">
              <a:buNone/>
            </a:pPr>
            <a:r>
              <a:rPr lang="uk-UA" sz="3600" b="1" dirty="0">
                <a:latin typeface="Times New Roman" panose="02020603050405020304" pitchFamily="18" charset="0"/>
                <a:cs typeface="Times New Roman" panose="02020603050405020304" pitchFamily="18" charset="0"/>
              </a:rPr>
              <a:t>У боротьбі за </a:t>
            </a:r>
            <a:r>
              <a:rPr lang="uk-UA" sz="3600" b="1" dirty="0" err="1">
                <a:highlight>
                  <a:srgbClr val="800000"/>
                </a:highlight>
                <a:latin typeface="Times New Roman" panose="02020603050405020304" pitchFamily="18" charset="0"/>
                <a:cs typeface="Times New Roman" panose="02020603050405020304" pitchFamily="18" charset="0"/>
              </a:rPr>
              <a:t>сварадж</a:t>
            </a:r>
            <a:r>
              <a:rPr lang="uk-UA" sz="3600" b="1" dirty="0">
                <a:latin typeface="Times New Roman" panose="02020603050405020304" pitchFamily="18" charset="0"/>
                <a:cs typeface="Times New Roman" panose="02020603050405020304" pitchFamily="18" charset="0"/>
              </a:rPr>
              <a:t> (</a:t>
            </a:r>
            <a:r>
              <a:rPr lang="uk-UA" sz="3600" b="1" dirty="0">
                <a:highlight>
                  <a:srgbClr val="800000"/>
                </a:highlight>
                <a:latin typeface="Times New Roman" panose="02020603050405020304" pitchFamily="18" charset="0"/>
                <a:cs typeface="Times New Roman" panose="02020603050405020304" pitchFamily="18" charset="0"/>
              </a:rPr>
              <a:t>своє управління</a:t>
            </a:r>
            <a:r>
              <a:rPr lang="uk-UA" sz="3600" b="1" dirty="0">
                <a:latin typeface="Times New Roman" panose="02020603050405020304" pitchFamily="18" charset="0"/>
                <a:cs typeface="Times New Roman" panose="02020603050405020304" pitchFamily="18" charset="0"/>
              </a:rPr>
              <a:t>) він розробляв свої методи досягнення головної мети. Перш за все, </a:t>
            </a:r>
            <a:r>
              <a:rPr lang="uk-UA" sz="3600" b="1" dirty="0">
                <a:highlight>
                  <a:srgbClr val="0000FF"/>
                </a:highlight>
                <a:latin typeface="Times New Roman" panose="02020603050405020304" pitchFamily="18" charset="0"/>
                <a:cs typeface="Times New Roman" panose="02020603050405020304" pitchFamily="18" charset="0"/>
              </a:rPr>
              <a:t>це бойкоти англійських властей</a:t>
            </a:r>
            <a:r>
              <a:rPr lang="uk-UA" sz="3600" b="1" dirty="0">
                <a:latin typeface="Times New Roman" panose="02020603050405020304" pitchFamily="18" charset="0"/>
                <a:cs typeface="Times New Roman" panose="02020603050405020304" pitchFamily="18" charset="0"/>
              </a:rPr>
              <a:t>: </a:t>
            </a:r>
            <a:r>
              <a:rPr lang="uk-UA" sz="3600" b="1" i="1" dirty="0">
                <a:solidFill>
                  <a:srgbClr val="FFFF00"/>
                </a:solidFill>
                <a:latin typeface="Times New Roman" panose="02020603050405020304" pitchFamily="18" charset="0"/>
                <a:cs typeface="Times New Roman" panose="02020603050405020304" pitchFamily="18" charset="0"/>
              </a:rPr>
              <a:t>адміністрації, юридичної системи, шкіл і учбових закладів, посад і почесних звань, англійських товарів; як надзвичайну міру пропонувалося навіть оголосити бойкот податкам</a:t>
            </a:r>
            <a:r>
              <a:rPr lang="uk-UA" sz="3600" b="1" dirty="0">
                <a:latin typeface="Times New Roman" panose="02020603050405020304" pitchFamily="18" charset="0"/>
                <a:cs typeface="Times New Roman" panose="02020603050405020304" pitchFamily="18" charset="0"/>
              </a:rPr>
              <a:t>. М.К. Ганді закликав ігнорувати англійські установи і у разі потреби звертатися до традиційних </a:t>
            </a:r>
            <a:r>
              <a:rPr lang="uk-UA" sz="3600" b="1" dirty="0" err="1">
                <a:highlight>
                  <a:srgbClr val="FF0000"/>
                </a:highlight>
                <a:latin typeface="Times New Roman" panose="02020603050405020304" pitchFamily="18" charset="0"/>
                <a:cs typeface="Times New Roman" panose="02020603050405020304" pitchFamily="18" charset="0"/>
              </a:rPr>
              <a:t>панчаятів</a:t>
            </a:r>
            <a:r>
              <a:rPr lang="uk-UA" sz="3600" b="1" dirty="0">
                <a:latin typeface="Times New Roman" panose="02020603050405020304" pitchFamily="18" charset="0"/>
                <a:cs typeface="Times New Roman" panose="02020603050405020304" pitchFamily="18" charset="0"/>
              </a:rPr>
              <a:t> – </a:t>
            </a:r>
            <a:r>
              <a:rPr lang="uk-UA" sz="3600" b="1" dirty="0">
                <a:highlight>
                  <a:srgbClr val="0000FF"/>
                </a:highlight>
                <a:latin typeface="Times New Roman" panose="02020603050405020304" pitchFamily="18" charset="0"/>
                <a:cs typeface="Times New Roman" panose="02020603050405020304" pitchFamily="18" charset="0"/>
              </a:rPr>
              <a:t>виборних органів в кожному населеному пункті </a:t>
            </a:r>
            <a:r>
              <a:rPr lang="uk-UA" sz="3600" b="1" dirty="0">
                <a:latin typeface="Times New Roman" panose="02020603050405020304" pitchFamily="18" charset="0"/>
                <a:cs typeface="Times New Roman" panose="02020603050405020304" pitchFamily="18" charset="0"/>
              </a:rPr>
              <a:t>і в кастах (</a:t>
            </a:r>
            <a:r>
              <a:rPr lang="uk-UA" sz="3600" b="1" dirty="0" err="1">
                <a:latin typeface="Times New Roman" panose="02020603050405020304" pitchFamily="18" charset="0"/>
                <a:cs typeface="Times New Roman" panose="02020603050405020304" pitchFamily="18" charset="0"/>
              </a:rPr>
              <a:t>сварадж</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415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FFFF00"/>
                </a:solidFill>
                <a:highlight>
                  <a:srgbClr val="FF0000"/>
                </a:highlight>
              </a:rPr>
              <a:t>2. Початок політичній діяльності М.К. Ганді.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Одночасно переслідувалася і інша мета – </a:t>
            </a:r>
            <a:r>
              <a:rPr lang="uk-UA" sz="4000" b="1" dirty="0" err="1">
                <a:highlight>
                  <a:srgbClr val="FF0000"/>
                </a:highlight>
                <a:latin typeface="Times New Roman" panose="02020603050405020304" pitchFamily="18" charset="0"/>
                <a:cs typeface="Times New Roman" panose="02020603050405020304" pitchFamily="18" charset="0"/>
              </a:rPr>
              <a:t>свадеши</a:t>
            </a:r>
            <a:r>
              <a:rPr lang="uk-UA" sz="4000" b="1" dirty="0">
                <a:latin typeface="Times New Roman" panose="02020603050405020304" pitchFamily="18" charset="0"/>
                <a:cs typeface="Times New Roman" panose="02020603050405020304" pitchFamily="18" charset="0"/>
              </a:rPr>
              <a:t> (</a:t>
            </a:r>
            <a:r>
              <a:rPr lang="uk-UA" sz="4000" b="1" dirty="0">
                <a:solidFill>
                  <a:srgbClr val="FFFF00"/>
                </a:solidFill>
                <a:latin typeface="Times New Roman" panose="02020603050405020304" pitchFamily="18" charset="0"/>
                <a:cs typeface="Times New Roman" panose="02020603050405020304" pitchFamily="18" charset="0"/>
              </a:rPr>
              <a:t>своє виробництво</a:t>
            </a:r>
            <a:r>
              <a:rPr lang="uk-UA" sz="4000" b="1" dirty="0">
                <a:latin typeface="Times New Roman" panose="02020603050405020304" pitchFamily="18" charset="0"/>
                <a:cs typeface="Times New Roman" panose="02020603050405020304" pitchFamily="18" charset="0"/>
              </a:rPr>
              <a:t>): необхідно було поступово витіснити англійців з національної економіки. Особливе значення М.К. Ганді надавав пропаганді традиційних індійських тканин (</a:t>
            </a:r>
            <a:r>
              <a:rPr lang="uk-UA" sz="4000" b="1" dirty="0" err="1">
                <a:highlight>
                  <a:srgbClr val="FF0000"/>
                </a:highlight>
                <a:latin typeface="Times New Roman" panose="02020603050405020304" pitchFamily="18" charset="0"/>
                <a:cs typeface="Times New Roman" panose="02020603050405020304" pitchFamily="18" charset="0"/>
              </a:rPr>
              <a:t>кхаді</a:t>
            </a:r>
            <a:r>
              <a:rPr lang="uk-UA" sz="4000" b="1" dirty="0">
                <a:highlight>
                  <a:srgbClr val="FF0000"/>
                </a:highlight>
                <a:latin typeface="Times New Roman" panose="02020603050405020304" pitchFamily="18" charset="0"/>
                <a:cs typeface="Times New Roman" panose="02020603050405020304" pitchFamily="18" charset="0"/>
              </a:rPr>
              <a:t> або </a:t>
            </a:r>
            <a:r>
              <a:rPr lang="uk-UA" sz="4000" b="1" dirty="0" err="1">
                <a:highlight>
                  <a:srgbClr val="FF0000"/>
                </a:highlight>
                <a:latin typeface="Times New Roman" panose="02020603050405020304" pitchFamily="18" charset="0"/>
                <a:cs typeface="Times New Roman" panose="02020603050405020304" pitchFamily="18" charset="0"/>
              </a:rPr>
              <a:t>кході</a:t>
            </a:r>
            <a:r>
              <a:rPr lang="uk-UA" sz="4000" b="1" dirty="0">
                <a:latin typeface="Times New Roman" panose="02020603050405020304" pitchFamily="18" charset="0"/>
                <a:cs typeface="Times New Roman" panose="02020603050405020304" pitchFamily="18" charset="0"/>
              </a:rPr>
              <a:t>), що виготовлялися кустарним способом. Символом відродження ручного ткацтва стала </a:t>
            </a:r>
            <a:r>
              <a:rPr lang="uk-UA" sz="4000" b="1" dirty="0" err="1">
                <a:highlight>
                  <a:srgbClr val="FF0000"/>
                </a:highlight>
                <a:latin typeface="Times New Roman" panose="02020603050405020304" pitchFamily="18" charset="0"/>
                <a:cs typeface="Times New Roman" panose="02020603050405020304" pitchFamily="18" charset="0"/>
              </a:rPr>
              <a:t>чарха</a:t>
            </a:r>
            <a:r>
              <a:rPr lang="uk-UA" sz="4000" b="1" dirty="0">
                <a:latin typeface="Times New Roman" panose="02020603050405020304" pitchFamily="18" charset="0"/>
                <a:cs typeface="Times New Roman" panose="02020603050405020304" pitchFamily="18" charset="0"/>
              </a:rPr>
              <a:t> –веретено (ручний станок).  </a:t>
            </a:r>
          </a:p>
        </p:txBody>
      </p:sp>
    </p:spTree>
    <p:extLst>
      <p:ext uri="{BB962C8B-B14F-4D97-AF65-F5344CB8AC3E}">
        <p14:creationId xmlns:p14="http://schemas.microsoft.com/office/powerpoint/2010/main" val="2447963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FFFF00"/>
                </a:solidFill>
                <a:highlight>
                  <a:srgbClr val="FF0000"/>
                </a:highlight>
              </a:rPr>
              <a:t>2. Початок політичній діяльності М.К. Ганді.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1" y="655782"/>
            <a:ext cx="12191999" cy="6202218"/>
          </a:xfrm>
        </p:spPr>
        <p:txBody>
          <a:bodyPr>
            <a:noAutofit/>
          </a:bodyPr>
          <a:lstStyle/>
          <a:p>
            <a:pPr marL="0" indent="0" algn="just">
              <a:buNone/>
            </a:pPr>
            <a:r>
              <a:rPr lang="uk-UA" sz="2600" b="1" dirty="0">
                <a:highlight>
                  <a:srgbClr val="FF0000"/>
                </a:highlight>
                <a:latin typeface="Times New Roman" panose="02020603050405020304" pitchFamily="18" charset="0"/>
                <a:cs typeface="Times New Roman" panose="02020603050405020304" pitchFamily="18" charset="0"/>
              </a:rPr>
              <a:t>6 квітня 1919 р.</a:t>
            </a:r>
            <a:r>
              <a:rPr lang="uk-UA" sz="2600" b="1" dirty="0">
                <a:latin typeface="Times New Roman" panose="02020603050405020304" pitchFamily="18" charset="0"/>
                <a:cs typeface="Times New Roman" panose="02020603050405020304" pitchFamily="18" charset="0"/>
              </a:rPr>
              <a:t> по всій Індії по заклику М.К. Ганді почався </a:t>
            </a:r>
            <a:r>
              <a:rPr lang="uk-UA" sz="2600" b="1" dirty="0" err="1">
                <a:highlight>
                  <a:srgbClr val="FF0000"/>
                </a:highlight>
                <a:latin typeface="Times New Roman" panose="02020603050405020304" pitchFamily="18" charset="0"/>
                <a:cs typeface="Times New Roman" panose="02020603050405020304" pitchFamily="18" charset="0"/>
              </a:rPr>
              <a:t>хартал</a:t>
            </a:r>
            <a:r>
              <a:rPr lang="uk-UA" sz="2600" b="1" dirty="0">
                <a:latin typeface="Times New Roman" panose="02020603050405020304" pitchFamily="18" charset="0"/>
                <a:cs typeface="Times New Roman" panose="02020603050405020304" pitchFamily="18" charset="0"/>
              </a:rPr>
              <a:t> (</a:t>
            </a:r>
            <a:r>
              <a:rPr lang="uk-UA" sz="2600" b="1" dirty="0">
                <a:highlight>
                  <a:srgbClr val="FF0000"/>
                </a:highlight>
                <a:latin typeface="Times New Roman" panose="02020603050405020304" pitchFamily="18" charset="0"/>
                <a:cs typeface="Times New Roman" panose="02020603050405020304" pitchFamily="18" charset="0"/>
              </a:rPr>
              <a:t>закриття крамниць</a:t>
            </a:r>
            <a:r>
              <a:rPr lang="uk-UA" sz="2600" b="1" dirty="0">
                <a:latin typeface="Times New Roman" panose="02020603050405020304" pitchFamily="18" charset="0"/>
                <a:cs typeface="Times New Roman" panose="02020603050405020304" pitchFamily="18" charset="0"/>
              </a:rPr>
              <a:t>, - </a:t>
            </a:r>
            <a:r>
              <a:rPr lang="uk-UA" sz="2600" b="1" dirty="0">
                <a:solidFill>
                  <a:srgbClr val="FFFF00"/>
                </a:solidFill>
                <a:latin typeface="Times New Roman" panose="02020603050405020304" pitchFamily="18" charset="0"/>
                <a:cs typeface="Times New Roman" panose="02020603050405020304" pitchFamily="18" charset="0"/>
              </a:rPr>
              <a:t>на знак протесту проти законів </a:t>
            </a:r>
            <a:r>
              <a:rPr lang="uk-UA" sz="2600" b="1" dirty="0" err="1">
                <a:solidFill>
                  <a:srgbClr val="FFFF00"/>
                </a:solidFill>
                <a:latin typeface="Times New Roman" panose="02020603050405020304" pitchFamily="18" charset="0"/>
                <a:cs typeface="Times New Roman" panose="02020603050405020304" pitchFamily="18" charset="0"/>
              </a:rPr>
              <a:t>Роулетта</a:t>
            </a:r>
            <a:r>
              <a:rPr lang="uk-UA" sz="2600" b="1" dirty="0">
                <a:latin typeface="Times New Roman" panose="02020603050405020304" pitchFamily="18" charset="0"/>
                <a:cs typeface="Times New Roman" panose="02020603050405020304" pitchFamily="18" charset="0"/>
              </a:rPr>
              <a:t>). Успіх цієї акції був несподівано великий: повсюдно закривалися лавки, припиняли роботу базари, завмирала ділова активність. Влада була безсила. </a:t>
            </a:r>
          </a:p>
          <a:p>
            <a:pPr marL="0" indent="0" algn="just">
              <a:buNone/>
            </a:pPr>
            <a:r>
              <a:rPr lang="uk-UA" sz="2600" b="1" dirty="0">
                <a:latin typeface="Times New Roman" panose="02020603050405020304" pitchFamily="18" charset="0"/>
                <a:cs typeface="Times New Roman" panose="02020603050405020304" pitchFamily="18" charset="0"/>
              </a:rPr>
              <a:t>Проте </a:t>
            </a:r>
            <a:r>
              <a:rPr lang="uk-UA" sz="2600" b="1" dirty="0">
                <a:highlight>
                  <a:srgbClr val="FF0000"/>
                </a:highlight>
                <a:latin typeface="Times New Roman" panose="02020603050405020304" pitchFamily="18" charset="0"/>
                <a:cs typeface="Times New Roman" panose="02020603050405020304" pitchFamily="18" charset="0"/>
              </a:rPr>
              <a:t>13 квітня 1919 р.</a:t>
            </a:r>
            <a:r>
              <a:rPr lang="uk-UA" sz="2600" b="1" dirty="0">
                <a:latin typeface="Times New Roman" panose="02020603050405020304" pitchFamily="18" charset="0"/>
                <a:cs typeface="Times New Roman" panose="02020603050405020304" pitchFamily="18" charset="0"/>
              </a:rPr>
              <a:t> відбулися трагічні події в місті </a:t>
            </a:r>
            <a:r>
              <a:rPr lang="uk-UA" sz="2600" b="1" dirty="0" err="1">
                <a:highlight>
                  <a:srgbClr val="800000"/>
                </a:highlight>
                <a:latin typeface="Times New Roman" panose="02020603050405020304" pitchFamily="18" charset="0"/>
                <a:cs typeface="Times New Roman" panose="02020603050405020304" pitchFamily="18" charset="0"/>
              </a:rPr>
              <a:t>Амрітсарі</a:t>
            </a:r>
            <a:r>
              <a:rPr lang="uk-UA" sz="2600" b="1" dirty="0">
                <a:latin typeface="Times New Roman" panose="02020603050405020304" pitchFamily="18" charset="0"/>
                <a:cs typeface="Times New Roman" panose="02020603050405020304" pitchFamily="18" charset="0"/>
              </a:rPr>
              <a:t> (провінція Пенджаб). Там, на площі </a:t>
            </a:r>
            <a:r>
              <a:rPr lang="uk-UA" sz="2600" b="1" dirty="0" err="1">
                <a:highlight>
                  <a:srgbClr val="FF00FF"/>
                </a:highlight>
                <a:latin typeface="Times New Roman" panose="02020603050405020304" pitchFamily="18" charset="0"/>
                <a:cs typeface="Times New Roman" panose="02020603050405020304" pitchFamily="18" charset="0"/>
              </a:rPr>
              <a:t>Джаліанвалла</a:t>
            </a:r>
            <a:r>
              <a:rPr lang="uk-UA" sz="2600" b="1" dirty="0">
                <a:highlight>
                  <a:srgbClr val="FF00FF"/>
                </a:highlight>
                <a:latin typeface="Times New Roman" panose="02020603050405020304" pitchFamily="18" charset="0"/>
                <a:cs typeface="Times New Roman" panose="02020603050405020304" pitchFamily="18" charset="0"/>
              </a:rPr>
              <a:t> Баг</a:t>
            </a:r>
            <a:r>
              <a:rPr lang="uk-UA" sz="2600" b="1" dirty="0">
                <a:latin typeface="Times New Roman" panose="02020603050405020304" pitchFamily="18" charset="0"/>
                <a:cs typeface="Times New Roman" panose="02020603050405020304" pitchFamily="18" charset="0"/>
              </a:rPr>
              <a:t>, поліція відкрила вогонь по учасниках мітингу; у результаті понад тисяча осіб було убито, близько 2 тис. поранені. </a:t>
            </a:r>
          </a:p>
          <a:p>
            <a:pPr marL="0" indent="0" algn="just">
              <a:buNone/>
            </a:pPr>
            <a:r>
              <a:rPr lang="uk-UA" sz="2600" b="1" dirty="0">
                <a:latin typeface="Times New Roman" panose="02020603050405020304" pitchFamily="18" charset="0"/>
                <a:cs typeface="Times New Roman" panose="02020603050405020304" pitchFamily="18" charset="0"/>
              </a:rPr>
              <a:t>Новини про події  в Пенджабі незабаром досягли різних кінців Індії, і населення стало переходити до насильницьких актів боротьби проти англійців. </a:t>
            </a:r>
          </a:p>
          <a:p>
            <a:pPr marL="0" indent="0" algn="just">
              <a:buNone/>
            </a:pPr>
            <a:r>
              <a:rPr lang="uk-UA" sz="2600" b="1" dirty="0">
                <a:highlight>
                  <a:srgbClr val="FF0000"/>
                </a:highlight>
                <a:latin typeface="Times New Roman" panose="02020603050405020304" pitchFamily="18" charset="0"/>
                <a:cs typeface="Times New Roman" panose="02020603050405020304" pitchFamily="18" charset="0"/>
              </a:rPr>
              <a:t>М.К. Ганді закликав припинити </a:t>
            </a:r>
            <a:r>
              <a:rPr lang="uk-UA" sz="2600" b="1" dirty="0" err="1">
                <a:highlight>
                  <a:srgbClr val="FF0000"/>
                </a:highlight>
                <a:latin typeface="Times New Roman" panose="02020603050405020304" pitchFamily="18" charset="0"/>
                <a:cs typeface="Times New Roman" panose="02020603050405020304" pitchFamily="18" charset="0"/>
              </a:rPr>
              <a:t>хартал</a:t>
            </a:r>
            <a:r>
              <a:rPr lang="uk-UA" sz="2600" b="1" dirty="0">
                <a:highlight>
                  <a:srgbClr val="FF0000"/>
                </a:highlight>
                <a:latin typeface="Times New Roman" panose="02020603050405020304" pitchFamily="18" charset="0"/>
                <a:cs typeface="Times New Roman" panose="02020603050405020304" pitchFamily="18" charset="0"/>
              </a:rPr>
              <a:t>, так як насильницькі дії суперечили основним принципам </a:t>
            </a:r>
            <a:r>
              <a:rPr lang="uk-UA" sz="2600" b="1" dirty="0" err="1">
                <a:highlight>
                  <a:srgbClr val="FF0000"/>
                </a:highlight>
                <a:latin typeface="Times New Roman" panose="02020603050405020304" pitchFamily="18" charset="0"/>
                <a:cs typeface="Times New Roman" panose="02020603050405020304" pitchFamily="18" charset="0"/>
              </a:rPr>
              <a:t>сатьяхрахи</a:t>
            </a:r>
            <a:r>
              <a:rPr lang="uk-UA" sz="2600" b="1" dirty="0">
                <a:highlight>
                  <a:srgbClr val="FF0000"/>
                </a:highlight>
                <a:latin typeface="Times New Roman" panose="02020603050405020304" pitchFamily="18" charset="0"/>
                <a:cs typeface="Times New Roman" panose="02020603050405020304" pitchFamily="18" charset="0"/>
              </a:rPr>
              <a:t> (</a:t>
            </a:r>
            <a:r>
              <a:rPr lang="uk-UA" sz="2600" b="1" dirty="0" err="1">
                <a:highlight>
                  <a:srgbClr val="FF0000"/>
                </a:highlight>
                <a:latin typeface="Times New Roman" panose="02020603050405020304" pitchFamily="18" charset="0"/>
                <a:cs typeface="Times New Roman" panose="02020603050405020304" pitchFamily="18" charset="0"/>
              </a:rPr>
              <a:t>ахімса</a:t>
            </a:r>
            <a:r>
              <a:rPr lang="uk-UA" sz="2600" b="1" dirty="0">
                <a:highlight>
                  <a:srgbClr val="FF00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871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FFFF00"/>
                </a:solidFill>
                <a:highlight>
                  <a:srgbClr val="FF0000"/>
                </a:highlight>
              </a:rPr>
              <a:t>2. Початок політичній діяльності М.К. Ганді.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Autofit/>
          </a:bodyPr>
          <a:lstStyle/>
          <a:p>
            <a:pPr marL="0" indent="0" algn="just">
              <a:buNone/>
            </a:pPr>
            <a:r>
              <a:rPr lang="uk-UA" sz="2800" b="1" dirty="0">
                <a:latin typeface="Times New Roman" panose="02020603050405020304" pitchFamily="18" charset="0"/>
                <a:cs typeface="Times New Roman" panose="02020603050405020304" pitchFamily="18" charset="0"/>
              </a:rPr>
              <a:t>У роки Першої Світової війни індійські мусульмани фактично опинилися у стані війни з своїм релігійним вождем – турецьким султаном, який носив титул халіфа – глави мусульман-</a:t>
            </a:r>
            <a:r>
              <a:rPr lang="uk-UA" sz="2800" b="1" dirty="0" err="1">
                <a:latin typeface="Times New Roman" panose="02020603050405020304" pitchFamily="18" charset="0"/>
                <a:cs typeface="Times New Roman" panose="02020603050405020304" pitchFamily="18" charset="0"/>
              </a:rPr>
              <a:t>сунитів</a:t>
            </a:r>
            <a:r>
              <a:rPr lang="uk-UA" sz="2800" b="1" dirty="0">
                <a:latin typeface="Times New Roman" panose="02020603050405020304" pitchFamily="18" charset="0"/>
                <a:cs typeface="Times New Roman" panose="02020603050405020304" pitchFamily="18" charset="0"/>
              </a:rPr>
              <a:t> всього світу. </a:t>
            </a:r>
            <a:r>
              <a:rPr lang="uk-UA" sz="2800" b="1" dirty="0">
                <a:solidFill>
                  <a:srgbClr val="FFFF00"/>
                </a:solidFill>
                <a:latin typeface="Times New Roman" panose="02020603050405020304" pitchFamily="18" charset="0"/>
                <a:cs typeface="Times New Roman" panose="02020603050405020304" pitchFamily="18" charset="0"/>
              </a:rPr>
              <a:t>Це ускладнило відносини Мусульманської ліги з англійською владою в Індії</a:t>
            </a:r>
            <a:r>
              <a:rPr lang="uk-UA" sz="2800" b="1" dirty="0">
                <a:latin typeface="Times New Roman" panose="02020603050405020304" pitchFamily="18" charset="0"/>
                <a:cs typeface="Times New Roman" panose="02020603050405020304" pitchFamily="18" charset="0"/>
              </a:rPr>
              <a:t>. </a:t>
            </a:r>
            <a:r>
              <a:rPr lang="uk-UA" sz="2800" b="1" dirty="0">
                <a:highlight>
                  <a:srgbClr val="FF0000"/>
                </a:highlight>
                <a:latin typeface="Times New Roman" panose="02020603050405020304" pitchFamily="18" charset="0"/>
                <a:cs typeface="Times New Roman" panose="02020603050405020304" pitchFamily="18" charset="0"/>
              </a:rPr>
              <a:t>Англійці неодноразово завіряли лідерів мусульманської общини, що халіфат у будь-якому випадку буде збережений як релігійний інститут</a:t>
            </a:r>
            <a:r>
              <a:rPr lang="uk-UA" sz="2800" b="1" dirty="0">
                <a:latin typeface="Times New Roman" panose="02020603050405020304" pitchFamily="18" charset="0"/>
                <a:cs typeface="Times New Roman" panose="02020603050405020304" pitchFamily="18" charset="0"/>
              </a:rPr>
              <a:t>. Проте вже в </a:t>
            </a:r>
            <a:r>
              <a:rPr lang="uk-UA" sz="2800" b="1" dirty="0">
                <a:highlight>
                  <a:srgbClr val="FF0000"/>
                </a:highlight>
                <a:latin typeface="Times New Roman" panose="02020603050405020304" pitchFamily="18" charset="0"/>
                <a:cs typeface="Times New Roman" panose="02020603050405020304" pitchFamily="18" charset="0"/>
              </a:rPr>
              <a:t>1919 р.</a:t>
            </a:r>
            <a:r>
              <a:rPr lang="uk-UA" sz="2800" b="1" dirty="0">
                <a:latin typeface="Times New Roman" panose="02020603050405020304" pitchFamily="18" charset="0"/>
                <a:cs typeface="Times New Roman" panose="02020603050405020304" pitchFamily="18" charset="0"/>
              </a:rPr>
              <a:t> із цього приводу виникли серйозні сумніви, оскільки події навколо Туреччини розвивалися проти волі англійського уряду. Тому в Індії з </a:t>
            </a:r>
            <a:r>
              <a:rPr lang="uk-UA" sz="2800" b="1" dirty="0">
                <a:highlight>
                  <a:srgbClr val="FF0000"/>
                </a:highlight>
                <a:latin typeface="Times New Roman" panose="02020603050405020304" pitchFamily="18" charset="0"/>
                <a:cs typeface="Times New Roman" panose="02020603050405020304" pitchFamily="18" charset="0"/>
              </a:rPr>
              <a:t>кінця 1919 р.</a:t>
            </a:r>
            <a:r>
              <a:rPr lang="uk-UA" sz="2800" b="1" dirty="0">
                <a:latin typeface="Times New Roman" panose="02020603050405020304" pitchFamily="18" charset="0"/>
                <a:cs typeface="Times New Roman" panose="02020603050405020304" pitchFamily="18" charset="0"/>
              </a:rPr>
              <a:t> </a:t>
            </a:r>
            <a:r>
              <a:rPr lang="uk-UA" sz="2800" b="1" dirty="0">
                <a:highlight>
                  <a:srgbClr val="FF00FF"/>
                </a:highlight>
                <a:latin typeface="Times New Roman" panose="02020603050405020304" pitchFamily="18" charset="0"/>
                <a:cs typeface="Times New Roman" panose="02020603050405020304" pitchFamily="18" charset="0"/>
              </a:rPr>
              <a:t>розвернувся рух на підтримку халіфату</a:t>
            </a:r>
            <a:r>
              <a:rPr lang="uk-UA" sz="2800" b="1" dirty="0">
                <a:latin typeface="Times New Roman" panose="02020603050405020304" pitchFamily="18" charset="0"/>
                <a:cs typeface="Times New Roman" panose="02020603050405020304" pitchFamily="18" charset="0"/>
              </a:rPr>
              <a:t>. </a:t>
            </a:r>
          </a:p>
          <a:p>
            <a:pPr marL="0" indent="0" algn="just">
              <a:buNone/>
            </a:pPr>
            <a:r>
              <a:rPr lang="uk-UA" sz="2800" b="1" dirty="0">
                <a:highlight>
                  <a:srgbClr val="0000FF"/>
                </a:highlight>
                <a:latin typeface="Times New Roman" panose="02020603050405020304" pitchFamily="18" charset="0"/>
                <a:cs typeface="Times New Roman" panose="02020603050405020304" pitchFamily="18" charset="0"/>
              </a:rPr>
              <a:t>М.К. Ганді, усвідомлюючи всю важливість цього питання для індійських мусульман, призвав всіх індійців підтримати цю вимогу.</a:t>
            </a:r>
          </a:p>
        </p:txBody>
      </p:sp>
    </p:spTree>
    <p:extLst>
      <p:ext uri="{BB962C8B-B14F-4D97-AF65-F5344CB8AC3E}">
        <p14:creationId xmlns:p14="http://schemas.microsoft.com/office/powerpoint/2010/main" val="89471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FFFF00"/>
                </a:solidFill>
                <a:highlight>
                  <a:srgbClr val="FF0000"/>
                </a:highlight>
              </a:rPr>
              <a:t>2. Початок політичній діяльності М.К. Ганді.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925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Почався період небувалого єднання мусульман і індусів: проводилися спільні збори, мусульмани активно вступали в ІНК, видні індуїсти виступали в мечетях. </a:t>
            </a:r>
          </a:p>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6 грудня 1919 р.</a:t>
            </a:r>
            <a:r>
              <a:rPr lang="uk-UA" sz="3600" b="1" dirty="0">
                <a:latin typeface="Times New Roman" panose="02020603050405020304" pitchFamily="18" charset="0"/>
                <a:cs typeface="Times New Roman" panose="02020603050405020304" pitchFamily="18" charset="0"/>
              </a:rPr>
              <a:t> на сесії ІНК в </a:t>
            </a:r>
            <a:r>
              <a:rPr lang="uk-UA" sz="3600" b="1" dirty="0" err="1">
                <a:latin typeface="Times New Roman" panose="02020603050405020304" pitchFamily="18" charset="0"/>
                <a:cs typeface="Times New Roman" panose="02020603050405020304" pitchFamily="18" charset="0"/>
              </a:rPr>
              <a:t>Амрітсарі</a:t>
            </a:r>
            <a:r>
              <a:rPr lang="uk-UA" sz="3600" b="1" dirty="0">
                <a:latin typeface="Times New Roman" panose="02020603050405020304" pitchFamily="18" charset="0"/>
                <a:cs typeface="Times New Roman" panose="02020603050405020304" pitchFamily="18" charset="0"/>
              </a:rPr>
              <a:t> був присутній лідер Мусульманської ліги М. Алі </a:t>
            </a:r>
            <a:r>
              <a:rPr lang="uk-UA" sz="3600" b="1" dirty="0" err="1">
                <a:latin typeface="Times New Roman" panose="02020603050405020304" pitchFamily="18" charset="0"/>
                <a:cs typeface="Times New Roman" panose="02020603050405020304" pitchFamily="18" charset="0"/>
              </a:rPr>
              <a:t>Джинна</a:t>
            </a:r>
            <a:r>
              <a:rPr lang="uk-UA" sz="3600" b="1" dirty="0">
                <a:latin typeface="Times New Roman" panose="02020603050405020304" pitchFamily="18" charset="0"/>
                <a:cs typeface="Times New Roman" panose="02020603050405020304" pitchFamily="18" charset="0"/>
              </a:rPr>
              <a:t> і відомі керівники </a:t>
            </a:r>
            <a:r>
              <a:rPr lang="uk-UA" sz="3600" b="1" dirty="0" err="1">
                <a:latin typeface="Times New Roman" panose="02020603050405020304" pitchFamily="18" charset="0"/>
                <a:cs typeface="Times New Roman" panose="02020603050405020304" pitchFamily="18" charset="0"/>
              </a:rPr>
              <a:t>Халіфатістського</a:t>
            </a:r>
            <a:r>
              <a:rPr lang="uk-UA" sz="3600" b="1" dirty="0">
                <a:latin typeface="Times New Roman" panose="02020603050405020304" pitchFamily="18" charset="0"/>
                <a:cs typeface="Times New Roman" panose="02020603050405020304" pitchFamily="18" charset="0"/>
              </a:rPr>
              <a:t> комітету брати </a:t>
            </a:r>
            <a:r>
              <a:rPr lang="uk-UA" sz="3600" b="1" dirty="0" err="1">
                <a:highlight>
                  <a:srgbClr val="FF00FF"/>
                </a:highlight>
                <a:latin typeface="Times New Roman" panose="02020603050405020304" pitchFamily="18" charset="0"/>
                <a:cs typeface="Times New Roman" panose="02020603050405020304" pitchFamily="18" charset="0"/>
              </a:rPr>
              <a:t>Мухаммад</a:t>
            </a:r>
            <a:r>
              <a:rPr lang="uk-UA" sz="3600" b="1" dirty="0">
                <a:highlight>
                  <a:srgbClr val="FF00FF"/>
                </a:highlight>
                <a:latin typeface="Times New Roman" panose="02020603050405020304" pitchFamily="18" charset="0"/>
                <a:cs typeface="Times New Roman" panose="02020603050405020304" pitchFamily="18" charset="0"/>
              </a:rPr>
              <a:t> і </a:t>
            </a:r>
            <a:r>
              <a:rPr lang="uk-UA" sz="3600" b="1" dirty="0" err="1">
                <a:highlight>
                  <a:srgbClr val="FF00FF"/>
                </a:highlight>
                <a:latin typeface="Times New Roman" panose="02020603050405020304" pitchFamily="18" charset="0"/>
                <a:cs typeface="Times New Roman" panose="02020603050405020304" pitchFamily="18" charset="0"/>
              </a:rPr>
              <a:t>Шаукат</a:t>
            </a:r>
            <a:r>
              <a:rPr lang="uk-UA" sz="3600" b="1" dirty="0">
                <a:highlight>
                  <a:srgbClr val="FF00FF"/>
                </a:highlight>
                <a:latin typeface="Times New Roman" panose="02020603050405020304" pitchFamily="18" charset="0"/>
                <a:cs typeface="Times New Roman" panose="02020603050405020304" pitchFamily="18" charset="0"/>
              </a:rPr>
              <a:t> Алі</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0000"/>
                </a:highlight>
                <a:latin typeface="Times New Roman" panose="02020603050405020304" pitchFamily="18" charset="0"/>
                <a:cs typeface="Times New Roman" panose="02020603050405020304" pitchFamily="18" charset="0"/>
              </a:rPr>
              <a:t>квітні 1920 р.</a:t>
            </a:r>
            <a:r>
              <a:rPr lang="uk-UA" sz="3600" b="1" dirty="0">
                <a:latin typeface="Times New Roman" panose="02020603050405020304" pitchFamily="18" charset="0"/>
                <a:cs typeface="Times New Roman" panose="02020603050405020304" pitchFamily="18" charset="0"/>
              </a:rPr>
              <a:t> М.К. Ганді </a:t>
            </a:r>
            <a:r>
              <a:rPr lang="uk-UA" sz="3600" b="1" i="1" dirty="0">
                <a:solidFill>
                  <a:srgbClr val="FFFF00"/>
                </a:solidFill>
                <a:latin typeface="Times New Roman" panose="02020603050405020304" pitchFamily="18" charset="0"/>
                <a:cs typeface="Times New Roman" panose="02020603050405020304" pitchFamily="18" charset="0"/>
              </a:rPr>
              <a:t>запропонував </a:t>
            </a:r>
            <a:r>
              <a:rPr lang="uk-UA" sz="3600" b="1" i="1" dirty="0" err="1">
                <a:solidFill>
                  <a:srgbClr val="FFFF00"/>
                </a:solidFill>
                <a:latin typeface="Times New Roman" panose="02020603050405020304" pitchFamily="18" charset="0"/>
                <a:cs typeface="Times New Roman" panose="02020603050405020304" pitchFamily="18" charset="0"/>
              </a:rPr>
              <a:t>Халіфатістському</a:t>
            </a:r>
            <a:r>
              <a:rPr lang="uk-UA" sz="3600" b="1" i="1" dirty="0">
                <a:solidFill>
                  <a:srgbClr val="FFFF00"/>
                </a:solidFill>
                <a:latin typeface="Times New Roman" panose="02020603050405020304" pitchFamily="18" charset="0"/>
                <a:cs typeface="Times New Roman" panose="02020603050405020304" pitchFamily="18" charset="0"/>
              </a:rPr>
              <a:t> комітету свою програму громадянської непокори</a:t>
            </a:r>
            <a:r>
              <a:rPr lang="uk-UA" sz="3600" b="1" dirty="0">
                <a:latin typeface="Times New Roman" panose="02020603050405020304" pitchFamily="18" charset="0"/>
                <a:cs typeface="Times New Roman" panose="02020603050405020304" pitchFamily="18" charset="0"/>
              </a:rPr>
              <a:t>. Тактика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була прийнята з ентузіазмом, М.К. Ганді був навіть вибраний головою </a:t>
            </a:r>
            <a:r>
              <a:rPr lang="uk-UA" sz="3600" b="1" dirty="0" err="1">
                <a:latin typeface="Times New Roman" panose="02020603050405020304" pitchFamily="18" charset="0"/>
                <a:cs typeface="Times New Roman" panose="02020603050405020304" pitchFamily="18" charset="0"/>
              </a:rPr>
              <a:t>Халіфатістського</a:t>
            </a:r>
            <a:r>
              <a:rPr lang="uk-UA" sz="3600" b="1" dirty="0">
                <a:latin typeface="Times New Roman" panose="02020603050405020304" pitchFamily="18" charset="0"/>
                <a:cs typeface="Times New Roman" panose="02020603050405020304" pitchFamily="18" charset="0"/>
              </a:rPr>
              <a:t> комітету. Почалися його поїздки по країні, пов’язані з підготовкою масової кампанії.</a:t>
            </a:r>
          </a:p>
        </p:txBody>
      </p:sp>
    </p:spTree>
    <p:extLst>
      <p:ext uri="{BB962C8B-B14F-4D97-AF65-F5344CB8AC3E}">
        <p14:creationId xmlns:p14="http://schemas.microsoft.com/office/powerpoint/2010/main" val="184562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Кампанія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почалася </a:t>
            </a:r>
            <a:r>
              <a:rPr lang="uk-UA" sz="3600" b="1" dirty="0">
                <a:highlight>
                  <a:srgbClr val="FF0000"/>
                </a:highlight>
                <a:latin typeface="Times New Roman" panose="02020603050405020304" pitchFamily="18" charset="0"/>
                <a:cs typeface="Times New Roman" panose="02020603050405020304" pitchFamily="18" charset="0"/>
              </a:rPr>
              <a:t>1 серпня 1920 р. </a:t>
            </a:r>
            <a:r>
              <a:rPr lang="uk-UA" sz="3600" b="1" dirty="0">
                <a:latin typeface="Times New Roman" panose="02020603050405020304" pitchFamily="18" charset="0"/>
                <a:cs typeface="Times New Roman" panose="02020603050405020304" pitchFamily="18" charset="0"/>
              </a:rPr>
              <a:t> Офіційно ІНК в ній не брав участь, </a:t>
            </a:r>
            <a:r>
              <a:rPr lang="uk-UA" sz="3600" b="1" dirty="0">
                <a:solidFill>
                  <a:srgbClr val="FFFF00"/>
                </a:solidFill>
                <a:highlight>
                  <a:srgbClr val="0000FF"/>
                </a:highlight>
                <a:latin typeface="Times New Roman" panose="02020603050405020304" pitchFamily="18" charset="0"/>
                <a:cs typeface="Times New Roman" panose="02020603050405020304" pitchFamily="18" charset="0"/>
              </a:rPr>
              <a:t>вона проводилося під гаслами </a:t>
            </a:r>
            <a:r>
              <a:rPr lang="uk-UA" sz="3600" b="1" dirty="0" err="1">
                <a:solidFill>
                  <a:srgbClr val="FFFF00"/>
                </a:solidFill>
                <a:highlight>
                  <a:srgbClr val="0000FF"/>
                </a:highlight>
                <a:latin typeface="Times New Roman" panose="02020603050405020304" pitchFamily="18" charset="0"/>
                <a:cs typeface="Times New Roman" panose="02020603050405020304" pitchFamily="18" charset="0"/>
              </a:rPr>
              <a:t>халіфатистів</a:t>
            </a:r>
            <a:r>
              <a:rPr lang="uk-UA" sz="3600" b="1" dirty="0">
                <a:latin typeface="Times New Roman" panose="02020603050405020304" pitchFamily="18" charset="0"/>
                <a:cs typeface="Times New Roman" panose="02020603050405020304" pitchFamily="18" charset="0"/>
              </a:rPr>
              <a:t>. Але розмах був величезний. Всю країну охопив бойкот англійських товарів і різних установ. У ньому брали участь як мусульмани, так і індуси, а англійська влада нічого не могла цьому протиставити. Адже учасники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не вдавалися до насильства, тим самим і влада позбавлялася приводу до застосування сили.</a:t>
            </a:r>
          </a:p>
        </p:txBody>
      </p:sp>
    </p:spTree>
    <p:extLst>
      <p:ext uri="{BB962C8B-B14F-4D97-AF65-F5344CB8AC3E}">
        <p14:creationId xmlns:p14="http://schemas.microsoft.com/office/powerpoint/2010/main" val="295934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pic>
        <p:nvPicPr>
          <p:cNvPr id="2" name="Объект 1">
            <a:extLst>
              <a:ext uri="{FF2B5EF4-FFF2-40B4-BE49-F238E27FC236}">
                <a16:creationId xmlns:a16="http://schemas.microsoft.com/office/drawing/2014/main" id="{C691AECB-CFED-BCFB-73F5-DE13A194865C}"/>
              </a:ext>
            </a:extLst>
          </p:cNvPr>
          <p:cNvPicPr>
            <a:picLocks noGrp="1" noChangeAspect="1"/>
          </p:cNvPicPr>
          <p:nvPr>
            <p:ph idx="1"/>
          </p:nvPr>
        </p:nvPicPr>
        <p:blipFill>
          <a:blip r:embed="rId2"/>
          <a:stretch>
            <a:fillRect/>
          </a:stretch>
        </p:blipFill>
        <p:spPr>
          <a:xfrm>
            <a:off x="1966452" y="667031"/>
            <a:ext cx="8249264" cy="6186949"/>
          </a:xfrm>
          <a:prstGeom prst="rect">
            <a:avLst/>
          </a:prstGeom>
        </p:spPr>
      </p:pic>
    </p:spTree>
    <p:extLst>
      <p:ext uri="{BB962C8B-B14F-4D97-AF65-F5344CB8AC3E}">
        <p14:creationId xmlns:p14="http://schemas.microsoft.com/office/powerpoint/2010/main" val="159911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92500"/>
          </a:bodyPr>
          <a:lstStyle/>
          <a:p>
            <a:pPr marL="0" indent="0" algn="just">
              <a:buNone/>
            </a:pPr>
            <a:r>
              <a:rPr lang="uk-UA" sz="3600" b="1" dirty="0">
                <a:solidFill>
                  <a:srgbClr val="FFFF00"/>
                </a:solidFill>
                <a:latin typeface="Times New Roman" panose="02020603050405020304" pitchFamily="18" charset="0"/>
                <a:cs typeface="Times New Roman" panose="02020603050405020304" pitchFamily="18" charset="0"/>
              </a:rPr>
              <a:t>Лідерам ІНК – а це були представники еліти індійського суспільства</a:t>
            </a:r>
            <a:r>
              <a:rPr lang="uk-UA" sz="3600" b="1" dirty="0">
                <a:latin typeface="Times New Roman" panose="02020603050405020304" pitchFamily="18" charset="0"/>
                <a:cs typeface="Times New Roman" panose="02020603050405020304" pitchFamily="18" charset="0"/>
              </a:rPr>
              <a:t>: процвітаючі адвокати, юристи, видні діячі колоніальної адміністрації, люди, що здобули англійську освіту і виховання, – </a:t>
            </a:r>
            <a:r>
              <a:rPr lang="uk-UA" sz="3600" b="1" dirty="0">
                <a:solidFill>
                  <a:srgbClr val="FFFF00"/>
                </a:solidFill>
                <a:latin typeface="Times New Roman" panose="02020603050405020304" pitchFamily="18" charset="0"/>
                <a:cs typeface="Times New Roman" panose="02020603050405020304" pitchFamily="18" charset="0"/>
              </a:rPr>
              <a:t>нелегко було зважитися прийняти на озброєння тактику </a:t>
            </a:r>
            <a:r>
              <a:rPr lang="uk-UA" sz="3600" b="1" dirty="0" err="1">
                <a:solidFill>
                  <a:srgbClr val="FFFF00"/>
                </a:solidFill>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Оголосивши бойкот англійським товарам, вони відмовлялися від звичного стандарту життя: бойкотуючи сферу адміністрації, юстицію і учбові заклади, вони тим самим позбавляли себе заробітку, а своїх дітей – можливості в майбутньому зайняти гідне місце в суспільстві.</a:t>
            </a:r>
          </a:p>
        </p:txBody>
      </p:sp>
    </p:spTree>
    <p:extLst>
      <p:ext uri="{BB962C8B-B14F-4D97-AF65-F5344CB8AC3E}">
        <p14:creationId xmlns:p14="http://schemas.microsoft.com/office/powerpoint/2010/main" val="228776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535709"/>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424873"/>
            <a:ext cx="12191999" cy="6433128"/>
          </a:xfrm>
        </p:spPr>
        <p:txBody>
          <a:bodyPr>
            <a:noAutofit/>
          </a:bodyPr>
          <a:lstStyle/>
          <a:p>
            <a:pPr marL="0" indent="0" algn="just">
              <a:buNone/>
            </a:pPr>
            <a:r>
              <a:rPr lang="uk-UA" sz="2600" b="1" dirty="0">
                <a:latin typeface="Times New Roman" panose="02020603050405020304" pitchFamily="18" charset="0"/>
                <a:cs typeface="Times New Roman" panose="02020603050405020304" pitchFamily="18" charset="0"/>
              </a:rPr>
              <a:t>Багато відомих діячів Конгресу були вихідцями з вищих, найбільш  каст, і для них погодитися на таке зниження статусу було украй важко. Сам же М.К. Ганді належав до достатньо скромної касти сільських лихварів – </a:t>
            </a:r>
            <a:r>
              <a:rPr lang="uk-UA" sz="2600" b="1" dirty="0" err="1">
                <a:highlight>
                  <a:srgbClr val="FF0000"/>
                </a:highlight>
                <a:latin typeface="Times New Roman" panose="02020603050405020304" pitchFamily="18" charset="0"/>
                <a:cs typeface="Times New Roman" panose="02020603050405020304" pitchFamily="18" charset="0"/>
              </a:rPr>
              <a:t>банія</a:t>
            </a:r>
            <a:r>
              <a:rPr lang="uk-UA" sz="2600" b="1" dirty="0">
                <a:latin typeface="Times New Roman" panose="02020603050405020304" pitchFamily="18" charset="0"/>
                <a:cs typeface="Times New Roman" panose="02020603050405020304" pitchFamily="18" charset="0"/>
              </a:rPr>
              <a:t>. </a:t>
            </a:r>
          </a:p>
          <a:p>
            <a:pPr marL="0" indent="0" algn="just">
              <a:buNone/>
            </a:pPr>
            <a:r>
              <a:rPr lang="uk-UA" sz="2600" b="1" dirty="0">
                <a:latin typeface="Times New Roman" panose="02020603050405020304" pitchFamily="18" charset="0"/>
                <a:cs typeface="Times New Roman" panose="02020603050405020304" pitchFamily="18" charset="0"/>
              </a:rPr>
              <a:t>І у той час багато хто задавався питанням: чи так вже ефективна на ділі його тактика? Тільки грандіозний успіх кампанії </a:t>
            </a:r>
            <a:r>
              <a:rPr lang="uk-UA" sz="2600" b="1" dirty="0" err="1">
                <a:latin typeface="Times New Roman" panose="02020603050405020304" pitchFamily="18" charset="0"/>
                <a:cs typeface="Times New Roman" panose="02020603050405020304" pitchFamily="18" charset="0"/>
              </a:rPr>
              <a:t>халіфатистів</a:t>
            </a:r>
            <a:r>
              <a:rPr lang="uk-UA" sz="2600" b="1" dirty="0">
                <a:latin typeface="Times New Roman" panose="02020603050405020304" pitchFamily="18" charset="0"/>
                <a:cs typeface="Times New Roman" panose="02020603050405020304" pitchFamily="18" charset="0"/>
              </a:rPr>
              <a:t> розвіяв всі сумніви – упиратися далі було вже неможливо. </a:t>
            </a:r>
          </a:p>
          <a:p>
            <a:pPr marL="0" indent="0" algn="just">
              <a:buNone/>
            </a:pPr>
            <a:r>
              <a:rPr lang="uk-UA" sz="2600" b="1" dirty="0">
                <a:latin typeface="Times New Roman" panose="02020603050405020304" pitchFamily="18" charset="0"/>
                <a:cs typeface="Times New Roman" panose="02020603050405020304" pitchFamily="18" charset="0"/>
              </a:rPr>
              <a:t>У ІНК обговорювалися успіхи </a:t>
            </a:r>
            <a:r>
              <a:rPr lang="uk-UA" sz="2600" b="1" dirty="0" err="1">
                <a:latin typeface="Times New Roman" panose="02020603050405020304" pitchFamily="18" charset="0"/>
                <a:cs typeface="Times New Roman" panose="02020603050405020304" pitchFamily="18" charset="0"/>
              </a:rPr>
              <a:t>сатьяграхи</a:t>
            </a:r>
            <a:r>
              <a:rPr lang="uk-UA" sz="2600" b="1" dirty="0">
                <a:latin typeface="Times New Roman" panose="02020603050405020304" pitchFamily="18" charset="0"/>
                <a:cs typeface="Times New Roman" panose="02020603050405020304" pitchFamily="18" charset="0"/>
              </a:rPr>
              <a:t>. У </a:t>
            </a:r>
            <a:r>
              <a:rPr lang="uk-UA" sz="2600" b="1" dirty="0">
                <a:highlight>
                  <a:srgbClr val="FF0000"/>
                </a:highlight>
                <a:latin typeface="Times New Roman" panose="02020603050405020304" pitchFamily="18" charset="0"/>
                <a:cs typeface="Times New Roman" panose="02020603050405020304" pitchFamily="18" charset="0"/>
              </a:rPr>
              <a:t>1920 р. </a:t>
            </a:r>
            <a:r>
              <a:rPr lang="uk-UA" sz="2600" b="1" dirty="0">
                <a:latin typeface="Times New Roman" panose="02020603050405020304" pitchFamily="18" charset="0"/>
                <a:cs typeface="Times New Roman" panose="02020603050405020304" pitchFamily="18" charset="0"/>
              </a:rPr>
              <a:t>були проведені дві сесії: у </a:t>
            </a:r>
            <a:r>
              <a:rPr lang="uk-UA" sz="2600" b="1" dirty="0">
                <a:solidFill>
                  <a:srgbClr val="FFFF00"/>
                </a:solidFill>
                <a:latin typeface="Times New Roman" panose="02020603050405020304" pitchFamily="18" charset="0"/>
                <a:cs typeface="Times New Roman" panose="02020603050405020304" pitchFamily="18" charset="0"/>
              </a:rPr>
              <a:t>вересні</a:t>
            </a:r>
            <a:r>
              <a:rPr lang="uk-UA" sz="2600" b="1" dirty="0">
                <a:latin typeface="Times New Roman" panose="02020603050405020304" pitchFamily="18" charset="0"/>
                <a:cs typeface="Times New Roman" panose="02020603050405020304" pitchFamily="18" charset="0"/>
              </a:rPr>
              <a:t> – в </a:t>
            </a:r>
            <a:r>
              <a:rPr lang="uk-UA" sz="2600" b="1" dirty="0">
                <a:highlight>
                  <a:srgbClr val="008080"/>
                </a:highlight>
                <a:latin typeface="Times New Roman" panose="02020603050405020304" pitchFamily="18" charset="0"/>
                <a:cs typeface="Times New Roman" panose="02020603050405020304" pitchFamily="18" charset="0"/>
              </a:rPr>
              <a:t>Калькутті</a:t>
            </a:r>
            <a:r>
              <a:rPr lang="uk-UA" sz="2600" b="1" dirty="0">
                <a:latin typeface="Times New Roman" panose="02020603050405020304" pitchFamily="18" charset="0"/>
                <a:cs typeface="Times New Roman" panose="02020603050405020304" pitchFamily="18" charset="0"/>
              </a:rPr>
              <a:t> і в </a:t>
            </a:r>
            <a:r>
              <a:rPr lang="uk-UA" sz="2600" b="1" dirty="0">
                <a:solidFill>
                  <a:srgbClr val="FFFF00"/>
                </a:solidFill>
                <a:latin typeface="Times New Roman" panose="02020603050405020304" pitchFamily="18" charset="0"/>
                <a:cs typeface="Times New Roman" panose="02020603050405020304" pitchFamily="18" charset="0"/>
              </a:rPr>
              <a:t>грудні</a:t>
            </a:r>
            <a:r>
              <a:rPr lang="uk-UA" sz="2600" b="1" dirty="0">
                <a:latin typeface="Times New Roman" panose="02020603050405020304" pitchFamily="18" charset="0"/>
                <a:cs typeface="Times New Roman" panose="02020603050405020304" pitchFamily="18" charset="0"/>
              </a:rPr>
              <a:t> – в </a:t>
            </a:r>
            <a:r>
              <a:rPr lang="uk-UA" sz="2600" b="1" dirty="0">
                <a:highlight>
                  <a:srgbClr val="008080"/>
                </a:highlight>
                <a:latin typeface="Times New Roman" panose="02020603050405020304" pitchFamily="18" charset="0"/>
                <a:cs typeface="Times New Roman" panose="02020603050405020304" pitchFamily="18" charset="0"/>
              </a:rPr>
              <a:t>Нагпурі</a:t>
            </a:r>
            <a:r>
              <a:rPr lang="uk-UA" sz="2600" b="1" dirty="0">
                <a:latin typeface="Times New Roman" panose="02020603050405020304" pitchFamily="18" charset="0"/>
                <a:cs typeface="Times New Roman" panose="02020603050405020304" pitchFamily="18" charset="0"/>
              </a:rPr>
              <a:t>. На них були ухвалені історичні рішення: схвалена тактика </a:t>
            </a:r>
            <a:r>
              <a:rPr lang="uk-UA" sz="2600" b="1" dirty="0" err="1">
                <a:latin typeface="Times New Roman" panose="02020603050405020304" pitchFamily="18" charset="0"/>
                <a:cs typeface="Times New Roman" panose="02020603050405020304" pitchFamily="18" charset="0"/>
              </a:rPr>
              <a:t>сатьяграхи</a:t>
            </a:r>
            <a:r>
              <a:rPr lang="uk-UA" sz="2600" b="1" dirty="0">
                <a:latin typeface="Times New Roman" panose="02020603050405020304" pitchFamily="18" charset="0"/>
                <a:cs typeface="Times New Roman" panose="02020603050405020304" pitchFamily="18" charset="0"/>
              </a:rPr>
              <a:t>, політична програма М.К. Ганді і новий Статут ІНК. Партія ставала масовою, вже в </a:t>
            </a:r>
            <a:r>
              <a:rPr lang="uk-UA" sz="2600" b="1" dirty="0">
                <a:highlight>
                  <a:srgbClr val="FF0000"/>
                </a:highlight>
                <a:latin typeface="Times New Roman" panose="02020603050405020304" pitchFamily="18" charset="0"/>
                <a:cs typeface="Times New Roman" panose="02020603050405020304" pitchFamily="18" charset="0"/>
              </a:rPr>
              <a:t>кінці 1920 р. в її рядах  10 млн. чоловік</a:t>
            </a:r>
            <a:r>
              <a:rPr lang="uk-UA" sz="2600" b="1" dirty="0">
                <a:latin typeface="Times New Roman" panose="02020603050405020304" pitchFamily="18" charset="0"/>
                <a:cs typeface="Times New Roman" panose="02020603050405020304" pitchFamily="18" charset="0"/>
              </a:rPr>
              <a:t>. Створювалася організаційна структура, провінційні організації, а також структури, що координують органи: відтепер на чолі ІНК стояв Робочий комітет.</a:t>
            </a:r>
          </a:p>
        </p:txBody>
      </p:sp>
    </p:spTree>
    <p:extLst>
      <p:ext uri="{BB962C8B-B14F-4D97-AF65-F5344CB8AC3E}">
        <p14:creationId xmlns:p14="http://schemas.microsoft.com/office/powerpoint/2010/main" val="392589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Сам М.К. Ганді виявився не тільки блискучим лідером харизматичного толку, але і прекрасним організатором. Він все продумував і прораховував наперед, роблячи малопомітну, кропітку, але виключно важливу роботу. Так, М.К. Ганді організував збір грошових коштів до </a:t>
            </a:r>
            <a:r>
              <a:rPr lang="uk-UA" sz="3600" b="1" dirty="0">
                <a:highlight>
                  <a:srgbClr val="FF0000"/>
                </a:highlight>
                <a:latin typeface="Times New Roman" panose="02020603050405020304" pitchFamily="18" charset="0"/>
                <a:cs typeface="Times New Roman" panose="02020603050405020304" pitchFamily="18" charset="0"/>
              </a:rPr>
              <a:t>Фонду Б. </a:t>
            </a:r>
            <a:r>
              <a:rPr lang="uk-UA" sz="3600" b="1" dirty="0" err="1">
                <a:highlight>
                  <a:srgbClr val="FF0000"/>
                </a:highlight>
                <a:latin typeface="Times New Roman" panose="02020603050405020304" pitchFamily="18" charset="0"/>
                <a:cs typeface="Times New Roman" panose="02020603050405020304" pitchFamily="18" charset="0"/>
              </a:rPr>
              <a:t>Тілака</a:t>
            </a:r>
            <a:r>
              <a:rPr lang="uk-UA" sz="3600" b="1" dirty="0">
                <a:latin typeface="Times New Roman" panose="02020603050405020304" pitchFamily="18" charset="0"/>
                <a:cs typeface="Times New Roman" panose="02020603050405020304" pitchFamily="18" charset="0"/>
              </a:rPr>
              <a:t> (померлого в 1920 р.), цей фонд і став основою фінансової системи ІНК, що функціонувала зразково: гроші завжди знаходилися в обороті, і конфіскувати їх англійським властям було неможливо – грошей ніколи не було в наявності.</a:t>
            </a:r>
          </a:p>
        </p:txBody>
      </p:sp>
    </p:spTree>
    <p:extLst>
      <p:ext uri="{BB962C8B-B14F-4D97-AF65-F5344CB8AC3E}">
        <p14:creationId xmlns:p14="http://schemas.microsoft.com/office/powerpoint/2010/main" val="294124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pic>
        <p:nvPicPr>
          <p:cNvPr id="2" name="Объект 1">
            <a:extLst>
              <a:ext uri="{FF2B5EF4-FFF2-40B4-BE49-F238E27FC236}">
                <a16:creationId xmlns:a16="http://schemas.microsoft.com/office/drawing/2014/main" id="{2F009193-9D95-3A67-3414-763FF1FA9ABB}"/>
              </a:ext>
            </a:extLst>
          </p:cNvPr>
          <p:cNvPicPr>
            <a:picLocks noGrp="1" noChangeAspect="1"/>
          </p:cNvPicPr>
          <p:nvPr>
            <p:ph idx="1"/>
          </p:nvPr>
        </p:nvPicPr>
        <p:blipFill>
          <a:blip r:embed="rId2"/>
          <a:stretch>
            <a:fillRect/>
          </a:stretch>
        </p:blipFill>
        <p:spPr>
          <a:xfrm>
            <a:off x="3049707" y="812800"/>
            <a:ext cx="6092586" cy="6045200"/>
          </a:xfrm>
          <a:prstGeom prst="rect">
            <a:avLst/>
          </a:prstGeom>
        </p:spPr>
      </p:pic>
    </p:spTree>
    <p:extLst>
      <p:ext uri="{BB962C8B-B14F-4D97-AF65-F5344CB8AC3E}">
        <p14:creationId xmlns:p14="http://schemas.microsoft.com/office/powerpoint/2010/main" val="126300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850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Організації ІНК проводили велику роботу на місцях із створення </a:t>
            </a:r>
            <a:r>
              <a:rPr lang="uk-UA" sz="3600" b="1" dirty="0" err="1">
                <a:highlight>
                  <a:srgbClr val="FF0000"/>
                </a:highlight>
                <a:latin typeface="Times New Roman" panose="02020603050405020304" pitchFamily="18" charset="0"/>
                <a:cs typeface="Times New Roman" panose="02020603050405020304" pitchFamily="18" charset="0"/>
              </a:rPr>
              <a:t>панчаятів</a:t>
            </a:r>
            <a:r>
              <a:rPr lang="uk-UA" sz="3600" b="1" dirty="0">
                <a:latin typeface="Times New Roman" panose="02020603050405020304" pitchFamily="18" charset="0"/>
                <a:cs typeface="Times New Roman" panose="02020603050405020304" pitchFamily="18" charset="0"/>
              </a:rPr>
              <a:t> (органів самоврядування), в сільській місцевості виникали селянські комітети – </a:t>
            </a:r>
            <a:r>
              <a:rPr lang="uk-UA" sz="3600" b="1" dirty="0" err="1">
                <a:highlight>
                  <a:srgbClr val="800000"/>
                </a:highlight>
                <a:latin typeface="Times New Roman" panose="02020603050405020304" pitchFamily="18" charset="0"/>
                <a:cs typeface="Times New Roman" panose="02020603050405020304" pitchFamily="18" charset="0"/>
              </a:rPr>
              <a:t>сабхі</a:t>
            </a:r>
            <a:r>
              <a:rPr lang="uk-UA" sz="3600" b="1" dirty="0">
                <a:latin typeface="Times New Roman" panose="02020603050405020304" pitchFamily="18" charset="0"/>
                <a:cs typeface="Times New Roman" panose="02020603050405020304" pitchFamily="18" charset="0"/>
              </a:rPr>
              <a:t>, які захищали права, велася пропаганда </a:t>
            </a:r>
            <a:r>
              <a:rPr lang="uk-UA" sz="3600" b="1" dirty="0" err="1">
                <a:latin typeface="Times New Roman" panose="02020603050405020304" pitchFamily="18" charset="0"/>
                <a:cs typeface="Times New Roman" panose="02020603050405020304" pitchFamily="18" charset="0"/>
              </a:rPr>
              <a:t>кхаді</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Активізувався рух робочих в містах: за </a:t>
            </a:r>
            <a:r>
              <a:rPr lang="uk-UA" sz="3600" b="1" dirty="0">
                <a:highlight>
                  <a:srgbClr val="FF0000"/>
                </a:highlight>
                <a:latin typeface="Times New Roman" panose="02020603050405020304" pitchFamily="18" charset="0"/>
                <a:cs typeface="Times New Roman" panose="02020603050405020304" pitchFamily="18" charset="0"/>
              </a:rPr>
              <a:t>1920 р.</a:t>
            </a:r>
            <a:r>
              <a:rPr lang="uk-UA" sz="3600" b="1" dirty="0">
                <a:latin typeface="Times New Roman" panose="02020603050405020304" pitchFamily="18" charset="0"/>
                <a:cs typeface="Times New Roman" panose="02020603050405020304" pitchFamily="18" charset="0"/>
              </a:rPr>
              <a:t> відбулося 200 страйків, а в </a:t>
            </a:r>
            <a:r>
              <a:rPr lang="uk-UA" sz="3600" b="1" dirty="0">
                <a:highlight>
                  <a:srgbClr val="FF00FF"/>
                </a:highlight>
                <a:latin typeface="Times New Roman" panose="02020603050405020304" pitchFamily="18" charset="0"/>
                <a:cs typeface="Times New Roman" panose="02020603050405020304" pitchFamily="18" charset="0"/>
              </a:rPr>
              <a:t>травні 1920 р.</a:t>
            </a:r>
            <a:r>
              <a:rPr lang="uk-UA" sz="3600" b="1" dirty="0">
                <a:latin typeface="Times New Roman" panose="02020603050405020304" pitchFamily="18" charset="0"/>
                <a:cs typeface="Times New Roman" panose="02020603050405020304" pitchFamily="18" charset="0"/>
              </a:rPr>
              <a:t> був створений </a:t>
            </a:r>
            <a:r>
              <a:rPr lang="uk-UA" sz="3600" b="1" dirty="0" err="1">
                <a:highlight>
                  <a:srgbClr val="FF0000"/>
                </a:highlight>
                <a:latin typeface="Times New Roman" panose="02020603050405020304" pitchFamily="18" charset="0"/>
                <a:cs typeface="Times New Roman" panose="02020603050405020304" pitchFamily="18" charset="0"/>
              </a:rPr>
              <a:t>Всєїндійській</a:t>
            </a:r>
            <a:r>
              <a:rPr lang="uk-UA" sz="3600" b="1" dirty="0">
                <a:highlight>
                  <a:srgbClr val="FF0000"/>
                </a:highlight>
                <a:latin typeface="Times New Roman" panose="02020603050405020304" pitchFamily="18" charset="0"/>
                <a:cs typeface="Times New Roman" panose="02020603050405020304" pitchFamily="18" charset="0"/>
              </a:rPr>
              <a:t> Конгрес профспілок</a:t>
            </a:r>
            <a:r>
              <a:rPr lang="uk-UA" sz="3600" b="1" dirty="0">
                <a:latin typeface="Times New Roman" panose="02020603050405020304" pitchFamily="18" charset="0"/>
                <a:cs typeface="Times New Roman" panose="02020603050405020304" pitchFamily="18" charset="0"/>
              </a:rPr>
              <a:t> (ВКП). У </a:t>
            </a:r>
            <a:r>
              <a:rPr lang="uk-UA" sz="3600" b="1" dirty="0">
                <a:highlight>
                  <a:srgbClr val="FF0000"/>
                </a:highlight>
                <a:latin typeface="Times New Roman" panose="02020603050405020304" pitchFamily="18" charset="0"/>
                <a:cs typeface="Times New Roman" panose="02020603050405020304" pitchFamily="18" charset="0"/>
              </a:rPr>
              <a:t>січні 1921 р.</a:t>
            </a:r>
            <a:r>
              <a:rPr lang="uk-UA" sz="3600" b="1" dirty="0">
                <a:latin typeface="Times New Roman" panose="02020603050405020304" pitchFamily="18" charset="0"/>
                <a:cs typeface="Times New Roman" panose="02020603050405020304" pitchFamily="18" charset="0"/>
              </a:rPr>
              <a:t> в ІНК був створений спеціальний комітет для встановлення контактів з профспілковим рухом. М.К. Ганді був переконаний, що ІНК стане дієвою політичною організацією, якщо щоденно займатися поточною роботою, звертати увагу на потреби простих людей, зберігаючи і демонструючи тим самим масовий характер партії.</a:t>
            </a:r>
          </a:p>
        </p:txBody>
      </p:sp>
    </p:spTree>
    <p:extLst>
      <p:ext uri="{BB962C8B-B14F-4D97-AF65-F5344CB8AC3E}">
        <p14:creationId xmlns:p14="http://schemas.microsoft.com/office/powerpoint/2010/main" val="1302690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92500"/>
          </a:bodyPr>
          <a:lstStyle/>
          <a:p>
            <a:pPr marL="0" indent="0" algn="just">
              <a:buNone/>
            </a:pPr>
            <a:r>
              <a:rPr lang="uk-UA" sz="3600" b="1" dirty="0">
                <a:latin typeface="Times New Roman" panose="02020603050405020304" pitchFamily="18" charset="0"/>
                <a:cs typeface="Times New Roman" panose="02020603050405020304" pitchFamily="18" charset="0"/>
              </a:rPr>
              <a:t>На жаль, період єдності двох релігійних общин був нетривалим, хоча М.К. Ганді, брати </a:t>
            </a:r>
            <a:r>
              <a:rPr lang="uk-UA" sz="3600" b="1" dirty="0" err="1">
                <a:latin typeface="Times New Roman" panose="02020603050405020304" pitchFamily="18" charset="0"/>
                <a:cs typeface="Times New Roman" panose="02020603050405020304" pitchFamily="18" charset="0"/>
              </a:rPr>
              <a:t>Мухаммад</a:t>
            </a:r>
            <a:r>
              <a:rPr lang="uk-UA" sz="3600" b="1" dirty="0">
                <a:latin typeface="Times New Roman" panose="02020603050405020304" pitchFamily="18" charset="0"/>
                <a:cs typeface="Times New Roman" panose="02020603050405020304" pitchFamily="18" charset="0"/>
              </a:rPr>
              <a:t> і </a:t>
            </a:r>
            <a:r>
              <a:rPr lang="uk-UA" sz="3600" b="1" dirty="0" err="1">
                <a:latin typeface="Times New Roman" panose="02020603050405020304" pitchFamily="18" charset="0"/>
                <a:cs typeface="Times New Roman" panose="02020603050405020304" pitchFamily="18" charset="0"/>
              </a:rPr>
              <a:t>Шаукат</a:t>
            </a:r>
            <a:r>
              <a:rPr lang="uk-UA" sz="3600" b="1" dirty="0">
                <a:latin typeface="Times New Roman" panose="02020603050405020304" pitchFamily="18" charset="0"/>
                <a:cs typeface="Times New Roman" panose="02020603050405020304" pitchFamily="18" charset="0"/>
              </a:rPr>
              <a:t> Алі та інші лідери мусульманської общини в своїх поїздках по країні закликали утримуватися від всього, що могло образити  віруючих. </a:t>
            </a:r>
          </a:p>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Влітку 1921 р.</a:t>
            </a:r>
            <a:r>
              <a:rPr lang="uk-UA" sz="3600" b="1" dirty="0">
                <a:latin typeface="Times New Roman" panose="02020603050405020304" pitchFamily="18" charset="0"/>
                <a:cs typeface="Times New Roman" panose="02020603050405020304" pitchFamily="18" charset="0"/>
              </a:rPr>
              <a:t> в Індії досить мирно пройшло мусульманське </a:t>
            </a:r>
            <a:r>
              <a:rPr lang="uk-UA" sz="3600" b="1" dirty="0">
                <a:highlight>
                  <a:srgbClr val="FF0000"/>
                </a:highlight>
                <a:latin typeface="Times New Roman" panose="02020603050405020304" pitchFamily="18" charset="0"/>
                <a:cs typeface="Times New Roman" panose="02020603050405020304" pitchFamily="18" charset="0"/>
              </a:rPr>
              <a:t>свято </a:t>
            </a:r>
            <a:r>
              <a:rPr lang="uk-UA" sz="3600" b="1" dirty="0" err="1">
                <a:highlight>
                  <a:srgbClr val="FF0000"/>
                </a:highlight>
                <a:latin typeface="Times New Roman" panose="02020603050405020304" pitchFamily="18" charset="0"/>
                <a:cs typeface="Times New Roman" panose="02020603050405020304" pitchFamily="18" charset="0"/>
              </a:rPr>
              <a:t>Бакрід</a:t>
            </a:r>
            <a:r>
              <a:rPr lang="uk-UA" sz="3600" b="1" dirty="0">
                <a:latin typeface="Times New Roman" panose="02020603050405020304" pitchFamily="18" charset="0"/>
                <a:cs typeface="Times New Roman" panose="02020603050405020304" pitchFamily="18" charset="0"/>
              </a:rPr>
              <a:t>, хоча раніше саме під час цього свята відбувалися криваві зіткнення на релігійному ґрунті у зв’язку із забоєм корів мусульманами.</a:t>
            </a:r>
          </a:p>
        </p:txBody>
      </p:sp>
    </p:spTree>
    <p:extLst>
      <p:ext uri="{BB962C8B-B14F-4D97-AF65-F5344CB8AC3E}">
        <p14:creationId xmlns:p14="http://schemas.microsoft.com/office/powerpoint/2010/main" val="396286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850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Коли в </a:t>
            </a:r>
            <a:r>
              <a:rPr lang="uk-UA" sz="3600" b="1" dirty="0">
                <a:highlight>
                  <a:srgbClr val="FF0000"/>
                </a:highlight>
                <a:latin typeface="Times New Roman" panose="02020603050405020304" pitchFamily="18" charset="0"/>
                <a:cs typeface="Times New Roman" panose="02020603050405020304" pitchFamily="18" charset="0"/>
              </a:rPr>
              <a:t>1921 р.</a:t>
            </a:r>
            <a:r>
              <a:rPr lang="uk-UA" sz="3600" b="1" dirty="0">
                <a:latin typeface="Times New Roman" panose="02020603050405020304" pitchFamily="18" charset="0"/>
                <a:cs typeface="Times New Roman" panose="02020603050405020304" pitchFamily="18" charset="0"/>
              </a:rPr>
              <a:t> релігійні авторитети в Індії звернулися до єдиновірців з </a:t>
            </a:r>
            <a:r>
              <a:rPr lang="uk-UA" sz="3600" b="1" dirty="0" err="1">
                <a:highlight>
                  <a:srgbClr val="FF0000"/>
                </a:highlight>
                <a:latin typeface="Times New Roman" panose="02020603050405020304" pitchFamily="18" charset="0"/>
                <a:cs typeface="Times New Roman" panose="02020603050405020304" pitchFamily="18" charset="0"/>
              </a:rPr>
              <a:t>фетвою</a:t>
            </a:r>
            <a:r>
              <a:rPr lang="uk-UA" sz="3600" b="1" dirty="0">
                <a:latin typeface="Times New Roman" panose="02020603050405020304" pitchFamily="18" charset="0"/>
                <a:cs typeface="Times New Roman" panose="02020603050405020304" pitchFamily="18" charset="0"/>
              </a:rPr>
              <a:t> (</a:t>
            </a:r>
            <a:r>
              <a:rPr lang="uk-UA" sz="3600" b="1" i="1" dirty="0">
                <a:solidFill>
                  <a:srgbClr val="FFFF00"/>
                </a:solidFill>
                <a:latin typeface="Times New Roman" panose="02020603050405020304" pitchFamily="18" charset="0"/>
                <a:cs typeface="Times New Roman" panose="02020603050405020304" pitchFamily="18" charset="0"/>
              </a:rPr>
              <a:t>письмовим розпорядженням, що має для мусульман силу закону</a:t>
            </a:r>
            <a:r>
              <a:rPr lang="uk-UA" sz="3600" b="1" dirty="0">
                <a:latin typeface="Times New Roman" panose="02020603050405020304" pitchFamily="18" charset="0"/>
                <a:cs typeface="Times New Roman" panose="02020603050405020304" pitchFamily="18" charset="0"/>
              </a:rPr>
              <a:t>), в якій містився заклик боротися з колоніальною владою аж до збереження халіфату, англійці заборонили цей документ. </a:t>
            </a:r>
          </a:p>
          <a:p>
            <a:pPr marL="0" indent="0" algn="just">
              <a:buNone/>
            </a:pPr>
            <a:r>
              <a:rPr lang="uk-UA" sz="3600" b="1" dirty="0">
                <a:solidFill>
                  <a:srgbClr val="FFFF00"/>
                </a:solidFill>
                <a:latin typeface="Times New Roman" panose="02020603050405020304" pitchFamily="18" charset="0"/>
                <a:cs typeface="Times New Roman" panose="02020603050405020304" pitchFamily="18" charset="0"/>
              </a:rPr>
              <a:t>Тоді М.К. Ганді звернувся до всіх індійців, у тому числі і індусів, із закликом </a:t>
            </a: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відкрито порушити цю заборону і вимагати від влади покарання згідно із законом, тобто тюремног</a:t>
            </a:r>
            <a:r>
              <a:rPr lang="uk-UA" sz="3600" b="1" dirty="0">
                <a:solidFill>
                  <a:srgbClr val="FFFF00"/>
                </a:solidFill>
                <a:latin typeface="Times New Roman" panose="02020603050405020304" pitchFamily="18" charset="0"/>
                <a:cs typeface="Times New Roman" panose="02020603050405020304" pitchFamily="18" charset="0"/>
              </a:rPr>
              <a:t>о</a:t>
            </a:r>
            <a:r>
              <a:rPr lang="uk-UA" sz="3600" b="1" dirty="0">
                <a:latin typeface="Times New Roman" panose="02020603050405020304" pitchFamily="18" charset="0"/>
                <a:cs typeface="Times New Roman" panose="02020603050405020304" pitchFamily="18" charset="0"/>
              </a:rPr>
              <a:t>. Сотні тисяч людей приходили в комісаріати поліції, зачитували текст </a:t>
            </a:r>
            <a:r>
              <a:rPr lang="uk-UA" sz="3600" b="1" dirty="0" err="1">
                <a:latin typeface="Times New Roman" panose="02020603050405020304" pitchFamily="18" charset="0"/>
                <a:cs typeface="Times New Roman" panose="02020603050405020304" pitchFamily="18" charset="0"/>
              </a:rPr>
              <a:t>фетви</a:t>
            </a:r>
            <a:r>
              <a:rPr lang="uk-UA" sz="3600" b="1" dirty="0">
                <a:latin typeface="Times New Roman" panose="02020603050405020304" pitchFamily="18" charset="0"/>
                <a:cs typeface="Times New Roman" panose="02020603050405020304" pitchFamily="18" charset="0"/>
              </a:rPr>
              <a:t> і вимагали заарештувати їх. </a:t>
            </a:r>
            <a:r>
              <a:rPr lang="uk-UA" sz="3600" b="1" dirty="0">
                <a:highlight>
                  <a:srgbClr val="008000"/>
                </a:highlight>
                <a:latin typeface="Times New Roman" panose="02020603050405020304" pitchFamily="18" charset="0"/>
                <a:cs typeface="Times New Roman" panose="02020603050405020304" pitchFamily="18" charset="0"/>
              </a:rPr>
              <a:t>Таким чином, англійська влада провокувалися на масові арешти</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9878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В умовах Індії проводити численні арешти серед багатомільйонного населення практично неможливо. Англійці опинилися в скрутному положенні. </a:t>
            </a:r>
            <a:r>
              <a:rPr lang="uk-UA" sz="3600" b="1" dirty="0">
                <a:highlight>
                  <a:srgbClr val="FF0000"/>
                </a:highlight>
                <a:latin typeface="Times New Roman" panose="02020603050405020304" pitchFamily="18" charset="0"/>
                <a:cs typeface="Times New Roman" panose="02020603050405020304" pitchFamily="18" charset="0"/>
              </a:rPr>
              <a:t>Тут необхідно враховувати таку тонкість</a:t>
            </a:r>
            <a:r>
              <a:rPr lang="uk-UA" sz="3600" b="1" dirty="0">
                <a:latin typeface="Times New Roman" panose="02020603050405020304" pitchFamily="18" charset="0"/>
                <a:cs typeface="Times New Roman" panose="02020603050405020304" pitchFamily="18" charset="0"/>
              </a:rPr>
              <a:t>: </a:t>
            </a:r>
            <a:r>
              <a:rPr lang="uk-UA" sz="3600" b="1" i="1" dirty="0">
                <a:solidFill>
                  <a:srgbClr val="FFFF00"/>
                </a:solidFill>
                <a:latin typeface="Times New Roman" panose="02020603050405020304" pitchFamily="18" charset="0"/>
                <a:cs typeface="Times New Roman" panose="02020603050405020304" pitchFamily="18" charset="0"/>
              </a:rPr>
              <a:t>на Сході влада, що віддає розпорядження і що не добивається їх виконання, за таку не вважається – такий менталітет населення</a:t>
            </a:r>
            <a:r>
              <a:rPr lang="uk-UA" sz="3600" b="1" dirty="0">
                <a:latin typeface="Times New Roman" panose="02020603050405020304" pitchFamily="18" charset="0"/>
                <a:cs typeface="Times New Roman" panose="02020603050405020304" pitchFamily="18" charset="0"/>
              </a:rPr>
              <a:t>. В наслідок М.К. Ганді не раз вдавався до такої форми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 він вважав за необхідне зруйнувати ореол законності влади англійців в очах індійців.</a:t>
            </a:r>
          </a:p>
        </p:txBody>
      </p:sp>
    </p:spTree>
    <p:extLst>
      <p:ext uri="{BB962C8B-B14F-4D97-AF65-F5344CB8AC3E}">
        <p14:creationId xmlns:p14="http://schemas.microsoft.com/office/powerpoint/2010/main" val="1076194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92500"/>
          </a:bodyPr>
          <a:lstStyle/>
          <a:p>
            <a:pPr marL="0" indent="0" algn="just">
              <a:buNone/>
            </a:pPr>
            <a:r>
              <a:rPr lang="uk-UA" sz="3600" b="1" dirty="0">
                <a:latin typeface="Times New Roman" panose="02020603050405020304" pitchFamily="18" charset="0"/>
                <a:cs typeface="Times New Roman" panose="02020603050405020304" pitchFamily="18" charset="0"/>
              </a:rPr>
              <a:t>Збитку індо-мусульманській єдності завдали хвилювання, що відбулися в </a:t>
            </a:r>
            <a:r>
              <a:rPr lang="uk-UA" sz="3600" b="1" dirty="0">
                <a:highlight>
                  <a:srgbClr val="FF0000"/>
                </a:highlight>
                <a:latin typeface="Times New Roman" panose="02020603050405020304" pitchFamily="18" charset="0"/>
                <a:cs typeface="Times New Roman" panose="02020603050405020304" pitchFamily="18" charset="0"/>
              </a:rPr>
              <a:t>серпні 1921 р.</a:t>
            </a:r>
            <a:r>
              <a:rPr lang="uk-UA" sz="3600" b="1" dirty="0">
                <a:latin typeface="Times New Roman" panose="02020603050405020304" pitchFamily="18" charset="0"/>
                <a:cs typeface="Times New Roman" panose="02020603050405020304" pitchFamily="18" charset="0"/>
              </a:rPr>
              <a:t> на </a:t>
            </a:r>
            <a:r>
              <a:rPr lang="uk-UA" sz="3600" b="1" dirty="0" err="1">
                <a:solidFill>
                  <a:srgbClr val="FFFF00"/>
                </a:solidFill>
                <a:latin typeface="Times New Roman" panose="02020603050405020304" pitchFamily="18" charset="0"/>
                <a:cs typeface="Times New Roman" panose="02020603050405020304" pitchFamily="18" charset="0"/>
              </a:rPr>
              <a:t>Малабарськом</a:t>
            </a:r>
            <a:r>
              <a:rPr lang="uk-UA" sz="3600" b="1" dirty="0">
                <a:solidFill>
                  <a:srgbClr val="FFFF00"/>
                </a:solidFill>
                <a:latin typeface="Times New Roman" panose="02020603050405020304" pitchFamily="18" charset="0"/>
                <a:cs typeface="Times New Roman" panose="02020603050405020304" pitchFamily="18" charset="0"/>
              </a:rPr>
              <a:t> берегу</a:t>
            </a:r>
            <a:r>
              <a:rPr lang="uk-UA" sz="3600" b="1" dirty="0">
                <a:latin typeface="Times New Roman" panose="02020603050405020304" pitchFamily="18" charset="0"/>
                <a:cs typeface="Times New Roman" panose="02020603050405020304" pitchFamily="18" charset="0"/>
              </a:rPr>
              <a:t> (поблизу Мадрасу). Там спалахнуло повстання народності </a:t>
            </a:r>
            <a:r>
              <a:rPr lang="uk-UA" sz="3600" b="1" dirty="0" err="1">
                <a:highlight>
                  <a:srgbClr val="FF0000"/>
                </a:highlight>
                <a:latin typeface="Times New Roman" panose="02020603050405020304" pitchFamily="18" charset="0"/>
                <a:cs typeface="Times New Roman" panose="02020603050405020304" pitchFamily="18" charset="0"/>
              </a:rPr>
              <a:t>мопла</a:t>
            </a:r>
            <a:r>
              <a:rPr lang="uk-UA" sz="3600" b="1" dirty="0">
                <a:latin typeface="Times New Roman" panose="02020603050405020304" pitchFamily="18" charset="0"/>
                <a:cs typeface="Times New Roman" panose="02020603050405020304" pitchFamily="18" charset="0"/>
              </a:rPr>
              <a:t>. Селяни-мусульмани народності </a:t>
            </a:r>
            <a:r>
              <a:rPr lang="uk-UA" sz="3600" b="1" dirty="0" err="1">
                <a:highlight>
                  <a:srgbClr val="800000"/>
                </a:highlight>
                <a:latin typeface="Times New Roman" panose="02020603050405020304" pitchFamily="18" charset="0"/>
                <a:cs typeface="Times New Roman" panose="02020603050405020304" pitchFamily="18" charset="0"/>
              </a:rPr>
              <a:t>малаяли</a:t>
            </a:r>
            <a:r>
              <a:rPr lang="uk-UA" sz="3600" b="1" dirty="0">
                <a:latin typeface="Times New Roman" panose="02020603050405020304" pitchFamily="18" charset="0"/>
                <a:cs typeface="Times New Roman" panose="02020603050405020304" pitchFamily="18" charset="0"/>
              </a:rPr>
              <a:t> виступили проти землевласників-індусів. </a:t>
            </a:r>
          </a:p>
          <a:p>
            <a:pPr marL="0" indent="0" algn="just">
              <a:buNone/>
            </a:pPr>
            <a:r>
              <a:rPr lang="uk-UA" sz="3600" b="1" dirty="0">
                <a:highlight>
                  <a:srgbClr val="FF00FF"/>
                </a:highlight>
                <a:latin typeface="Times New Roman" panose="02020603050405020304" pitchFamily="18" charset="0"/>
                <a:cs typeface="Times New Roman" panose="02020603050405020304" pitchFamily="18" charset="0"/>
              </a:rPr>
              <a:t>Це був конфлікт на соціальному ґрунті</a:t>
            </a:r>
            <a:r>
              <a:rPr lang="uk-UA" sz="3600" b="1" dirty="0">
                <a:latin typeface="Times New Roman" panose="02020603050405020304" pitchFamily="18" charset="0"/>
                <a:cs typeface="Times New Roman" panose="02020603050405020304" pitchFamily="18" charset="0"/>
              </a:rPr>
              <a:t> (</a:t>
            </a:r>
            <a:r>
              <a:rPr lang="uk-UA" sz="3600" b="1" dirty="0">
                <a:solidFill>
                  <a:srgbClr val="FFFF00"/>
                </a:solidFill>
                <a:latin typeface="Times New Roman" panose="02020603050405020304" pitchFamily="18" charset="0"/>
                <a:cs typeface="Times New Roman" panose="02020603050405020304" pitchFamily="18" charset="0"/>
              </a:rPr>
              <a:t>відомо, що купці-</a:t>
            </a:r>
            <a:r>
              <a:rPr lang="uk-UA" sz="3600" b="1" dirty="0" err="1">
                <a:solidFill>
                  <a:srgbClr val="FFFF00"/>
                </a:solidFill>
                <a:latin typeface="Times New Roman" panose="02020603050405020304" pitchFamily="18" charset="0"/>
                <a:cs typeface="Times New Roman" panose="02020603050405020304" pitchFamily="18" charset="0"/>
              </a:rPr>
              <a:t>мопла</a:t>
            </a:r>
            <a:r>
              <a:rPr lang="uk-UA" sz="3600" b="1" dirty="0">
                <a:solidFill>
                  <a:srgbClr val="FFFF00"/>
                </a:solidFill>
                <a:latin typeface="Times New Roman" panose="02020603050405020304" pitchFamily="18" charset="0"/>
                <a:cs typeface="Times New Roman" panose="02020603050405020304" pitchFamily="18" charset="0"/>
              </a:rPr>
              <a:t> в хвилюваннях не брали участь</a:t>
            </a:r>
            <a:r>
              <a:rPr lang="uk-UA" sz="3600" b="1" dirty="0">
                <a:latin typeface="Times New Roman" panose="02020603050405020304" pitchFamily="18" charset="0"/>
                <a:cs typeface="Times New Roman" panose="02020603050405020304" pitchFamily="18" charset="0"/>
              </a:rPr>
              <a:t>), але він </a:t>
            </a:r>
            <a:r>
              <a:rPr lang="uk-UA" sz="3600" b="1" dirty="0">
                <a:highlight>
                  <a:srgbClr val="808080"/>
                </a:highlight>
                <a:latin typeface="Times New Roman" panose="02020603050405020304" pitchFamily="18" charset="0"/>
                <a:cs typeface="Times New Roman" panose="02020603050405020304" pitchFamily="18" charset="0"/>
              </a:rPr>
              <a:t>набув характеру релігійної різанини</a:t>
            </a:r>
            <a:r>
              <a:rPr lang="uk-UA" sz="3600" b="1" dirty="0">
                <a:latin typeface="Times New Roman" panose="02020603050405020304" pitchFamily="18" charset="0"/>
                <a:cs typeface="Times New Roman" panose="02020603050405020304" pitchFamily="18" charset="0"/>
              </a:rPr>
              <a:t>. Відомості про події на півдні країни досягли інших районів Індії, що привело до релігійних погромів.</a:t>
            </a:r>
          </a:p>
        </p:txBody>
      </p:sp>
    </p:spTree>
    <p:extLst>
      <p:ext uri="{BB962C8B-B14F-4D97-AF65-F5344CB8AC3E}">
        <p14:creationId xmlns:p14="http://schemas.microsoft.com/office/powerpoint/2010/main" val="642560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ІНК і особисто М.К. Ганді всі ці ексцеси засудили. Ганді навіть намагався виїхати в район повстання </a:t>
            </a:r>
            <a:r>
              <a:rPr lang="uk-UA" sz="3600" b="1" dirty="0" err="1">
                <a:latin typeface="Times New Roman" panose="02020603050405020304" pitchFamily="18" charset="0"/>
                <a:cs typeface="Times New Roman" panose="02020603050405020304" pitchFamily="18" charset="0"/>
              </a:rPr>
              <a:t>мопла</a:t>
            </a:r>
            <a:r>
              <a:rPr lang="uk-UA" sz="3600" b="1" dirty="0">
                <a:latin typeface="Times New Roman" panose="02020603050405020304" pitchFamily="18" charset="0"/>
                <a:cs typeface="Times New Roman" panose="02020603050405020304" pitchFamily="18" charset="0"/>
              </a:rPr>
              <a:t>, щоб розрядити обстановку, але влада цьому чинила опір. </a:t>
            </a: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Події на </a:t>
            </a:r>
            <a:r>
              <a:rPr lang="uk-UA" sz="3600" b="1" dirty="0" err="1">
                <a:solidFill>
                  <a:srgbClr val="FFFF00"/>
                </a:solidFill>
                <a:highlight>
                  <a:srgbClr val="FF0000"/>
                </a:highlight>
                <a:latin typeface="Times New Roman" panose="02020603050405020304" pitchFamily="18" charset="0"/>
                <a:cs typeface="Times New Roman" panose="02020603050405020304" pitchFamily="18" charset="0"/>
              </a:rPr>
              <a:t>Малабарськом</a:t>
            </a: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 березі нанесли втрату єдності двох общин</a:t>
            </a:r>
            <a:r>
              <a:rPr lang="uk-UA" sz="3600" b="1" dirty="0">
                <a:latin typeface="Times New Roman" panose="02020603050405020304" pitchFamily="18" charset="0"/>
                <a:cs typeface="Times New Roman" panose="02020603050405020304" pitchFamily="18" charset="0"/>
              </a:rPr>
              <a:t>.</a:t>
            </a:r>
          </a:p>
          <a:p>
            <a:pPr marL="0" indent="0" algn="just">
              <a:buNone/>
            </a:pPr>
            <a:r>
              <a:rPr lang="uk-UA" sz="3600" b="1" dirty="0">
                <a:highlight>
                  <a:srgbClr val="008080"/>
                </a:highlight>
                <a:latin typeface="Times New Roman" panose="02020603050405020304" pitchFamily="18" charset="0"/>
                <a:cs typeface="Times New Roman" panose="02020603050405020304" pitchFamily="18" charset="0"/>
              </a:rPr>
              <a:t>До того ж в </a:t>
            </a:r>
            <a:r>
              <a:rPr lang="uk-UA" sz="3600" b="1" dirty="0" err="1">
                <a:highlight>
                  <a:srgbClr val="008080"/>
                </a:highlight>
                <a:latin typeface="Times New Roman" panose="02020603050405020304" pitchFamily="18" charset="0"/>
                <a:cs typeface="Times New Roman" panose="02020603050405020304" pitchFamily="18" charset="0"/>
              </a:rPr>
              <a:t>халіфатистському</a:t>
            </a:r>
            <a:r>
              <a:rPr lang="uk-UA" sz="3600" b="1" dirty="0">
                <a:highlight>
                  <a:srgbClr val="008080"/>
                </a:highlight>
                <a:latin typeface="Times New Roman" panose="02020603050405020304" pitchFamily="18" charset="0"/>
                <a:cs typeface="Times New Roman" panose="02020603050405020304" pitchFamily="18" charset="0"/>
              </a:rPr>
              <a:t> русі спостерігався явний спад, оскільки питання про халіфат все більш втрачало актуальність із-за подій в самій Туреччині, де була проголошена республіка</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Таким чином, питання, що об’єднувало доти дві общини, само по собі втрачало значення.</a:t>
            </a:r>
          </a:p>
          <a:p>
            <a:pPr marL="0" indent="0" algn="just">
              <a:buNone/>
            </a:pP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42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563418"/>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489527"/>
            <a:ext cx="12191999" cy="6368474"/>
          </a:xfrm>
        </p:spPr>
        <p:txBody>
          <a:bodyPr>
            <a:normAutofit fontScale="850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З </a:t>
            </a:r>
            <a:r>
              <a:rPr lang="uk-UA" sz="3600" b="1" dirty="0">
                <a:highlight>
                  <a:srgbClr val="FF0000"/>
                </a:highlight>
                <a:latin typeface="Times New Roman" panose="02020603050405020304" pitchFamily="18" charset="0"/>
                <a:cs typeface="Times New Roman" panose="02020603050405020304" pitchFamily="18" charset="0"/>
              </a:rPr>
              <a:t>осені 1921 р.</a:t>
            </a:r>
            <a:r>
              <a:rPr lang="uk-UA" sz="3600" b="1" dirty="0">
                <a:latin typeface="Times New Roman" panose="02020603050405020304" pitchFamily="18" charset="0"/>
                <a:cs typeface="Times New Roman" panose="02020603050405020304" pitchFamily="18" charset="0"/>
              </a:rPr>
              <a:t> в Індії  були чутки про візит </a:t>
            </a:r>
            <a:r>
              <a:rPr lang="uk-UA" sz="3600" b="1" dirty="0">
                <a:highlight>
                  <a:srgbClr val="800000"/>
                </a:highlight>
                <a:latin typeface="Times New Roman" panose="02020603050405020304" pitchFamily="18" charset="0"/>
                <a:cs typeface="Times New Roman" panose="02020603050405020304" pitchFamily="18" charset="0"/>
              </a:rPr>
              <a:t>принца Уельського </a:t>
            </a:r>
            <a:r>
              <a:rPr lang="uk-UA" sz="3600" b="1" dirty="0">
                <a:latin typeface="Times New Roman" panose="02020603050405020304" pitchFamily="18" charset="0"/>
                <a:cs typeface="Times New Roman" panose="02020603050405020304" pitchFamily="18" charset="0"/>
              </a:rPr>
              <a:t>– спадкоємця англійського престолу, тобто представника корони. ІНК вирішив оголосити бойкот офіційним торжествам із цього приводу. </a:t>
            </a:r>
          </a:p>
          <a:p>
            <a:pPr marL="0" indent="0" algn="just">
              <a:buNone/>
            </a:pPr>
            <a:r>
              <a:rPr lang="uk-UA" sz="3600" b="1" dirty="0">
                <a:latin typeface="Times New Roman" panose="02020603050405020304" pitchFamily="18" charset="0"/>
                <a:cs typeface="Times New Roman" panose="02020603050405020304" pitchFamily="18" charset="0"/>
              </a:rPr>
              <a:t>Лідери Конгресу розуміли, що образа корони під час візиту до Індії вплине на громадську думку в самій Англії, оскільки створить уявлення про політику англійського уряду і, можливо, вплине на майбутні парламентські вибори в Англії. М.К. Ганді навіть звернувся з особистим посланням до принца, в якому завірив його в своєму доброму ставленні, але в той же час підкреслив, що справа прийняла політичний характер. У Індії почався масовий бойкот англійських установ, продовжувався бойкот англійських товарів.</a:t>
            </a:r>
          </a:p>
        </p:txBody>
      </p:sp>
    </p:spTree>
    <p:extLst>
      <p:ext uri="{BB962C8B-B14F-4D97-AF65-F5344CB8AC3E}">
        <p14:creationId xmlns:p14="http://schemas.microsoft.com/office/powerpoint/2010/main" val="2172559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92500"/>
          </a:bodyPr>
          <a:lstStyle/>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17 листопада 1921 р.</a:t>
            </a:r>
            <a:r>
              <a:rPr lang="uk-UA" sz="3600" b="1" dirty="0">
                <a:latin typeface="Times New Roman" panose="02020603050405020304" pitchFamily="18" charset="0"/>
                <a:cs typeface="Times New Roman" panose="02020603050405020304" pitchFamily="18" charset="0"/>
              </a:rPr>
              <a:t>, в день приїзду принца Уельського до Індії, в порту Бомбеї відбулися демонстрації протесту. Англійська влада звинуватила в провокації безладів молодіжну організацію Конгресу «</a:t>
            </a:r>
            <a:r>
              <a:rPr lang="uk-UA" sz="3600" b="1" dirty="0">
                <a:highlight>
                  <a:srgbClr val="800000"/>
                </a:highlight>
                <a:latin typeface="Times New Roman" panose="02020603050405020304" pitchFamily="18" charset="0"/>
                <a:cs typeface="Times New Roman" panose="02020603050405020304" pitchFamily="18" charset="0"/>
              </a:rPr>
              <a:t>Сівби дав</a:t>
            </a:r>
            <a:r>
              <a:rPr lang="uk-UA" sz="3600" b="1" dirty="0">
                <a:latin typeface="Times New Roman" panose="02020603050405020304" pitchFamily="18" charset="0"/>
                <a:cs typeface="Times New Roman" panose="02020603050405020304" pitchFamily="18" charset="0"/>
              </a:rPr>
              <a:t>», яка була створена якраз напередодні візиту високого гостя з метою підтримувати порядок при проведенні масових заходів.</a:t>
            </a:r>
          </a:p>
          <a:p>
            <a:pPr marL="0" indent="0" algn="just">
              <a:buNone/>
            </a:pPr>
            <a:r>
              <a:rPr lang="uk-UA" sz="3600" b="1" dirty="0">
                <a:latin typeface="Times New Roman" panose="02020603050405020304" pitchFamily="18" charset="0"/>
                <a:cs typeface="Times New Roman" panose="02020603050405020304" pitchFamily="18" charset="0"/>
              </a:rPr>
              <a:t> Англійська влада ввела заборону на діяльність «Сівби дав», чим скористався М.К. Ганді. Він призвав всіх індійців, незалежно від віку, вступати в молодіжну організацію ІНК і вимагати від влади покарання згідно із законом.</a:t>
            </a:r>
          </a:p>
        </p:txBody>
      </p:sp>
    </p:spTree>
    <p:extLst>
      <p:ext uri="{BB962C8B-B14F-4D97-AF65-F5344CB8AC3E}">
        <p14:creationId xmlns:p14="http://schemas.microsoft.com/office/powerpoint/2010/main" val="975192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По всій Індії тисячі людей йшли до поліцейських ділянок з вимогою заарештувати їх, оскільки вони є членами забороненої організації. Списки членів «Сівби дав» публікувалися в газетах і також доставлялися в поліцію. </a:t>
            </a:r>
            <a:r>
              <a:rPr lang="uk-UA" sz="3600" b="1" dirty="0">
                <a:highlight>
                  <a:srgbClr val="800000"/>
                </a:highlight>
                <a:latin typeface="Times New Roman" panose="02020603050405020304" pitchFamily="18" charset="0"/>
                <a:cs typeface="Times New Roman" panose="02020603050405020304" pitchFamily="18" charset="0"/>
              </a:rPr>
              <a:t>Англійці знову виявилися безсилими що-небудь зробити</a:t>
            </a:r>
            <a:r>
              <a:rPr lang="uk-UA" sz="3600" b="1" dirty="0">
                <a:latin typeface="Times New Roman" panose="02020603050405020304" pitchFamily="18" charset="0"/>
                <a:cs typeface="Times New Roman" panose="02020603050405020304" pitchFamily="18" charset="0"/>
              </a:rPr>
              <a:t>.</a:t>
            </a:r>
          </a:p>
          <a:p>
            <a:pPr marL="0" indent="0" algn="just">
              <a:buNone/>
            </a:pPr>
            <a:r>
              <a:rPr lang="uk-UA" sz="3600" b="1" dirty="0">
                <a:latin typeface="Times New Roman" panose="02020603050405020304" pitchFamily="18" charset="0"/>
                <a:cs typeface="Times New Roman" panose="02020603050405020304" pitchFamily="18" charset="0"/>
              </a:rPr>
              <a:t>Колоніальна влада пропонувала М.К. Ганді компроміс: </a:t>
            </a:r>
            <a:r>
              <a:rPr lang="uk-UA" sz="3600" b="1" dirty="0">
                <a:solidFill>
                  <a:srgbClr val="FFFF00"/>
                </a:solidFill>
                <a:latin typeface="Times New Roman" panose="02020603050405020304" pitchFamily="18" charset="0"/>
                <a:cs typeface="Times New Roman" panose="02020603050405020304" pitchFamily="18" charset="0"/>
              </a:rPr>
              <a:t>кампанія </a:t>
            </a:r>
            <a:r>
              <a:rPr lang="uk-UA" sz="3600" b="1" dirty="0" err="1">
                <a:solidFill>
                  <a:srgbClr val="FFFF00"/>
                </a:solidFill>
                <a:latin typeface="Times New Roman" panose="02020603050405020304" pitchFamily="18" charset="0"/>
                <a:cs typeface="Times New Roman" panose="02020603050405020304" pitchFamily="18" charset="0"/>
              </a:rPr>
              <a:t>сатьяграхи</a:t>
            </a:r>
            <a:r>
              <a:rPr lang="uk-UA" sz="3600" b="1" dirty="0">
                <a:solidFill>
                  <a:srgbClr val="FFFF00"/>
                </a:solidFill>
                <a:latin typeface="Times New Roman" panose="02020603050405020304" pitchFamily="18" charset="0"/>
                <a:cs typeface="Times New Roman" panose="02020603050405020304" pitchFamily="18" charset="0"/>
              </a:rPr>
              <a:t> припиняється, а після закінчення візиту принца Уельського з ІНК </a:t>
            </a:r>
            <a:r>
              <a:rPr lang="uk-UA" sz="3600" b="1" dirty="0" err="1">
                <a:solidFill>
                  <a:srgbClr val="FFFF00"/>
                </a:solidFill>
                <a:latin typeface="Times New Roman" panose="02020603050405020304" pitchFamily="18" charset="0"/>
                <a:cs typeface="Times New Roman" panose="02020603050405020304" pitchFamily="18" charset="0"/>
              </a:rPr>
              <a:t>почнуться</a:t>
            </a:r>
            <a:r>
              <a:rPr lang="uk-UA" sz="3600" b="1" dirty="0">
                <a:solidFill>
                  <a:srgbClr val="FFFF00"/>
                </a:solidFill>
                <a:latin typeface="Times New Roman" panose="02020603050405020304" pitchFamily="18" charset="0"/>
                <a:cs typeface="Times New Roman" panose="02020603050405020304" pitchFamily="18" charset="0"/>
              </a:rPr>
              <a:t> переговори</a:t>
            </a:r>
            <a:r>
              <a:rPr lang="uk-UA" sz="3600" b="1" dirty="0">
                <a:latin typeface="Times New Roman" panose="02020603050405020304" pitchFamily="18" charset="0"/>
                <a:cs typeface="Times New Roman" panose="02020603050405020304" pitchFamily="18" charset="0"/>
              </a:rPr>
              <a:t>. Але Ганді був непохитний. Кампанія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продовжувалася, англійська влада нічого не могли вдіяти.</a:t>
            </a:r>
          </a:p>
          <a:p>
            <a:pPr marL="0" indent="0" algn="just">
              <a:buNone/>
            </a:pP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991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lnSpcReduction="10000"/>
          </a:bodyPr>
          <a:lstStyle/>
          <a:p>
            <a:pPr marL="0" indent="0" algn="just">
              <a:buNone/>
            </a:pPr>
            <a:r>
              <a:rPr lang="uk-UA" sz="3900" b="1" dirty="0">
                <a:latin typeface="Times New Roman" panose="02020603050405020304" pitchFamily="18" charset="0"/>
                <a:cs typeface="Times New Roman" panose="02020603050405020304" pitchFamily="18" charset="0"/>
              </a:rPr>
              <a:t>У </a:t>
            </a:r>
            <a:r>
              <a:rPr lang="uk-UA" sz="3900" b="1" dirty="0">
                <a:highlight>
                  <a:srgbClr val="FF0000"/>
                </a:highlight>
                <a:latin typeface="Times New Roman" panose="02020603050405020304" pitchFamily="18" charset="0"/>
                <a:cs typeface="Times New Roman" panose="02020603050405020304" pitchFamily="18" charset="0"/>
              </a:rPr>
              <a:t>грудні 1921 р.</a:t>
            </a:r>
            <a:r>
              <a:rPr lang="uk-UA" sz="3900" b="1" dirty="0">
                <a:latin typeface="Times New Roman" panose="02020603050405020304" pitchFamily="18" charset="0"/>
                <a:cs typeface="Times New Roman" panose="02020603050405020304" pitchFamily="18" charset="0"/>
              </a:rPr>
              <a:t> сесія ІНК в </a:t>
            </a:r>
            <a:r>
              <a:rPr lang="uk-UA" sz="3900" b="1" dirty="0">
                <a:highlight>
                  <a:srgbClr val="000080"/>
                </a:highlight>
                <a:latin typeface="Times New Roman" panose="02020603050405020304" pitchFamily="18" charset="0"/>
                <a:cs typeface="Times New Roman" panose="02020603050405020304" pitchFamily="18" charset="0"/>
              </a:rPr>
              <a:t>Ахмадабаді</a:t>
            </a:r>
            <a:r>
              <a:rPr lang="uk-UA" sz="3900" b="1" dirty="0">
                <a:latin typeface="Times New Roman" panose="02020603050405020304" pitchFamily="18" charset="0"/>
                <a:cs typeface="Times New Roman" panose="02020603050405020304" pitchFamily="18" charset="0"/>
              </a:rPr>
              <a:t> ухвалила рішення: кампанію продовжувати аж до досягнення </a:t>
            </a:r>
            <a:r>
              <a:rPr lang="uk-UA" sz="3900" b="1" dirty="0" err="1">
                <a:latin typeface="Times New Roman" panose="02020603050405020304" pitchFamily="18" charset="0"/>
                <a:cs typeface="Times New Roman" panose="02020603050405020304" pitchFamily="18" charset="0"/>
              </a:rPr>
              <a:t>свараджа</a:t>
            </a:r>
            <a:r>
              <a:rPr lang="uk-UA" sz="3900" b="1" dirty="0">
                <a:latin typeface="Times New Roman" panose="02020603050405020304" pitchFamily="18" charset="0"/>
                <a:cs typeface="Times New Roman" panose="02020603050405020304" pitchFamily="18" charset="0"/>
              </a:rPr>
              <a:t> і відновлення халіфату. </a:t>
            </a:r>
            <a:r>
              <a:rPr lang="uk-UA" sz="3900" b="1" dirty="0">
                <a:highlight>
                  <a:srgbClr val="800000"/>
                </a:highlight>
                <a:latin typeface="Times New Roman" panose="02020603050405020304" pitchFamily="18" charset="0"/>
                <a:cs typeface="Times New Roman" panose="02020603050405020304" pitchFamily="18" charset="0"/>
              </a:rPr>
              <a:t>Було вирішено перейти до вищої форми </a:t>
            </a:r>
            <a:r>
              <a:rPr lang="uk-UA" sz="3900" b="1" dirty="0" err="1">
                <a:highlight>
                  <a:srgbClr val="800000"/>
                </a:highlight>
                <a:latin typeface="Times New Roman" panose="02020603050405020304" pitchFamily="18" charset="0"/>
                <a:cs typeface="Times New Roman" panose="02020603050405020304" pitchFamily="18" charset="0"/>
              </a:rPr>
              <a:t>сатьяграхи</a:t>
            </a:r>
            <a:r>
              <a:rPr lang="uk-UA" sz="3900" b="1" dirty="0">
                <a:highlight>
                  <a:srgbClr val="800000"/>
                </a:highlight>
                <a:latin typeface="Times New Roman" panose="02020603050405020304" pitchFamily="18" charset="0"/>
                <a:cs typeface="Times New Roman" panose="02020603050405020304" pitchFamily="18" charset="0"/>
              </a:rPr>
              <a:t> – оголосити бойкот податкам</a:t>
            </a:r>
            <a:r>
              <a:rPr lang="uk-UA" sz="3900" b="1" dirty="0">
                <a:latin typeface="Times New Roman" panose="02020603050405020304" pitchFamily="18" charset="0"/>
                <a:cs typeface="Times New Roman" panose="02020603050405020304" pitchFamily="18" charset="0"/>
              </a:rPr>
              <a:t>. </a:t>
            </a:r>
          </a:p>
          <a:p>
            <a:pPr marL="0" indent="0" algn="just">
              <a:buNone/>
            </a:pPr>
            <a:r>
              <a:rPr lang="uk-UA" sz="3900" b="1" dirty="0">
                <a:latin typeface="Times New Roman" panose="02020603050405020304" pitchFamily="18" charset="0"/>
                <a:cs typeface="Times New Roman" panose="02020603050405020304" pitchFamily="18" charset="0"/>
              </a:rPr>
              <a:t>Керівником майбутньої </a:t>
            </a:r>
            <a:r>
              <a:rPr lang="uk-UA" sz="3900" b="1" dirty="0" err="1">
                <a:latin typeface="Times New Roman" panose="02020603050405020304" pitchFamily="18" charset="0"/>
                <a:cs typeface="Times New Roman" panose="02020603050405020304" pitchFamily="18" charset="0"/>
              </a:rPr>
              <a:t>сатьяграхи</a:t>
            </a:r>
            <a:r>
              <a:rPr lang="uk-UA" sz="3900" b="1" dirty="0">
                <a:latin typeface="Times New Roman" panose="02020603050405020304" pitchFamily="18" charset="0"/>
                <a:cs typeface="Times New Roman" panose="02020603050405020304" pitchFamily="18" charset="0"/>
              </a:rPr>
              <a:t> був оголошений М.К. Ганді. Він отримав право особисто вирішувати, коли і до якої форми переходити, коли припинити кампанію.</a:t>
            </a:r>
          </a:p>
        </p:txBody>
      </p:sp>
    </p:spTree>
    <p:extLst>
      <p:ext uri="{BB962C8B-B14F-4D97-AF65-F5344CB8AC3E}">
        <p14:creationId xmlns:p14="http://schemas.microsoft.com/office/powerpoint/2010/main" val="245218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Серед населення проводився збір пожертвувань на військові потреби. Англія  отримала від Індії позику в </a:t>
            </a:r>
            <a:r>
              <a:rPr lang="uk-UA" sz="3600" b="1" dirty="0">
                <a:highlight>
                  <a:srgbClr val="800000"/>
                </a:highlight>
                <a:latin typeface="Times New Roman" panose="02020603050405020304" pitchFamily="18" charset="0"/>
                <a:cs typeface="Times New Roman" panose="02020603050405020304" pitchFamily="18" charset="0"/>
              </a:rPr>
              <a:t>150 млн. фунтів стерлінгів</a:t>
            </a:r>
            <a:r>
              <a:rPr lang="uk-UA" sz="3600" b="1" dirty="0">
                <a:latin typeface="Times New Roman" panose="02020603050405020304" pitchFamily="18" charset="0"/>
                <a:cs typeface="Times New Roman" panose="02020603050405020304" pitchFamily="18" charset="0"/>
              </a:rPr>
              <a:t>, з Індії йшли постачання товарів на загальну суму в </a:t>
            </a:r>
            <a:r>
              <a:rPr lang="uk-UA" sz="3600" b="1" dirty="0">
                <a:highlight>
                  <a:srgbClr val="800000"/>
                </a:highlight>
                <a:latin typeface="Times New Roman" panose="02020603050405020304" pitchFamily="18" charset="0"/>
                <a:cs typeface="Times New Roman" panose="02020603050405020304" pitchFamily="18" charset="0"/>
              </a:rPr>
              <a:t>200 млн. ф. ст.</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Англійська влада була зацікавлена в економічному потенціалі своєї колонії і зняла обмеження на розвиток промисловості і банків. За роки війни індійське підприємництво помітно зміцнилося і потіснило англійців.</a:t>
            </a:r>
          </a:p>
        </p:txBody>
      </p:sp>
    </p:spTree>
    <p:extLst>
      <p:ext uri="{BB962C8B-B14F-4D97-AF65-F5344CB8AC3E}">
        <p14:creationId xmlns:p14="http://schemas.microsoft.com/office/powerpoint/2010/main" val="3973584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85000" lnSpcReduction="10000"/>
          </a:bodyPr>
          <a:lstStyle/>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1 лютого 1922 р.</a:t>
            </a:r>
            <a:r>
              <a:rPr lang="uk-UA" sz="3600" b="1" dirty="0">
                <a:latin typeface="Times New Roman" panose="02020603050405020304" pitchFamily="18" charset="0"/>
                <a:cs typeface="Times New Roman" panose="02020603050405020304" pitchFamily="18" charset="0"/>
              </a:rPr>
              <a:t> М.К. Ганді зажадав від </a:t>
            </a:r>
            <a:r>
              <a:rPr lang="uk-UA" sz="3600" b="1" dirty="0">
                <a:highlight>
                  <a:srgbClr val="800000"/>
                </a:highlight>
                <a:latin typeface="Times New Roman" panose="02020603050405020304" pitchFamily="18" charset="0"/>
                <a:cs typeface="Times New Roman" panose="02020603050405020304" pitchFamily="18" charset="0"/>
              </a:rPr>
              <a:t>віце-короля </a:t>
            </a:r>
            <a:r>
              <a:rPr lang="uk-UA" sz="3600" b="1" dirty="0" err="1">
                <a:solidFill>
                  <a:srgbClr val="FFFF00"/>
                </a:solidFill>
                <a:highlight>
                  <a:srgbClr val="800000"/>
                </a:highlight>
                <a:latin typeface="Times New Roman" panose="02020603050405020304" pitchFamily="18" charset="0"/>
                <a:cs typeface="Times New Roman" panose="02020603050405020304" pitchFamily="18" charset="0"/>
              </a:rPr>
              <a:t>Редінга</a:t>
            </a:r>
            <a:r>
              <a:rPr lang="uk-UA" sz="3600" b="1" dirty="0">
                <a:solidFill>
                  <a:srgbClr val="FFFF00"/>
                </a:solidFill>
                <a:highlight>
                  <a:srgbClr val="800000"/>
                </a:highlight>
                <a:latin typeface="Times New Roman" panose="02020603050405020304" pitchFamily="18" charset="0"/>
                <a:cs typeface="Times New Roman" panose="02020603050405020304" pitchFamily="18" charset="0"/>
              </a:rPr>
              <a:t> (</a:t>
            </a:r>
            <a:r>
              <a:rPr lang="uk-UA" sz="3600" b="1" dirty="0" err="1">
                <a:solidFill>
                  <a:srgbClr val="FFFF00"/>
                </a:solidFill>
                <a:highlight>
                  <a:srgbClr val="800000"/>
                </a:highlight>
                <a:latin typeface="Times New Roman" panose="02020603050405020304" pitchFamily="18" charset="0"/>
                <a:cs typeface="Times New Roman" panose="02020603050405020304" pitchFamily="18" charset="0"/>
              </a:rPr>
              <a:t>макріз</a:t>
            </a:r>
            <a:r>
              <a:rPr lang="uk-UA" sz="3600" b="1" dirty="0">
                <a:solidFill>
                  <a:srgbClr val="FFFF00"/>
                </a:solidFill>
                <a:highlight>
                  <a:srgbClr val="800000"/>
                </a:highlight>
                <a:latin typeface="Times New Roman" panose="02020603050405020304" pitchFamily="18" charset="0"/>
                <a:cs typeface="Times New Roman" panose="02020603050405020304" pitchFamily="18" charset="0"/>
              </a:rPr>
              <a:t> </a:t>
            </a:r>
            <a:r>
              <a:rPr lang="uk-UA" sz="3600" b="1" dirty="0" err="1">
                <a:solidFill>
                  <a:srgbClr val="FFFF00"/>
                </a:solidFill>
                <a:highlight>
                  <a:srgbClr val="800000"/>
                </a:highlight>
                <a:latin typeface="Times New Roman" panose="02020603050405020304" pitchFamily="18" charset="0"/>
                <a:cs typeface="Times New Roman" panose="02020603050405020304" pitchFamily="18" charset="0"/>
              </a:rPr>
              <a:t>Редінг</a:t>
            </a:r>
            <a:r>
              <a:rPr lang="uk-UA" sz="3600" b="1" dirty="0">
                <a:solidFill>
                  <a:srgbClr val="FFFF00"/>
                </a:solidFill>
                <a:highlight>
                  <a:srgbClr val="800000"/>
                </a:highlight>
                <a:latin typeface="Times New Roman" panose="02020603050405020304" pitchFamily="18" charset="0"/>
                <a:cs typeface="Times New Roman" panose="02020603050405020304" pitchFamily="18" charset="0"/>
              </a:rPr>
              <a:t>, </a:t>
            </a:r>
            <a:r>
              <a:rPr lang="uk-UA" sz="3600" b="1" dirty="0" err="1">
                <a:solidFill>
                  <a:srgbClr val="FFFF00"/>
                </a:solidFill>
                <a:highlight>
                  <a:srgbClr val="800000"/>
                </a:highlight>
                <a:latin typeface="Times New Roman" panose="02020603050405020304" pitchFamily="18" charset="0"/>
                <a:cs typeface="Times New Roman" panose="02020603050405020304" pitchFamily="18" charset="0"/>
              </a:rPr>
              <a:t>Руфус</a:t>
            </a:r>
            <a:r>
              <a:rPr lang="uk-UA" sz="3600" b="1" dirty="0">
                <a:solidFill>
                  <a:srgbClr val="FFFF00"/>
                </a:solidFill>
                <a:highlight>
                  <a:srgbClr val="800000"/>
                </a:highlight>
                <a:latin typeface="Times New Roman" panose="02020603050405020304" pitchFamily="18" charset="0"/>
                <a:cs typeface="Times New Roman" panose="02020603050405020304" pitchFamily="18" charset="0"/>
              </a:rPr>
              <a:t> </a:t>
            </a:r>
            <a:r>
              <a:rPr lang="uk-UA" sz="3600" b="1" dirty="0" err="1">
                <a:solidFill>
                  <a:srgbClr val="FFFF00"/>
                </a:solidFill>
                <a:highlight>
                  <a:srgbClr val="800000"/>
                </a:highlight>
                <a:latin typeface="Times New Roman" panose="02020603050405020304" pitchFamily="18" charset="0"/>
                <a:cs typeface="Times New Roman" panose="02020603050405020304" pitchFamily="18" charset="0"/>
              </a:rPr>
              <a:t>Денієл</a:t>
            </a:r>
            <a:r>
              <a:rPr lang="uk-UA" sz="3600" b="1" dirty="0">
                <a:solidFill>
                  <a:srgbClr val="FFFF00"/>
                </a:solidFill>
                <a:highlight>
                  <a:srgbClr val="800000"/>
                </a:highlight>
                <a:latin typeface="Times New Roman" panose="02020603050405020304" pitchFamily="18" charset="0"/>
                <a:cs typeface="Times New Roman" panose="02020603050405020304" pitchFamily="18" charset="0"/>
              </a:rPr>
              <a:t> </a:t>
            </a:r>
            <a:r>
              <a:rPr lang="uk-UA" sz="3600" b="1" dirty="0" err="1">
                <a:solidFill>
                  <a:srgbClr val="FFFF00"/>
                </a:solidFill>
                <a:highlight>
                  <a:srgbClr val="800000"/>
                </a:highlight>
                <a:latin typeface="Times New Roman" panose="02020603050405020304" pitchFamily="18" charset="0"/>
                <a:cs typeface="Times New Roman" panose="02020603050405020304" pitchFamily="18" charset="0"/>
              </a:rPr>
              <a:t>Айзекс</a:t>
            </a:r>
            <a:r>
              <a:rPr lang="uk-UA" sz="3600" b="1" dirty="0">
                <a:solidFill>
                  <a:srgbClr val="FFFF00"/>
                </a:solidFill>
                <a:highlight>
                  <a:srgbClr val="800000"/>
                </a:highlight>
                <a:latin typeface="Times New Roman" panose="02020603050405020304" pitchFamily="18" charset="0"/>
                <a:cs typeface="Times New Roman" panose="02020603050405020304" pitchFamily="18" charset="0"/>
              </a:rPr>
              <a:t>) </a:t>
            </a:r>
            <a:r>
              <a:rPr lang="uk-UA" sz="3600" b="1" dirty="0">
                <a:latin typeface="Times New Roman" panose="02020603050405020304" pitchFamily="18" charset="0"/>
                <a:cs typeface="Times New Roman" panose="02020603050405020304" pitchFamily="18" charset="0"/>
              </a:rPr>
              <a:t>негайно звільнити всіх в’язнів, зняти заборону з «Сівби дав» і  почати переговори про надання Індії автономії. Інакше він  перейде до бойкоту податків. </a:t>
            </a:r>
          </a:p>
          <a:p>
            <a:pPr marL="0" indent="0" algn="just">
              <a:buNone/>
            </a:pPr>
            <a:r>
              <a:rPr lang="uk-UA" sz="3600" b="1" dirty="0">
                <a:latin typeface="Times New Roman" panose="02020603050405020304" pitchFamily="18" charset="0"/>
                <a:cs typeface="Times New Roman" panose="02020603050405020304" pitchFamily="18" charset="0"/>
              </a:rPr>
              <a:t>Віце-король відповів масовими арештами, тим більше що на цей раз підстави були, оскільки відмова від сплати податків – тяжкий злочин. Кампанія почалася з великим ентузіазмом. Хоча багато видних діячів ІНК були арештовані, сам Ганді залишався на волі. Діяльність колоніальної влади, здавалося, була повністю паралізована. На той час було арештовано вже 10 тис. активістів ІНК, але відмова від сплати податків не припинялася.</a:t>
            </a:r>
          </a:p>
        </p:txBody>
      </p:sp>
    </p:spTree>
    <p:extLst>
      <p:ext uri="{BB962C8B-B14F-4D97-AF65-F5344CB8AC3E}">
        <p14:creationId xmlns:p14="http://schemas.microsoft.com/office/powerpoint/2010/main" val="2367745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a:bodyPr>
          <a:lstStyle/>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4 лютого 1922 р.</a:t>
            </a:r>
            <a:r>
              <a:rPr lang="uk-UA" sz="3600" b="1" dirty="0">
                <a:latin typeface="Times New Roman" panose="02020603050405020304" pitchFamily="18" charset="0"/>
                <a:cs typeface="Times New Roman" panose="02020603050405020304" pitchFamily="18" charset="0"/>
              </a:rPr>
              <a:t> в селі </a:t>
            </a:r>
            <a:r>
              <a:rPr lang="uk-UA" sz="3600" b="1" dirty="0" err="1">
                <a:highlight>
                  <a:srgbClr val="800000"/>
                </a:highlight>
                <a:latin typeface="Times New Roman" panose="02020603050405020304" pitchFamily="18" charset="0"/>
                <a:cs typeface="Times New Roman" panose="02020603050405020304" pitchFamily="18" charset="0"/>
              </a:rPr>
              <a:t>Чаура-Чаурі</a:t>
            </a:r>
            <a:r>
              <a:rPr lang="uk-UA" sz="3600" b="1" dirty="0">
                <a:latin typeface="Times New Roman" panose="02020603050405020304" pitchFamily="18" charset="0"/>
                <a:cs typeface="Times New Roman" panose="02020603050405020304" pitchFamily="18" charset="0"/>
              </a:rPr>
              <a:t> відбувся  інцидент: селяни спалили тих поліцейських, що забарикадувалися в дільниці. Це було явне порушення основного принципу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 </a:t>
            </a:r>
            <a:r>
              <a:rPr lang="uk-UA" sz="3600" b="1" dirty="0" err="1">
                <a:latin typeface="Times New Roman" panose="02020603050405020304" pitchFamily="18" charset="0"/>
                <a:cs typeface="Times New Roman" panose="02020603050405020304" pitchFamily="18" charset="0"/>
              </a:rPr>
              <a:t>ненасильства</a:t>
            </a:r>
            <a:r>
              <a:rPr lang="uk-UA" sz="3600" b="1" dirty="0">
                <a:latin typeface="Times New Roman" panose="02020603050405020304" pitchFamily="18" charset="0"/>
                <a:cs typeface="Times New Roman" panose="02020603050405020304" pitchFamily="18" charset="0"/>
              </a:rPr>
              <a:t> (</a:t>
            </a:r>
            <a:r>
              <a:rPr lang="uk-UA" sz="3600" b="1" dirty="0" err="1">
                <a:highlight>
                  <a:srgbClr val="800000"/>
                </a:highlight>
                <a:latin typeface="Times New Roman" panose="02020603050405020304" pitchFamily="18" charset="0"/>
                <a:cs typeface="Times New Roman" panose="02020603050405020304" pitchFamily="18" charset="0"/>
              </a:rPr>
              <a:t>ахімси</a:t>
            </a:r>
            <a:r>
              <a:rPr lang="uk-UA" sz="3600" b="1" dirty="0">
                <a:latin typeface="Times New Roman" panose="02020603050405020304" pitchFamily="18" charset="0"/>
                <a:cs typeface="Times New Roman" panose="02020603050405020304" pitchFamily="18" charset="0"/>
              </a:rPr>
              <a:t>). </a:t>
            </a:r>
            <a:r>
              <a:rPr lang="uk-UA" sz="3600" b="1" dirty="0">
                <a:highlight>
                  <a:srgbClr val="0000FF"/>
                </a:highlight>
                <a:latin typeface="Times New Roman" panose="02020603050405020304" pitchFamily="18" charset="0"/>
                <a:cs typeface="Times New Roman" panose="02020603050405020304" pitchFamily="18" charset="0"/>
              </a:rPr>
              <a:t>Ганді віддав розпорядження подальшу кампанію припинити</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Лідери ІНК, що знаходилися у той час у в’язницях, звістку про припинення боротьби зустріли з недовір’ям. Багато хто у той час засуджував Ганді за ухвалене рішення, але згодом визнали, що Ганді опинився правий.</a:t>
            </a:r>
          </a:p>
        </p:txBody>
      </p:sp>
    </p:spTree>
    <p:extLst>
      <p:ext uri="{BB962C8B-B14F-4D97-AF65-F5344CB8AC3E}">
        <p14:creationId xmlns:p14="http://schemas.microsoft.com/office/powerpoint/2010/main" val="3596487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lnSpcReduction="10000"/>
          </a:bodyPr>
          <a:lstStyle/>
          <a:p>
            <a:pPr marL="0" indent="0" algn="just">
              <a:buNone/>
            </a:pPr>
            <a:r>
              <a:rPr lang="uk-UA" sz="3800" b="1" dirty="0">
                <a:latin typeface="Times New Roman" panose="02020603050405020304" pitchFamily="18" charset="0"/>
                <a:cs typeface="Times New Roman" panose="02020603050405020304" pitchFamily="18" charset="0"/>
              </a:rPr>
              <a:t>Це був </a:t>
            </a:r>
            <a:r>
              <a:rPr lang="uk-UA" sz="3800" b="1" dirty="0">
                <a:highlight>
                  <a:srgbClr val="FF0000"/>
                </a:highlight>
                <a:latin typeface="Times New Roman" panose="02020603050405020304" pitchFamily="18" charset="0"/>
                <a:cs typeface="Times New Roman" panose="02020603050405020304" pitchFamily="18" charset="0"/>
              </a:rPr>
              <a:t>перший насильницький а</a:t>
            </a:r>
            <a:r>
              <a:rPr lang="uk-UA" sz="3800" b="1" dirty="0">
                <a:latin typeface="Times New Roman" panose="02020603050405020304" pitchFamily="18" charset="0"/>
                <a:cs typeface="Times New Roman" panose="02020603050405020304" pitchFamily="18" charset="0"/>
              </a:rPr>
              <a:t>кт, але він міг опинитися далеко не єдиним. </a:t>
            </a:r>
            <a:r>
              <a:rPr lang="uk-UA" sz="3800" b="1" dirty="0">
                <a:highlight>
                  <a:srgbClr val="FF00FF"/>
                </a:highlight>
                <a:latin typeface="Times New Roman" panose="02020603050405020304" pitchFamily="18" charset="0"/>
                <a:cs typeface="Times New Roman" panose="02020603050405020304" pitchFamily="18" charset="0"/>
              </a:rPr>
              <a:t>Сама ідея </a:t>
            </a:r>
            <a:r>
              <a:rPr lang="uk-UA" sz="3800" b="1" dirty="0" err="1">
                <a:highlight>
                  <a:srgbClr val="FF00FF"/>
                </a:highlight>
                <a:latin typeface="Times New Roman" panose="02020603050405020304" pitchFamily="18" charset="0"/>
                <a:cs typeface="Times New Roman" panose="02020603050405020304" pitchFamily="18" charset="0"/>
              </a:rPr>
              <a:t>сатьяграхи</a:t>
            </a:r>
            <a:r>
              <a:rPr lang="uk-UA" sz="3800" b="1" dirty="0">
                <a:highlight>
                  <a:srgbClr val="FF00FF"/>
                </a:highlight>
                <a:latin typeface="Times New Roman" panose="02020603050405020304" pitchFamily="18" charset="0"/>
                <a:cs typeface="Times New Roman" panose="02020603050405020304" pitchFamily="18" charset="0"/>
              </a:rPr>
              <a:t> як ненасильницької форми боротьби була б скомпрометована, а англійці одержали б привід подавити рух силою</a:t>
            </a:r>
            <a:r>
              <a:rPr lang="uk-UA" sz="3800" b="1" dirty="0">
                <a:latin typeface="Times New Roman" panose="02020603050405020304" pitchFamily="18" charset="0"/>
                <a:cs typeface="Times New Roman" panose="02020603050405020304" pitchFamily="18" charset="0"/>
              </a:rPr>
              <a:t>. </a:t>
            </a:r>
          </a:p>
          <a:p>
            <a:pPr marL="0" indent="0" algn="just">
              <a:buNone/>
            </a:pPr>
            <a:r>
              <a:rPr lang="uk-UA" sz="3800" b="1" dirty="0">
                <a:latin typeface="Times New Roman" panose="02020603050405020304" pitchFamily="18" charset="0"/>
                <a:cs typeface="Times New Roman" panose="02020603050405020304" pitchFamily="18" charset="0"/>
              </a:rPr>
              <a:t>Ганді чудово відчував настрої мас і розумів, що напруга минулих років не пройшла безслідно, терпіння народу вже закінчується і може бути зрив з непередбачуваними наслідками.</a:t>
            </a:r>
          </a:p>
        </p:txBody>
      </p:sp>
    </p:spTree>
    <p:extLst>
      <p:ext uri="{BB962C8B-B14F-4D97-AF65-F5344CB8AC3E}">
        <p14:creationId xmlns:p14="http://schemas.microsoft.com/office/powerpoint/2010/main" val="2989560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fontScale="850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Щоб зберегти вплив на маси, Ганді представив в ІНК свою </a:t>
            </a:r>
            <a:r>
              <a:rPr lang="uk-UA" sz="3600" b="1" dirty="0">
                <a:highlight>
                  <a:srgbClr val="FF0000"/>
                </a:highlight>
                <a:latin typeface="Times New Roman" panose="02020603050405020304" pitchFamily="18" charset="0"/>
                <a:cs typeface="Times New Roman" panose="02020603050405020304" pitchFamily="18" charset="0"/>
              </a:rPr>
              <a:t>Конструктивну програму</a:t>
            </a:r>
            <a:r>
              <a:rPr lang="uk-UA" sz="3600" b="1" dirty="0">
                <a:latin typeface="Times New Roman" panose="02020603050405020304" pitchFamily="18" charset="0"/>
                <a:cs typeface="Times New Roman" panose="02020603050405020304" pitchFamily="18" charset="0"/>
              </a:rPr>
              <a:t>, в якій він, зокрема, пропонував: </a:t>
            </a:r>
            <a:r>
              <a:rPr lang="uk-UA" sz="3600" b="1" dirty="0">
                <a:highlight>
                  <a:srgbClr val="0000FF"/>
                </a:highlight>
                <a:latin typeface="Times New Roman" panose="02020603050405020304" pitchFamily="18" charset="0"/>
                <a:cs typeface="Times New Roman" panose="02020603050405020304" pitchFamily="18" charset="0"/>
              </a:rPr>
              <a:t>продовжити вербування в ІНК, пропаганда </a:t>
            </a:r>
            <a:r>
              <a:rPr lang="uk-UA" sz="3600" b="1" dirty="0" err="1">
                <a:highlight>
                  <a:srgbClr val="0000FF"/>
                </a:highlight>
                <a:latin typeface="Times New Roman" panose="02020603050405020304" pitchFamily="18" charset="0"/>
                <a:cs typeface="Times New Roman" panose="02020603050405020304" pitchFamily="18" charset="0"/>
              </a:rPr>
              <a:t>кхаді</a:t>
            </a:r>
            <a:r>
              <a:rPr lang="uk-UA" sz="3600" b="1" dirty="0">
                <a:highlight>
                  <a:srgbClr val="0000FF"/>
                </a:highlight>
                <a:latin typeface="Times New Roman" panose="02020603050405020304" pitchFamily="18" charset="0"/>
                <a:cs typeface="Times New Roman" panose="02020603050405020304" pitchFamily="18" charset="0"/>
              </a:rPr>
              <a:t>, збори  до фонду </a:t>
            </a:r>
            <a:r>
              <a:rPr lang="uk-UA" sz="3600" b="1" dirty="0" err="1">
                <a:highlight>
                  <a:srgbClr val="0000FF"/>
                </a:highlight>
                <a:latin typeface="Times New Roman" panose="02020603050405020304" pitchFamily="18" charset="0"/>
                <a:cs typeface="Times New Roman" panose="02020603050405020304" pitchFamily="18" charset="0"/>
              </a:rPr>
              <a:t>Тілака</a:t>
            </a:r>
            <a:r>
              <a:rPr lang="uk-UA" sz="3600" b="1" dirty="0">
                <a:highlight>
                  <a:srgbClr val="0000FF"/>
                </a:highlight>
                <a:latin typeface="Times New Roman" panose="02020603050405020304" pitchFamily="18" charset="0"/>
                <a:cs typeface="Times New Roman" panose="02020603050405020304" pitchFamily="18" charset="0"/>
              </a:rPr>
              <a:t>, організовувати на селі </a:t>
            </a:r>
            <a:r>
              <a:rPr lang="uk-UA" sz="3600" b="1" dirty="0" err="1">
                <a:highlight>
                  <a:srgbClr val="0000FF"/>
                </a:highlight>
                <a:latin typeface="Times New Roman" panose="02020603050405020304" pitchFamily="18" charset="0"/>
                <a:cs typeface="Times New Roman" panose="02020603050405020304" pitchFamily="18" charset="0"/>
              </a:rPr>
              <a:t>панчаяти</a:t>
            </a:r>
            <a:r>
              <a:rPr lang="uk-UA" sz="3600" b="1" dirty="0">
                <a:highlight>
                  <a:srgbClr val="0000FF"/>
                </a:highlight>
                <a:latin typeface="Times New Roman" panose="02020603050405020304" pitchFamily="18" charset="0"/>
                <a:cs typeface="Times New Roman" panose="02020603050405020304" pitchFamily="18" charset="0"/>
              </a:rPr>
              <a:t>, відділи соціального обслуговування (надання допомоги, при нещасних випадках); закликав створювати національні школи, боротися з недоторканістю і дискримінацією нижчих каст, з алкоголізмом</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Але дух учасників руху виявився підірваним, люди тисячами виходили з ІНК. Незабаром був арештований і засуджений на </a:t>
            </a:r>
            <a:r>
              <a:rPr lang="uk-UA" sz="3600" b="1" dirty="0">
                <a:highlight>
                  <a:srgbClr val="800000"/>
                </a:highlight>
                <a:latin typeface="Times New Roman" panose="02020603050405020304" pitchFamily="18" charset="0"/>
                <a:cs typeface="Times New Roman" panose="02020603050405020304" pitchFamily="18" charset="0"/>
              </a:rPr>
              <a:t>6 років</a:t>
            </a:r>
            <a:r>
              <a:rPr lang="uk-UA" sz="3600" b="1" dirty="0">
                <a:latin typeface="Times New Roman" panose="02020603050405020304" pitchFamily="18" charset="0"/>
                <a:cs typeface="Times New Roman" panose="02020603050405020304" pitchFamily="18" charset="0"/>
              </a:rPr>
              <a:t> і сам М.К. Ганді. </a:t>
            </a:r>
            <a:r>
              <a:rPr lang="uk-UA" sz="3600" b="1" dirty="0">
                <a:highlight>
                  <a:srgbClr val="008000"/>
                </a:highlight>
                <a:latin typeface="Times New Roman" panose="02020603050405020304" pitchFamily="18" charset="0"/>
                <a:cs typeface="Times New Roman" panose="02020603050405020304" pitchFamily="18" charset="0"/>
              </a:rPr>
              <a:t>Антиколоніальна боротьба явно пішла на спад</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87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ru-RU" sz="2800" dirty="0">
                <a:solidFill>
                  <a:srgbClr val="FFFF00"/>
                </a:solidFill>
                <a:highlight>
                  <a:srgbClr val="0000FF"/>
                </a:highlight>
              </a:rPr>
              <a:t>3</a:t>
            </a:r>
            <a:r>
              <a:rPr lang="uk-UA" sz="2800" dirty="0">
                <a:solidFill>
                  <a:srgbClr val="FFFF00"/>
                </a:solidFill>
                <a:highlight>
                  <a:srgbClr val="0000FF"/>
                </a:highlight>
              </a:rPr>
              <a:t>. Перший етап </a:t>
            </a:r>
            <a:r>
              <a:rPr lang="uk-UA" sz="2800" dirty="0" err="1">
                <a:solidFill>
                  <a:srgbClr val="FFFF00"/>
                </a:solidFill>
                <a:highlight>
                  <a:srgbClr val="0000FF"/>
                </a:highlight>
              </a:rPr>
              <a:t>сатьяграхи</a:t>
            </a:r>
            <a:r>
              <a:rPr lang="uk-UA" sz="2800" dirty="0">
                <a:solidFill>
                  <a:srgbClr val="FFFF00"/>
                </a:solidFill>
                <a:highlight>
                  <a:srgbClr val="0000FF"/>
                </a:highlight>
              </a:rPr>
              <a:t> (1920-1922).</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55783"/>
            <a:ext cx="12191999" cy="6202218"/>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До того ж питання про халіфат остаточно втратило колишнє значення, єдність індусів і мусульман слабшала. Більш того, повсюдно почалися зіткнення на релігійному ґрунті, погроми. Посилилися екстремістські організації в обох общинах. </a:t>
            </a:r>
          </a:p>
          <a:p>
            <a:pPr marL="0" indent="0" algn="just">
              <a:buNone/>
            </a:pPr>
            <a:r>
              <a:rPr lang="uk-UA" sz="3600" b="1" dirty="0">
                <a:latin typeface="Times New Roman" panose="02020603050405020304" pitchFamily="18" charset="0"/>
                <a:cs typeface="Times New Roman" panose="02020603050405020304" pitchFamily="18" charset="0"/>
              </a:rPr>
              <a:t>Ще </a:t>
            </a:r>
            <a:r>
              <a:rPr lang="uk-UA" sz="3600" b="1" dirty="0">
                <a:highlight>
                  <a:srgbClr val="800000"/>
                </a:highlight>
                <a:latin typeface="Times New Roman" panose="02020603050405020304" pitchFamily="18" charset="0"/>
                <a:cs typeface="Times New Roman" panose="02020603050405020304" pitchFamily="18" charset="0"/>
              </a:rPr>
              <a:t>наприкінці 1921 р.</a:t>
            </a:r>
            <a:r>
              <a:rPr lang="uk-UA" sz="3600" b="1" dirty="0">
                <a:latin typeface="Times New Roman" panose="02020603050405020304" pitchFamily="18" charset="0"/>
                <a:cs typeface="Times New Roman" panose="02020603050405020304" pitchFamily="18" charset="0"/>
              </a:rPr>
              <a:t> М.А. </a:t>
            </a:r>
            <a:r>
              <a:rPr lang="uk-UA" sz="3600" b="1" dirty="0" err="1">
                <a:latin typeface="Times New Roman" panose="02020603050405020304" pitchFamily="18" charset="0"/>
                <a:cs typeface="Times New Roman" panose="02020603050405020304" pitchFamily="18" charset="0"/>
              </a:rPr>
              <a:t>Джинна</a:t>
            </a:r>
            <a:r>
              <a:rPr lang="uk-UA" sz="3600" b="1" dirty="0">
                <a:latin typeface="Times New Roman" panose="02020603050405020304" pitchFamily="18" charset="0"/>
                <a:cs typeface="Times New Roman" panose="02020603050405020304" pitchFamily="18" charset="0"/>
              </a:rPr>
              <a:t> вийшов з ІНК. Спільне проведення сесій Мусульманської ліги і ІНК відійшло в минуле.</a:t>
            </a:r>
          </a:p>
        </p:txBody>
      </p:sp>
    </p:spTree>
    <p:extLst>
      <p:ext uri="{BB962C8B-B14F-4D97-AF65-F5344CB8AC3E}">
        <p14:creationId xmlns:p14="http://schemas.microsoft.com/office/powerpoint/2010/main" val="1984088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uk-UA" sz="2800" dirty="0">
                <a:solidFill>
                  <a:srgbClr val="002060"/>
                </a:solidFill>
                <a:effectLst/>
                <a:highlight>
                  <a:srgbClr val="FFFF00"/>
                </a:highlight>
              </a:rPr>
              <a:t>4. Утворення комісії </a:t>
            </a:r>
            <a:r>
              <a:rPr lang="uk-UA" sz="2800" dirty="0" err="1">
                <a:solidFill>
                  <a:srgbClr val="002060"/>
                </a:solidFill>
                <a:effectLst/>
                <a:highlight>
                  <a:srgbClr val="FFFF00"/>
                </a:highlight>
              </a:rPr>
              <a:t>Саймона</a:t>
            </a:r>
            <a:r>
              <a:rPr lang="uk-UA" sz="2800" dirty="0">
                <a:solidFill>
                  <a:srgbClr val="002060"/>
                </a:solidFill>
                <a:effectLst/>
                <a:highlight>
                  <a:srgbClr val="FFFF00"/>
                </a:highlight>
              </a:rPr>
              <a:t> (1927) і загострення суперечностей між британським Урядом 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85091"/>
            <a:ext cx="12191999" cy="6072910"/>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У 1924 р. англійська влада вирішила повністю змінити політику в Індії. Ганді і інші лідери ІНК були звільнені з в’язниць. З’явилися надії на проведення реформ і зміну статусу Індії. </a:t>
            </a:r>
          </a:p>
          <a:p>
            <a:pPr marL="0" indent="0" algn="just">
              <a:buNone/>
            </a:pPr>
            <a:r>
              <a:rPr lang="uk-UA" sz="4400" b="1" dirty="0">
                <a:latin typeface="Times New Roman" panose="02020603050405020304" pitchFamily="18" charset="0"/>
                <a:cs typeface="Times New Roman" panose="02020603050405020304" pitchFamily="18" charset="0"/>
              </a:rPr>
              <a:t>У цих умовах Ганді ухвалив рішення припинити всі види бойкотів, окрім </a:t>
            </a:r>
            <a:r>
              <a:rPr lang="uk-UA" sz="4400" b="1" dirty="0">
                <a:highlight>
                  <a:srgbClr val="FF0000"/>
                </a:highlight>
                <a:latin typeface="Times New Roman" panose="02020603050405020304" pitchFamily="18" charset="0"/>
                <a:cs typeface="Times New Roman" panose="02020603050405020304" pitchFamily="18" charset="0"/>
              </a:rPr>
              <a:t>бойкоту англійських тканин</a:t>
            </a:r>
            <a:r>
              <a:rPr lang="uk-UA"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9742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uk-UA" sz="2800" dirty="0">
                <a:solidFill>
                  <a:srgbClr val="002060"/>
                </a:solidFill>
                <a:effectLst/>
                <a:highlight>
                  <a:srgbClr val="FFFF00"/>
                </a:highlight>
              </a:rPr>
              <a:t>4. Утворення комісії </a:t>
            </a:r>
            <a:r>
              <a:rPr lang="uk-UA" sz="2800" dirty="0" err="1">
                <a:solidFill>
                  <a:srgbClr val="002060"/>
                </a:solidFill>
                <a:effectLst/>
                <a:highlight>
                  <a:srgbClr val="FFFF00"/>
                </a:highlight>
              </a:rPr>
              <a:t>Саймона</a:t>
            </a:r>
            <a:r>
              <a:rPr lang="uk-UA" sz="2800" dirty="0">
                <a:solidFill>
                  <a:srgbClr val="002060"/>
                </a:solidFill>
                <a:effectLst/>
                <a:highlight>
                  <a:srgbClr val="FFFF00"/>
                </a:highlight>
              </a:rPr>
              <a:t> (1927) і загострення суперечностей між британським Урядом 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85091"/>
            <a:ext cx="12191999" cy="6072910"/>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Вирішено було сконцентрувати зусилля на пропаганді </a:t>
            </a:r>
            <a:r>
              <a:rPr lang="uk-UA" sz="3600" b="1" dirty="0" err="1">
                <a:highlight>
                  <a:srgbClr val="FF0000"/>
                </a:highlight>
                <a:latin typeface="Times New Roman" panose="02020603050405020304" pitchFamily="18" charset="0"/>
                <a:cs typeface="Times New Roman" panose="02020603050405020304" pitchFamily="18" charset="0"/>
              </a:rPr>
              <a:t>кхаді</a:t>
            </a:r>
            <a:r>
              <a:rPr lang="uk-UA" sz="3600" b="1" dirty="0">
                <a:latin typeface="Times New Roman" panose="02020603050405020304" pitchFamily="18" charset="0"/>
                <a:cs typeface="Times New Roman" panose="02020603050405020304" pitchFamily="18" charset="0"/>
              </a:rPr>
              <a:t>, створенні національних учбових закладів і зміцненні єдності з Мусульманською лігою. Здавалося б, прогнози Ганді збуваються – це згуртувало ряди ІНК. Тим більше що свараджисти, взявши участь у виборах і одержавши місця в Законодавчих зборах, безуспішно намагалися удатися до обструкції. Англійська влада їх повністю ігнорувала, вони могли управляти країною і без Законодавчих зборів.</a:t>
            </a:r>
          </a:p>
        </p:txBody>
      </p:sp>
    </p:spTree>
    <p:extLst>
      <p:ext uri="{BB962C8B-B14F-4D97-AF65-F5344CB8AC3E}">
        <p14:creationId xmlns:p14="http://schemas.microsoft.com/office/powerpoint/2010/main" val="1305050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uk-UA" sz="2800" dirty="0">
                <a:solidFill>
                  <a:srgbClr val="002060"/>
                </a:solidFill>
                <a:effectLst/>
                <a:highlight>
                  <a:srgbClr val="FFFF00"/>
                </a:highlight>
              </a:rPr>
              <a:t>4. Утворення комісії </a:t>
            </a:r>
            <a:r>
              <a:rPr lang="uk-UA" sz="2800" dirty="0" err="1">
                <a:solidFill>
                  <a:srgbClr val="002060"/>
                </a:solidFill>
                <a:effectLst/>
                <a:highlight>
                  <a:srgbClr val="FFFF00"/>
                </a:highlight>
              </a:rPr>
              <a:t>Саймона</a:t>
            </a:r>
            <a:r>
              <a:rPr lang="uk-UA" sz="2800" dirty="0">
                <a:solidFill>
                  <a:srgbClr val="002060"/>
                </a:solidFill>
                <a:effectLst/>
                <a:highlight>
                  <a:srgbClr val="FFFF00"/>
                </a:highlight>
              </a:rPr>
              <a:t> (1927) і загострення суперечностей між британським Урядом 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85091"/>
            <a:ext cx="12191999" cy="6072910"/>
          </a:xfrm>
        </p:spPr>
        <p:txBody>
          <a:bodyPr>
            <a:normAutofit lnSpcReduction="10000"/>
          </a:bodyPr>
          <a:lstStyle/>
          <a:p>
            <a:pPr marL="0" indent="0" algn="just">
              <a:buNone/>
            </a:pPr>
            <a:r>
              <a:rPr lang="uk-UA" sz="3700" b="1" dirty="0">
                <a:latin typeface="Times New Roman" panose="02020603050405020304" pitchFamily="18" charset="0"/>
                <a:cs typeface="Times New Roman" panose="02020603050405020304" pitchFamily="18" charset="0"/>
              </a:rPr>
              <a:t>Але незабаром стало ясно, що надії, пов’язані з приходом до влади лейбористів, невеликі: вони залежали в парламенті від підтримки Ліберальної партії, а та в свою чергу не збиралася йти ні на які поступки. </a:t>
            </a:r>
          </a:p>
          <a:p>
            <a:pPr marL="0" indent="0" algn="just">
              <a:buNone/>
            </a:pPr>
            <a:r>
              <a:rPr lang="uk-UA" sz="3700" b="1" dirty="0">
                <a:latin typeface="Times New Roman" panose="02020603050405020304" pitchFamily="18" charset="0"/>
                <a:cs typeface="Times New Roman" panose="02020603050405020304" pitchFamily="18" charset="0"/>
              </a:rPr>
              <a:t>До того ж незабаром, </a:t>
            </a:r>
            <a:r>
              <a:rPr lang="uk-UA" sz="3700" b="1" dirty="0">
                <a:highlight>
                  <a:srgbClr val="FF0000"/>
                </a:highlight>
                <a:latin typeface="Times New Roman" panose="02020603050405020304" pitchFamily="18" charset="0"/>
                <a:cs typeface="Times New Roman" panose="02020603050405020304" pitchFamily="18" charset="0"/>
              </a:rPr>
              <a:t>наприкінці 1924 р.</a:t>
            </a:r>
            <a:r>
              <a:rPr lang="uk-UA" sz="3700" b="1" dirty="0">
                <a:latin typeface="Times New Roman" panose="02020603050405020304" pitchFamily="18" charset="0"/>
                <a:cs typeface="Times New Roman" panose="02020603050405020304" pitchFamily="18" charset="0"/>
              </a:rPr>
              <a:t>, в Англії у влади вже був новий, на цей раз консервативний уряд. Міністром у справах Індії в ньому став лорд </a:t>
            </a:r>
            <a:r>
              <a:rPr lang="uk-UA" sz="3700" b="1" dirty="0" err="1">
                <a:highlight>
                  <a:srgbClr val="FF0000"/>
                </a:highlight>
                <a:latin typeface="Times New Roman" panose="02020603050405020304" pitchFamily="18" charset="0"/>
                <a:cs typeface="Times New Roman" panose="02020603050405020304" pitchFamily="18" charset="0"/>
              </a:rPr>
              <a:t>Біркинхед</a:t>
            </a:r>
            <a:r>
              <a:rPr lang="uk-UA" sz="3700" b="1" dirty="0">
                <a:latin typeface="Times New Roman" panose="02020603050405020304" pitchFamily="18" charset="0"/>
                <a:cs typeface="Times New Roman" panose="02020603050405020304" pitchFamily="18" charset="0"/>
              </a:rPr>
              <a:t>, спроби вести з ним переговори закінчилися нічим.</a:t>
            </a:r>
          </a:p>
        </p:txBody>
      </p:sp>
    </p:spTree>
    <p:extLst>
      <p:ext uri="{BB962C8B-B14F-4D97-AF65-F5344CB8AC3E}">
        <p14:creationId xmlns:p14="http://schemas.microsoft.com/office/powerpoint/2010/main" val="3254612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uk-UA" sz="2800" dirty="0">
                <a:solidFill>
                  <a:srgbClr val="002060"/>
                </a:solidFill>
                <a:effectLst/>
                <a:highlight>
                  <a:srgbClr val="FFFF00"/>
                </a:highlight>
              </a:rPr>
              <a:t>4. Утворення комісії </a:t>
            </a:r>
            <a:r>
              <a:rPr lang="uk-UA" sz="2800" dirty="0" err="1">
                <a:solidFill>
                  <a:srgbClr val="002060"/>
                </a:solidFill>
                <a:effectLst/>
                <a:highlight>
                  <a:srgbClr val="FFFF00"/>
                </a:highlight>
              </a:rPr>
              <a:t>Саймона</a:t>
            </a:r>
            <a:r>
              <a:rPr lang="uk-UA" sz="2800" dirty="0">
                <a:solidFill>
                  <a:srgbClr val="002060"/>
                </a:solidFill>
                <a:effectLst/>
                <a:highlight>
                  <a:srgbClr val="FFFF00"/>
                </a:highlight>
              </a:rPr>
              <a:t> (1927) і загострення суперечностей між британським Урядом 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85091"/>
            <a:ext cx="12191999" cy="6072910"/>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0000"/>
                </a:highlight>
                <a:latin typeface="Times New Roman" panose="02020603050405020304" pitchFamily="18" charset="0"/>
                <a:cs typeface="Times New Roman" panose="02020603050405020304" pitchFamily="18" charset="0"/>
              </a:rPr>
              <a:t>1924-1928 рр.</a:t>
            </a:r>
            <a:r>
              <a:rPr lang="uk-UA" sz="3600" b="1" dirty="0">
                <a:latin typeface="Times New Roman" panose="02020603050405020304" pitchFamily="18" charset="0"/>
                <a:cs typeface="Times New Roman" panose="02020603050405020304" pitchFamily="18" charset="0"/>
              </a:rPr>
              <a:t> М.К. Ганді фактично відійшов від політичної роботи в ІНК і зосередився на своїй Конструктивній програмі. </a:t>
            </a:r>
            <a:r>
              <a:rPr lang="uk-UA" sz="3600" b="1" dirty="0">
                <a:solidFill>
                  <a:srgbClr val="FFFF00"/>
                </a:solidFill>
                <a:latin typeface="Times New Roman" panose="02020603050405020304" pitchFamily="18" charset="0"/>
                <a:cs typeface="Times New Roman" panose="02020603050405020304" pitchFamily="18" charset="0"/>
              </a:rPr>
              <a:t>Особливу увагу він приділяв пропаганді </a:t>
            </a:r>
            <a:r>
              <a:rPr lang="uk-UA" sz="3600" b="1" dirty="0" err="1">
                <a:solidFill>
                  <a:srgbClr val="FFFF00"/>
                </a:solidFill>
                <a:latin typeface="Times New Roman" panose="02020603050405020304" pitchFamily="18" charset="0"/>
                <a:cs typeface="Times New Roman" panose="02020603050405020304" pitchFamily="18" charset="0"/>
              </a:rPr>
              <a:t>кхаді</a:t>
            </a:r>
            <a:r>
              <a:rPr lang="uk-UA" sz="3600" b="1" dirty="0">
                <a:solidFill>
                  <a:srgbClr val="FFFF00"/>
                </a:solidFill>
                <a:latin typeface="Times New Roman" panose="02020603050405020304" pitchFamily="18" charset="0"/>
                <a:cs typeface="Times New Roman" panose="02020603050405020304" pitchFamily="18" charset="0"/>
              </a:rPr>
              <a:t>, ведучи цю роботу за допомогою </a:t>
            </a:r>
            <a:r>
              <a:rPr lang="uk-UA" sz="3600" b="1" dirty="0" err="1">
                <a:solidFill>
                  <a:srgbClr val="FFFF00"/>
                </a:solidFill>
                <a:latin typeface="Times New Roman" panose="02020603050405020304" pitchFamily="18" charset="0"/>
                <a:cs typeface="Times New Roman" panose="02020603050405020304" pitchFamily="18" charset="0"/>
              </a:rPr>
              <a:t>Всєїндійської</a:t>
            </a:r>
            <a:r>
              <a:rPr lang="uk-UA" sz="3600" b="1" dirty="0">
                <a:solidFill>
                  <a:srgbClr val="FFFF00"/>
                </a:solidFill>
                <a:latin typeface="Times New Roman" panose="02020603050405020304" pitchFamily="18" charset="0"/>
                <a:cs typeface="Times New Roman" panose="02020603050405020304" pitchFamily="18" charset="0"/>
              </a:rPr>
              <a:t> асоціації ручних ткачів</a:t>
            </a:r>
            <a:r>
              <a:rPr lang="uk-UA" sz="3600" b="1" dirty="0">
                <a:latin typeface="Times New Roman" panose="02020603050405020304" pitchFamily="18" charset="0"/>
                <a:cs typeface="Times New Roman" panose="02020603050405020304" pitchFamily="18" charset="0"/>
              </a:rPr>
              <a:t>. Не добилися успіху і </a:t>
            </a:r>
            <a:r>
              <a:rPr lang="uk-UA" sz="3600" b="1" dirty="0">
                <a:highlight>
                  <a:srgbClr val="0000FF"/>
                </a:highlight>
                <a:latin typeface="Times New Roman" panose="02020603050405020304" pitchFamily="18" charset="0"/>
                <a:cs typeface="Times New Roman" panose="02020603050405020304" pitchFamily="18" charset="0"/>
              </a:rPr>
              <a:t>свараджисти</a:t>
            </a:r>
            <a:r>
              <a:rPr lang="uk-UA" sz="3600" b="1" dirty="0">
                <a:latin typeface="Times New Roman" panose="02020603050405020304" pitchFamily="18" charset="0"/>
                <a:cs typeface="Times New Roman" panose="02020603050405020304" pitchFamily="18" charset="0"/>
              </a:rPr>
              <a:t>: вони знов взяли участь у виборах </a:t>
            </a:r>
            <a:r>
              <a:rPr lang="uk-UA" sz="3600" b="1" dirty="0">
                <a:highlight>
                  <a:srgbClr val="0000FF"/>
                </a:highlight>
                <a:latin typeface="Times New Roman" panose="02020603050405020304" pitchFamily="18" charset="0"/>
                <a:cs typeface="Times New Roman" panose="02020603050405020304" pitchFamily="18" charset="0"/>
              </a:rPr>
              <a:t>1926 р.</a:t>
            </a:r>
            <a:r>
              <a:rPr lang="uk-UA" sz="3600" b="1" dirty="0">
                <a:latin typeface="Times New Roman" panose="02020603050405020304" pitchFamily="18" charset="0"/>
                <a:cs typeface="Times New Roman" panose="02020603050405020304" pitchFamily="18" charset="0"/>
              </a:rPr>
              <a:t>, знов одержали на виборах більшість голосів, але не одержали більшості в Законодавчих зборах, а отже, і можливості паралізувати їх роботу.</a:t>
            </a:r>
          </a:p>
        </p:txBody>
      </p:sp>
    </p:spTree>
    <p:extLst>
      <p:ext uri="{BB962C8B-B14F-4D97-AF65-F5344CB8AC3E}">
        <p14:creationId xmlns:p14="http://schemas.microsoft.com/office/powerpoint/2010/main" val="4139700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uk-UA" sz="2800" dirty="0">
                <a:solidFill>
                  <a:srgbClr val="002060"/>
                </a:solidFill>
                <a:effectLst/>
                <a:highlight>
                  <a:srgbClr val="FFFF00"/>
                </a:highlight>
              </a:rPr>
              <a:t>4. Утворення комісії </a:t>
            </a:r>
            <a:r>
              <a:rPr lang="uk-UA" sz="2800" dirty="0" err="1">
                <a:solidFill>
                  <a:srgbClr val="002060"/>
                </a:solidFill>
                <a:effectLst/>
                <a:highlight>
                  <a:srgbClr val="FFFF00"/>
                </a:highlight>
              </a:rPr>
              <a:t>Саймона</a:t>
            </a:r>
            <a:r>
              <a:rPr lang="uk-UA" sz="2800" dirty="0">
                <a:solidFill>
                  <a:srgbClr val="002060"/>
                </a:solidFill>
                <a:effectLst/>
                <a:highlight>
                  <a:srgbClr val="FFFF00"/>
                </a:highlight>
              </a:rPr>
              <a:t> (1927) і загострення суперечностей між британським Урядом 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85091"/>
            <a:ext cx="12191999" cy="6072910"/>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0000"/>
                </a:highlight>
                <a:latin typeface="Times New Roman" panose="02020603050405020304" pitchFamily="18" charset="0"/>
                <a:cs typeface="Times New Roman" panose="02020603050405020304" pitchFamily="18" charset="0"/>
              </a:rPr>
              <a:t>1927 р.</a:t>
            </a:r>
            <a:r>
              <a:rPr lang="uk-UA" sz="3600" b="1" dirty="0">
                <a:latin typeface="Times New Roman" panose="02020603050405020304" pitchFamily="18" charset="0"/>
                <a:cs typeface="Times New Roman" panose="02020603050405020304" pitchFamily="18" charset="0"/>
              </a:rPr>
              <a:t> було оголошено про створення </a:t>
            </a:r>
            <a:r>
              <a:rPr lang="uk-UA" sz="3600" b="1" dirty="0">
                <a:highlight>
                  <a:srgbClr val="FF0000"/>
                </a:highlight>
                <a:latin typeface="Times New Roman" panose="02020603050405020304" pitchFamily="18" charset="0"/>
                <a:cs typeface="Times New Roman" panose="02020603050405020304" pitchFamily="18" charset="0"/>
              </a:rPr>
              <a:t>комісії </a:t>
            </a:r>
            <a:r>
              <a:rPr lang="uk-UA" sz="3600" b="1" dirty="0" err="1">
                <a:highlight>
                  <a:srgbClr val="FF0000"/>
                </a:highlight>
                <a:latin typeface="Times New Roman" panose="02020603050405020304" pitchFamily="18" charset="0"/>
                <a:cs typeface="Times New Roman" panose="02020603050405020304" pitchFamily="18" charset="0"/>
              </a:rPr>
              <a:t>Саймона</a:t>
            </a:r>
            <a:r>
              <a:rPr lang="uk-UA" sz="3600" b="1" dirty="0">
                <a:highlight>
                  <a:srgbClr val="FF0000"/>
                </a:highlight>
                <a:latin typeface="Times New Roman" panose="02020603050405020304" pitchFamily="18" charset="0"/>
                <a:cs typeface="Times New Roman" panose="02020603050405020304" pitchFamily="18" charset="0"/>
              </a:rPr>
              <a:t> </a:t>
            </a:r>
            <a:r>
              <a:rPr lang="uk-UA" sz="3600" b="1" dirty="0">
                <a:latin typeface="Times New Roman" panose="02020603050405020304" pitchFamily="18" charset="0"/>
                <a:cs typeface="Times New Roman" panose="02020603050405020304" pitchFamily="18" charset="0"/>
              </a:rPr>
              <a:t>(англійський юрист). </a:t>
            </a:r>
          </a:p>
          <a:p>
            <a:pPr marL="0" indent="0" algn="just">
              <a:buNone/>
            </a:pPr>
            <a:r>
              <a:rPr lang="uk-UA" sz="3600" b="1" dirty="0">
                <a:latin typeface="Times New Roman" panose="02020603050405020304" pitchFamily="18" charset="0"/>
                <a:cs typeface="Times New Roman" panose="02020603050405020304" pitchFamily="18" charset="0"/>
              </a:rPr>
              <a:t>Метою комісії, очолюваної </a:t>
            </a:r>
            <a:r>
              <a:rPr lang="uk-UA" sz="3600" b="1" dirty="0" err="1">
                <a:latin typeface="Times New Roman" panose="02020603050405020304" pitchFamily="18" charset="0"/>
                <a:cs typeface="Times New Roman" panose="02020603050405020304" pitchFamily="18" charset="0"/>
              </a:rPr>
              <a:t>Дж</a:t>
            </a:r>
            <a:r>
              <a:rPr lang="uk-UA" sz="3600" b="1" dirty="0">
                <a:latin typeface="Times New Roman" panose="02020603050405020304" pitchFamily="18" charset="0"/>
                <a:cs typeface="Times New Roman" panose="02020603050405020304" pitchFamily="18" charset="0"/>
              </a:rPr>
              <a:t>. О. </a:t>
            </a:r>
            <a:r>
              <a:rPr lang="uk-UA" sz="3600" b="1" dirty="0" err="1">
                <a:latin typeface="Times New Roman" panose="02020603050405020304" pitchFamily="18" charset="0"/>
                <a:cs typeface="Times New Roman" panose="02020603050405020304" pitchFamily="18" charset="0"/>
              </a:rPr>
              <a:t>Саймоном</a:t>
            </a:r>
            <a:r>
              <a:rPr lang="uk-UA" sz="3600" b="1" dirty="0">
                <a:latin typeface="Times New Roman" panose="02020603050405020304" pitchFamily="18" charset="0"/>
                <a:cs typeface="Times New Roman" panose="02020603050405020304" pitchFamily="18" charset="0"/>
              </a:rPr>
              <a:t>, була </a:t>
            </a:r>
            <a:r>
              <a:rPr lang="uk-UA" sz="3600" b="1" dirty="0">
                <a:highlight>
                  <a:srgbClr val="800000"/>
                </a:highlight>
                <a:latin typeface="Times New Roman" panose="02020603050405020304" pitchFamily="18" charset="0"/>
                <a:cs typeface="Times New Roman" panose="02020603050405020304" pitchFamily="18" charset="0"/>
              </a:rPr>
              <a:t>розробка нової Конституції для Індії</a:t>
            </a:r>
            <a:r>
              <a:rPr lang="uk-UA" sz="3600" b="1" dirty="0">
                <a:latin typeface="Times New Roman" panose="02020603050405020304" pitchFamily="18" charset="0"/>
                <a:cs typeface="Times New Roman" panose="02020603050405020304" pitchFamily="18" charset="0"/>
              </a:rPr>
              <a:t>, але комісія повинна була складатися з одних англійців. При цьому, правда, було заявлено, що з усіх питань комісія консультуватиметься з індійськими політичними партіями і організаціями. Але виходило, що англійці вирішуватимуть, якого роду  Конституцію надати Індії. Індійські політичні партії були обурені діями англійців і оголосили бойкот роботі комісії.</a:t>
            </a:r>
          </a:p>
        </p:txBody>
      </p:sp>
    </p:spTree>
    <p:extLst>
      <p:ext uri="{BB962C8B-B14F-4D97-AF65-F5344CB8AC3E}">
        <p14:creationId xmlns:p14="http://schemas.microsoft.com/office/powerpoint/2010/main" val="286240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Крупні підприємці з числа індійців розвивали металургійну промисловість, будували гідроелектростанції, створювали власні банківські установи. </a:t>
            </a:r>
          </a:p>
          <a:p>
            <a:pPr marL="0" indent="0" algn="just">
              <a:buNone/>
            </a:pPr>
            <a:r>
              <a:rPr lang="uk-UA" sz="3200" b="1" dirty="0">
                <a:latin typeface="Times New Roman" panose="02020603050405020304" pitchFamily="18" charset="0"/>
                <a:cs typeface="Times New Roman" panose="02020603050405020304" pitchFamily="18" charset="0"/>
              </a:rPr>
              <a:t>Ще напередодні війни в Індії відбулося </a:t>
            </a:r>
            <a:r>
              <a:rPr lang="uk-UA" sz="3200" b="1" i="1" dirty="0">
                <a:solidFill>
                  <a:srgbClr val="FFFF00"/>
                </a:solidFill>
                <a:latin typeface="Times New Roman" panose="02020603050405020304" pitchFamily="18" charset="0"/>
                <a:cs typeface="Times New Roman" panose="02020603050405020304" pitchFamily="18" charset="0"/>
              </a:rPr>
              <a:t>відродження ручного ткацтва</a:t>
            </a:r>
            <a:r>
              <a:rPr lang="uk-UA" sz="3200" b="1" dirty="0">
                <a:latin typeface="Times New Roman" panose="02020603050405020304" pitchFamily="18" charset="0"/>
                <a:cs typeface="Times New Roman" panose="02020603050405020304" pitchFamily="18" charset="0"/>
              </a:rPr>
              <a:t>. У цій галузі перероблялося значно більше бавовняної пряжі, чим на фабриках, і були зайняті 45 млн. осіб. Розширювалися і інвестиції англійського капіталу в Індії – англійські банки все більш охоче вкладали гроші в економіку країни. </a:t>
            </a:r>
            <a:r>
              <a:rPr lang="uk-UA" sz="3200" b="1" dirty="0">
                <a:highlight>
                  <a:srgbClr val="800000"/>
                </a:highlight>
                <a:latin typeface="Times New Roman" panose="02020603050405020304" pitchFamily="18" charset="0"/>
                <a:cs typeface="Times New Roman" panose="02020603050405020304" pitchFamily="18" charset="0"/>
              </a:rPr>
              <a:t>Все це створювало нові передумови для підйому антиколоніального руху</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4191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uk-UA" sz="2800" dirty="0">
                <a:solidFill>
                  <a:srgbClr val="002060"/>
                </a:solidFill>
                <a:effectLst/>
                <a:highlight>
                  <a:srgbClr val="FFFF00"/>
                </a:highlight>
              </a:rPr>
              <a:t>4. Утворення комісії </a:t>
            </a:r>
            <a:r>
              <a:rPr lang="uk-UA" sz="2800" dirty="0" err="1">
                <a:solidFill>
                  <a:srgbClr val="002060"/>
                </a:solidFill>
                <a:effectLst/>
                <a:highlight>
                  <a:srgbClr val="FFFF00"/>
                </a:highlight>
              </a:rPr>
              <a:t>Саймона</a:t>
            </a:r>
            <a:r>
              <a:rPr lang="uk-UA" sz="2800" dirty="0">
                <a:solidFill>
                  <a:srgbClr val="002060"/>
                </a:solidFill>
                <a:effectLst/>
                <a:highlight>
                  <a:srgbClr val="FFFF00"/>
                </a:highlight>
              </a:rPr>
              <a:t> (1927) і загострення суперечностей між британським Урядом і ІНК</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85091"/>
            <a:ext cx="12191999" cy="6072910"/>
          </a:xfrm>
        </p:spPr>
        <p:txBody>
          <a:bodyPr>
            <a:normAutofit fontScale="775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0000"/>
                </a:highlight>
                <a:latin typeface="Times New Roman" panose="02020603050405020304" pitchFamily="18" charset="0"/>
                <a:cs typeface="Times New Roman" panose="02020603050405020304" pitchFamily="18" charset="0"/>
              </a:rPr>
              <a:t>грудні 1927 р.</a:t>
            </a:r>
            <a:r>
              <a:rPr lang="uk-UA" sz="3600" b="1" dirty="0">
                <a:latin typeface="Times New Roman" panose="02020603050405020304" pitchFamily="18" charset="0"/>
                <a:cs typeface="Times New Roman" panose="02020603050405020304" pitchFamily="18" charset="0"/>
              </a:rPr>
              <a:t> на сесії ІНК в </a:t>
            </a:r>
            <a:r>
              <a:rPr lang="uk-UA" sz="3600" b="1" dirty="0">
                <a:highlight>
                  <a:srgbClr val="FF00FF"/>
                </a:highlight>
                <a:latin typeface="Times New Roman" panose="02020603050405020304" pitchFamily="18" charset="0"/>
                <a:cs typeface="Times New Roman" panose="02020603050405020304" pitchFamily="18" charset="0"/>
              </a:rPr>
              <a:t>Мадрасі</a:t>
            </a:r>
            <a:r>
              <a:rPr lang="uk-UA" sz="3600" b="1" dirty="0">
                <a:latin typeface="Times New Roman" panose="02020603050405020304" pitchFamily="18" charset="0"/>
                <a:cs typeface="Times New Roman" panose="02020603050405020304" pitchFamily="18" charset="0"/>
              </a:rPr>
              <a:t> був створений </a:t>
            </a:r>
            <a:r>
              <a:rPr lang="uk-UA" sz="3600" b="1" dirty="0">
                <a:solidFill>
                  <a:srgbClr val="FFFF00"/>
                </a:solidFill>
                <a:latin typeface="Times New Roman" panose="02020603050405020304" pitchFamily="18" charset="0"/>
                <a:cs typeface="Times New Roman" panose="02020603050405020304" pitchFamily="18" charset="0"/>
              </a:rPr>
              <a:t>спеціальний комітет для розробки свого проекту Конституції</a:t>
            </a:r>
            <a:r>
              <a:rPr lang="uk-UA" sz="3600" b="1" dirty="0">
                <a:latin typeface="Times New Roman" panose="02020603050405020304" pitchFamily="18" charset="0"/>
                <a:cs typeface="Times New Roman" panose="02020603050405020304" pitchFamily="18" charset="0"/>
              </a:rPr>
              <a:t>. Його очолив </a:t>
            </a:r>
            <a:r>
              <a:rPr lang="uk-UA" sz="3600" b="1" dirty="0" err="1">
                <a:highlight>
                  <a:srgbClr val="FF0000"/>
                </a:highlight>
                <a:latin typeface="Times New Roman" panose="02020603050405020304" pitchFamily="18" charset="0"/>
                <a:cs typeface="Times New Roman" panose="02020603050405020304" pitchFamily="18" charset="0"/>
              </a:rPr>
              <a:t>Мотілал</a:t>
            </a:r>
            <a:r>
              <a:rPr lang="uk-UA" sz="3600" b="1" dirty="0">
                <a:highlight>
                  <a:srgbClr val="FF0000"/>
                </a:highlight>
                <a:latin typeface="Times New Roman" panose="02020603050405020304" pitchFamily="18" charset="0"/>
                <a:cs typeface="Times New Roman" panose="02020603050405020304" pitchFamily="18" charset="0"/>
              </a:rPr>
              <a:t> </a:t>
            </a:r>
            <a:r>
              <a:rPr lang="uk-UA" sz="3600" b="1" dirty="0" err="1">
                <a:highlight>
                  <a:srgbClr val="FF0000"/>
                </a:highlight>
                <a:latin typeface="Times New Roman" panose="02020603050405020304" pitchFamily="18" charset="0"/>
                <a:cs typeface="Times New Roman" panose="02020603050405020304" pitchFamily="18" charset="0"/>
              </a:rPr>
              <a:t>Неру</a:t>
            </a:r>
            <a:r>
              <a:rPr lang="uk-UA" sz="3600" b="1" dirty="0">
                <a:highlight>
                  <a:srgbClr val="FF0000"/>
                </a:highlight>
                <a:latin typeface="Times New Roman" panose="02020603050405020304" pitchFamily="18" charset="0"/>
                <a:cs typeface="Times New Roman" panose="02020603050405020304" pitchFamily="18" charset="0"/>
              </a:rPr>
              <a:t> </a:t>
            </a:r>
            <a:r>
              <a:rPr lang="uk-UA" sz="3600" b="1" dirty="0">
                <a:latin typeface="Times New Roman" panose="02020603050405020304" pitchFamily="18" charset="0"/>
                <a:cs typeface="Times New Roman" panose="02020603050405020304" pitchFamily="18" charset="0"/>
              </a:rPr>
              <a:t>(«</a:t>
            </a:r>
            <a:r>
              <a:rPr lang="uk-UA" sz="3600" b="1" dirty="0">
                <a:highlight>
                  <a:srgbClr val="800000"/>
                </a:highlight>
                <a:latin typeface="Times New Roman" panose="02020603050405020304" pitchFamily="18" charset="0"/>
                <a:cs typeface="Times New Roman" panose="02020603050405020304" pitchFamily="18" charset="0"/>
              </a:rPr>
              <a:t>Комітет </a:t>
            </a:r>
            <a:r>
              <a:rPr lang="uk-UA" sz="3600" b="1" dirty="0" err="1">
                <a:highlight>
                  <a:srgbClr val="800000"/>
                </a:highlight>
                <a:latin typeface="Times New Roman" panose="02020603050405020304" pitchFamily="18" charset="0"/>
                <a:cs typeface="Times New Roman" panose="02020603050405020304" pitchFamily="18" charset="0"/>
              </a:rPr>
              <a:t>Мотілала</a:t>
            </a:r>
            <a:r>
              <a:rPr lang="uk-UA" sz="3600" b="1" dirty="0">
                <a:latin typeface="Times New Roman" panose="02020603050405020304" pitchFamily="18" charset="0"/>
                <a:cs typeface="Times New Roman" panose="02020603050405020304" pitchFamily="18" charset="0"/>
              </a:rPr>
              <a:t>»). У </a:t>
            </a:r>
            <a:r>
              <a:rPr lang="uk-UA" sz="3600" b="1" dirty="0">
                <a:highlight>
                  <a:srgbClr val="800000"/>
                </a:highlight>
                <a:latin typeface="Times New Roman" panose="02020603050405020304" pitchFamily="18" charset="0"/>
                <a:cs typeface="Times New Roman" panose="02020603050405020304" pitchFamily="18" charset="0"/>
              </a:rPr>
              <a:t>липні 1928 р.</a:t>
            </a:r>
            <a:r>
              <a:rPr lang="uk-UA" sz="3600" b="1" dirty="0">
                <a:latin typeface="Times New Roman" panose="02020603050405020304" pitchFamily="18" charset="0"/>
                <a:cs typeface="Times New Roman" panose="02020603050405020304" pitchFamily="18" charset="0"/>
              </a:rPr>
              <a:t> комісія представила проект («</a:t>
            </a:r>
            <a:r>
              <a:rPr lang="uk-UA" sz="3600" b="1" dirty="0">
                <a:highlight>
                  <a:srgbClr val="808000"/>
                </a:highlight>
                <a:latin typeface="Times New Roman" panose="02020603050405020304" pitchFamily="18" charset="0"/>
                <a:cs typeface="Times New Roman" panose="02020603050405020304" pitchFamily="18" charset="0"/>
              </a:rPr>
              <a:t>Конституція </a:t>
            </a:r>
            <a:r>
              <a:rPr lang="uk-UA" sz="3600" b="1" dirty="0" err="1">
                <a:highlight>
                  <a:srgbClr val="808000"/>
                </a:highlight>
                <a:latin typeface="Times New Roman" panose="02020603050405020304" pitchFamily="18" charset="0"/>
                <a:cs typeface="Times New Roman" panose="02020603050405020304" pitchFamily="18" charset="0"/>
              </a:rPr>
              <a:t>Неру</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Робилися спроби погоджувати проект з Мусульманською лігою і представити його як єдиний, але міжпартійна конференція в Калькутті в </a:t>
            </a:r>
            <a:r>
              <a:rPr lang="uk-UA" sz="3600" b="1" dirty="0">
                <a:highlight>
                  <a:srgbClr val="FF00FF"/>
                </a:highlight>
                <a:latin typeface="Times New Roman" panose="02020603050405020304" pitchFamily="18" charset="0"/>
                <a:cs typeface="Times New Roman" panose="02020603050405020304" pitchFamily="18" charset="0"/>
              </a:rPr>
              <a:t>грудні 1928 р. </a:t>
            </a:r>
            <a:r>
              <a:rPr lang="uk-UA" sz="3600" b="1" dirty="0">
                <a:latin typeface="Times New Roman" panose="02020603050405020304" pitchFamily="18" charset="0"/>
                <a:cs typeface="Times New Roman" panose="02020603050405020304" pitchFamily="18" charset="0"/>
              </a:rPr>
              <a:t>закінчилася невдачею. Делегати не змогли домовитися про представництво общин в Центральних Законодавчих зборах (Мусульманська ліга вимагала собі 7-м місць), після чого лідер мусульман </a:t>
            </a:r>
            <a:r>
              <a:rPr lang="uk-UA" sz="3600" b="1" dirty="0" err="1">
                <a:latin typeface="Times New Roman" panose="02020603050405020304" pitchFamily="18" charset="0"/>
                <a:cs typeface="Times New Roman" panose="02020603050405020304" pitchFamily="18" charset="0"/>
              </a:rPr>
              <a:t>Мухаммед</a:t>
            </a:r>
            <a:r>
              <a:rPr lang="uk-UA" sz="3600" b="1" dirty="0">
                <a:latin typeface="Times New Roman" panose="02020603050405020304" pitchFamily="18" charset="0"/>
                <a:cs typeface="Times New Roman" panose="02020603050405020304" pitchFamily="18" charset="0"/>
              </a:rPr>
              <a:t> Алі </a:t>
            </a:r>
            <a:r>
              <a:rPr lang="uk-UA" sz="3600" b="1" dirty="0" err="1">
                <a:latin typeface="Times New Roman" panose="02020603050405020304" pitchFamily="18" charset="0"/>
                <a:cs typeface="Times New Roman" panose="02020603050405020304" pitchFamily="18" charset="0"/>
              </a:rPr>
              <a:t>Джинна</a:t>
            </a:r>
            <a:r>
              <a:rPr lang="uk-UA" sz="3600" b="1" dirty="0">
                <a:latin typeface="Times New Roman" panose="02020603050405020304" pitchFamily="18" charset="0"/>
                <a:cs typeface="Times New Roman" panose="02020603050405020304" pitchFamily="18" charset="0"/>
              </a:rPr>
              <a:t> покинув конференцію. Тоді ж, в </a:t>
            </a:r>
            <a:r>
              <a:rPr lang="uk-UA" sz="3600" b="1" dirty="0">
                <a:highlight>
                  <a:srgbClr val="FF0000"/>
                </a:highlight>
                <a:latin typeface="Times New Roman" panose="02020603050405020304" pitchFamily="18" charset="0"/>
                <a:cs typeface="Times New Roman" panose="02020603050405020304" pitchFamily="18" charset="0"/>
              </a:rPr>
              <a:t>грудні 1928 р</a:t>
            </a:r>
            <a:r>
              <a:rPr lang="uk-UA" sz="3600" b="1" dirty="0">
                <a:latin typeface="Times New Roman" panose="02020603050405020304" pitchFamily="18" charset="0"/>
                <a:cs typeface="Times New Roman" panose="02020603050405020304" pitchFamily="18" charset="0"/>
              </a:rPr>
              <a:t>., на сесії ІНК в </a:t>
            </a:r>
            <a:r>
              <a:rPr lang="uk-UA" sz="3600" b="1" dirty="0">
                <a:highlight>
                  <a:srgbClr val="FF00FF"/>
                </a:highlight>
                <a:latin typeface="Times New Roman" panose="02020603050405020304" pitchFamily="18" charset="0"/>
                <a:cs typeface="Times New Roman" panose="02020603050405020304" pitchFamily="18" charset="0"/>
              </a:rPr>
              <a:t>Калькутті</a:t>
            </a:r>
            <a:r>
              <a:rPr lang="uk-UA" sz="3600" b="1" dirty="0">
                <a:latin typeface="Times New Roman" panose="02020603050405020304" pitchFamily="18" charset="0"/>
                <a:cs typeface="Times New Roman" panose="02020603050405020304" pitchFamily="18" charset="0"/>
              </a:rPr>
              <a:t> був схвалений проект М. </a:t>
            </a:r>
            <a:r>
              <a:rPr lang="uk-UA" sz="3600" b="1" dirty="0" err="1">
                <a:latin typeface="Times New Roman" panose="02020603050405020304" pitchFamily="18" charset="0"/>
                <a:cs typeface="Times New Roman" panose="02020603050405020304" pitchFamily="18" charset="0"/>
              </a:rPr>
              <a:t>Неру</a:t>
            </a:r>
            <a:r>
              <a:rPr lang="uk-UA" sz="3600" b="1" dirty="0">
                <a:latin typeface="Times New Roman" panose="02020603050405020304" pitchFamily="18" charset="0"/>
                <a:cs typeface="Times New Roman" panose="02020603050405020304" pitchFamily="18" charset="0"/>
              </a:rPr>
              <a:t> і ухвалено рішення: </a:t>
            </a:r>
            <a:r>
              <a:rPr lang="uk-UA" sz="3600" b="1" dirty="0">
                <a:highlight>
                  <a:srgbClr val="FF0000"/>
                </a:highlight>
                <a:latin typeface="Times New Roman" panose="02020603050405020304" pitchFamily="18" charset="0"/>
                <a:cs typeface="Times New Roman" panose="02020603050405020304" pitchFamily="18" charset="0"/>
              </a:rPr>
              <a:t>дати англійцям рік для роздумів, після чого, якщо не буде позитивної відповіді, добиватися тільки повної незалежності</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02984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Autofit/>
          </a:bodyPr>
          <a:lstStyle/>
          <a:p>
            <a:pPr marL="0" indent="0" algn="just">
              <a:buNone/>
            </a:pPr>
            <a:r>
              <a:rPr lang="uk-UA" sz="3700" b="1" dirty="0">
                <a:latin typeface="Times New Roman" panose="02020603050405020304" pitchFamily="18" charset="0"/>
                <a:cs typeface="Times New Roman" panose="02020603050405020304" pitchFamily="18" charset="0"/>
              </a:rPr>
              <a:t>У </a:t>
            </a:r>
            <a:r>
              <a:rPr lang="uk-UA" sz="3700" b="1" dirty="0">
                <a:highlight>
                  <a:srgbClr val="FF0000"/>
                </a:highlight>
                <a:latin typeface="Times New Roman" panose="02020603050405020304" pitchFamily="18" charset="0"/>
                <a:cs typeface="Times New Roman" panose="02020603050405020304" pitchFamily="18" charset="0"/>
              </a:rPr>
              <a:t>1929 р. </a:t>
            </a:r>
            <a:r>
              <a:rPr lang="uk-UA" sz="3700" b="1" dirty="0">
                <a:latin typeface="Times New Roman" panose="02020603050405020304" pitchFamily="18" charset="0"/>
                <a:cs typeface="Times New Roman" panose="02020603050405020304" pitchFamily="18" charset="0"/>
              </a:rPr>
              <a:t>почалася світова економічна криза, яка швидко досягла Індії. Ще в 1927-1928 рр. країна зіткнулася з аграрною кризою – падінням цін на джут, пшеницю, олійні культури. Втративши доходи, селяни не могли платити в колишньому розмірі земельний податок. </a:t>
            </a:r>
          </a:p>
          <a:p>
            <a:pPr marL="0" indent="0" algn="just">
              <a:buNone/>
            </a:pPr>
            <a:r>
              <a:rPr lang="uk-UA" sz="3700" b="1" dirty="0">
                <a:latin typeface="Times New Roman" panose="02020603050405020304" pitchFamily="18" charset="0"/>
                <a:cs typeface="Times New Roman" panose="02020603050405020304" pitchFamily="18" charset="0"/>
              </a:rPr>
              <a:t>У </a:t>
            </a:r>
            <a:r>
              <a:rPr lang="uk-UA" sz="3700" b="1" dirty="0">
                <a:highlight>
                  <a:srgbClr val="FF00FF"/>
                </a:highlight>
                <a:latin typeface="Times New Roman" panose="02020603050405020304" pitchFamily="18" charset="0"/>
                <a:cs typeface="Times New Roman" panose="02020603050405020304" pitchFamily="18" charset="0"/>
              </a:rPr>
              <a:t>червні 1928 р.</a:t>
            </a:r>
            <a:r>
              <a:rPr lang="uk-UA" sz="3700" b="1" dirty="0">
                <a:latin typeface="Times New Roman" panose="02020603050405020304" pitchFamily="18" charset="0"/>
                <a:cs typeface="Times New Roman" panose="02020603050405020304" pitchFamily="18" charset="0"/>
              </a:rPr>
              <a:t> один з соратників М.К. Ганді, </a:t>
            </a:r>
            <a:r>
              <a:rPr lang="uk-UA" sz="3700" b="1" dirty="0" err="1">
                <a:highlight>
                  <a:srgbClr val="FF0000"/>
                </a:highlight>
                <a:latin typeface="Times New Roman" panose="02020603050405020304" pitchFamily="18" charset="0"/>
                <a:cs typeface="Times New Roman" panose="02020603050405020304" pitchFamily="18" charset="0"/>
              </a:rPr>
              <a:t>Валлабхаї</a:t>
            </a:r>
            <a:r>
              <a:rPr lang="uk-UA" sz="3700" b="1" dirty="0">
                <a:highlight>
                  <a:srgbClr val="FF0000"/>
                </a:highlight>
                <a:latin typeface="Times New Roman" panose="02020603050405020304" pitchFamily="18" charset="0"/>
                <a:cs typeface="Times New Roman" panose="02020603050405020304" pitchFamily="18" charset="0"/>
              </a:rPr>
              <a:t> </a:t>
            </a:r>
            <a:r>
              <a:rPr lang="uk-UA" sz="3700" b="1" dirty="0" err="1">
                <a:highlight>
                  <a:srgbClr val="FF0000"/>
                </a:highlight>
                <a:latin typeface="Times New Roman" panose="02020603050405020304" pitchFamily="18" charset="0"/>
                <a:cs typeface="Times New Roman" panose="02020603050405020304" pitchFamily="18" charset="0"/>
              </a:rPr>
              <a:t>Патель</a:t>
            </a:r>
            <a:r>
              <a:rPr lang="uk-UA" sz="3700" b="1" dirty="0">
                <a:latin typeface="Times New Roman" panose="02020603050405020304" pitchFamily="18" charset="0"/>
                <a:cs typeface="Times New Roman" panose="02020603050405020304" pitchFamily="18" charset="0"/>
              </a:rPr>
              <a:t>, провів в Гуджараті успішну </a:t>
            </a:r>
            <a:r>
              <a:rPr lang="uk-UA" sz="3700" b="1" dirty="0" err="1">
                <a:latin typeface="Times New Roman" panose="02020603050405020304" pitchFamily="18" charset="0"/>
                <a:cs typeface="Times New Roman" panose="02020603050405020304" pitchFamily="18" charset="0"/>
              </a:rPr>
              <a:t>сатьяграху</a:t>
            </a:r>
            <a:r>
              <a:rPr lang="uk-UA" sz="3700" b="1" dirty="0">
                <a:latin typeface="Times New Roman" panose="02020603050405020304" pitchFamily="18" charset="0"/>
                <a:cs typeface="Times New Roman" panose="02020603050405020304" pitchFamily="18" charset="0"/>
              </a:rPr>
              <a:t>, бойкотуючи сплату земельного податку.</a:t>
            </a:r>
          </a:p>
        </p:txBody>
      </p:sp>
    </p:spTree>
    <p:extLst>
      <p:ext uri="{BB962C8B-B14F-4D97-AF65-F5344CB8AC3E}">
        <p14:creationId xmlns:p14="http://schemas.microsoft.com/office/powerpoint/2010/main" val="3987977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fontScale="775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Світова депресія ще більше  ціни на сільськогосподарську продукцію, що фактично вело до зростання податків. </a:t>
            </a:r>
            <a:r>
              <a:rPr lang="uk-UA" sz="3600" b="1" dirty="0">
                <a:highlight>
                  <a:srgbClr val="800000"/>
                </a:highlight>
                <a:latin typeface="Times New Roman" panose="02020603050405020304" pitchFamily="18" charset="0"/>
                <a:cs typeface="Times New Roman" panose="02020603050405020304" pitchFamily="18" charset="0"/>
              </a:rPr>
              <a:t>Хоча формально податки залишалися тими самими, для їх сплати необхідно було  і продати в 2-3 рази більше продукції</a:t>
            </a:r>
            <a:r>
              <a:rPr lang="uk-UA" sz="3600" b="1" dirty="0">
                <a:latin typeface="Times New Roman" panose="02020603050405020304" pitchFamily="18" charset="0"/>
                <a:cs typeface="Times New Roman" panose="02020603050405020304" pitchFamily="18" charset="0"/>
              </a:rPr>
              <a:t>. Це призводило до того, що </a:t>
            </a:r>
            <a:r>
              <a:rPr lang="uk-UA" sz="3600" b="1" dirty="0">
                <a:highlight>
                  <a:srgbClr val="FF00FF"/>
                </a:highlight>
                <a:latin typeface="Times New Roman" panose="02020603050405020304" pitchFamily="18" charset="0"/>
                <a:cs typeface="Times New Roman" panose="02020603050405020304" pitchFamily="18" charset="0"/>
              </a:rPr>
              <a:t>землевласники прагнули перевести селян на грошову оренду</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Селяни-власники, будучи не в змозі сплатити земельний податок, опинилися перед вибором: або втратити землю і піти в місто, або потрапити в кабалу до лихварів, або розлучитися з сімейними коштовностями, які в Індії є у кожної жінки, щоб все ж таки сплатити податок і врятувати землю. </a:t>
            </a:r>
          </a:p>
          <a:p>
            <a:pPr marL="0" indent="0" algn="just">
              <a:buNone/>
            </a:pPr>
            <a:r>
              <a:rPr lang="uk-UA" sz="3600" b="1" dirty="0">
                <a:latin typeface="Times New Roman" panose="02020603050405020304" pitchFamily="18" charset="0"/>
                <a:cs typeface="Times New Roman" panose="02020603050405020304" pitchFamily="18" charset="0"/>
              </a:rPr>
              <a:t>Величезна кількість коштовних каменів і виробів з  металів потекла з Індії до Англії, що до певної міри допомогло англійцям стабілізувати свою фінансову систему.</a:t>
            </a:r>
          </a:p>
        </p:txBody>
      </p:sp>
    </p:spTree>
    <p:extLst>
      <p:ext uri="{BB962C8B-B14F-4D97-AF65-F5344CB8AC3E}">
        <p14:creationId xmlns:p14="http://schemas.microsoft.com/office/powerpoint/2010/main" val="3583496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Намагаючись подолати кризу збуту, Англія прагнула розширити збут своєї продукції в Індії. Були скасовані всі протекціоністські тарифи на продукцію бавовняної і металургійної промисловості. </a:t>
            </a:r>
          </a:p>
          <a:p>
            <a:pPr marL="0" indent="0" algn="just">
              <a:buNone/>
            </a:pPr>
            <a:r>
              <a:rPr lang="uk-UA" sz="3600" b="1" dirty="0">
                <a:latin typeface="Times New Roman" panose="02020603050405020304" pitchFamily="18" charset="0"/>
                <a:cs typeface="Times New Roman" panose="02020603050405020304" pitchFamily="18" charset="0"/>
              </a:rPr>
              <a:t>Діяльність індійських конкурентів була ускладнена: влада підвищила акцизи і збори на залізничні перевезення в Індії. Відмовившись від золотого стандарту фунта стерлінгів, Англія тим самим підвищила курс індійської національної валюти – </a:t>
            </a:r>
            <a:r>
              <a:rPr lang="uk-UA" sz="3600" b="1" dirty="0">
                <a:highlight>
                  <a:srgbClr val="0000FF"/>
                </a:highlight>
                <a:latin typeface="Times New Roman" panose="02020603050405020304" pitchFamily="18" charset="0"/>
                <a:cs typeface="Times New Roman" panose="02020603050405020304" pitchFamily="18" charset="0"/>
              </a:rPr>
              <a:t>рупії</a:t>
            </a:r>
            <a:r>
              <a:rPr lang="uk-UA" sz="3600" b="1" dirty="0">
                <a:latin typeface="Times New Roman" panose="02020603050405020304" pitchFamily="18" charset="0"/>
                <a:cs typeface="Times New Roman" panose="02020603050405020304" pitchFamily="18" charset="0"/>
              </a:rPr>
              <a:t>, що відразу ж зробило індійські товари дорожче.</a:t>
            </a:r>
          </a:p>
        </p:txBody>
      </p:sp>
    </p:spTree>
    <p:extLst>
      <p:ext uri="{BB962C8B-B14F-4D97-AF65-F5344CB8AC3E}">
        <p14:creationId xmlns:p14="http://schemas.microsoft.com/office/powerpoint/2010/main" val="2614832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lnSpcReduction="10000"/>
          </a:bodyPr>
          <a:lstStyle/>
          <a:p>
            <a:pPr marL="0" indent="0" algn="just">
              <a:buNone/>
            </a:pPr>
            <a:r>
              <a:rPr lang="uk-UA" sz="4400" b="1" dirty="0">
                <a:latin typeface="Times New Roman" panose="02020603050405020304" pitchFamily="18" charset="0"/>
                <a:cs typeface="Times New Roman" panose="02020603050405020304" pitchFamily="18" charset="0"/>
              </a:rPr>
              <a:t>Це привело до розорення тисяч дрібних і середніх підприємств в Індії, зростанню безробіття, працюючі вимушені були погодитися на скорочення зарплатні на 30-40%. </a:t>
            </a:r>
          </a:p>
          <a:p>
            <a:pPr marL="0" indent="0" algn="just">
              <a:buNone/>
            </a:pPr>
            <a:r>
              <a:rPr lang="uk-UA" sz="4400" b="1" dirty="0">
                <a:latin typeface="Times New Roman" panose="02020603050405020304" pitchFamily="18" charset="0"/>
                <a:cs typeface="Times New Roman" panose="02020603050405020304" pitchFamily="18" charset="0"/>
              </a:rPr>
              <a:t>Криза загострила соціальну напруженість, населення посилено розпродавало заощадження, щоб вижити.</a:t>
            </a:r>
          </a:p>
        </p:txBody>
      </p:sp>
    </p:spTree>
    <p:extLst>
      <p:ext uri="{BB962C8B-B14F-4D97-AF65-F5344CB8AC3E}">
        <p14:creationId xmlns:p14="http://schemas.microsoft.com/office/powerpoint/2010/main" val="115775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fontScale="92500"/>
          </a:bodyPr>
          <a:lstStyle/>
          <a:p>
            <a:pPr marL="0" indent="0" algn="just">
              <a:buNone/>
            </a:pPr>
            <a:r>
              <a:rPr lang="uk-UA" sz="3600" b="1" dirty="0">
                <a:latin typeface="Times New Roman" panose="02020603050405020304" pitchFamily="18" charset="0"/>
                <a:cs typeface="Times New Roman" panose="02020603050405020304" pitchFamily="18" charset="0"/>
              </a:rPr>
              <a:t>Наростаюче в суспільстві обурення все більш явно прямувало проти колоніальних властей. </a:t>
            </a:r>
            <a:r>
              <a:rPr lang="uk-UA" sz="3600" b="1" dirty="0">
                <a:highlight>
                  <a:srgbClr val="FF0000"/>
                </a:highlight>
                <a:latin typeface="Times New Roman" panose="02020603050405020304" pitchFamily="18" charset="0"/>
                <a:cs typeface="Times New Roman" panose="02020603050405020304" pitchFamily="18" charset="0"/>
              </a:rPr>
              <a:t>З’явилися навіть радикальні групи, що сповідали терор</a:t>
            </a:r>
            <a:r>
              <a:rPr lang="uk-UA" sz="3600" b="1" dirty="0">
                <a:latin typeface="Times New Roman" panose="02020603050405020304" pitchFamily="18" charset="0"/>
                <a:cs typeface="Times New Roman" panose="02020603050405020304" pitchFamily="18" charset="0"/>
              </a:rPr>
              <a:t>. Вони діяли, в основному, в двох районах – Бенгалії і Пенджабі. Зрозуміло, їх загальна чисельність була невелика і не мала  підтримку серед населення. Самі акції терористів нікчемні по своєму числу. Найбільші з них – це наліт на арсенал в Читтагонгу (Бенгалія) </a:t>
            </a:r>
            <a:r>
              <a:rPr lang="uk-UA" sz="3600" b="1" dirty="0">
                <a:highlight>
                  <a:srgbClr val="FF0000"/>
                </a:highlight>
                <a:latin typeface="Times New Roman" panose="02020603050405020304" pitchFamily="18" charset="0"/>
                <a:cs typeface="Times New Roman" panose="02020603050405020304" pitchFamily="18" charset="0"/>
              </a:rPr>
              <a:t>в 1930 р. </a:t>
            </a:r>
            <a:r>
              <a:rPr lang="uk-UA" sz="3600" b="1" dirty="0">
                <a:latin typeface="Times New Roman" panose="02020603050405020304" pitchFamily="18" charset="0"/>
                <a:cs typeface="Times New Roman" panose="02020603050405020304" pitchFamily="18" charset="0"/>
              </a:rPr>
              <a:t>і вибух бомби в Центральних Законодавчих зборах в Делі, яке провів терорист </a:t>
            </a:r>
            <a:r>
              <a:rPr lang="uk-UA" sz="3600" b="1" dirty="0" err="1">
                <a:highlight>
                  <a:srgbClr val="800000"/>
                </a:highlight>
                <a:latin typeface="Times New Roman" panose="02020603050405020304" pitchFamily="18" charset="0"/>
                <a:cs typeface="Times New Roman" panose="02020603050405020304" pitchFamily="18" charset="0"/>
              </a:rPr>
              <a:t>Бхагат</a:t>
            </a:r>
            <a:r>
              <a:rPr lang="uk-UA" sz="3600" b="1" dirty="0">
                <a:highlight>
                  <a:srgbClr val="800000"/>
                </a:highlight>
                <a:latin typeface="Times New Roman" panose="02020603050405020304" pitchFamily="18" charset="0"/>
                <a:cs typeface="Times New Roman" panose="02020603050405020304" pitchFamily="18" charset="0"/>
              </a:rPr>
              <a:t> </a:t>
            </a:r>
            <a:r>
              <a:rPr lang="uk-UA" sz="3600" b="1" dirty="0" err="1">
                <a:highlight>
                  <a:srgbClr val="800000"/>
                </a:highlight>
                <a:latin typeface="Times New Roman" panose="02020603050405020304" pitchFamily="18" charset="0"/>
                <a:cs typeface="Times New Roman" panose="02020603050405020304" pitchFamily="18" charset="0"/>
              </a:rPr>
              <a:t>Сінгх</a:t>
            </a:r>
            <a:r>
              <a:rPr lang="uk-UA" sz="3600" b="1" dirty="0">
                <a:latin typeface="Times New Roman" panose="02020603050405020304" pitchFamily="18" charset="0"/>
                <a:cs typeface="Times New Roman" panose="02020603050405020304" pitchFamily="18" charset="0"/>
              </a:rPr>
              <a:t>. Але суспільство було обурено методами боротьби англійської влади з терористами.</a:t>
            </a:r>
          </a:p>
        </p:txBody>
      </p:sp>
    </p:spTree>
    <p:extLst>
      <p:ext uri="{BB962C8B-B14F-4D97-AF65-F5344CB8AC3E}">
        <p14:creationId xmlns:p14="http://schemas.microsoft.com/office/powerpoint/2010/main" val="3476715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0000"/>
                </a:highlight>
                <a:latin typeface="Times New Roman" panose="02020603050405020304" pitchFamily="18" charset="0"/>
                <a:cs typeface="Times New Roman" panose="02020603050405020304" pitchFamily="18" charset="0"/>
              </a:rPr>
              <a:t>грудні 1929 р.</a:t>
            </a:r>
            <a:r>
              <a:rPr lang="uk-UA" sz="3600" b="1" dirty="0">
                <a:latin typeface="Times New Roman" panose="02020603050405020304" pitchFamily="18" charset="0"/>
                <a:cs typeface="Times New Roman" panose="02020603050405020304" pitchFamily="18" charset="0"/>
              </a:rPr>
              <a:t> відбувся з’їзд ІНК в Лахорі, головою якого став </a:t>
            </a:r>
            <a:r>
              <a:rPr lang="uk-UA" sz="3600" b="1" dirty="0" err="1">
                <a:latin typeface="Times New Roman" panose="02020603050405020304" pitchFamily="18" charset="0"/>
                <a:cs typeface="Times New Roman" panose="02020603050405020304" pitchFamily="18" charset="0"/>
              </a:rPr>
              <a:t>Джевахарлал</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Неру</a:t>
            </a:r>
            <a:r>
              <a:rPr lang="uk-UA" sz="3600" b="1" dirty="0">
                <a:latin typeface="Times New Roman" panose="02020603050405020304" pitchFamily="18" charset="0"/>
                <a:cs typeface="Times New Roman" panose="02020603050405020304" pitchFamily="18" charset="0"/>
              </a:rPr>
              <a:t>. </a:t>
            </a:r>
            <a:r>
              <a:rPr lang="uk-UA" sz="3600" b="1" dirty="0">
                <a:solidFill>
                  <a:srgbClr val="FFFF00"/>
                </a:solidFill>
                <a:latin typeface="Times New Roman" panose="02020603050405020304" pitchFamily="18" charset="0"/>
                <a:cs typeface="Times New Roman" panose="02020603050405020304" pitchFamily="18" charset="0"/>
              </a:rPr>
              <a:t>Було ухвалене рішення про проведення нової </a:t>
            </a:r>
            <a:r>
              <a:rPr lang="uk-UA" sz="3600" b="1" dirty="0" err="1">
                <a:solidFill>
                  <a:srgbClr val="FFFF00"/>
                </a:solidFill>
                <a:latin typeface="Times New Roman" panose="02020603050405020304" pitchFamily="18" charset="0"/>
                <a:cs typeface="Times New Roman" panose="02020603050405020304" pitchFamily="18" charset="0"/>
              </a:rPr>
              <a:t>загальноіндійської</a:t>
            </a:r>
            <a:r>
              <a:rPr lang="uk-UA" sz="3600" b="1" dirty="0">
                <a:solidFill>
                  <a:srgbClr val="FFFF00"/>
                </a:solidFill>
                <a:latin typeface="Times New Roman" panose="02020603050405020304" pitchFamily="18" charset="0"/>
                <a:cs typeface="Times New Roman" panose="02020603050405020304" pitchFamily="18" charset="0"/>
              </a:rPr>
              <a:t> кампанії громадянської непокори</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Її керівником вибраний М.К. Ганді. З’їзд підтвердив рішучість ІНК добитися кінцевої мети боротьби – </a:t>
            </a:r>
            <a:r>
              <a:rPr lang="uk-UA" sz="3600" b="1" dirty="0">
                <a:highlight>
                  <a:srgbClr val="FF0000"/>
                </a:highlight>
                <a:latin typeface="Times New Roman" panose="02020603050405020304" pitchFamily="18" charset="0"/>
                <a:cs typeface="Times New Roman" panose="02020603050405020304" pitchFamily="18" charset="0"/>
              </a:rPr>
              <a:t>повної незалежності</a:t>
            </a:r>
            <a:r>
              <a:rPr lang="uk-UA" sz="3600" b="1" dirty="0">
                <a:latin typeface="Times New Roman" panose="02020603050405020304" pitchFamily="18" charset="0"/>
                <a:cs typeface="Times New Roman" panose="02020603050405020304" pitchFamily="18" charset="0"/>
              </a:rPr>
              <a:t>. </a:t>
            </a:r>
            <a:r>
              <a:rPr lang="uk-UA" sz="3600" b="1" dirty="0">
                <a:highlight>
                  <a:srgbClr val="800000"/>
                </a:highlight>
                <a:latin typeface="Times New Roman" panose="02020603050405020304" pitchFamily="18" charset="0"/>
                <a:cs typeface="Times New Roman" panose="02020603050405020304" pitchFamily="18" charset="0"/>
              </a:rPr>
              <a:t>26 січня 1930 р.</a:t>
            </a:r>
            <a:r>
              <a:rPr lang="uk-UA" sz="3600" b="1" dirty="0">
                <a:latin typeface="Times New Roman" panose="02020603050405020304" pitchFamily="18" charset="0"/>
                <a:cs typeface="Times New Roman" panose="02020603050405020304" pitchFamily="18" charset="0"/>
              </a:rPr>
              <a:t> був відмічений по всій країні як День незалежності.</a:t>
            </a:r>
          </a:p>
        </p:txBody>
      </p:sp>
    </p:spTree>
    <p:extLst>
      <p:ext uri="{BB962C8B-B14F-4D97-AF65-F5344CB8AC3E}">
        <p14:creationId xmlns:p14="http://schemas.microsoft.com/office/powerpoint/2010/main" val="3135979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В основу Другої кампанії непокори </a:t>
            </a:r>
            <a:r>
              <a:rPr lang="uk-UA" sz="3600" b="1" dirty="0">
                <a:highlight>
                  <a:srgbClr val="FF0000"/>
                </a:highlight>
                <a:latin typeface="Times New Roman" panose="02020603050405020304" pitchFamily="18" charset="0"/>
                <a:cs typeface="Times New Roman" panose="02020603050405020304" pitchFamily="18" charset="0"/>
              </a:rPr>
              <a:t>1930 р.</a:t>
            </a:r>
            <a:r>
              <a:rPr lang="uk-UA" sz="3600" b="1" dirty="0">
                <a:latin typeface="Times New Roman" panose="02020603050405020304" pitchFamily="18" charset="0"/>
                <a:cs typeface="Times New Roman" panose="02020603050405020304" pitchFamily="18" charset="0"/>
              </a:rPr>
              <a:t> були покладені «11 пунктів» Ганді, що містили вимоги до англійських властей (</a:t>
            </a:r>
            <a:r>
              <a:rPr lang="uk-UA" sz="3600" b="1" dirty="0">
                <a:solidFill>
                  <a:srgbClr val="FFFF00"/>
                </a:solidFill>
                <a:latin typeface="Times New Roman" panose="02020603050405020304" pitchFamily="18" charset="0"/>
                <a:cs typeface="Times New Roman" panose="02020603050405020304" pitchFamily="18" charset="0"/>
              </a:rPr>
              <a:t>зниження валютного курсу рупії; зниження поземельного податку на 50%; скорочення військових витрат на 50%; зменшення жалування англійським чиновникам на 50%; введення протекціоністських тарифів і обмеження ввезення іноземних тканин і одягу; надання індійському флоту виняткового права внутрішніх перевезень; відміна соляної монополії і податку на сіль</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30893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fontScale="925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Кампанія була почата в </a:t>
            </a:r>
            <a:r>
              <a:rPr lang="uk-UA" sz="3600" b="1" dirty="0">
                <a:highlight>
                  <a:srgbClr val="FF0000"/>
                </a:highlight>
                <a:latin typeface="Times New Roman" panose="02020603050405020304" pitchFamily="18" charset="0"/>
                <a:cs typeface="Times New Roman" panose="02020603050405020304" pitchFamily="18" charset="0"/>
              </a:rPr>
              <a:t>квітні 1930 р.</a:t>
            </a:r>
            <a:r>
              <a:rPr lang="uk-UA" sz="3600" b="1" dirty="0">
                <a:latin typeface="Times New Roman" panose="02020603050405020304" pitchFamily="18" charset="0"/>
                <a:cs typeface="Times New Roman" panose="02020603050405020304" pitchFamily="18" charset="0"/>
              </a:rPr>
              <a:t> і вдягнулася </a:t>
            </a:r>
            <a:r>
              <a:rPr lang="uk-UA" sz="3600" b="1" dirty="0">
                <a:highlight>
                  <a:srgbClr val="FF00FF"/>
                </a:highlight>
                <a:latin typeface="Times New Roman" panose="02020603050405020304" pitchFamily="18" charset="0"/>
                <a:cs typeface="Times New Roman" panose="02020603050405020304" pitchFamily="18" charset="0"/>
              </a:rPr>
              <a:t>у формі боротьби із законом про соляну монополію</a:t>
            </a:r>
            <a:r>
              <a:rPr lang="uk-UA" sz="3600" b="1" dirty="0">
                <a:latin typeface="Times New Roman" panose="02020603050405020304" pitchFamily="18" charset="0"/>
                <a:cs typeface="Times New Roman" panose="02020603050405020304" pitchFamily="18" charset="0"/>
              </a:rPr>
              <a:t>. У </a:t>
            </a:r>
            <a:r>
              <a:rPr lang="uk-UA" sz="3600" b="1" dirty="0">
                <a:highlight>
                  <a:srgbClr val="800000"/>
                </a:highlight>
                <a:latin typeface="Times New Roman" panose="02020603050405020304" pitchFamily="18" charset="0"/>
                <a:cs typeface="Times New Roman" panose="02020603050405020304" pitchFamily="18" charset="0"/>
              </a:rPr>
              <a:t>березні 1930 р. </a:t>
            </a:r>
            <a:r>
              <a:rPr lang="uk-UA" sz="3600" b="1" dirty="0">
                <a:latin typeface="Times New Roman" panose="02020603050405020304" pitchFamily="18" charset="0"/>
                <a:cs typeface="Times New Roman" panose="02020603050405020304" pitchFamily="18" charset="0"/>
              </a:rPr>
              <a:t>Ганді, що супроводжується прихильниками і послідовниками, відправився в двотижневий пропагандистський похід на берег Аравійського моря, де демонстративно порушив державну соляну монополію, випаровувавши сіль з морської води.</a:t>
            </a:r>
          </a:p>
          <a:p>
            <a:pPr marL="0" indent="0" algn="just">
              <a:buNone/>
            </a:pPr>
            <a:r>
              <a:rPr lang="uk-UA" sz="3600" b="1" dirty="0">
                <a:latin typeface="Times New Roman" panose="02020603050405020304" pitchFamily="18" charset="0"/>
                <a:cs typeface="Times New Roman" panose="02020603050405020304" pitchFamily="18" charset="0"/>
              </a:rPr>
              <a:t> Почалися протести людей по всій Індії: сіль можна було випаровувати повсюдно, зокрема з внутрішніх водоймищ. Люди розкладали багаття прямо навпроти управлінь поліції і демонстративно порушували закон, вимагаючи, щоб їх негайно заарештували.</a:t>
            </a:r>
          </a:p>
        </p:txBody>
      </p:sp>
    </p:spTree>
    <p:extLst>
      <p:ext uri="{BB962C8B-B14F-4D97-AF65-F5344CB8AC3E}">
        <p14:creationId xmlns:p14="http://schemas.microsoft.com/office/powerpoint/2010/main" val="4269061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Кампанія супроводжувалася досить ефективним бойкотом англійських товарів. Почалося масове пікетування магазинів, до чого Ганді призвав індійських жінок. Саме в цей час сотні тисяч мусульманських жінок у відповідь на заклик Ганді відкинули звичай самітництва (</a:t>
            </a:r>
            <a:r>
              <a:rPr lang="uk-UA" sz="3600" b="1" dirty="0" err="1">
                <a:highlight>
                  <a:srgbClr val="800000"/>
                </a:highlight>
                <a:latin typeface="Times New Roman" panose="02020603050405020304" pitchFamily="18" charset="0"/>
                <a:cs typeface="Times New Roman" panose="02020603050405020304" pitchFamily="18" charset="0"/>
              </a:rPr>
              <a:t>парди</a:t>
            </a:r>
            <a:r>
              <a:rPr lang="uk-UA" sz="3600" b="1" dirty="0">
                <a:latin typeface="Times New Roman" panose="02020603050405020304" pitchFamily="18" charset="0"/>
                <a:cs typeface="Times New Roman" panose="02020603050405020304" pitchFamily="18" charset="0"/>
              </a:rPr>
              <a:t>) і взяли участь в пікетуванні сотень магазинів, щоб не допустити там торгівлі англійськими товарами. Відтоді звичай </a:t>
            </a:r>
            <a:r>
              <a:rPr lang="uk-UA" sz="3600" b="1" dirty="0" err="1">
                <a:latin typeface="Times New Roman" panose="02020603050405020304" pitchFamily="18" charset="0"/>
                <a:cs typeface="Times New Roman" panose="02020603050405020304" pitchFamily="18" charset="0"/>
              </a:rPr>
              <a:t>парди</a:t>
            </a:r>
            <a:r>
              <a:rPr lang="uk-UA" sz="3600" b="1" dirty="0">
                <a:latin typeface="Times New Roman" panose="02020603050405020304" pitchFamily="18" charset="0"/>
                <a:cs typeface="Times New Roman" panose="02020603050405020304" pitchFamily="18" charset="0"/>
              </a:rPr>
              <a:t> дотримується мусульманськими жінками в Індії далеко не завжди.</a:t>
            </a:r>
          </a:p>
        </p:txBody>
      </p:sp>
    </p:spTree>
    <p:extLst>
      <p:ext uri="{BB962C8B-B14F-4D97-AF65-F5344CB8AC3E}">
        <p14:creationId xmlns:p14="http://schemas.microsoft.com/office/powerpoint/2010/main" val="307896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fontScale="92500" lnSpcReduction="10000"/>
          </a:bodyPr>
          <a:lstStyle/>
          <a:p>
            <a:pPr marL="0" indent="0" algn="just">
              <a:buNone/>
            </a:pPr>
            <a:r>
              <a:rPr lang="uk-UA" sz="3200" b="1" dirty="0">
                <a:latin typeface="Times New Roman" panose="02020603050405020304" pitchFamily="18" charset="0"/>
                <a:cs typeface="Times New Roman" panose="02020603050405020304" pitchFamily="18" charset="0"/>
              </a:rPr>
              <a:t>Ще в 1835 р. </a:t>
            </a:r>
            <a:r>
              <a:rPr lang="uk-UA" sz="3200" b="1" dirty="0">
                <a:highlight>
                  <a:srgbClr val="800000"/>
                </a:highlight>
                <a:latin typeface="Times New Roman" panose="02020603050405020304" pitchFamily="18" charset="0"/>
                <a:cs typeface="Times New Roman" panose="02020603050405020304" pitchFamily="18" charset="0"/>
              </a:rPr>
              <a:t>генерал-губернатор Томас </a:t>
            </a:r>
            <a:r>
              <a:rPr lang="uk-UA" sz="3200" b="1" dirty="0" err="1">
                <a:highlight>
                  <a:srgbClr val="800000"/>
                </a:highlight>
                <a:latin typeface="Times New Roman" panose="02020603050405020304" pitchFamily="18" charset="0"/>
                <a:cs typeface="Times New Roman" panose="02020603050405020304" pitchFamily="18" charset="0"/>
              </a:rPr>
              <a:t>Бабінгтон</a:t>
            </a:r>
            <a:r>
              <a:rPr lang="uk-UA" sz="3200" b="1" dirty="0">
                <a:highlight>
                  <a:srgbClr val="800000"/>
                </a:highlight>
                <a:latin typeface="Times New Roman" panose="02020603050405020304" pitchFamily="18" charset="0"/>
                <a:cs typeface="Times New Roman" panose="02020603050405020304" pitchFamily="18" charset="0"/>
              </a:rPr>
              <a:t> </a:t>
            </a:r>
            <a:r>
              <a:rPr lang="uk-UA" sz="3200" b="1" dirty="0" err="1">
                <a:highlight>
                  <a:srgbClr val="800000"/>
                </a:highlight>
                <a:latin typeface="Times New Roman" panose="02020603050405020304" pitchFamily="18" charset="0"/>
                <a:cs typeface="Times New Roman" panose="02020603050405020304" pitchFamily="18" charset="0"/>
              </a:rPr>
              <a:t>Маколей</a:t>
            </a:r>
            <a:r>
              <a:rPr lang="uk-UA" sz="3200" b="1" dirty="0">
                <a:highlight>
                  <a:srgbClr val="800000"/>
                </a:highlight>
                <a:latin typeface="Times New Roman" panose="02020603050405020304" pitchFamily="18" charset="0"/>
                <a:cs typeface="Times New Roman" panose="02020603050405020304" pitchFamily="18" charset="0"/>
              </a:rPr>
              <a:t> (у 1834-1838 рр.)</a:t>
            </a:r>
            <a:r>
              <a:rPr lang="uk-UA" sz="3200" b="1" dirty="0">
                <a:latin typeface="Times New Roman" panose="02020603050405020304" pitchFamily="18" charset="0"/>
                <a:cs typeface="Times New Roman" panose="02020603050405020304" pitchFamily="18" charset="0"/>
              </a:rPr>
              <a:t> почав в Індії реформу освіти з метою підготовки кадрів колоніальної адміністрації із самих індійців. </a:t>
            </a:r>
          </a:p>
          <a:p>
            <a:pPr marL="0" indent="0" algn="just">
              <a:buNone/>
            </a:pPr>
            <a:r>
              <a:rPr lang="uk-UA" sz="3200" b="1" dirty="0">
                <a:latin typeface="Times New Roman" panose="02020603050405020304" pitchFamily="18" charset="0"/>
                <a:cs typeface="Times New Roman" panose="02020603050405020304" pitchFamily="18" charset="0"/>
              </a:rPr>
              <a:t>У другій половині XIX ст. в Індії відкрилося немало університетів, де навчання велося на англійській мові і за англійськими програмами. </a:t>
            </a:r>
          </a:p>
          <a:p>
            <a:pPr marL="0" indent="0" algn="just">
              <a:buNone/>
            </a:pPr>
            <a:r>
              <a:rPr lang="uk-UA" sz="3200" b="1" dirty="0">
                <a:latin typeface="Times New Roman" panose="02020603050405020304" pitchFamily="18" charset="0"/>
                <a:cs typeface="Times New Roman" panose="02020603050405020304" pitchFamily="18" charset="0"/>
              </a:rPr>
              <a:t>Крім того, діти з сімей заможних брахманів мали можливість здобути блискучу освіту в кращих університетах Англії – </a:t>
            </a:r>
            <a:r>
              <a:rPr lang="uk-UA" sz="3200" b="1" dirty="0" err="1">
                <a:latin typeface="Times New Roman" panose="02020603050405020304" pitchFamily="18" charset="0"/>
                <a:cs typeface="Times New Roman" panose="02020603050405020304" pitchFamily="18" charset="0"/>
              </a:rPr>
              <a:t>Кембріджі</a:t>
            </a:r>
            <a:r>
              <a:rPr lang="uk-UA" sz="3200" b="1" dirty="0">
                <a:latin typeface="Times New Roman" panose="02020603050405020304" pitchFamily="18" charset="0"/>
                <a:cs typeface="Times New Roman" panose="02020603050405020304" pitchFamily="18" charset="0"/>
              </a:rPr>
              <a:t> і Оксфорді. Знайомство із досягненнями європейської цивілізації зробило величезний вплив на індійських інтелектуалів. Хоча число інтелектуалів в цілому було незначним, їх роль в політиці і суспільному житті була визначною.</a:t>
            </a:r>
          </a:p>
        </p:txBody>
      </p:sp>
    </p:spTree>
    <p:extLst>
      <p:ext uri="{BB962C8B-B14F-4D97-AF65-F5344CB8AC3E}">
        <p14:creationId xmlns:p14="http://schemas.microsoft.com/office/powerpoint/2010/main" val="2946601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pic>
        <p:nvPicPr>
          <p:cNvPr id="2" name="Объект 1">
            <a:extLst>
              <a:ext uri="{FF2B5EF4-FFF2-40B4-BE49-F238E27FC236}">
                <a16:creationId xmlns:a16="http://schemas.microsoft.com/office/drawing/2014/main" id="{4210F001-EFAB-A3AF-7824-81CB920FE0D9}"/>
              </a:ext>
            </a:extLst>
          </p:cNvPr>
          <p:cNvPicPr>
            <a:picLocks noGrp="1" noChangeAspect="1"/>
          </p:cNvPicPr>
          <p:nvPr>
            <p:ph idx="1"/>
          </p:nvPr>
        </p:nvPicPr>
        <p:blipFill>
          <a:blip r:embed="rId2"/>
          <a:stretch>
            <a:fillRect/>
          </a:stretch>
        </p:blipFill>
        <p:spPr>
          <a:xfrm>
            <a:off x="1301544" y="739723"/>
            <a:ext cx="9592598" cy="5995374"/>
          </a:xfrm>
          <a:prstGeom prst="rect">
            <a:avLst/>
          </a:prstGeom>
        </p:spPr>
      </p:pic>
    </p:spTree>
    <p:extLst>
      <p:ext uri="{BB962C8B-B14F-4D97-AF65-F5344CB8AC3E}">
        <p14:creationId xmlns:p14="http://schemas.microsoft.com/office/powerpoint/2010/main" val="797310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fontScale="92500"/>
          </a:bodyPr>
          <a:lstStyle/>
          <a:p>
            <a:pPr marL="0" indent="0" algn="just">
              <a:buNone/>
            </a:pPr>
            <a:r>
              <a:rPr lang="uk-UA" sz="3600" b="1" dirty="0">
                <a:latin typeface="Times New Roman" panose="02020603050405020304" pitchFamily="18" charset="0"/>
                <a:cs typeface="Times New Roman" panose="02020603050405020304" pitchFamily="18" charset="0"/>
              </a:rPr>
              <a:t>У перший же місяць проведення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в Індії було арештовано близько 100 тис. людей. Англійська влада явно намагалася спровокувати населення на насильницькі акції.</a:t>
            </a:r>
          </a:p>
          <a:p>
            <a:pPr marL="0" indent="0" algn="just">
              <a:buNone/>
            </a:pPr>
            <a:r>
              <a:rPr lang="uk-UA" sz="3600" b="1" dirty="0">
                <a:latin typeface="Times New Roman" panose="02020603050405020304" pitchFamily="18" charset="0"/>
                <a:cs typeface="Times New Roman" panose="02020603050405020304" pitchFamily="18" charset="0"/>
              </a:rPr>
              <a:t> Так, в Північно-західній прикордонній провінції був розстріляний масовий мітинг </a:t>
            </a:r>
            <a:r>
              <a:rPr lang="uk-UA" sz="3600" b="1" dirty="0" err="1">
                <a:latin typeface="Times New Roman" panose="02020603050405020304" pitchFamily="18" charset="0"/>
                <a:cs typeface="Times New Roman" panose="02020603050405020304" pitchFamily="18" charset="0"/>
              </a:rPr>
              <a:t>патанів</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пуштунів</a:t>
            </a:r>
            <a:r>
              <a:rPr lang="uk-UA" sz="3600" b="1" dirty="0">
                <a:latin typeface="Times New Roman" panose="02020603050405020304" pitchFamily="18" charset="0"/>
                <a:cs typeface="Times New Roman" panose="02020603050405020304" pitchFamily="18" charset="0"/>
              </a:rPr>
              <a:t>), але і там спалаху насильства не відбулося. Рух в цьому районі очолювався організацією «</a:t>
            </a:r>
            <a:r>
              <a:rPr lang="uk-UA" sz="3600" b="1" dirty="0" err="1">
                <a:latin typeface="Times New Roman" panose="02020603050405020304" pitchFamily="18" charset="0"/>
                <a:cs typeface="Times New Roman" panose="02020603050405020304" pitchFamily="18" charset="0"/>
              </a:rPr>
              <a:t>Червоносорочників</a:t>
            </a:r>
            <a:r>
              <a:rPr lang="uk-UA" sz="3600" b="1" dirty="0">
                <a:latin typeface="Times New Roman" panose="02020603050405020304" pitchFamily="18" charset="0"/>
                <a:cs typeface="Times New Roman" panose="02020603050405020304" pitchFamily="18" charset="0"/>
              </a:rPr>
              <a:t>» на чолі з легендарним </a:t>
            </a:r>
            <a:r>
              <a:rPr lang="uk-UA" sz="3600" b="1" dirty="0" err="1">
                <a:latin typeface="Times New Roman" panose="02020603050405020304" pitchFamily="18" charset="0"/>
                <a:cs typeface="Times New Roman" panose="02020603050405020304" pitchFamily="18" charset="0"/>
              </a:rPr>
              <a:t>Абдул</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Гаффар</a:t>
            </a:r>
            <a:r>
              <a:rPr lang="uk-UA" sz="3600" b="1" dirty="0">
                <a:latin typeface="Times New Roman" panose="02020603050405020304" pitchFamily="18" charset="0"/>
                <a:cs typeface="Times New Roman" panose="02020603050405020304" pitchFamily="18" charset="0"/>
              </a:rPr>
              <a:t>-ханом, який проголосив себе ярим прихильником Ганді і прихильником його принципів </a:t>
            </a:r>
            <a:r>
              <a:rPr lang="uk-UA" sz="3600" b="1" dirty="0" err="1">
                <a:latin typeface="Times New Roman" panose="02020603050405020304" pitchFamily="18" charset="0"/>
                <a:cs typeface="Times New Roman" panose="02020603050405020304" pitchFamily="18" charset="0"/>
              </a:rPr>
              <a:t>ненасильства</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0504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85091"/>
          </a:xfrm>
        </p:spPr>
        <p:txBody>
          <a:bodyPr>
            <a:noAutofit/>
          </a:bodyPr>
          <a:lstStyle/>
          <a:p>
            <a:r>
              <a:rPr lang="ru-RU" sz="2800" dirty="0">
                <a:solidFill>
                  <a:srgbClr val="FFFF00"/>
                </a:solidFill>
                <a:effectLst/>
                <a:highlight>
                  <a:srgbClr val="FF0000"/>
                </a:highlight>
              </a:rPr>
              <a:t>5</a:t>
            </a:r>
            <a:r>
              <a:rPr lang="uk-UA" sz="2200" dirty="0">
                <a:solidFill>
                  <a:srgbClr val="FFFF00"/>
                </a:solidFill>
                <a:effectLst/>
                <a:highlight>
                  <a:srgbClr val="FF0000"/>
                </a:highlight>
              </a:rPr>
              <a:t>. Світова економічна криза. Другий етап </a:t>
            </a:r>
            <a:r>
              <a:rPr lang="uk-UA" sz="2200" dirty="0" err="1">
                <a:solidFill>
                  <a:srgbClr val="FFFF00"/>
                </a:solidFill>
                <a:effectLst/>
                <a:highlight>
                  <a:srgbClr val="FF0000"/>
                </a:highlight>
              </a:rPr>
              <a:t>сатьяграхи</a:t>
            </a:r>
            <a:r>
              <a:rPr lang="uk-UA" sz="2200" dirty="0">
                <a:solidFill>
                  <a:srgbClr val="FFFF00"/>
                </a:solidFill>
                <a:effectLst/>
                <a:highlight>
                  <a:srgbClr val="FF0000"/>
                </a:highlight>
              </a:rPr>
              <a:t> (1930-1933)</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618836"/>
            <a:ext cx="12191999" cy="6239165"/>
          </a:xfrm>
        </p:spPr>
        <p:txBody>
          <a:bodyPr>
            <a:normAutofit/>
          </a:bodyPr>
          <a:lstStyle/>
          <a:p>
            <a:pPr marL="0" indent="0" algn="just">
              <a:buNone/>
            </a:pPr>
            <a:r>
              <a:rPr lang="uk-UA" sz="3800" b="1" dirty="0">
                <a:latin typeface="Times New Roman" panose="02020603050405020304" pitchFamily="18" charset="0"/>
                <a:cs typeface="Times New Roman" panose="02020603050405020304" pitchFamily="18" charset="0"/>
              </a:rPr>
              <a:t>У </a:t>
            </a:r>
            <a:r>
              <a:rPr lang="uk-UA" sz="3800" b="1" dirty="0">
                <a:highlight>
                  <a:srgbClr val="800000"/>
                </a:highlight>
                <a:latin typeface="Times New Roman" panose="02020603050405020304" pitchFamily="18" charset="0"/>
                <a:cs typeface="Times New Roman" panose="02020603050405020304" pitchFamily="18" charset="0"/>
              </a:rPr>
              <a:t>травні 1930 р. </a:t>
            </a:r>
            <a:r>
              <a:rPr lang="uk-UA" sz="3800" b="1" dirty="0">
                <a:latin typeface="Times New Roman" panose="02020603050405020304" pitchFamily="18" charset="0"/>
                <a:cs typeface="Times New Roman" panose="02020603050405020304" pitchFamily="18" charset="0"/>
              </a:rPr>
              <a:t>були проведені нові арешти керівників ІНК, в числі заарештованих опинилися батько і син </a:t>
            </a:r>
            <a:r>
              <a:rPr lang="uk-UA" sz="3800" b="1" dirty="0" err="1">
                <a:latin typeface="Times New Roman" panose="02020603050405020304" pitchFamily="18" charset="0"/>
                <a:cs typeface="Times New Roman" panose="02020603050405020304" pitchFamily="18" charset="0"/>
              </a:rPr>
              <a:t>Неру</a:t>
            </a:r>
            <a:r>
              <a:rPr lang="uk-UA" sz="3800" b="1" dirty="0">
                <a:latin typeface="Times New Roman" panose="02020603050405020304" pitchFamily="18" charset="0"/>
                <a:cs typeface="Times New Roman" panose="02020603050405020304" pitchFamily="18" charset="0"/>
              </a:rPr>
              <a:t>, </a:t>
            </a:r>
            <a:r>
              <a:rPr lang="uk-UA" sz="3800" b="1" dirty="0" err="1">
                <a:latin typeface="Times New Roman" panose="02020603050405020304" pitchFamily="18" charset="0"/>
                <a:cs typeface="Times New Roman" panose="02020603050405020304" pitchFamily="18" charset="0"/>
              </a:rPr>
              <a:t>Мотілал</a:t>
            </a:r>
            <a:r>
              <a:rPr lang="uk-UA" sz="3800" b="1" dirty="0">
                <a:latin typeface="Times New Roman" panose="02020603050405020304" pitchFamily="18" charset="0"/>
                <a:cs typeface="Times New Roman" panose="02020603050405020304" pitchFamily="18" charset="0"/>
              </a:rPr>
              <a:t> і </a:t>
            </a:r>
            <a:r>
              <a:rPr lang="uk-UA" sz="3800" b="1" dirty="0" err="1">
                <a:latin typeface="Times New Roman" panose="02020603050405020304" pitchFamily="18" charset="0"/>
                <a:cs typeface="Times New Roman" panose="02020603050405020304" pitchFamily="18" charset="0"/>
              </a:rPr>
              <a:t>Джавахарлал</a:t>
            </a:r>
            <a:r>
              <a:rPr lang="uk-UA" sz="3800" b="1" dirty="0">
                <a:latin typeface="Times New Roman" panose="02020603050405020304" pitchFamily="18" charset="0"/>
                <a:cs typeface="Times New Roman" panose="02020603050405020304" pitchFamily="18" charset="0"/>
              </a:rPr>
              <a:t>. </a:t>
            </a:r>
          </a:p>
          <a:p>
            <a:pPr marL="0" indent="0" algn="just">
              <a:buNone/>
            </a:pPr>
            <a:r>
              <a:rPr lang="uk-UA" sz="3800" b="1" dirty="0">
                <a:latin typeface="Times New Roman" panose="02020603050405020304" pitchFamily="18" charset="0"/>
                <a:cs typeface="Times New Roman" panose="02020603050405020304" pitchFamily="18" charset="0"/>
              </a:rPr>
              <a:t>Діяльність ІНК була заборонена, на активи і майно організації накладений арешт. Колоніальна влада вирішила ігнорувати Конгрес. В той же час вона встановлювала контакти з іншими політичними силами в країні, що не брали участі в </a:t>
            </a:r>
            <a:r>
              <a:rPr lang="uk-UA" sz="3800" b="1" dirty="0" err="1">
                <a:latin typeface="Times New Roman" panose="02020603050405020304" pitchFamily="18" charset="0"/>
                <a:cs typeface="Times New Roman" panose="02020603050405020304" pitchFamily="18" charset="0"/>
              </a:rPr>
              <a:t>сатьяграхі</a:t>
            </a:r>
            <a:r>
              <a:rPr lang="uk-UA" sz="3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6189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92500"/>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0000"/>
                </a:highlight>
                <a:latin typeface="Times New Roman" panose="02020603050405020304" pitchFamily="18" charset="0"/>
                <a:cs typeface="Times New Roman" panose="02020603050405020304" pitchFamily="18" charset="0"/>
              </a:rPr>
              <a:t>червні 1930 р.</a:t>
            </a:r>
            <a:r>
              <a:rPr lang="uk-UA" sz="3600" b="1" dirty="0">
                <a:latin typeface="Times New Roman" panose="02020603050405020304" pitchFamily="18" charset="0"/>
                <a:cs typeface="Times New Roman" panose="02020603050405020304" pitchFamily="18" charset="0"/>
              </a:rPr>
              <a:t> підготовлена комісією </a:t>
            </a:r>
            <a:r>
              <a:rPr lang="uk-UA" sz="3600" b="1" dirty="0" err="1">
                <a:latin typeface="Times New Roman" panose="02020603050405020304" pitchFamily="18" charset="0"/>
                <a:cs typeface="Times New Roman" panose="02020603050405020304" pitchFamily="18" charset="0"/>
              </a:rPr>
              <a:t>Саймона</a:t>
            </a:r>
            <a:r>
              <a:rPr lang="uk-UA" sz="3600" b="1" dirty="0">
                <a:latin typeface="Times New Roman" panose="02020603050405020304" pitchFamily="18" charset="0"/>
                <a:cs typeface="Times New Roman" panose="02020603050405020304" pitchFamily="18" charset="0"/>
              </a:rPr>
              <a:t> доповідь була представлена Англією на обговорення політичних партій Індії. У </a:t>
            </a:r>
            <a:r>
              <a:rPr lang="uk-UA" sz="3600" b="1" dirty="0">
                <a:highlight>
                  <a:srgbClr val="800000"/>
                </a:highlight>
                <a:latin typeface="Times New Roman" panose="02020603050405020304" pitchFamily="18" charset="0"/>
                <a:cs typeface="Times New Roman" panose="02020603050405020304" pitchFamily="18" charset="0"/>
              </a:rPr>
              <a:t>листопаді 1930 р.</a:t>
            </a:r>
            <a:r>
              <a:rPr lang="uk-UA" sz="3600" b="1" dirty="0">
                <a:latin typeface="Times New Roman" panose="02020603050405020304" pitchFamily="18" charset="0"/>
                <a:cs typeface="Times New Roman" panose="02020603050405020304" pitchFamily="18" charset="0"/>
              </a:rPr>
              <a:t> в </a:t>
            </a:r>
            <a:r>
              <a:rPr lang="uk-UA" sz="3600" b="1" dirty="0">
                <a:solidFill>
                  <a:srgbClr val="FFFF00"/>
                </a:solidFill>
                <a:latin typeface="Times New Roman" panose="02020603050405020304" pitchFamily="18" charset="0"/>
                <a:cs typeface="Times New Roman" panose="02020603050405020304" pitchFamily="18" charset="0"/>
              </a:rPr>
              <a:t>Лондоні</a:t>
            </a:r>
            <a:r>
              <a:rPr lang="uk-UA" sz="3600" b="1" dirty="0">
                <a:latin typeface="Times New Roman" panose="02020603050405020304" pitchFamily="18" charset="0"/>
                <a:cs typeface="Times New Roman" panose="02020603050405020304" pitchFamily="18" charset="0"/>
              </a:rPr>
              <a:t> відкрилася так звана </a:t>
            </a:r>
            <a:r>
              <a:rPr lang="uk-UA" sz="3600" b="1" dirty="0">
                <a:highlight>
                  <a:srgbClr val="FF00FF"/>
                </a:highlight>
                <a:latin typeface="Times New Roman" panose="02020603050405020304" pitchFamily="18" charset="0"/>
                <a:cs typeface="Times New Roman" panose="02020603050405020304" pitchFamily="18" charset="0"/>
              </a:rPr>
              <a:t>Конференція «круглого столу»</a:t>
            </a:r>
            <a:r>
              <a:rPr lang="uk-UA" sz="3600" b="1" dirty="0">
                <a:latin typeface="Times New Roman" panose="02020603050405020304" pitchFamily="18" charset="0"/>
                <a:cs typeface="Times New Roman" panose="02020603050405020304" pitchFamily="18" charset="0"/>
              </a:rPr>
              <a:t> для обговорення проекту нової індійської Конституції. У ній взяли участь представники Мусульманської ліги, Ліберальної партії, організації </a:t>
            </a:r>
            <a:r>
              <a:rPr lang="uk-UA" sz="3600" b="1" dirty="0" err="1">
                <a:latin typeface="Times New Roman" panose="02020603050405020304" pitchFamily="18" charset="0"/>
                <a:cs typeface="Times New Roman" panose="02020603050405020304" pitchFamily="18" charset="0"/>
              </a:rPr>
              <a:t>Хінду</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Махасабха</a:t>
            </a:r>
            <a:r>
              <a:rPr lang="uk-UA" sz="3600" b="1" dirty="0">
                <a:latin typeface="Times New Roman" panose="02020603050405020304" pitchFamily="18" charset="0"/>
                <a:cs typeface="Times New Roman" panose="02020603050405020304" pitchFamily="18" charset="0"/>
              </a:rPr>
              <a:t>, навіть представники князів і лідери індійських каст недоторканих. </a:t>
            </a:r>
            <a:r>
              <a:rPr lang="uk-UA" sz="3600" b="1" dirty="0">
                <a:solidFill>
                  <a:srgbClr val="FFFF00"/>
                </a:solidFill>
                <a:latin typeface="Times New Roman" panose="02020603050405020304" pitchFamily="18" charset="0"/>
                <a:cs typeface="Times New Roman" panose="02020603050405020304" pitchFamily="18" charset="0"/>
              </a:rPr>
              <a:t>Не був представлений тільки ІНК</a:t>
            </a:r>
            <a:r>
              <a:rPr lang="uk-UA" sz="3600" b="1" dirty="0">
                <a:latin typeface="Times New Roman" panose="02020603050405020304" pitchFamily="18" charset="0"/>
                <a:cs typeface="Times New Roman" panose="02020603050405020304" pitchFamily="18" charset="0"/>
              </a:rPr>
              <a:t>. Його діяльність опинилася під забороною, і англійці сподівалися обійтися без найкрупнішої політичної сили в Індії.</a:t>
            </a:r>
          </a:p>
        </p:txBody>
      </p:sp>
    </p:spTree>
    <p:extLst>
      <p:ext uri="{BB962C8B-B14F-4D97-AF65-F5344CB8AC3E}">
        <p14:creationId xmlns:p14="http://schemas.microsoft.com/office/powerpoint/2010/main" val="2121503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На той час позиції мусульманських лідерів помітно </a:t>
            </a:r>
            <a:r>
              <a:rPr lang="uk-UA" sz="4000" b="1" dirty="0" err="1">
                <a:latin typeface="Times New Roman" panose="02020603050405020304" pitchFamily="18" charset="0"/>
                <a:cs typeface="Times New Roman" panose="02020603050405020304" pitchFamily="18" charset="0"/>
              </a:rPr>
              <a:t>радикалізируются</a:t>
            </a:r>
            <a:r>
              <a:rPr lang="uk-UA" sz="4000" b="1" dirty="0">
                <a:latin typeface="Times New Roman" panose="02020603050405020304" pitchFamily="18" charset="0"/>
                <a:cs typeface="Times New Roman" panose="02020603050405020304" pitchFamily="18" charset="0"/>
              </a:rPr>
              <a:t>, їм стає все важчим знаходити контакт з мусульманами, членами ІНК. </a:t>
            </a:r>
          </a:p>
          <a:p>
            <a:pPr marL="0" indent="0" algn="just">
              <a:buNone/>
            </a:pPr>
            <a:r>
              <a:rPr lang="uk-UA" sz="4000" b="1" dirty="0">
                <a:highlight>
                  <a:srgbClr val="FF00FF"/>
                </a:highlight>
                <a:latin typeface="Times New Roman" panose="02020603050405020304" pitchFamily="18" charset="0"/>
                <a:cs typeface="Times New Roman" panose="02020603050405020304" pitchFamily="18" charset="0"/>
              </a:rPr>
              <a:t>Саме в 1930 р. відомий громадський діяч </a:t>
            </a:r>
            <a:r>
              <a:rPr lang="uk-UA" sz="4000" b="1" dirty="0" err="1">
                <a:highlight>
                  <a:srgbClr val="FF00FF"/>
                </a:highlight>
                <a:latin typeface="Times New Roman" panose="02020603050405020304" pitchFamily="18" charset="0"/>
                <a:cs typeface="Times New Roman" panose="02020603050405020304" pitchFamily="18" charset="0"/>
              </a:rPr>
              <a:t>Мухаммед</a:t>
            </a:r>
            <a:r>
              <a:rPr lang="uk-UA" sz="4000" b="1" dirty="0">
                <a:highlight>
                  <a:srgbClr val="FF00FF"/>
                </a:highlight>
                <a:latin typeface="Times New Roman" panose="02020603050405020304" pitchFamily="18" charset="0"/>
                <a:cs typeface="Times New Roman" panose="02020603050405020304" pitchFamily="18" charset="0"/>
              </a:rPr>
              <a:t> </a:t>
            </a:r>
            <a:r>
              <a:rPr lang="uk-UA" sz="4000" b="1" dirty="0" err="1">
                <a:highlight>
                  <a:srgbClr val="FF00FF"/>
                </a:highlight>
                <a:latin typeface="Times New Roman" panose="02020603050405020304" pitchFamily="18" charset="0"/>
                <a:cs typeface="Times New Roman" panose="02020603050405020304" pitchFamily="18" charset="0"/>
              </a:rPr>
              <a:t>Ікбал</a:t>
            </a:r>
            <a:r>
              <a:rPr lang="uk-UA" sz="4000" b="1" dirty="0">
                <a:highlight>
                  <a:srgbClr val="FF00FF"/>
                </a:highlight>
                <a:latin typeface="Times New Roman" panose="02020603050405020304" pitchFamily="18" charset="0"/>
                <a:cs typeface="Times New Roman" panose="02020603050405020304" pitchFamily="18" charset="0"/>
              </a:rPr>
              <a:t> висловив ідею виділення з Індії незалежної мусульманської держави</a:t>
            </a:r>
            <a:r>
              <a:rPr lang="uk-UA" sz="4000" b="1" dirty="0">
                <a:latin typeface="Times New Roman" panose="02020603050405020304" pitchFamily="18" charset="0"/>
                <a:cs typeface="Times New Roman" panose="02020603050405020304" pitchFamily="18" charset="0"/>
              </a:rPr>
              <a:t>. Тоді вона була знехтувана Лігою, але згодом знайшла свій вираз в створенні Пакистану.</a:t>
            </a:r>
          </a:p>
        </p:txBody>
      </p:sp>
    </p:spTree>
    <p:extLst>
      <p:ext uri="{BB962C8B-B14F-4D97-AF65-F5344CB8AC3E}">
        <p14:creationId xmlns:p14="http://schemas.microsoft.com/office/powerpoint/2010/main" val="3995653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a:bodyPr>
          <a:lstStyle/>
          <a:p>
            <a:pPr marL="0" indent="0" algn="just">
              <a:buNone/>
            </a:pPr>
            <a:r>
              <a:rPr lang="ru-RU" sz="3600" b="1" dirty="0" err="1">
                <a:latin typeface="Times New Roman" panose="02020603050405020304" pitchFamily="18" charset="0"/>
                <a:cs typeface="Times New Roman" panose="02020603050405020304" pitchFamily="18" charset="0"/>
              </a:rPr>
              <a:t>Поки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Конференція</a:t>
            </a:r>
            <a:r>
              <a:rPr lang="ru-RU" sz="3600" b="1" dirty="0">
                <a:latin typeface="Times New Roman" panose="02020603050405020304" pitchFamily="18" charset="0"/>
                <a:cs typeface="Times New Roman" panose="02020603050405020304" pitchFamily="18" charset="0"/>
              </a:rPr>
              <a:t> «круглого столу» </a:t>
            </a:r>
            <a:r>
              <a:rPr lang="ru-RU" sz="3600" b="1" dirty="0" err="1">
                <a:latin typeface="Times New Roman" panose="02020603050405020304" pitchFamily="18" charset="0"/>
                <a:cs typeface="Times New Roman" panose="02020603050405020304" pitchFamily="18" charset="0"/>
              </a:rPr>
              <a:t>продовжувала</a:t>
            </a:r>
            <a:r>
              <a:rPr lang="ru-RU" sz="3600" b="1" dirty="0">
                <a:latin typeface="Times New Roman" panose="02020603050405020304" pitchFamily="18" charset="0"/>
                <a:cs typeface="Times New Roman" panose="02020603050405020304" pitchFamily="18" charset="0"/>
              </a:rPr>
              <a:t> свою роботу в </a:t>
            </a:r>
            <a:r>
              <a:rPr lang="ru-RU" sz="3600" b="1" dirty="0" err="1">
                <a:latin typeface="Times New Roman" panose="02020603050405020304" pitchFamily="18" charset="0"/>
                <a:cs typeface="Times New Roman" panose="02020603050405020304" pitchFamily="18" charset="0"/>
              </a:rPr>
              <a:t>Лондоні</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ситуація</a:t>
            </a:r>
            <a:r>
              <a:rPr lang="ru-RU" sz="3600" b="1" dirty="0">
                <a:latin typeface="Times New Roman" panose="02020603050405020304" pitchFamily="18" charset="0"/>
                <a:cs typeface="Times New Roman" panose="02020603050405020304" pitchFamily="18" charset="0"/>
              </a:rPr>
              <a:t> в </a:t>
            </a:r>
            <a:r>
              <a:rPr lang="ru-RU" sz="3600" b="1" dirty="0" err="1">
                <a:latin typeface="Times New Roman" panose="02020603050405020304" pitchFamily="18" charset="0"/>
                <a:cs typeface="Times New Roman" panose="02020603050405020304" pitchFamily="18" charset="0"/>
              </a:rPr>
              <a:t>Індії</a:t>
            </a:r>
            <a:r>
              <a:rPr lang="ru-RU" sz="3600" b="1" dirty="0">
                <a:latin typeface="Times New Roman" panose="02020603050405020304" pitchFamily="18" charset="0"/>
                <a:cs typeface="Times New Roman" panose="02020603050405020304" pitchFamily="18" charset="0"/>
              </a:rPr>
              <a:t> для </a:t>
            </a:r>
            <a:r>
              <a:rPr lang="ru-RU" sz="3600" b="1" dirty="0" err="1">
                <a:latin typeface="Times New Roman" panose="02020603050405020304" pitchFamily="18" charset="0"/>
                <a:cs typeface="Times New Roman" panose="02020603050405020304" pitchFamily="18" charset="0"/>
              </a:rPr>
              <a:t>англійців</a:t>
            </a:r>
            <a:r>
              <a:rPr lang="ru-RU" sz="3600" b="1" dirty="0">
                <a:latin typeface="Times New Roman" panose="02020603050405020304" pitchFamily="18" charset="0"/>
                <a:cs typeface="Times New Roman" panose="02020603050405020304" pitchFamily="18" charset="0"/>
              </a:rPr>
              <a:t> не </a:t>
            </a:r>
            <a:r>
              <a:rPr lang="ru-RU" sz="3600" b="1" dirty="0" err="1">
                <a:latin typeface="Times New Roman" panose="02020603050405020304" pitchFamily="18" charset="0"/>
                <a:cs typeface="Times New Roman" panose="02020603050405020304" pitchFamily="18" charset="0"/>
              </a:rPr>
              <a:t>поліпшувалася</a:t>
            </a:r>
            <a:r>
              <a:rPr lang="ru-RU" sz="3600" b="1" dirty="0">
                <a:latin typeface="Times New Roman" panose="02020603050405020304" pitchFamily="18" charset="0"/>
                <a:cs typeface="Times New Roman" panose="02020603050405020304" pitchFamily="18" charset="0"/>
              </a:rPr>
              <a:t>. Влада </a:t>
            </a:r>
            <a:r>
              <a:rPr lang="ru-RU" sz="3600" b="1" dirty="0" err="1">
                <a:latin typeface="Times New Roman" panose="02020603050405020304" pitchFamily="18" charset="0"/>
                <a:cs typeface="Times New Roman" panose="02020603050405020304" pitchFamily="18" charset="0"/>
              </a:rPr>
              <a:t>фактично</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була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паралізована</a:t>
            </a:r>
            <a:r>
              <a:rPr lang="ru-RU" sz="3600" b="1" dirty="0">
                <a:latin typeface="Times New Roman" panose="02020603050405020304" pitchFamily="18" charset="0"/>
                <a:cs typeface="Times New Roman" panose="02020603050405020304" pitchFamily="18" charset="0"/>
              </a:rPr>
              <a:t>, і стало очевидно, </a:t>
            </a:r>
            <a:r>
              <a:rPr lang="ru-RU" sz="3600" b="1" dirty="0" err="1">
                <a:latin typeface="Times New Roman" panose="02020603050405020304" pitchFamily="18" charset="0"/>
                <a:cs typeface="Times New Roman" panose="02020603050405020304" pitchFamily="18" charset="0"/>
              </a:rPr>
              <a:t>що</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якщо</a:t>
            </a:r>
            <a:r>
              <a:rPr lang="ru-RU" sz="3600" b="1" dirty="0">
                <a:latin typeface="Times New Roman" panose="02020603050405020304" pitchFamily="18" charset="0"/>
                <a:cs typeface="Times New Roman" panose="02020603050405020304" pitchFamily="18" charset="0"/>
              </a:rPr>
              <a:t> і </a:t>
            </a:r>
            <a:r>
              <a:rPr lang="ru-RU" sz="3600" b="1" dirty="0" err="1">
                <a:latin typeface="Times New Roman" panose="02020603050405020304" pitchFamily="18" charset="0"/>
                <a:cs typeface="Times New Roman" panose="02020603050405020304" pitchFamily="18" charset="0"/>
              </a:rPr>
              <a:t>вдасться</a:t>
            </a:r>
            <a:r>
              <a:rPr lang="ru-RU" sz="3600" b="1" dirty="0">
                <a:latin typeface="Times New Roman" panose="02020603050405020304" pitchFamily="18" charset="0"/>
                <a:cs typeface="Times New Roman" panose="02020603050405020304" pitchFamily="18" charset="0"/>
              </a:rPr>
              <a:t> про </a:t>
            </a:r>
            <a:r>
              <a:rPr lang="ru-RU" sz="3600" b="1" dirty="0" err="1">
                <a:latin typeface="Times New Roman" panose="02020603050405020304" pitchFamily="18" charset="0"/>
                <a:cs typeface="Times New Roman" panose="02020603050405020304" pitchFamily="18" charset="0"/>
              </a:rPr>
              <a:t>щось</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домовитися</a:t>
            </a:r>
            <a:r>
              <a:rPr lang="ru-RU" sz="3600" b="1" dirty="0">
                <a:latin typeface="Times New Roman" panose="02020603050405020304" pitchFamily="18" charset="0"/>
                <a:cs typeface="Times New Roman" panose="02020603050405020304" pitchFamily="18" charset="0"/>
              </a:rPr>
              <a:t> в </a:t>
            </a:r>
            <a:r>
              <a:rPr lang="ru-RU" sz="3600" b="1" dirty="0" err="1">
                <a:latin typeface="Times New Roman" panose="02020603050405020304" pitchFamily="18" charset="0"/>
                <a:cs typeface="Times New Roman" panose="02020603050405020304" pitchFamily="18" charset="0"/>
              </a:rPr>
              <a:t>Лондоні</a:t>
            </a:r>
            <a:r>
              <a:rPr lang="ru-RU" sz="3600" b="1" dirty="0">
                <a:latin typeface="Times New Roman" panose="02020603050405020304" pitchFamily="18" charset="0"/>
                <a:cs typeface="Times New Roman" panose="02020603050405020304" pitchFamily="18" charset="0"/>
              </a:rPr>
              <a:t>, без ІНК </a:t>
            </a:r>
            <a:r>
              <a:rPr lang="ru-RU" sz="3600" b="1" dirty="0" err="1">
                <a:latin typeface="Times New Roman" panose="02020603050405020304" pitchFamily="18" charset="0"/>
                <a:cs typeface="Times New Roman" panose="02020603050405020304" pitchFamily="18" charset="0"/>
              </a:rPr>
              <a:t>це</a:t>
            </a:r>
            <a:r>
              <a:rPr lang="ru-RU" sz="3600" b="1" dirty="0">
                <a:latin typeface="Times New Roman" panose="02020603050405020304" pitchFamily="18" charset="0"/>
                <a:cs typeface="Times New Roman" panose="02020603050405020304" pitchFamily="18" charset="0"/>
              </a:rPr>
              <a:t> не </a:t>
            </a:r>
            <a:r>
              <a:rPr lang="ru-RU" sz="3600" b="1" dirty="0" err="1">
                <a:latin typeface="Times New Roman" panose="02020603050405020304" pitchFamily="18" charset="0"/>
                <a:cs typeface="Times New Roman" panose="02020603050405020304" pitchFamily="18" charset="0"/>
              </a:rPr>
              <a:t>матиме</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ніякого</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значення</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Навіть</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арешти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керівників</a:t>
            </a:r>
            <a:r>
              <a:rPr lang="ru-RU" sz="3600" b="1" dirty="0">
                <a:latin typeface="Times New Roman" panose="02020603050405020304" pitchFamily="18" charset="0"/>
                <a:cs typeface="Times New Roman" panose="02020603050405020304" pitchFamily="18" charset="0"/>
              </a:rPr>
              <a:t> не могли </a:t>
            </a:r>
            <a:r>
              <a:rPr lang="ru-RU" sz="3600" b="1" dirty="0" err="1">
                <a:latin typeface="Times New Roman" panose="02020603050405020304" pitchFamily="18" charset="0"/>
                <a:cs typeface="Times New Roman" panose="02020603050405020304" pitchFamily="18" charset="0"/>
              </a:rPr>
              <a:t>порушити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хід</a:t>
            </a:r>
            <a:r>
              <a:rPr lang="ru-RU" sz="3600" b="1" dirty="0">
                <a:latin typeface="Times New Roman" panose="02020603050405020304" pitchFamily="18" charset="0"/>
                <a:cs typeface="Times New Roman" panose="02020603050405020304" pitchFamily="18" charset="0"/>
              </a:rPr>
              <a:t> сатьяграхи: </a:t>
            </a:r>
            <a:r>
              <a:rPr lang="ru-RU" sz="3600" b="1" dirty="0" err="1">
                <a:latin typeface="Times New Roman" panose="02020603050405020304" pitchFamily="18" charset="0"/>
                <a:cs typeface="Times New Roman" panose="02020603050405020304" pitchFamily="18" charset="0"/>
              </a:rPr>
              <a:t>Ганді</a:t>
            </a:r>
            <a:r>
              <a:rPr lang="ru-RU" sz="3600" b="1" dirty="0">
                <a:latin typeface="Times New Roman" panose="02020603050405020304" pitchFamily="18" charset="0"/>
                <a:cs typeface="Times New Roman" panose="02020603050405020304" pitchFamily="18" charset="0"/>
              </a:rPr>
              <a:t> придумав </a:t>
            </a:r>
            <a:r>
              <a:rPr lang="ru-RU" sz="3600" b="1" dirty="0" err="1">
                <a:latin typeface="Times New Roman" panose="02020603050405020304" pitchFamily="18" charset="0"/>
                <a:cs typeface="Times New Roman" panose="02020603050405020304" pitchFamily="18" charset="0"/>
              </a:rPr>
              <a:t>хитромудру</a:t>
            </a:r>
            <a:r>
              <a:rPr lang="ru-RU" sz="3600" b="1" dirty="0">
                <a:latin typeface="Times New Roman" panose="02020603050405020304" pitchFamily="18" charset="0"/>
                <a:cs typeface="Times New Roman" panose="02020603050405020304" pitchFamily="18" charset="0"/>
              </a:rPr>
              <a:t> систему </a:t>
            </a:r>
            <a:r>
              <a:rPr lang="ru-RU" sz="3600" b="1" dirty="0" err="1">
                <a:latin typeface="Times New Roman" panose="02020603050405020304" pitchFamily="18" charset="0"/>
                <a:cs typeface="Times New Roman" panose="02020603050405020304" pitchFamily="18" charset="0"/>
              </a:rPr>
              <a:t>заміни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заарештованих</a:t>
            </a:r>
            <a:r>
              <a:rPr lang="ru-RU" sz="3600" b="1" dirty="0">
                <a:latin typeface="Times New Roman" panose="02020603050405020304" pitchFamily="18" charset="0"/>
                <a:cs typeface="Times New Roman" panose="02020603050405020304" pitchFamily="18" charset="0"/>
              </a:rPr>
              <a:t>, і в кожному </a:t>
            </a:r>
            <a:r>
              <a:rPr lang="ru-RU" sz="3600" b="1" dirty="0" err="1">
                <a:latin typeface="Times New Roman" panose="02020603050405020304" pitchFamily="18" charset="0"/>
                <a:cs typeface="Times New Roman" panose="02020603050405020304" pitchFamily="18" charset="0"/>
              </a:rPr>
              <a:t>районі</a:t>
            </a:r>
            <a:r>
              <a:rPr lang="ru-RU" sz="3600" b="1" dirty="0">
                <a:latin typeface="Times New Roman" panose="02020603050405020304" pitchFamily="18" charset="0"/>
                <a:cs typeface="Times New Roman" panose="02020603050405020304" pitchFamily="18" charset="0"/>
              </a:rPr>
              <a:t> знали, </a:t>
            </a:r>
            <a:r>
              <a:rPr lang="ru-RU" sz="3600" b="1" dirty="0" err="1">
                <a:latin typeface="Times New Roman" panose="02020603050405020304" pitchFamily="18" charset="0"/>
                <a:cs typeface="Times New Roman" panose="02020603050405020304" pitchFamily="18" charset="0"/>
              </a:rPr>
              <a:t>хто</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очолить</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кампанію</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після</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арешту</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чергового</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керівника</a:t>
            </a:r>
            <a:r>
              <a:rPr lang="ru-RU" sz="3600" b="1" dirty="0">
                <a:latin typeface="Times New Roman" panose="02020603050405020304" pitchFamily="18" charset="0"/>
                <a:cs typeface="Times New Roman" panose="02020603050405020304" pitchFamily="18" charset="0"/>
              </a:rPr>
              <a:t>.</a:t>
            </a:r>
            <a:endParaRPr lang="uk-U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688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Вже в </a:t>
            </a:r>
            <a:r>
              <a:rPr lang="uk-UA" sz="3600" b="1" dirty="0">
                <a:highlight>
                  <a:srgbClr val="FF0000"/>
                </a:highlight>
                <a:latin typeface="Times New Roman" panose="02020603050405020304" pitchFamily="18" charset="0"/>
                <a:cs typeface="Times New Roman" panose="02020603050405020304" pitchFamily="18" charset="0"/>
              </a:rPr>
              <a:t>кінці 1930 р.</a:t>
            </a:r>
            <a:r>
              <a:rPr lang="uk-UA" sz="3600" b="1" dirty="0">
                <a:latin typeface="Times New Roman" panose="02020603050405020304" pitchFamily="18" charset="0"/>
                <a:cs typeface="Times New Roman" panose="02020603050405020304" pitchFamily="18" charset="0"/>
              </a:rPr>
              <a:t> колоніальні власті почали переговори з лідерами ІНК. Перші контакти з ними проходили у в’язниці, а потім, в </a:t>
            </a:r>
            <a:r>
              <a:rPr lang="uk-UA" sz="3600" b="1" dirty="0">
                <a:highlight>
                  <a:srgbClr val="FF0000"/>
                </a:highlight>
                <a:latin typeface="Times New Roman" panose="02020603050405020304" pitchFamily="18" charset="0"/>
                <a:cs typeface="Times New Roman" panose="02020603050405020304" pitchFamily="18" charset="0"/>
              </a:rPr>
              <a:t>січні 1931 р.</a:t>
            </a:r>
            <a:r>
              <a:rPr lang="uk-UA" sz="3600" b="1" dirty="0">
                <a:latin typeface="Times New Roman" panose="02020603050405020304" pitchFamily="18" charset="0"/>
                <a:cs typeface="Times New Roman" panose="02020603050405020304" pitchFamily="18" charset="0"/>
              </a:rPr>
              <a:t>, їх звільнили і переговори йшли в звичайних умовах. </a:t>
            </a:r>
          </a:p>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5 березня 1931 р.</a:t>
            </a:r>
            <a:r>
              <a:rPr lang="uk-UA" sz="3600" b="1" dirty="0">
                <a:latin typeface="Times New Roman" panose="02020603050405020304" pitchFamily="18" charset="0"/>
                <a:cs typeface="Times New Roman" panose="02020603050405020304" pitchFamily="18" charset="0"/>
              </a:rPr>
              <a:t> був підписаний пакт </a:t>
            </a:r>
            <a:r>
              <a:rPr lang="uk-UA" sz="3600" b="1" dirty="0">
                <a:highlight>
                  <a:srgbClr val="800000"/>
                </a:highlight>
                <a:latin typeface="Times New Roman" panose="02020603050405020304" pitchFamily="18" charset="0"/>
                <a:cs typeface="Times New Roman" panose="02020603050405020304" pitchFamily="18" charset="0"/>
              </a:rPr>
              <a:t>Ганді - </a:t>
            </a:r>
            <a:r>
              <a:rPr lang="uk-UA" sz="3600" b="1" dirty="0" err="1">
                <a:highlight>
                  <a:srgbClr val="800000"/>
                </a:highlight>
                <a:latin typeface="Times New Roman" panose="02020603050405020304" pitchFamily="18" charset="0"/>
                <a:cs typeface="Times New Roman" panose="02020603050405020304" pitchFamily="18" charset="0"/>
              </a:rPr>
              <a:t>Ірвінга</a:t>
            </a:r>
            <a:r>
              <a:rPr lang="uk-UA" sz="3600" b="1" dirty="0">
                <a:latin typeface="Times New Roman" panose="02020603050405020304" pitchFamily="18" charset="0"/>
                <a:cs typeface="Times New Roman" panose="02020603050405020304" pitchFamily="18" charset="0"/>
              </a:rPr>
              <a:t> (віце-король) на наступних умовах: </a:t>
            </a:r>
            <a:r>
              <a:rPr lang="uk-UA" sz="3600" b="1" dirty="0">
                <a:solidFill>
                  <a:srgbClr val="FFFF00"/>
                </a:solidFill>
                <a:latin typeface="Times New Roman" panose="02020603050405020304" pitchFamily="18" charset="0"/>
                <a:cs typeface="Times New Roman" panose="02020603050405020304" pitchFamily="18" charset="0"/>
              </a:rPr>
              <a:t>Англія знімає заборону з діяльності ІНК, запрошує його представників на Конференцію «круглого столу» і звільняє всіх політичних в’язнів. ІНК в свою чергу припиняє кампанію </a:t>
            </a:r>
            <a:r>
              <a:rPr lang="uk-UA" sz="3600" b="1" dirty="0" err="1">
                <a:solidFill>
                  <a:srgbClr val="FFFF00"/>
                </a:solidFill>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2548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lnSpcReduction="10000"/>
          </a:bodyPr>
          <a:lstStyle/>
          <a:p>
            <a:pPr marL="0" indent="0" algn="just">
              <a:buNone/>
            </a:pPr>
            <a:r>
              <a:rPr lang="uk-UA" sz="4000" b="1" dirty="0">
                <a:latin typeface="Times New Roman" panose="02020603050405020304" pitchFamily="18" charset="0"/>
                <a:cs typeface="Times New Roman" panose="02020603050405020304" pitchFamily="18" charset="0"/>
              </a:rPr>
              <a:t>Угоду було затверджено на сесії ІНК в Карачі в </a:t>
            </a:r>
            <a:r>
              <a:rPr lang="uk-UA" sz="4000" b="1" dirty="0">
                <a:highlight>
                  <a:srgbClr val="800000"/>
                </a:highlight>
                <a:latin typeface="Times New Roman" panose="02020603050405020304" pitchFamily="18" charset="0"/>
                <a:cs typeface="Times New Roman" panose="02020603050405020304" pitchFamily="18" charset="0"/>
              </a:rPr>
              <a:t>березні 1931 р.</a:t>
            </a:r>
            <a:r>
              <a:rPr lang="uk-UA" sz="4000" b="1" dirty="0">
                <a:latin typeface="Times New Roman" panose="02020603050405020304" pitchFamily="18" charset="0"/>
                <a:cs typeface="Times New Roman" panose="02020603050405020304" pitchFamily="18" charset="0"/>
              </a:rPr>
              <a:t> На цій же сесії обговорювалася програма соціальних і політичних перетворень в майбутній незалежній Індії. </a:t>
            </a:r>
          </a:p>
          <a:p>
            <a:pPr marL="0" indent="0" algn="just">
              <a:buNone/>
            </a:pPr>
            <a:r>
              <a:rPr lang="uk-UA" sz="4000" b="1" dirty="0">
                <a:latin typeface="Times New Roman" panose="02020603050405020304" pitchFamily="18" charset="0"/>
                <a:cs typeface="Times New Roman" panose="02020603050405020304" pitchFamily="18" charset="0"/>
              </a:rPr>
              <a:t>Там, зокрема, вперше мовилося про намір ІНК провести в Індії реформу адміністративно-територіального  на лінгвістичній основі, про націоналізацію ключових галузей економіки і багато чому іншому.</a:t>
            </a:r>
          </a:p>
        </p:txBody>
      </p:sp>
    </p:spTree>
    <p:extLst>
      <p:ext uri="{BB962C8B-B14F-4D97-AF65-F5344CB8AC3E}">
        <p14:creationId xmlns:p14="http://schemas.microsoft.com/office/powerpoint/2010/main" val="4168564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Тим часом починаються взаємні звинувачення сторін в порушенні угоди Ганді-</a:t>
            </a:r>
            <a:r>
              <a:rPr lang="uk-UA" sz="3600" b="1" dirty="0" err="1">
                <a:latin typeface="Times New Roman" panose="02020603050405020304" pitchFamily="18" charset="0"/>
                <a:cs typeface="Times New Roman" panose="02020603050405020304" pitchFamily="18" charset="0"/>
              </a:rPr>
              <a:t>Ірвінга</a:t>
            </a:r>
            <a:r>
              <a:rPr lang="uk-UA" sz="3600" b="1" dirty="0">
                <a:latin typeface="Times New Roman" panose="02020603050405020304" pitchFamily="18" charset="0"/>
                <a:cs typeface="Times New Roman" panose="02020603050405020304" pitchFamily="18" charset="0"/>
              </a:rPr>
              <a:t>. Так, англійці звільнили не всіх заарештованих, залишивши у в’язницях звинувачених в тероризмі. </a:t>
            </a:r>
          </a:p>
          <a:p>
            <a:pPr marL="0" indent="0" algn="just">
              <a:buNone/>
            </a:pPr>
            <a:r>
              <a:rPr lang="uk-UA" sz="3600" b="1" dirty="0">
                <a:latin typeface="Times New Roman" panose="02020603050405020304" pitchFamily="18" charset="0"/>
                <a:cs typeface="Times New Roman" panose="02020603050405020304" pitchFamily="18" charset="0"/>
              </a:rPr>
              <a:t>Мало того, продовжував діяти «</a:t>
            </a:r>
            <a:r>
              <a:rPr lang="uk-UA" sz="3600" b="1" dirty="0" err="1">
                <a:highlight>
                  <a:srgbClr val="800000"/>
                </a:highlight>
                <a:latin typeface="Times New Roman" panose="02020603050405020304" pitchFamily="18" charset="0"/>
                <a:cs typeface="Times New Roman" panose="02020603050405020304" pitchFamily="18" charset="0"/>
              </a:rPr>
              <a:t>Бенгальский</a:t>
            </a:r>
            <a:r>
              <a:rPr lang="uk-UA" sz="3600" b="1" dirty="0">
                <a:highlight>
                  <a:srgbClr val="800000"/>
                </a:highlight>
                <a:latin typeface="Times New Roman" panose="02020603050405020304" pitchFamily="18" charset="0"/>
                <a:cs typeface="Times New Roman" panose="02020603050405020304" pitchFamily="18" charset="0"/>
              </a:rPr>
              <a:t> указ</a:t>
            </a:r>
            <a:r>
              <a:rPr lang="uk-UA" sz="3600" b="1" dirty="0">
                <a:latin typeface="Times New Roman" panose="02020603050405020304" pitchFamily="18" charset="0"/>
                <a:cs typeface="Times New Roman" panose="02020603050405020304" pitchFamily="18" charset="0"/>
              </a:rPr>
              <a:t>», який давав можливість владі проводити арешти людей і тримати їх під арештом без суду по  в тероризмі. Англійці також мали свої претензії: у окремих районах продовжувалася стихійна відмова від сплати земельного податку і орендної платні, по суті, </a:t>
            </a:r>
            <a:r>
              <a:rPr lang="uk-UA" sz="3600" b="1" dirty="0" err="1">
                <a:latin typeface="Times New Roman" panose="02020603050405020304" pitchFamily="18" charset="0"/>
                <a:cs typeface="Times New Roman" panose="02020603050405020304" pitchFamily="18" charset="0"/>
              </a:rPr>
              <a:t>сатьяграха</a:t>
            </a:r>
            <a:r>
              <a:rPr lang="uk-UA" sz="3600" b="1" dirty="0">
                <a:latin typeface="Times New Roman" panose="02020603050405020304" pitchFamily="18" charset="0"/>
                <a:cs typeface="Times New Roman" panose="02020603050405020304" pitchFamily="18" charset="0"/>
              </a:rPr>
              <a:t> була припинена не скрізь, а місцеві організації ІНК були вимушені підтримати її учасників.</a:t>
            </a:r>
          </a:p>
        </p:txBody>
      </p:sp>
    </p:spTree>
    <p:extLst>
      <p:ext uri="{BB962C8B-B14F-4D97-AF65-F5344CB8AC3E}">
        <p14:creationId xmlns:p14="http://schemas.microsoft.com/office/powerpoint/2010/main" val="2195327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800000"/>
                </a:highlight>
                <a:latin typeface="Times New Roman" panose="02020603050405020304" pitchFamily="18" charset="0"/>
                <a:cs typeface="Times New Roman" panose="02020603050405020304" pitchFamily="18" charset="0"/>
              </a:rPr>
              <a:t>вересні 1931 р.</a:t>
            </a:r>
            <a:r>
              <a:rPr lang="uk-UA" sz="3600" b="1" dirty="0">
                <a:latin typeface="Times New Roman" panose="02020603050405020304" pitchFamily="18" charset="0"/>
                <a:cs typeface="Times New Roman" panose="02020603050405020304" pitchFamily="18" charset="0"/>
              </a:rPr>
              <a:t> М.К. Ганді прибув до Лондона на Конференцію «круглого столу». Проте його перебування в Англії було недовгим. Після того, як англійці запропонували лідерам «недоторканих» окрему курію, лякаючи їх тим, що в незалежній Індії їм нібито доведеться зовсім погано наодинці з представниками вищих каст, Ганді перервав участь в конференції і покинув Лондон. Він чудово зрозумів, до чого ведуть справу англійці. Якщо буде виділена окрема курія для каст «недоторканих», відразу ж почнеться ланцюгова реакція: кожна група каст стане добиватися своєї курії, і домовитися тоді вже буде абсолютно неможливо.</a:t>
            </a:r>
          </a:p>
        </p:txBody>
      </p:sp>
    </p:spTree>
    <p:extLst>
      <p:ext uri="{BB962C8B-B14F-4D97-AF65-F5344CB8AC3E}">
        <p14:creationId xmlns:p14="http://schemas.microsoft.com/office/powerpoint/2010/main" val="425221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27710" y="812801"/>
            <a:ext cx="12191999" cy="6045199"/>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Саме з цього середовища вийшли відомі індійські просвітителі </a:t>
            </a:r>
            <a:r>
              <a:rPr lang="uk-UA" sz="3600" b="1" dirty="0">
                <a:highlight>
                  <a:srgbClr val="800000"/>
                </a:highlight>
                <a:latin typeface="Times New Roman" panose="02020603050405020304" pitchFamily="18" charset="0"/>
                <a:cs typeface="Times New Roman" panose="02020603050405020304" pitchFamily="18" charset="0"/>
              </a:rPr>
              <a:t>Рам </a:t>
            </a:r>
            <a:r>
              <a:rPr lang="uk-UA" sz="3600" b="1" dirty="0" err="1">
                <a:highlight>
                  <a:srgbClr val="800000"/>
                </a:highlight>
                <a:latin typeface="Times New Roman" panose="02020603050405020304" pitchFamily="18" charset="0"/>
                <a:cs typeface="Times New Roman" panose="02020603050405020304" pitchFamily="18" charset="0"/>
              </a:rPr>
              <a:t>Мохан</a:t>
            </a:r>
            <a:r>
              <a:rPr lang="uk-UA" sz="3600" b="1" dirty="0">
                <a:highlight>
                  <a:srgbClr val="800000"/>
                </a:highlight>
                <a:latin typeface="Times New Roman" panose="02020603050405020304" pitchFamily="18" charset="0"/>
                <a:cs typeface="Times New Roman" panose="02020603050405020304" pitchFamily="18" charset="0"/>
              </a:rPr>
              <a:t> </a:t>
            </a:r>
            <a:r>
              <a:rPr lang="uk-UA" sz="3600" b="1" dirty="0" err="1">
                <a:highlight>
                  <a:srgbClr val="800000"/>
                </a:highlight>
                <a:latin typeface="Times New Roman" panose="02020603050405020304" pitchFamily="18" charset="0"/>
                <a:cs typeface="Times New Roman" panose="02020603050405020304" pitchFamily="18" charset="0"/>
              </a:rPr>
              <a:t>Рой</a:t>
            </a:r>
            <a:r>
              <a:rPr lang="uk-UA" sz="3600" b="1" dirty="0">
                <a:latin typeface="Times New Roman" panose="02020603050405020304" pitchFamily="18" charset="0"/>
                <a:cs typeface="Times New Roman" panose="02020603050405020304" pitchFamily="18" charset="0"/>
              </a:rPr>
              <a:t>, </a:t>
            </a:r>
            <a:r>
              <a:rPr lang="uk-UA" sz="3600" b="1" dirty="0" err="1">
                <a:highlight>
                  <a:srgbClr val="008080"/>
                </a:highlight>
                <a:latin typeface="Times New Roman" panose="02020603050405020304" pitchFamily="18" charset="0"/>
                <a:cs typeface="Times New Roman" panose="02020603050405020304" pitchFamily="18" charset="0"/>
              </a:rPr>
              <a:t>Свамі</a:t>
            </a:r>
            <a:r>
              <a:rPr lang="uk-UA" sz="3600" b="1" dirty="0">
                <a:highlight>
                  <a:srgbClr val="008080"/>
                </a:highlight>
                <a:latin typeface="Times New Roman" panose="02020603050405020304" pitchFamily="18" charset="0"/>
                <a:cs typeface="Times New Roman" panose="02020603050405020304" pitchFamily="18" charset="0"/>
              </a:rPr>
              <a:t> </a:t>
            </a:r>
            <a:r>
              <a:rPr lang="uk-UA" sz="3600" b="1" dirty="0" err="1">
                <a:highlight>
                  <a:srgbClr val="008080"/>
                </a:highlight>
                <a:latin typeface="Times New Roman" panose="02020603050405020304" pitchFamily="18" charset="0"/>
                <a:cs typeface="Times New Roman" panose="02020603050405020304" pitchFamily="18" charset="0"/>
              </a:rPr>
              <a:t>Вівекананда</a:t>
            </a:r>
            <a:r>
              <a:rPr lang="uk-UA" sz="3600" b="1" dirty="0">
                <a:latin typeface="Times New Roman" panose="02020603050405020304" pitchFamily="18" charset="0"/>
                <a:cs typeface="Times New Roman" panose="02020603050405020304" pitchFamily="18" charset="0"/>
              </a:rPr>
              <a:t>, </a:t>
            </a:r>
            <a:r>
              <a:rPr lang="uk-UA" sz="3600" b="1" dirty="0" err="1">
                <a:highlight>
                  <a:srgbClr val="FF00FF"/>
                </a:highlight>
                <a:latin typeface="Times New Roman" panose="02020603050405020304" pitchFamily="18" charset="0"/>
                <a:cs typeface="Times New Roman" panose="02020603050405020304" pitchFamily="18" charset="0"/>
              </a:rPr>
              <a:t>Даянда</a:t>
            </a:r>
            <a:r>
              <a:rPr lang="uk-UA" sz="3600" b="1" dirty="0">
                <a:highlight>
                  <a:srgbClr val="FF00FF"/>
                </a:highlight>
                <a:latin typeface="Times New Roman" panose="02020603050405020304" pitchFamily="18" charset="0"/>
                <a:cs typeface="Times New Roman" panose="02020603050405020304" pitchFamily="18" charset="0"/>
              </a:rPr>
              <a:t> </a:t>
            </a:r>
            <a:r>
              <a:rPr lang="uk-UA" sz="3600" b="1" dirty="0" err="1">
                <a:highlight>
                  <a:srgbClr val="FF00FF"/>
                </a:highlight>
                <a:latin typeface="Times New Roman" panose="02020603050405020304" pitchFamily="18" charset="0"/>
                <a:cs typeface="Times New Roman" panose="02020603050405020304" pitchFamily="18" charset="0"/>
              </a:rPr>
              <a:t>Сарасваті</a:t>
            </a:r>
            <a:r>
              <a:rPr lang="uk-UA" sz="3600" b="1" dirty="0">
                <a:latin typeface="Times New Roman" panose="02020603050405020304" pitchFamily="18" charset="0"/>
                <a:cs typeface="Times New Roman" panose="02020603050405020304" pitchFamily="18" charset="0"/>
              </a:rPr>
              <a:t>. Той факт, що Індія втратила свободу, вони вважали проявом закону карми, пояснювали існуванням архаїчних звичаїв (</a:t>
            </a:r>
            <a:r>
              <a:rPr lang="uk-UA" sz="3600" b="1" dirty="0" err="1">
                <a:latin typeface="Times New Roman" panose="02020603050405020304" pitchFamily="18" charset="0"/>
                <a:cs typeface="Times New Roman" panose="02020603050405020304" pitchFamily="18" charset="0"/>
              </a:rPr>
              <a:t>саті</a:t>
            </a:r>
            <a:r>
              <a:rPr lang="uk-UA" sz="3600" b="1" dirty="0">
                <a:latin typeface="Times New Roman" panose="02020603050405020304" pitchFamily="18" charset="0"/>
                <a:cs typeface="Times New Roman" panose="02020603050405020304" pitchFamily="18" charset="0"/>
              </a:rPr>
              <a:t> (поховальна традиція), ранніх браків, кастової дискримінації) і пропонували різні шляхи виходу з цього положення. Серед простих індійців розповсюдився комплекс неповноцінності.</a:t>
            </a:r>
          </a:p>
        </p:txBody>
      </p:sp>
    </p:spTree>
    <p:extLst>
      <p:ext uri="{BB962C8B-B14F-4D97-AF65-F5344CB8AC3E}">
        <p14:creationId xmlns:p14="http://schemas.microsoft.com/office/powerpoint/2010/main" val="2297225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М.К. Ганді повертався до Індії морем. Після прибуття він збирався відразу ж відновити </a:t>
            </a:r>
            <a:r>
              <a:rPr lang="uk-UA" sz="3600" b="1" dirty="0" err="1">
                <a:latin typeface="Times New Roman" panose="02020603050405020304" pitchFamily="18" charset="0"/>
                <a:cs typeface="Times New Roman" panose="02020603050405020304" pitchFamily="18" charset="0"/>
              </a:rPr>
              <a:t>сатьяграху</a:t>
            </a:r>
            <a:r>
              <a:rPr lang="uk-UA" sz="3600" b="1" dirty="0">
                <a:latin typeface="Times New Roman" panose="02020603050405020304" pitchFamily="18" charset="0"/>
                <a:cs typeface="Times New Roman" panose="02020603050405020304" pitchFamily="18" charset="0"/>
              </a:rPr>
              <a:t>, але і влада підготувалася до цього. Відразу ж після прибуття, </a:t>
            </a:r>
            <a:r>
              <a:rPr lang="uk-UA" sz="3600" b="1" dirty="0">
                <a:highlight>
                  <a:srgbClr val="800000"/>
                </a:highlight>
                <a:latin typeface="Times New Roman" panose="02020603050405020304" pitchFamily="18" charset="0"/>
                <a:cs typeface="Times New Roman" panose="02020603050405020304" pitchFamily="18" charset="0"/>
              </a:rPr>
              <a:t>4 січня 1932 р.</a:t>
            </a:r>
            <a:r>
              <a:rPr lang="uk-UA" sz="3600" b="1" dirty="0">
                <a:latin typeface="Times New Roman" panose="02020603050405020304" pitchFamily="18" charset="0"/>
                <a:cs typeface="Times New Roman" panose="02020603050405020304" pitchFamily="18" charset="0"/>
              </a:rPr>
              <a:t>, Ганді був арештований, Конгрес знов був оголошений поза законом. На майно ІНК наклали арешт, були заморожені всі його фінансові активи і фонди. Майно окремих осіб, що брали участь в русі, було конфісковано. </a:t>
            </a:r>
          </a:p>
          <a:p>
            <a:pPr marL="0" indent="0" algn="just">
              <a:buNone/>
            </a:pPr>
            <a:r>
              <a:rPr lang="uk-UA" sz="3600" b="1" dirty="0">
                <a:solidFill>
                  <a:srgbClr val="FF0000"/>
                </a:solidFill>
                <a:highlight>
                  <a:srgbClr val="0000FF"/>
                </a:highlight>
                <a:latin typeface="Times New Roman" panose="02020603050405020304" pitchFamily="18" charset="0"/>
                <a:cs typeface="Times New Roman" panose="02020603050405020304" pitchFamily="18" charset="0"/>
              </a:rPr>
              <a:t>Проте </a:t>
            </a:r>
            <a:r>
              <a:rPr lang="uk-UA" sz="3600" b="1" dirty="0" err="1">
                <a:solidFill>
                  <a:srgbClr val="FF0000"/>
                </a:solidFill>
                <a:highlight>
                  <a:srgbClr val="0000FF"/>
                </a:highlight>
                <a:latin typeface="Times New Roman" panose="02020603050405020304" pitchFamily="18" charset="0"/>
                <a:cs typeface="Times New Roman" panose="02020603050405020304" pitchFamily="18" charset="0"/>
              </a:rPr>
              <a:t>сатьяграха</a:t>
            </a:r>
            <a:r>
              <a:rPr lang="uk-UA" sz="3600" b="1" dirty="0">
                <a:solidFill>
                  <a:srgbClr val="FF0000"/>
                </a:solidFill>
                <a:highlight>
                  <a:srgbClr val="0000FF"/>
                </a:highlight>
                <a:latin typeface="Times New Roman" panose="02020603050405020304" pitchFamily="18" charset="0"/>
                <a:cs typeface="Times New Roman" panose="02020603050405020304" pitchFamily="18" charset="0"/>
              </a:rPr>
              <a:t> </a:t>
            </a:r>
            <a:r>
              <a:rPr lang="uk-UA" sz="3600" b="1" dirty="0" err="1">
                <a:solidFill>
                  <a:srgbClr val="FF0000"/>
                </a:solidFill>
                <a:highlight>
                  <a:srgbClr val="0000FF"/>
                </a:highlight>
                <a:latin typeface="Times New Roman" panose="02020603050405020304" pitchFamily="18" charset="0"/>
                <a:cs typeface="Times New Roman" panose="02020603050405020304" pitchFamily="18" charset="0"/>
              </a:rPr>
              <a:t>поновилася</a:t>
            </a:r>
            <a:r>
              <a:rPr lang="uk-UA" sz="3600" b="1" dirty="0">
                <a:solidFill>
                  <a:srgbClr val="FF0000"/>
                </a:solidFill>
                <a:highlight>
                  <a:srgbClr val="0000FF"/>
                </a:highlight>
                <a:latin typeface="Times New Roman" panose="02020603050405020304" pitchFamily="18" charset="0"/>
                <a:cs typeface="Times New Roman" panose="02020603050405020304" pitchFamily="18" charset="0"/>
              </a:rPr>
              <a:t>, хоч і не  організовано, як в 1930 р.; вона тривала до травня 1933 р.</a:t>
            </a:r>
          </a:p>
        </p:txBody>
      </p:sp>
    </p:spTree>
    <p:extLst>
      <p:ext uri="{BB962C8B-B14F-4D97-AF65-F5344CB8AC3E}">
        <p14:creationId xmlns:p14="http://schemas.microsoft.com/office/powerpoint/2010/main" val="242938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850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Тим часом Ганді у в’язниці оголосив безстрокову голодовку </a:t>
            </a:r>
            <a:r>
              <a:rPr lang="uk-UA" sz="3600" b="1" dirty="0">
                <a:highlight>
                  <a:srgbClr val="FF0000"/>
                </a:highlight>
                <a:latin typeface="Times New Roman" panose="02020603050405020304" pitchFamily="18" charset="0"/>
                <a:cs typeface="Times New Roman" panose="02020603050405020304" pitchFamily="18" charset="0"/>
              </a:rPr>
              <a:t>на знак протесту проти виділення «недоторканих» в окрему курію</a:t>
            </a:r>
            <a:r>
              <a:rPr lang="uk-UA" sz="3600" b="1" dirty="0">
                <a:latin typeface="Times New Roman" panose="02020603050405020304" pitchFamily="18" charset="0"/>
                <a:cs typeface="Times New Roman" panose="02020603050405020304" pitchFamily="18" charset="0"/>
              </a:rPr>
              <a:t>. Лідер «недоторканих» доктор </a:t>
            </a:r>
            <a:r>
              <a:rPr lang="uk-UA" sz="3600" b="1" dirty="0" err="1">
                <a:latin typeface="Times New Roman" panose="02020603050405020304" pitchFamily="18" charset="0"/>
                <a:cs typeface="Times New Roman" panose="02020603050405020304" pitchFamily="18" charset="0"/>
              </a:rPr>
              <a:t>Амбедкар</a:t>
            </a:r>
            <a:r>
              <a:rPr lang="uk-UA" sz="3600" b="1" dirty="0">
                <a:latin typeface="Times New Roman" panose="02020603050405020304" pitchFamily="18" charset="0"/>
                <a:cs typeface="Times New Roman" panose="02020603050405020304" pitchFamily="18" charset="0"/>
              </a:rPr>
              <a:t> особисто прибув у в’язницю і завірив Ганді, що вони відмовляються від цього наміру.</a:t>
            </a:r>
          </a:p>
          <a:p>
            <a:pPr marL="0" indent="0" algn="just">
              <a:buNone/>
            </a:pPr>
            <a:r>
              <a:rPr lang="uk-UA" sz="3600" b="1" dirty="0">
                <a:latin typeface="Times New Roman" panose="02020603050405020304" pitchFamily="18" charset="0"/>
                <a:cs typeface="Times New Roman" panose="02020603050405020304" pitchFamily="18" charset="0"/>
              </a:rPr>
              <a:t> Ганді припинив голодовку і вирішив розвернути кампанію по ліквідації дискримінації «недоторканих». Багато лідерів ІНК у той час дорікали Ганді за те, що він  почав нову кампанію, що спочатку потрібно було добитися від британців незалежності, а вже потім вирішувати проблеми «недоторканих». Але Ганді був твердо переконаний, що індійці не можуть вимагати від англійців, щоб ті краще поводилися з ними, поки самі індійці ще гірше поводяться з своїми співвітчизниками.</a:t>
            </a:r>
          </a:p>
        </p:txBody>
      </p:sp>
    </p:spTree>
    <p:extLst>
      <p:ext uri="{BB962C8B-B14F-4D97-AF65-F5344CB8AC3E}">
        <p14:creationId xmlns:p14="http://schemas.microsoft.com/office/powerpoint/2010/main" val="3931787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Кампанію по ліквідації дискримінації проводила спеціально створена Ганді організація «</a:t>
            </a:r>
            <a:r>
              <a:rPr lang="uk-UA" sz="3600" b="1" dirty="0" err="1">
                <a:highlight>
                  <a:srgbClr val="FF0000"/>
                </a:highlight>
                <a:latin typeface="Times New Roman" panose="02020603050405020304" pitchFamily="18" charset="0"/>
                <a:cs typeface="Times New Roman" panose="02020603050405020304" pitchFamily="18" charset="0"/>
              </a:rPr>
              <a:t>Харіджан</a:t>
            </a:r>
            <a:r>
              <a:rPr lang="uk-UA" sz="3600" b="1" dirty="0">
                <a:highlight>
                  <a:srgbClr val="FF0000"/>
                </a:highlight>
                <a:latin typeface="Times New Roman" panose="02020603050405020304" pitchFamily="18" charset="0"/>
                <a:cs typeface="Times New Roman" panose="02020603050405020304" pitchFamily="18" charset="0"/>
              </a:rPr>
              <a:t> </a:t>
            </a:r>
            <a:r>
              <a:rPr lang="uk-UA" sz="3600" b="1" dirty="0" err="1">
                <a:highlight>
                  <a:srgbClr val="FF0000"/>
                </a:highlight>
                <a:latin typeface="Times New Roman" panose="02020603050405020304" pitchFamily="18" charset="0"/>
                <a:cs typeface="Times New Roman" panose="02020603050405020304" pitchFamily="18" charset="0"/>
              </a:rPr>
              <a:t>севак</a:t>
            </a:r>
            <a:r>
              <a:rPr lang="uk-UA" sz="3600" b="1" dirty="0">
                <a:highlight>
                  <a:srgbClr val="FF0000"/>
                </a:highlight>
                <a:latin typeface="Times New Roman" panose="02020603050405020304" pitchFamily="18" charset="0"/>
                <a:cs typeface="Times New Roman" panose="02020603050405020304" pitchFamily="18" charset="0"/>
              </a:rPr>
              <a:t> </a:t>
            </a:r>
            <a:r>
              <a:rPr lang="uk-UA" sz="3600" b="1" dirty="0" err="1">
                <a:highlight>
                  <a:srgbClr val="FF0000"/>
                </a:highlight>
                <a:latin typeface="Times New Roman" panose="02020603050405020304" pitchFamily="18" charset="0"/>
                <a:cs typeface="Times New Roman" panose="02020603050405020304" pitchFamily="18" charset="0"/>
              </a:rPr>
              <a:t>сангх</a:t>
            </a:r>
            <a:r>
              <a:rPr lang="uk-UA" sz="3600" b="1" dirty="0">
                <a:latin typeface="Times New Roman" panose="02020603050405020304" pitchFamily="18" charset="0"/>
                <a:cs typeface="Times New Roman" panose="02020603050405020304" pitchFamily="18" charset="0"/>
              </a:rPr>
              <a:t>», хід подій освітлювався в редагованій Ганді газеті «</a:t>
            </a:r>
            <a:r>
              <a:rPr lang="uk-UA" sz="3600" b="1" dirty="0" err="1">
                <a:latin typeface="Times New Roman" panose="02020603050405020304" pitchFamily="18" charset="0"/>
                <a:cs typeface="Times New Roman" panose="02020603050405020304" pitchFamily="18" charset="0"/>
              </a:rPr>
              <a:t>Харіджан</a:t>
            </a:r>
            <a:r>
              <a:rPr lang="uk-UA" sz="3600" b="1" dirty="0">
                <a:latin typeface="Times New Roman" panose="02020603050405020304" pitchFamily="18" charset="0"/>
                <a:cs typeface="Times New Roman" panose="02020603050405020304" pitchFamily="18" charset="0"/>
              </a:rPr>
              <a:t>». Слово «</a:t>
            </a:r>
            <a:r>
              <a:rPr lang="uk-UA" sz="3600" b="1" dirty="0" err="1">
                <a:highlight>
                  <a:srgbClr val="FF0000"/>
                </a:highlight>
                <a:latin typeface="Times New Roman" panose="02020603050405020304" pitchFamily="18" charset="0"/>
                <a:cs typeface="Times New Roman" panose="02020603050405020304" pitchFamily="18" charset="0"/>
              </a:rPr>
              <a:t>харі-джане</a:t>
            </a:r>
            <a:r>
              <a:rPr lang="uk-UA" sz="3600" b="1" dirty="0">
                <a:latin typeface="Times New Roman" panose="02020603050405020304" pitchFamily="18" charset="0"/>
                <a:cs typeface="Times New Roman" panose="02020603050405020304" pitchFamily="18" charset="0"/>
              </a:rPr>
              <a:t>» означає «</a:t>
            </a:r>
            <a:r>
              <a:rPr lang="uk-UA" sz="3600" b="1" dirty="0">
                <a:highlight>
                  <a:srgbClr val="800000"/>
                </a:highlight>
                <a:latin typeface="Times New Roman" panose="02020603050405020304" pitchFamily="18" charset="0"/>
                <a:cs typeface="Times New Roman" panose="02020603050405020304" pitchFamily="18" charset="0"/>
              </a:rPr>
              <a:t>божі люди</a:t>
            </a:r>
            <a:r>
              <a:rPr lang="uk-UA" sz="3600" b="1" dirty="0">
                <a:latin typeface="Times New Roman" panose="02020603050405020304" pitchFamily="18" charset="0"/>
                <a:cs typeface="Times New Roman" panose="02020603050405020304" pitchFamily="18" charset="0"/>
              </a:rPr>
              <a:t>» – так в Індії з того часу називають «недоторканих». Ганді закликав правовірних індусів допустити </a:t>
            </a:r>
            <a:r>
              <a:rPr lang="uk-UA" sz="3600" b="1" dirty="0" err="1">
                <a:latin typeface="Times New Roman" panose="02020603050405020304" pitchFamily="18" charset="0"/>
                <a:cs typeface="Times New Roman" panose="02020603050405020304" pitchFamily="18" charset="0"/>
              </a:rPr>
              <a:t>харіджан</a:t>
            </a:r>
            <a:r>
              <a:rPr lang="uk-UA" sz="3600" b="1" dirty="0">
                <a:latin typeface="Times New Roman" panose="02020603050405020304" pitchFamily="18" charset="0"/>
                <a:cs typeface="Times New Roman" panose="02020603050405020304" pitchFamily="18" charset="0"/>
              </a:rPr>
              <a:t> в храми, дозволити їм користуватися сільськими колодязями, усунути численні обмеження. Кампанія проводилася в основному на півдні і мала  успіх. Але </a:t>
            </a:r>
            <a:r>
              <a:rPr lang="uk-UA" sz="3600" b="1" dirty="0" err="1">
                <a:latin typeface="Times New Roman" panose="02020603050405020304" pitchFamily="18" charset="0"/>
                <a:cs typeface="Times New Roman" panose="02020603050405020304" pitchFamily="18" charset="0"/>
              </a:rPr>
              <a:t>сатьяграха</a:t>
            </a:r>
            <a:r>
              <a:rPr lang="uk-UA" sz="3600" b="1" dirty="0">
                <a:latin typeface="Times New Roman" panose="02020603050405020304" pitchFamily="18" charset="0"/>
                <a:cs typeface="Times New Roman" panose="02020603050405020304" pitchFamily="18" charset="0"/>
              </a:rPr>
              <a:t> тим часом явно йшла на спад і багато хто звинувачував в цьому особисто Ганді, оскільки він відвернув увагу на нову кампанію.</a:t>
            </a:r>
          </a:p>
        </p:txBody>
      </p:sp>
    </p:spTree>
    <p:extLst>
      <p:ext uri="{BB962C8B-B14F-4D97-AF65-F5344CB8AC3E}">
        <p14:creationId xmlns:p14="http://schemas.microsoft.com/office/powerpoint/2010/main" val="1311239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a:bodyPr>
          <a:lstStyle/>
          <a:p>
            <a:pPr marL="0" indent="0" algn="just">
              <a:buNone/>
            </a:pPr>
            <a:r>
              <a:rPr lang="uk-UA" sz="4800" b="1" dirty="0">
                <a:latin typeface="Times New Roman" panose="02020603050405020304" pitchFamily="18" charset="0"/>
                <a:cs typeface="Times New Roman" panose="02020603050405020304" pitchFamily="18" charset="0"/>
              </a:rPr>
              <a:t>У </a:t>
            </a:r>
            <a:r>
              <a:rPr lang="uk-UA" sz="4800" b="1" dirty="0">
                <a:solidFill>
                  <a:srgbClr val="FF0000"/>
                </a:solidFill>
                <a:latin typeface="Times New Roman" panose="02020603050405020304" pitchFamily="18" charset="0"/>
                <a:cs typeface="Times New Roman" panose="02020603050405020304" pitchFamily="18" charset="0"/>
              </a:rPr>
              <a:t>грудні 1932 р.</a:t>
            </a:r>
            <a:r>
              <a:rPr lang="uk-UA" sz="4800" b="1" dirty="0">
                <a:latin typeface="Times New Roman" panose="02020603050405020304" pitchFamily="18" charset="0"/>
                <a:cs typeface="Times New Roman" panose="02020603050405020304" pitchFamily="18" charset="0"/>
              </a:rPr>
              <a:t> невдачею завершилася ще одна спроба провести переговори між керівниками всіх релігійних общин Індії. Конференція єдності в </a:t>
            </a:r>
            <a:r>
              <a:rPr lang="uk-UA" sz="4800" b="1" dirty="0" err="1">
                <a:latin typeface="Times New Roman" panose="02020603050405020304" pitchFamily="18" charset="0"/>
                <a:cs typeface="Times New Roman" panose="02020603050405020304" pitchFamily="18" charset="0"/>
              </a:rPr>
              <a:t>Аллахабаді</a:t>
            </a:r>
            <a:r>
              <a:rPr lang="uk-UA" sz="4800" b="1" dirty="0">
                <a:latin typeface="Times New Roman" panose="02020603050405020304" pitchFamily="18" charset="0"/>
                <a:cs typeface="Times New Roman" panose="02020603050405020304" pitchFamily="18" charset="0"/>
              </a:rPr>
              <a:t> закінчилася провалом, хоча індуси були готові надати мусульманам 32% місць у всіх Законодавчих зборах.</a:t>
            </a:r>
          </a:p>
        </p:txBody>
      </p:sp>
    </p:spTree>
    <p:extLst>
      <p:ext uri="{BB962C8B-B14F-4D97-AF65-F5344CB8AC3E}">
        <p14:creationId xmlns:p14="http://schemas.microsoft.com/office/powerpoint/2010/main" val="21606831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3200" dirty="0">
                <a:solidFill>
                  <a:srgbClr val="0070C0"/>
                </a:solidFill>
                <a:effectLst/>
                <a:highlight>
                  <a:srgbClr val="FFFF00"/>
                </a:highlight>
              </a:rPr>
              <a:t>6. Конференція «круглого столу»</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1101212"/>
            <a:ext cx="12191999" cy="5756789"/>
          </a:xfrm>
        </p:spPr>
        <p:txBody>
          <a:bodyPr>
            <a:normAutofit fontScale="77500" lnSpcReduction="20000"/>
          </a:bodyPr>
          <a:lstStyle/>
          <a:p>
            <a:pPr marL="0" indent="0" algn="just">
              <a:buNone/>
            </a:pPr>
            <a:r>
              <a:rPr lang="uk-UA" sz="3600" b="1" dirty="0">
                <a:highlight>
                  <a:srgbClr val="800000"/>
                </a:highlight>
                <a:latin typeface="Times New Roman" panose="02020603050405020304" pitchFamily="18" charset="0"/>
                <a:cs typeface="Times New Roman" panose="02020603050405020304" pitchFamily="18" charset="0"/>
              </a:rPr>
              <a:t>На початку 1933 р. Ганді був звільнений з в’язниці</a:t>
            </a:r>
            <a:r>
              <a:rPr lang="uk-UA" sz="3600" b="1" dirty="0">
                <a:latin typeface="Times New Roman" panose="02020603050405020304" pitchFamily="18" charset="0"/>
                <a:cs typeface="Times New Roman" panose="02020603050405020304" pitchFamily="18" charset="0"/>
              </a:rPr>
              <a:t>, на той час </a:t>
            </a:r>
            <a:r>
              <a:rPr lang="uk-UA" sz="3600" b="1" dirty="0" err="1">
                <a:latin typeface="Times New Roman" panose="02020603050405020304" pitchFamily="18" charset="0"/>
                <a:cs typeface="Times New Roman" panose="02020603050405020304" pitchFamily="18" charset="0"/>
              </a:rPr>
              <a:t>сатьяграха</a:t>
            </a:r>
            <a:r>
              <a:rPr lang="uk-UA" sz="3600" b="1" dirty="0">
                <a:latin typeface="Times New Roman" panose="02020603050405020304" pitchFamily="18" charset="0"/>
                <a:cs typeface="Times New Roman" panose="02020603050405020304" pitchFamily="18" charset="0"/>
              </a:rPr>
              <a:t> сама по собі пішла на спад. До того ж окремі регіони Індії спіткали стихійні лиха, і Ганді став терміново проводити кампанію по наданню допомоги потерпілим в </a:t>
            </a:r>
            <a:r>
              <a:rPr lang="uk-UA" sz="3600" b="1" dirty="0" err="1">
                <a:latin typeface="Times New Roman" panose="02020603050405020304" pitchFamily="18" charset="0"/>
                <a:cs typeface="Times New Roman" panose="02020603050405020304" pitchFamily="18" charset="0"/>
              </a:rPr>
              <a:t>Біхарі</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solidFill>
                  <a:srgbClr val="FF0000"/>
                </a:solidFill>
                <a:highlight>
                  <a:srgbClr val="FFFF00"/>
                </a:highlight>
                <a:latin typeface="Times New Roman" panose="02020603050405020304" pitchFamily="18" charset="0"/>
                <a:cs typeface="Times New Roman" panose="02020603050405020304" pitchFamily="18" charset="0"/>
              </a:rPr>
              <a:t>Офіційно </a:t>
            </a:r>
            <a:r>
              <a:rPr lang="uk-UA" sz="3600" b="1" dirty="0" err="1">
                <a:solidFill>
                  <a:srgbClr val="FF0000"/>
                </a:solidFill>
                <a:highlight>
                  <a:srgbClr val="FFFF00"/>
                </a:highlight>
                <a:latin typeface="Times New Roman" panose="02020603050405020304" pitchFamily="18" charset="0"/>
                <a:cs typeface="Times New Roman" panose="02020603050405020304" pitchFamily="18" charset="0"/>
              </a:rPr>
              <a:t>сатьяграха</a:t>
            </a:r>
            <a:r>
              <a:rPr lang="uk-UA" sz="3600" b="1" dirty="0">
                <a:solidFill>
                  <a:srgbClr val="FF0000"/>
                </a:solidFill>
                <a:highlight>
                  <a:srgbClr val="FFFF00"/>
                </a:highlight>
                <a:latin typeface="Times New Roman" panose="02020603050405020304" pitchFamily="18" charset="0"/>
                <a:cs typeface="Times New Roman" panose="02020603050405020304" pitchFamily="18" charset="0"/>
              </a:rPr>
              <a:t> була припинена в травні 1933 р. </a:t>
            </a:r>
            <a:r>
              <a:rPr lang="uk-UA" sz="3600" b="1" dirty="0">
                <a:latin typeface="Times New Roman" panose="02020603050405020304" pitchFamily="18" charset="0"/>
                <a:cs typeface="Times New Roman" panose="02020603050405020304" pitchFamily="18" charset="0"/>
              </a:rPr>
              <a:t>Тоді ж була знята заборона з ІНК. </a:t>
            </a:r>
          </a:p>
          <a:p>
            <a:pPr marL="0" indent="0" algn="just">
              <a:buNone/>
            </a:pP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Восени 1934 р. ІНК взяв участь у виборах і добився великого успіху, завоювавши понад половину всіх голосів</a:t>
            </a:r>
            <a:r>
              <a:rPr lang="uk-UA" sz="3600" b="1" dirty="0">
                <a:latin typeface="Times New Roman" panose="02020603050405020304" pitchFamily="18" charset="0"/>
                <a:cs typeface="Times New Roman" panose="02020603050405020304" pitchFamily="18" charset="0"/>
              </a:rPr>
              <a:t>. М.К. Ганді в 1934 р. офіційно вийшов з ІНК і впритул зайнявся своєю Конструктивною програмою. Його авторитет вже був такий великий, що він не хотів зв’язувати себе якою-небудь політичною діяльністю. Ганді сприймався всіма індійцями як загальнонаціональний лідер.</a:t>
            </a:r>
          </a:p>
        </p:txBody>
      </p:sp>
    </p:spTree>
    <p:extLst>
      <p:ext uri="{BB962C8B-B14F-4D97-AF65-F5344CB8AC3E}">
        <p14:creationId xmlns:p14="http://schemas.microsoft.com/office/powerpoint/2010/main" val="22516788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925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Незважаючи на формальну поразку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події, що потрясли Індію на початку 1930-х рр., не пройшли для країни безслідно. </a:t>
            </a:r>
          </a:p>
          <a:p>
            <a:pPr marL="0" indent="0" algn="just">
              <a:buNone/>
            </a:pPr>
            <a:r>
              <a:rPr lang="uk-UA" sz="3600" b="1" dirty="0">
                <a:latin typeface="Times New Roman" panose="02020603050405020304" pitchFamily="18" charset="0"/>
                <a:cs typeface="Times New Roman" panose="02020603050405020304" pitchFamily="18" charset="0"/>
              </a:rPr>
              <a:t>Протягом декількох років влада в країні була практично паралізована. У правлячих кругах Англії ще раз переконалися в дієвості масового руху. Стало ясно, що ще один натиск може виявитися останнім і тоді доведеться з ганьбою покинути Індію. </a:t>
            </a:r>
            <a:r>
              <a:rPr lang="uk-UA" sz="3600" b="1" dirty="0">
                <a:highlight>
                  <a:srgbClr val="FF0000"/>
                </a:highlight>
                <a:latin typeface="Times New Roman" panose="02020603050405020304" pitchFamily="18" charset="0"/>
                <a:cs typeface="Times New Roman" panose="02020603050405020304" pitchFamily="18" charset="0"/>
              </a:rPr>
              <a:t>З того часу, очевидно, зріє переконання: з Індії доведеться піти рано чи пізно</a:t>
            </a:r>
            <a:r>
              <a:rPr lang="uk-UA" sz="3600" b="1" dirty="0">
                <a:latin typeface="Times New Roman" panose="02020603050405020304" pitchFamily="18" charset="0"/>
                <a:cs typeface="Times New Roman" panose="02020603050405020304" pitchFamily="18" charset="0"/>
              </a:rPr>
              <a:t>. Ця думка повинна була поступово зміцнитися в свідомості еліти британського суспільства. Необхідно було тримати цей процес під контролем, у жодному випадку не допускаючи анархії.</a:t>
            </a:r>
          </a:p>
        </p:txBody>
      </p:sp>
    </p:spTree>
    <p:extLst>
      <p:ext uri="{BB962C8B-B14F-4D97-AF65-F5344CB8AC3E}">
        <p14:creationId xmlns:p14="http://schemas.microsoft.com/office/powerpoint/2010/main" val="35403758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850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Ще одне питання все більше турбувало британські власті: ворожі відносини між двома релігійними общинами. Свідомо розпалювати ворожнечу – було собі дорожче, оскільки підтримувати елементарний порядок в країні під час спалахів ворожнечі на релігійному ґрунті ставало все складнішим.</a:t>
            </a:r>
          </a:p>
          <a:p>
            <a:pPr marL="0" indent="0" algn="just">
              <a:buNone/>
            </a:pPr>
            <a:r>
              <a:rPr lang="uk-UA" sz="3600" b="1" dirty="0">
                <a:latin typeface="Times New Roman" panose="02020603050405020304" pitchFamily="18" charset="0"/>
                <a:cs typeface="Times New Roman" panose="02020603050405020304" pitchFamily="18" charset="0"/>
              </a:rPr>
              <a:t> Відносини між мусульманами і індусами залишалися як і раніше напруженими. У </a:t>
            </a:r>
            <a:r>
              <a:rPr lang="uk-UA" sz="3600" b="1" dirty="0">
                <a:highlight>
                  <a:srgbClr val="FF0000"/>
                </a:highlight>
                <a:latin typeface="Times New Roman" panose="02020603050405020304" pitchFamily="18" charset="0"/>
                <a:cs typeface="Times New Roman" panose="02020603050405020304" pitchFamily="18" charset="0"/>
              </a:rPr>
              <a:t>січні 1935 р.</a:t>
            </a:r>
            <a:r>
              <a:rPr lang="uk-UA" sz="3600" b="1" dirty="0">
                <a:latin typeface="Times New Roman" panose="02020603050405020304" pitchFamily="18" charset="0"/>
                <a:cs typeface="Times New Roman" panose="02020603050405020304" pitchFamily="18" charset="0"/>
              </a:rPr>
              <a:t> провалилася ще одна спроба врегулювати питання про представництво мусульман в органах влади: невдачею завершилися переговори між представником ІНК </a:t>
            </a:r>
            <a:r>
              <a:rPr lang="uk-UA" sz="3600" b="1" dirty="0" err="1">
                <a:latin typeface="Times New Roman" panose="02020603050405020304" pitchFamily="18" charset="0"/>
                <a:cs typeface="Times New Roman" panose="02020603050405020304" pitchFamily="18" charset="0"/>
              </a:rPr>
              <a:t>Раджендрой</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Прасадом</a:t>
            </a:r>
            <a:r>
              <a:rPr lang="uk-UA" sz="3600" b="1" dirty="0">
                <a:latin typeface="Times New Roman" panose="02020603050405020304" pitchFamily="18" charset="0"/>
                <a:cs typeface="Times New Roman" panose="02020603050405020304" pitchFamily="18" charset="0"/>
              </a:rPr>
              <a:t> і М. Алі </a:t>
            </a:r>
            <a:r>
              <a:rPr lang="uk-UA" sz="3600" b="1" dirty="0" err="1">
                <a:latin typeface="Times New Roman" panose="02020603050405020304" pitchFamily="18" charset="0"/>
                <a:cs typeface="Times New Roman" panose="02020603050405020304" pitchFamily="18" charset="0"/>
              </a:rPr>
              <a:t>Джінною</a:t>
            </a:r>
            <a:r>
              <a:rPr lang="uk-UA" sz="3600" b="1" dirty="0">
                <a:latin typeface="Times New Roman" panose="02020603050405020304" pitchFamily="18" charset="0"/>
                <a:cs typeface="Times New Roman" panose="02020603050405020304" pitchFamily="18" charset="0"/>
              </a:rPr>
              <a:t>. </a:t>
            </a:r>
            <a:r>
              <a:rPr lang="uk-UA" sz="3600" b="1" dirty="0">
                <a:highlight>
                  <a:srgbClr val="800000"/>
                </a:highlight>
                <a:latin typeface="Times New Roman" panose="02020603050405020304" pitchFamily="18" charset="0"/>
                <a:cs typeface="Times New Roman" panose="02020603050405020304" pitchFamily="18" charset="0"/>
              </a:rPr>
              <a:t>Збереження контролю над Індією ставало все більш обтяжливим для британської корони. Потрібно було готуватися до поступового відходу</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69486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800000"/>
                </a:highlight>
                <a:latin typeface="Times New Roman" panose="02020603050405020304" pitchFamily="18" charset="0"/>
                <a:cs typeface="Times New Roman" panose="02020603050405020304" pitchFamily="18" charset="0"/>
              </a:rPr>
              <a:t>серпні 1935 р.</a:t>
            </a:r>
            <a:r>
              <a:rPr lang="uk-UA" sz="3600" b="1" dirty="0">
                <a:latin typeface="Times New Roman" panose="02020603050405020304" pitchFamily="18" charset="0"/>
                <a:cs typeface="Times New Roman" panose="02020603050405020304" pitchFamily="18" charset="0"/>
              </a:rPr>
              <a:t> була нарешті прийнята </a:t>
            </a:r>
            <a:r>
              <a:rPr lang="uk-UA" sz="3600" b="1" dirty="0">
                <a:highlight>
                  <a:srgbClr val="800000"/>
                </a:highlight>
                <a:latin typeface="Times New Roman" panose="02020603050405020304" pitchFamily="18" charset="0"/>
                <a:cs typeface="Times New Roman" panose="02020603050405020304" pitchFamily="18" charset="0"/>
              </a:rPr>
              <a:t>нова Конституція для Індії</a:t>
            </a:r>
            <a:r>
              <a:rPr lang="uk-UA" sz="3600" b="1" dirty="0">
                <a:latin typeface="Times New Roman" panose="02020603050405020304" pitchFamily="18" charset="0"/>
                <a:cs typeface="Times New Roman" panose="02020603050405020304" pitchFamily="18" charset="0"/>
              </a:rPr>
              <a:t>. Вона передбачала збереження центральної влади в руках віце-короля, тому була названа «</a:t>
            </a:r>
            <a:r>
              <a:rPr lang="uk-UA" sz="3600" b="1" dirty="0">
                <a:solidFill>
                  <a:srgbClr val="FFFF00"/>
                </a:solidFill>
                <a:latin typeface="Times New Roman" panose="02020603050405020304" pitchFamily="18" charset="0"/>
                <a:cs typeface="Times New Roman" panose="02020603050405020304" pitchFamily="18" charset="0"/>
              </a:rPr>
              <a:t>рабською</a:t>
            </a:r>
            <a:r>
              <a:rPr lang="uk-UA" sz="3600" b="1" dirty="0">
                <a:latin typeface="Times New Roman" panose="02020603050405020304" pitchFamily="18" charset="0"/>
                <a:cs typeface="Times New Roman" panose="02020603050405020304" pitchFamily="18" charset="0"/>
              </a:rPr>
              <a:t>». Віце-король як і раніше призначався англійським королем і володів всією повнотою виконавчої влади: міг припинити дію Конституції і ввести надзвичайне положення. </a:t>
            </a:r>
          </a:p>
          <a:p>
            <a:pPr marL="0" indent="0" algn="just">
              <a:buNone/>
            </a:pPr>
            <a:r>
              <a:rPr lang="uk-UA" sz="3600" b="1" dirty="0">
                <a:latin typeface="Times New Roman" panose="02020603050405020304" pitchFamily="18" charset="0"/>
                <a:cs typeface="Times New Roman" panose="02020603050405020304" pitchFamily="18" charset="0"/>
              </a:rPr>
              <a:t>Але одночасно в Індії створювалася </a:t>
            </a:r>
            <a:r>
              <a:rPr lang="uk-UA" sz="3600" b="1" dirty="0">
                <a:highlight>
                  <a:srgbClr val="800000"/>
                </a:highlight>
                <a:latin typeface="Times New Roman" panose="02020603050405020304" pitchFamily="18" charset="0"/>
                <a:cs typeface="Times New Roman" panose="02020603050405020304" pitchFamily="18" charset="0"/>
              </a:rPr>
              <a:t>провінційна автономія</a:t>
            </a:r>
            <a:r>
              <a:rPr lang="uk-UA" sz="3600" b="1" dirty="0">
                <a:latin typeface="Times New Roman" panose="02020603050405020304" pitchFamily="18" charset="0"/>
                <a:cs typeface="Times New Roman" panose="02020603050405020304" pitchFamily="18" charset="0"/>
              </a:rPr>
              <a:t>: у провінціях розширювалися повноваження органів влади, створювалися відповідальні перед місцевими Законодавчими зборами уряди, майновий ценз різко знижувався, дякуючи чому загальне число виборців виросло відразу в 4 рази.</a:t>
            </a:r>
          </a:p>
        </p:txBody>
      </p:sp>
    </p:spTree>
    <p:extLst>
      <p:ext uri="{BB962C8B-B14F-4D97-AF65-F5344CB8AC3E}">
        <p14:creationId xmlns:p14="http://schemas.microsoft.com/office/powerpoint/2010/main" val="3821062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Таким чином, індійські політичні партії у разі перемоги на виборах діставали можливість сформувати свої уряди в 11 провінціях. </a:t>
            </a: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Іншими словами, це означало передачу місцевої влади в руки індійців</a:t>
            </a:r>
            <a:r>
              <a:rPr lang="uk-UA" sz="3600" b="1" dirty="0">
                <a:latin typeface="Times New Roman" panose="02020603050405020304" pitchFamily="18" charset="0"/>
                <a:cs typeface="Times New Roman" panose="02020603050405020304" pitchFamily="18" charset="0"/>
              </a:rPr>
              <a:t>. </a:t>
            </a:r>
            <a:r>
              <a:rPr lang="uk-UA" sz="3600" b="1" dirty="0">
                <a:highlight>
                  <a:srgbClr val="800000"/>
                </a:highlight>
                <a:latin typeface="Times New Roman" panose="02020603050405020304" pitchFamily="18" charset="0"/>
                <a:cs typeface="Times New Roman" panose="02020603050405020304" pitchFamily="18" charset="0"/>
              </a:rPr>
              <a:t>Англійці, мабуть, в майбутньому готувалися покинути Індію</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Індія ставала федерацією провінцій і князівств: призначенці князів одержували 1/3 місць в Центральних законодавчих зборах і 2/5 місць в Держраді. У Конституції зафіксовано також право князів самостійно вирішувати – будуть вони приєднуватися до незалежної Індії або залишаться в рамках свого князівства.</a:t>
            </a:r>
          </a:p>
        </p:txBody>
      </p:sp>
    </p:spTree>
    <p:extLst>
      <p:ext uri="{BB962C8B-B14F-4D97-AF65-F5344CB8AC3E}">
        <p14:creationId xmlns:p14="http://schemas.microsoft.com/office/powerpoint/2010/main" val="39438665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lnSpcReduction="10000"/>
          </a:bodyPr>
          <a:lstStyle/>
          <a:p>
            <a:pPr marL="0" indent="0" algn="just">
              <a:buNone/>
            </a:pPr>
            <a:r>
              <a:rPr lang="uk-UA" sz="4400" b="1" dirty="0">
                <a:latin typeface="Times New Roman" panose="02020603050405020304" pitchFamily="18" charset="0"/>
                <a:cs typeface="Times New Roman" panose="02020603050405020304" pitchFamily="18" charset="0"/>
              </a:rPr>
              <a:t>Та все ж Індія як і раніше залишалася колонією: Центральна виконавча рада несла відповідальність не перед Центральними законодавчими зборами, а перед Державною радою, яка була тісно пов’язана з колоніальною адміністрацією. </a:t>
            </a:r>
          </a:p>
          <a:p>
            <a:pPr marL="0" indent="0" algn="just">
              <a:buNone/>
            </a:pPr>
            <a:r>
              <a:rPr lang="uk-UA" sz="4400" b="1" dirty="0">
                <a:highlight>
                  <a:srgbClr val="FF0000"/>
                </a:highlight>
                <a:latin typeface="Times New Roman" panose="02020603050405020304" pitchFamily="18" charset="0"/>
                <a:cs typeface="Times New Roman" panose="02020603050405020304" pitchFamily="18" charset="0"/>
              </a:rPr>
              <a:t>Про майбутній політичний статус Індії не згадувалося взагалі</a:t>
            </a:r>
            <a:r>
              <a:rPr lang="uk-UA"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854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812801"/>
            <a:ext cx="12191999" cy="6045199"/>
          </a:xfrm>
        </p:spPr>
        <p:txBody>
          <a:bodyPr>
            <a:normAutofit fontScale="92500" lnSpcReduction="20000"/>
          </a:bodyPr>
          <a:lstStyle/>
          <a:p>
            <a:pPr marL="0" indent="0" algn="just">
              <a:buNone/>
            </a:pPr>
            <a:r>
              <a:rPr lang="uk-UA" sz="3200" b="1" dirty="0">
                <a:latin typeface="Times New Roman" panose="02020603050405020304" pitchFamily="18" charset="0"/>
                <a:cs typeface="Times New Roman" panose="02020603050405020304" pitchFamily="18" charset="0"/>
              </a:rPr>
              <a:t>Найбільшою організацією став створений ще в </a:t>
            </a:r>
            <a:r>
              <a:rPr lang="uk-UA" sz="3200" b="1" dirty="0">
                <a:highlight>
                  <a:srgbClr val="FF00FF"/>
                </a:highlight>
                <a:latin typeface="Times New Roman" panose="02020603050405020304" pitchFamily="18" charset="0"/>
                <a:cs typeface="Times New Roman" panose="02020603050405020304" pitchFamily="18" charset="0"/>
              </a:rPr>
              <a:t>1885 р.</a:t>
            </a:r>
            <a:r>
              <a:rPr lang="uk-UA" sz="3200" b="1" dirty="0">
                <a:latin typeface="Times New Roman" panose="02020603050405020304" pitchFamily="18" charset="0"/>
                <a:cs typeface="Times New Roman" panose="02020603050405020304" pitchFamily="18" charset="0"/>
              </a:rPr>
              <a:t> </a:t>
            </a:r>
            <a:r>
              <a:rPr lang="uk-UA" sz="3200" b="1" dirty="0">
                <a:highlight>
                  <a:srgbClr val="FF0000"/>
                </a:highlight>
                <a:latin typeface="Times New Roman" panose="02020603050405020304" pitchFamily="18" charset="0"/>
                <a:cs typeface="Times New Roman" panose="02020603050405020304" pitchFamily="18" charset="0"/>
              </a:rPr>
              <a:t>Індійський національний конгрес</a:t>
            </a:r>
            <a:r>
              <a:rPr lang="uk-UA" sz="3200" b="1" dirty="0">
                <a:latin typeface="Times New Roman" panose="02020603050405020304" pitchFamily="18" charset="0"/>
                <a:cs typeface="Times New Roman" panose="02020603050405020304" pitchFamily="18" charset="0"/>
              </a:rPr>
              <a:t> (ІНК). </a:t>
            </a:r>
            <a:r>
              <a:rPr lang="uk-UA" sz="3200" b="1" i="1" dirty="0">
                <a:solidFill>
                  <a:srgbClr val="FFFF00"/>
                </a:solidFill>
                <a:latin typeface="Times New Roman" panose="02020603050405020304" pitchFamily="18" charset="0"/>
                <a:cs typeface="Times New Roman" panose="02020603050405020304" pitchFamily="18" charset="0"/>
              </a:rPr>
              <a:t>У той час він ще не був політичною партією, а лише представляв інтереси інтелектуальної еліти</a:t>
            </a:r>
            <a:r>
              <a:rPr lang="uk-UA" sz="3200" b="1" dirty="0">
                <a:latin typeface="Times New Roman" panose="02020603050405020304" pitchFamily="18" charset="0"/>
                <a:cs typeface="Times New Roman" panose="02020603050405020304" pitchFamily="18" charset="0"/>
              </a:rPr>
              <a:t>. Діяльність його зводилася до виступів в індійській пресі і до проведення щорічних конгресів, де приймалися антиколоніальні резолюції і звідки прямували петиції англійським властям. Яких-небудь масових організацій, внутрішньої структури, координуючих роботу органів, в ІНК не було. </a:t>
            </a:r>
          </a:p>
          <a:p>
            <a:pPr marL="0" indent="0" algn="just">
              <a:buNone/>
            </a:pPr>
            <a:r>
              <a:rPr lang="uk-UA" sz="3200" b="1" dirty="0">
                <a:latin typeface="Times New Roman" panose="02020603050405020304" pitchFamily="18" charset="0"/>
                <a:cs typeface="Times New Roman" panose="02020603050405020304" pitchFamily="18" charset="0"/>
              </a:rPr>
              <a:t>Правда, у самому кінці XIX ст. у ІНК виділилася радикальна фракція </a:t>
            </a:r>
            <a:r>
              <a:rPr lang="uk-UA" sz="3200" b="1" dirty="0">
                <a:highlight>
                  <a:srgbClr val="FF0000"/>
                </a:highlight>
                <a:latin typeface="Times New Roman" panose="02020603050405020304" pitchFamily="18" charset="0"/>
                <a:cs typeface="Times New Roman" panose="02020603050405020304" pitchFamily="18" charset="0"/>
              </a:rPr>
              <a:t>Бал </a:t>
            </a:r>
            <a:r>
              <a:rPr lang="uk-UA" sz="3200" b="1" dirty="0" err="1">
                <a:highlight>
                  <a:srgbClr val="FF0000"/>
                </a:highlight>
                <a:latin typeface="Times New Roman" panose="02020603050405020304" pitchFamily="18" charset="0"/>
                <a:cs typeface="Times New Roman" panose="02020603050405020304" pitchFamily="18" charset="0"/>
              </a:rPr>
              <a:t>Гангадхара</a:t>
            </a:r>
            <a:r>
              <a:rPr lang="uk-UA" sz="3200" b="1" dirty="0">
                <a:highlight>
                  <a:srgbClr val="FF0000"/>
                </a:highlight>
                <a:latin typeface="Times New Roman" panose="02020603050405020304" pitchFamily="18" charset="0"/>
                <a:cs typeface="Times New Roman" panose="02020603050405020304" pitchFamily="18" charset="0"/>
              </a:rPr>
              <a:t> </a:t>
            </a:r>
            <a:r>
              <a:rPr lang="uk-UA" sz="3200" b="1" dirty="0" err="1">
                <a:highlight>
                  <a:srgbClr val="FF0000"/>
                </a:highlight>
                <a:latin typeface="Times New Roman" panose="02020603050405020304" pitchFamily="18" charset="0"/>
                <a:cs typeface="Times New Roman" panose="02020603050405020304" pitchFamily="18" charset="0"/>
              </a:rPr>
              <a:t>Тілака</a:t>
            </a:r>
            <a:r>
              <a:rPr lang="uk-UA" sz="3200" b="1" dirty="0">
                <a:latin typeface="Times New Roman" panose="02020603050405020304" pitchFamily="18" charset="0"/>
                <a:cs typeface="Times New Roman" panose="02020603050405020304" pitchFamily="18" charset="0"/>
              </a:rPr>
              <a:t>, який намагався організувати масові акції в </a:t>
            </a:r>
            <a:r>
              <a:rPr lang="uk-UA" sz="3200" b="1" dirty="0" err="1">
                <a:latin typeface="Times New Roman" panose="02020603050405020304" pitchFamily="18" charset="0"/>
                <a:cs typeface="Times New Roman" panose="02020603050405020304" pitchFamily="18" charset="0"/>
              </a:rPr>
              <a:t>Махараштрі</a:t>
            </a:r>
            <a:r>
              <a:rPr lang="uk-UA" sz="3200" b="1" dirty="0">
                <a:latin typeface="Times New Roman" panose="02020603050405020304" pitchFamily="18" charset="0"/>
                <a:cs typeface="Times New Roman" panose="02020603050405020304" pitchFamily="18" charset="0"/>
              </a:rPr>
              <a:t>, займаючи  націоналістичні позиції, але широкої підтримки його діяльність не отримала.</a:t>
            </a:r>
          </a:p>
        </p:txBody>
      </p:sp>
    </p:spTree>
    <p:extLst>
      <p:ext uri="{BB962C8B-B14F-4D97-AF65-F5344CB8AC3E}">
        <p14:creationId xmlns:p14="http://schemas.microsoft.com/office/powerpoint/2010/main" val="22661580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92500"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Вибори в провінціях по новому закону пройшли в </a:t>
            </a:r>
            <a:r>
              <a:rPr lang="uk-UA" sz="3600" b="1" dirty="0">
                <a:highlight>
                  <a:srgbClr val="FF0000"/>
                </a:highlight>
                <a:latin typeface="Times New Roman" panose="02020603050405020304" pitchFamily="18" charset="0"/>
                <a:cs typeface="Times New Roman" panose="02020603050405020304" pitchFamily="18" charset="0"/>
              </a:rPr>
              <a:t>1937 р.</a:t>
            </a:r>
            <a:r>
              <a:rPr lang="uk-UA" sz="3600" b="1" dirty="0">
                <a:latin typeface="Times New Roman" panose="02020603050405020304" pitchFamily="18" charset="0"/>
                <a:cs typeface="Times New Roman" panose="02020603050405020304" pitchFamily="18" charset="0"/>
              </a:rPr>
              <a:t> ІНК отримав перемогу на виборах і сформував свої уряди всюди, за винятком двох провінцій – Пенджабі і Бенгалії (там перемогла Мусульманська ліга). </a:t>
            </a:r>
          </a:p>
          <a:p>
            <a:pPr marL="0" indent="0" algn="just">
              <a:buNone/>
            </a:pPr>
            <a:r>
              <a:rPr lang="uk-UA" sz="3600" b="1" dirty="0">
                <a:latin typeface="Times New Roman" panose="02020603050405020304" pitchFamily="18" charset="0"/>
                <a:cs typeface="Times New Roman" panose="02020603050405020304" pitchFamily="18" charset="0"/>
              </a:rPr>
              <a:t>Відразу ж змінилася місцева політика: були звільнені політичні ув’язнені, відновлені демократичні свободи, скасована цензура. Стала проводитися нова соціальна політика, приймалися закони, що розширюють права селян-орендаторів, обмежувалися розміри сплачуваної орендаторами ренти, встановлювався мораторій на виплату лихварської заборгованості  шарами.</a:t>
            </a:r>
          </a:p>
        </p:txBody>
      </p:sp>
    </p:spTree>
    <p:extLst>
      <p:ext uri="{BB962C8B-B14F-4D97-AF65-F5344CB8AC3E}">
        <p14:creationId xmlns:p14="http://schemas.microsoft.com/office/powerpoint/2010/main" val="28698215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01445"/>
            <a:ext cx="12191999" cy="6356557"/>
          </a:xfrm>
        </p:spPr>
        <p:txBody>
          <a:bodyPr>
            <a:normAutofit fontScale="775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Нові провінційні уряди в рамках відведених їм повноважень стали заохочувати розвиток національного підприємництва, сприяючи витісненню англійського капіталу з індійської економіки. Англія поступово втрачала свої позиції в Індії. </a:t>
            </a:r>
          </a:p>
          <a:p>
            <a:pPr marL="0" indent="0" algn="just">
              <a:buNone/>
            </a:pPr>
            <a:r>
              <a:rPr lang="uk-UA" sz="3600" b="1" dirty="0">
                <a:latin typeface="Times New Roman" panose="02020603050405020304" pitchFamily="18" charset="0"/>
                <a:cs typeface="Times New Roman" panose="02020603050405020304" pitchFamily="18" charset="0"/>
              </a:rPr>
              <a:t>Разом з тим, ускладнилися і без того напружені відносини між двома релігійними общинами: індусами і мусульманами. Поява автономних провінцій з явним переважанням мусульманського населення готувала ґрунт для майбутнього розділу країни. </a:t>
            </a:r>
          </a:p>
          <a:p>
            <a:pPr marL="0" indent="0" algn="just">
              <a:buNone/>
            </a:pPr>
            <a:r>
              <a:rPr lang="uk-UA" sz="3600" b="1" dirty="0">
                <a:latin typeface="Times New Roman" panose="02020603050405020304" pitchFamily="18" charset="0"/>
                <a:cs typeface="Times New Roman" panose="02020603050405020304" pitchFamily="18" charset="0"/>
              </a:rPr>
              <a:t>Мусульманська ліга все більше орієнтувала своїх прихильників на </a:t>
            </a:r>
            <a:r>
              <a:rPr lang="uk-UA" sz="3600" b="1" dirty="0" err="1">
                <a:latin typeface="Times New Roman" panose="02020603050405020304" pitchFamily="18" charset="0"/>
                <a:cs typeface="Times New Roman" panose="02020603050405020304" pitchFamily="18" charset="0"/>
              </a:rPr>
              <a:t>неспівпрацю</a:t>
            </a:r>
            <a:r>
              <a:rPr lang="uk-UA" sz="3600" b="1" dirty="0">
                <a:latin typeface="Times New Roman" panose="02020603050405020304" pitchFamily="18" charset="0"/>
                <a:cs typeface="Times New Roman" panose="02020603050405020304" pitchFamily="18" charset="0"/>
              </a:rPr>
              <a:t> з ІНК: </a:t>
            </a:r>
            <a:r>
              <a:rPr lang="uk-UA" sz="3600" b="1" dirty="0">
                <a:highlight>
                  <a:srgbClr val="FF0000"/>
                </a:highlight>
                <a:latin typeface="Times New Roman" panose="02020603050405020304" pitchFamily="18" charset="0"/>
                <a:cs typeface="Times New Roman" panose="02020603050405020304" pitchFamily="18" charset="0"/>
              </a:rPr>
              <a:t>у 1938 р. М. А. </a:t>
            </a:r>
            <a:r>
              <a:rPr lang="uk-UA" sz="3600" b="1" dirty="0" err="1">
                <a:highlight>
                  <a:srgbClr val="FF0000"/>
                </a:highlight>
                <a:latin typeface="Times New Roman" panose="02020603050405020304" pitchFamily="18" charset="0"/>
                <a:cs typeface="Times New Roman" panose="02020603050405020304" pitchFamily="18" charset="0"/>
              </a:rPr>
              <a:t>Джінна</a:t>
            </a:r>
            <a:r>
              <a:rPr lang="uk-UA" sz="3600" b="1" dirty="0">
                <a:highlight>
                  <a:srgbClr val="FF0000"/>
                </a:highlight>
                <a:latin typeface="Times New Roman" panose="02020603050405020304" pitchFamily="18" charset="0"/>
                <a:cs typeface="Times New Roman" panose="02020603050405020304" pitchFamily="18" charset="0"/>
              </a:rPr>
              <a:t> на сесії в Калькутті навіть призвав виключати мусульман-членів Конгресу з Ліги</a:t>
            </a:r>
            <a:r>
              <a:rPr lang="uk-UA" sz="3600" b="1" dirty="0">
                <a:latin typeface="Times New Roman" panose="02020603050405020304" pitchFamily="18" charset="0"/>
                <a:cs typeface="Times New Roman" panose="02020603050405020304" pitchFamily="18" charset="0"/>
              </a:rPr>
              <a:t>. Мусульманська община поступово схилялася до створення в Індії свого «національного осередку».</a:t>
            </a:r>
          </a:p>
        </p:txBody>
      </p:sp>
    </p:spTree>
    <p:extLst>
      <p:ext uri="{BB962C8B-B14F-4D97-AF65-F5344CB8AC3E}">
        <p14:creationId xmlns:p14="http://schemas.microsoft.com/office/powerpoint/2010/main" val="2213888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Після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що завершилася в травні 1933 р., ІНК вдалося зберегти свою масову базу і вплив в країні. Під його егідою розвернувся рух в селянському середовищі за зниження орендної платні, земельного податку, лихварського відсотка. З </a:t>
            </a:r>
            <a:r>
              <a:rPr lang="uk-UA" sz="3600" b="1" dirty="0">
                <a:highlight>
                  <a:srgbClr val="FF0000"/>
                </a:highlight>
                <a:latin typeface="Times New Roman" panose="02020603050405020304" pitchFamily="18" charset="0"/>
                <a:cs typeface="Times New Roman" panose="02020603050405020304" pitchFamily="18" charset="0"/>
              </a:rPr>
              <a:t>1936 р.</a:t>
            </a:r>
            <a:r>
              <a:rPr lang="uk-UA" sz="3600" b="1" dirty="0">
                <a:latin typeface="Times New Roman" panose="02020603050405020304" pitchFamily="18" charset="0"/>
                <a:cs typeface="Times New Roman" panose="02020603050405020304" pitchFamily="18" charset="0"/>
              </a:rPr>
              <a:t> цю роботу координує спеціально створена в рамках Конгресу селянська організація «</a:t>
            </a:r>
            <a:r>
              <a:rPr lang="uk-UA" sz="3600" b="1" dirty="0" err="1">
                <a:highlight>
                  <a:srgbClr val="FF0000"/>
                </a:highlight>
                <a:latin typeface="Times New Roman" panose="02020603050405020304" pitchFamily="18" charset="0"/>
                <a:cs typeface="Times New Roman" panose="02020603050405020304" pitchFamily="18" charset="0"/>
              </a:rPr>
              <a:t>Кисан</a:t>
            </a:r>
            <a:r>
              <a:rPr lang="uk-UA" sz="3600" b="1" dirty="0">
                <a:highlight>
                  <a:srgbClr val="FF0000"/>
                </a:highlight>
                <a:latin typeface="Times New Roman" panose="02020603050405020304" pitchFamily="18" charset="0"/>
                <a:cs typeface="Times New Roman" panose="02020603050405020304" pitchFamily="18" charset="0"/>
              </a:rPr>
              <a:t> </a:t>
            </a:r>
            <a:r>
              <a:rPr lang="uk-UA" sz="3600" b="1" dirty="0" err="1">
                <a:highlight>
                  <a:srgbClr val="FF0000"/>
                </a:highlight>
                <a:latin typeface="Times New Roman" panose="02020603050405020304" pitchFamily="18" charset="0"/>
                <a:cs typeface="Times New Roman" panose="02020603050405020304" pitchFamily="18" charset="0"/>
              </a:rPr>
              <a:t>сабха</a:t>
            </a:r>
            <a:r>
              <a:rPr lang="uk-UA" sz="3600" b="1" dirty="0">
                <a:latin typeface="Times New Roman" panose="02020603050405020304" pitchFamily="18" charset="0"/>
                <a:cs typeface="Times New Roman" panose="02020603050405020304" pitchFamily="18" charset="0"/>
              </a:rPr>
              <a:t>». Створюються в структурі ІНК і інші масові громадські організації (Федерація студентів, Асоціація прогресивних письменників і т. п.).</a:t>
            </a:r>
          </a:p>
        </p:txBody>
      </p:sp>
    </p:spTree>
    <p:extLst>
      <p:ext uri="{BB962C8B-B14F-4D97-AF65-F5344CB8AC3E}">
        <p14:creationId xmlns:p14="http://schemas.microsoft.com/office/powerpoint/2010/main" val="30690074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Звернув увагу ІНК і на князівства, які формально не входили до складу англійської колонії. Там були створені філіали ІНК. </a:t>
            </a:r>
          </a:p>
          <a:p>
            <a:pPr marL="0" indent="0" algn="just">
              <a:buNone/>
            </a:pPr>
            <a:r>
              <a:rPr lang="uk-UA" sz="3600" b="1" dirty="0">
                <a:latin typeface="Times New Roman" panose="02020603050405020304" pitchFamily="18" charset="0"/>
                <a:cs typeface="Times New Roman" panose="02020603050405020304" pitchFamily="18" charset="0"/>
              </a:rPr>
              <a:t>З </a:t>
            </a:r>
            <a:r>
              <a:rPr lang="uk-UA" sz="3600" b="1" dirty="0">
                <a:highlight>
                  <a:srgbClr val="FF0000"/>
                </a:highlight>
                <a:latin typeface="Times New Roman" panose="02020603050405020304" pitchFamily="18" charset="0"/>
                <a:cs typeface="Times New Roman" panose="02020603050405020304" pitchFamily="18" charset="0"/>
              </a:rPr>
              <a:t>1937 р.</a:t>
            </a:r>
            <a:r>
              <a:rPr lang="uk-UA" sz="3600" b="1" dirty="0">
                <a:latin typeface="Times New Roman" panose="02020603050405020304" pitchFamily="18" charset="0"/>
                <a:cs typeface="Times New Roman" panose="02020603050405020304" pitchFamily="18" charset="0"/>
              </a:rPr>
              <a:t> в князівствах </a:t>
            </a:r>
            <a:r>
              <a:rPr lang="uk-UA" sz="3600" b="1" dirty="0" err="1">
                <a:latin typeface="Times New Roman" panose="02020603050405020304" pitchFamily="18" charset="0"/>
                <a:cs typeface="Times New Roman" panose="02020603050405020304" pitchFamily="18" charset="0"/>
              </a:rPr>
              <a:t>Майсур</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Траванкур</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Раджкот</a:t>
            </a:r>
            <a:r>
              <a:rPr lang="uk-UA" sz="3600" b="1" dirty="0">
                <a:latin typeface="Times New Roman" panose="02020603050405020304" pitchFamily="18" charset="0"/>
                <a:cs typeface="Times New Roman" panose="02020603050405020304" pitchFamily="18" charset="0"/>
              </a:rPr>
              <a:t> пройшли </a:t>
            </a:r>
            <a:r>
              <a:rPr lang="uk-UA" sz="3600" b="1" dirty="0" err="1">
                <a:latin typeface="Times New Roman" panose="02020603050405020304" pitchFamily="18" charset="0"/>
                <a:cs typeface="Times New Roman" panose="02020603050405020304" pitchFamily="18" charset="0"/>
              </a:rPr>
              <a:t>хартали</a:t>
            </a:r>
            <a:r>
              <a:rPr lang="uk-UA" sz="3600" b="1" dirty="0">
                <a:latin typeface="Times New Roman" panose="02020603050405020304" pitchFamily="18" charset="0"/>
                <a:cs typeface="Times New Roman" panose="02020603050405020304" pitchFamily="18" charset="0"/>
              </a:rPr>
              <a:t> на знак протесту проти деспотичної влади князів. Багато лідерів Конгресу взяли в них участь. Підтримав ІНК і селянські виступи у ряді князівств, наприклад в Кашмірі.</a:t>
            </a:r>
          </a:p>
        </p:txBody>
      </p:sp>
    </p:spTree>
    <p:extLst>
      <p:ext uri="{BB962C8B-B14F-4D97-AF65-F5344CB8AC3E}">
        <p14:creationId xmlns:p14="http://schemas.microsoft.com/office/powerpoint/2010/main" val="42815275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fontScale="775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На сесії ІНК в </a:t>
            </a:r>
            <a:r>
              <a:rPr lang="uk-UA" sz="3600" b="1" dirty="0" err="1">
                <a:latin typeface="Times New Roman" panose="02020603050405020304" pitchFamily="18" charset="0"/>
                <a:cs typeface="Times New Roman" panose="02020603050405020304" pitchFamily="18" charset="0"/>
              </a:rPr>
              <a:t>Лакхнау</a:t>
            </a:r>
            <a:r>
              <a:rPr lang="uk-UA" sz="3600" b="1" dirty="0">
                <a:latin typeface="Times New Roman" panose="02020603050405020304" pitchFamily="18" charset="0"/>
                <a:cs typeface="Times New Roman" panose="02020603050405020304" pitchFamily="18" charset="0"/>
              </a:rPr>
              <a:t> в </a:t>
            </a:r>
            <a:r>
              <a:rPr lang="uk-UA" sz="3600" b="1" dirty="0">
                <a:highlight>
                  <a:srgbClr val="FF0000"/>
                </a:highlight>
                <a:latin typeface="Times New Roman" panose="02020603050405020304" pitchFamily="18" charset="0"/>
                <a:cs typeface="Times New Roman" panose="02020603050405020304" pitchFamily="18" charset="0"/>
              </a:rPr>
              <a:t>травні 1936 р.</a:t>
            </a:r>
            <a:r>
              <a:rPr lang="uk-UA" sz="3600" b="1" dirty="0">
                <a:latin typeface="Times New Roman" panose="02020603050405020304" pitchFamily="18" charset="0"/>
                <a:cs typeface="Times New Roman" panose="02020603050405020304" pitchFamily="18" charset="0"/>
              </a:rPr>
              <a:t> відбулося посилення лівого крила партії. Президентом ІНК був вибраний молодий лідер </a:t>
            </a:r>
            <a:r>
              <a:rPr lang="uk-UA" sz="3600" b="1" dirty="0" err="1">
                <a:highlight>
                  <a:srgbClr val="800000"/>
                </a:highlight>
                <a:latin typeface="Times New Roman" panose="02020603050405020304" pitchFamily="18" charset="0"/>
                <a:cs typeface="Times New Roman" panose="02020603050405020304" pitchFamily="18" charset="0"/>
              </a:rPr>
              <a:t>Джавахарлал</a:t>
            </a:r>
            <a:r>
              <a:rPr lang="uk-UA" sz="3600" b="1" dirty="0">
                <a:highlight>
                  <a:srgbClr val="800000"/>
                </a:highlight>
                <a:latin typeface="Times New Roman" panose="02020603050405020304" pitchFamily="18" charset="0"/>
                <a:cs typeface="Times New Roman" panose="02020603050405020304" pitchFamily="18" charset="0"/>
              </a:rPr>
              <a:t> </a:t>
            </a:r>
            <a:r>
              <a:rPr lang="uk-UA" sz="3600" b="1" dirty="0" err="1">
                <a:highlight>
                  <a:srgbClr val="800000"/>
                </a:highlight>
                <a:latin typeface="Times New Roman" panose="02020603050405020304" pitchFamily="18" charset="0"/>
                <a:cs typeface="Times New Roman" panose="02020603050405020304" pitchFamily="18" charset="0"/>
              </a:rPr>
              <a:t>Неру</a:t>
            </a:r>
            <a:r>
              <a:rPr lang="uk-UA" sz="3600" b="1" dirty="0">
                <a:latin typeface="Times New Roman" panose="02020603050405020304" pitchFamily="18" charset="0"/>
                <a:cs typeface="Times New Roman" panose="02020603050405020304" pitchFamily="18" charset="0"/>
              </a:rPr>
              <a:t>, ліві одержали в Робочому комітеті 1/3 місць. </a:t>
            </a:r>
          </a:p>
          <a:p>
            <a:pPr marL="0" indent="0" algn="just">
              <a:buNone/>
            </a:pPr>
            <a:r>
              <a:rPr lang="uk-UA" sz="3600" b="1" dirty="0">
                <a:latin typeface="Times New Roman" panose="02020603050405020304" pitchFamily="18" charset="0"/>
                <a:cs typeface="Times New Roman" panose="02020603050405020304" pitchFamily="18" charset="0"/>
              </a:rPr>
              <a:t>Проте участь ІНК у виборах, а потім у формуванні урядів в провінціях викликали в Конгресі боротьбу за місця в адміністративних і урядових органах. Деякі лідери ІНК зберегли контроль над партійним апаратом, інші ж зайняли пости в адміністративних органах. У ряді провінцій справа дійшла до демонстрацій, які проводилися партійними функціонерами проти урядів, сформованих ІНК. Ці люди мали своїх покровителів і в центральному </a:t>
            </a:r>
            <a:r>
              <a:rPr lang="uk-UA" sz="3600" b="1" dirty="0" err="1">
                <a:latin typeface="Times New Roman" panose="02020603050405020304" pitchFamily="18" charset="0"/>
                <a:cs typeface="Times New Roman" panose="02020603050405020304" pitchFamily="18" charset="0"/>
              </a:rPr>
              <a:t>апараті</a:t>
            </a:r>
            <a:r>
              <a:rPr lang="uk-UA" sz="3600" b="1" dirty="0">
                <a:latin typeface="Times New Roman" panose="02020603050405020304" pitchFamily="18" charset="0"/>
                <a:cs typeface="Times New Roman" panose="02020603050405020304" pitchFamily="18" charset="0"/>
              </a:rPr>
              <a:t> партії. </a:t>
            </a:r>
          </a:p>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solidFill>
                  <a:srgbClr val="FFFF00"/>
                </a:solidFill>
                <a:latin typeface="Times New Roman" panose="02020603050405020304" pitchFamily="18" charset="0"/>
                <a:cs typeface="Times New Roman" panose="02020603050405020304" pitchFamily="18" charset="0"/>
              </a:rPr>
              <a:t>1938 р. </a:t>
            </a:r>
            <a:r>
              <a:rPr lang="uk-UA" sz="3600" b="1" dirty="0">
                <a:latin typeface="Times New Roman" panose="02020603050405020304" pitchFamily="18" charset="0"/>
                <a:cs typeface="Times New Roman" panose="02020603050405020304" pitchFamily="18" charset="0"/>
              </a:rPr>
              <a:t>головою ІНК обирається один з лідерів лівого крила партії – </a:t>
            </a:r>
            <a:r>
              <a:rPr lang="uk-UA" sz="3600" b="1" dirty="0" err="1">
                <a:highlight>
                  <a:srgbClr val="800000"/>
                </a:highlight>
                <a:latin typeface="Times New Roman" panose="02020603050405020304" pitchFamily="18" charset="0"/>
                <a:cs typeface="Times New Roman" panose="02020603050405020304" pitchFamily="18" charset="0"/>
              </a:rPr>
              <a:t>Субхас</a:t>
            </a:r>
            <a:r>
              <a:rPr lang="uk-UA" sz="3600" b="1" dirty="0">
                <a:highlight>
                  <a:srgbClr val="800000"/>
                </a:highlight>
                <a:latin typeface="Times New Roman" panose="02020603050405020304" pitchFamily="18" charset="0"/>
                <a:cs typeface="Times New Roman" panose="02020603050405020304" pitchFamily="18" charset="0"/>
              </a:rPr>
              <a:t> </a:t>
            </a:r>
            <a:r>
              <a:rPr lang="uk-UA" sz="3600" b="1" dirty="0" err="1">
                <a:highlight>
                  <a:srgbClr val="800000"/>
                </a:highlight>
                <a:latin typeface="Times New Roman" panose="02020603050405020304" pitchFamily="18" charset="0"/>
                <a:cs typeface="Times New Roman" panose="02020603050405020304" pitchFamily="18" charset="0"/>
              </a:rPr>
              <a:t>Чандра</a:t>
            </a:r>
            <a:r>
              <a:rPr lang="uk-UA" sz="3600" b="1" dirty="0">
                <a:highlight>
                  <a:srgbClr val="800000"/>
                </a:highlight>
                <a:latin typeface="Times New Roman" panose="02020603050405020304" pitchFamily="18" charset="0"/>
                <a:cs typeface="Times New Roman" panose="02020603050405020304" pitchFamily="18" charset="0"/>
              </a:rPr>
              <a:t> Бос</a:t>
            </a:r>
            <a:r>
              <a:rPr lang="uk-UA" sz="3600" b="1" dirty="0">
                <a:latin typeface="Times New Roman" panose="02020603050405020304" pitchFamily="18" charset="0"/>
                <a:cs typeface="Times New Roman" panose="02020603050405020304" pitchFamily="18" charset="0"/>
              </a:rPr>
              <a:t>. У </a:t>
            </a:r>
            <a:r>
              <a:rPr lang="uk-UA" sz="3600" b="1" dirty="0">
                <a:solidFill>
                  <a:srgbClr val="FFFF00"/>
                </a:solidFill>
                <a:latin typeface="Times New Roman" panose="02020603050405020304" pitchFamily="18" charset="0"/>
                <a:cs typeface="Times New Roman" panose="02020603050405020304" pitchFamily="18" charset="0"/>
              </a:rPr>
              <a:t>квітні 1939 р. </a:t>
            </a:r>
            <a:r>
              <a:rPr lang="uk-UA" sz="3600" b="1" dirty="0">
                <a:latin typeface="Times New Roman" panose="02020603050405020304" pitchFamily="18" charset="0"/>
                <a:cs typeface="Times New Roman" panose="02020603050405020304" pitchFamily="18" charset="0"/>
              </a:rPr>
              <a:t>його змусили піти з поста голови ІНК по звинуваченню в інтригах.</a:t>
            </a:r>
          </a:p>
        </p:txBody>
      </p:sp>
    </p:spTree>
    <p:extLst>
      <p:ext uri="{BB962C8B-B14F-4D97-AF65-F5344CB8AC3E}">
        <p14:creationId xmlns:p14="http://schemas.microsoft.com/office/powerpoint/2010/main" val="21806819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1"/>
            <a:ext cx="12191999" cy="618836"/>
          </a:xfrm>
        </p:spPr>
        <p:txBody>
          <a:bodyPr>
            <a:noAutofit/>
          </a:bodyPr>
          <a:lstStyle/>
          <a:p>
            <a:r>
              <a:rPr lang="uk-UA" sz="2700" dirty="0">
                <a:solidFill>
                  <a:srgbClr val="002060"/>
                </a:solidFill>
                <a:effectLst/>
                <a:highlight>
                  <a:srgbClr val="00FFFF"/>
                </a:highlight>
              </a:rPr>
              <a:t>7. Індія напередодні Другої світової війни (1935–1939)</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589936"/>
            <a:ext cx="12191999" cy="6268066"/>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Змінив його на цій посаді </a:t>
            </a:r>
            <a:r>
              <a:rPr lang="uk-UA" sz="4000" b="1" dirty="0" err="1">
                <a:highlight>
                  <a:srgbClr val="800000"/>
                </a:highlight>
                <a:latin typeface="Times New Roman" panose="02020603050405020304" pitchFamily="18" charset="0"/>
                <a:cs typeface="Times New Roman" panose="02020603050405020304" pitchFamily="18" charset="0"/>
              </a:rPr>
              <a:t>Раджендра</a:t>
            </a:r>
            <a:r>
              <a:rPr lang="uk-UA" sz="4000" b="1" dirty="0">
                <a:highlight>
                  <a:srgbClr val="800000"/>
                </a:highlight>
                <a:latin typeface="Times New Roman" panose="02020603050405020304" pitchFamily="18" charset="0"/>
                <a:cs typeface="Times New Roman" panose="02020603050405020304" pitchFamily="18" charset="0"/>
              </a:rPr>
              <a:t> </a:t>
            </a:r>
            <a:r>
              <a:rPr lang="uk-UA" sz="4000" b="1" dirty="0" err="1">
                <a:highlight>
                  <a:srgbClr val="800000"/>
                </a:highlight>
                <a:latin typeface="Times New Roman" panose="02020603050405020304" pitchFamily="18" charset="0"/>
                <a:cs typeface="Times New Roman" panose="02020603050405020304" pitchFamily="18" charset="0"/>
              </a:rPr>
              <a:t>Прасад</a:t>
            </a:r>
            <a:r>
              <a:rPr lang="uk-UA" sz="4000" b="1" dirty="0">
                <a:latin typeface="Times New Roman" panose="02020603050405020304" pitchFamily="18" charset="0"/>
                <a:cs typeface="Times New Roman" panose="02020603050405020304" pitchFamily="18" charset="0"/>
              </a:rPr>
              <a:t>. </a:t>
            </a:r>
            <a:r>
              <a:rPr lang="uk-UA" sz="4000" b="1" dirty="0" err="1">
                <a:latin typeface="Times New Roman" panose="02020603050405020304" pitchFamily="18" charset="0"/>
                <a:cs typeface="Times New Roman" panose="02020603050405020304" pitchFamily="18" charset="0"/>
              </a:rPr>
              <a:t>Піздніше</a:t>
            </a:r>
            <a:r>
              <a:rPr lang="uk-UA" sz="4000" b="1" dirty="0">
                <a:latin typeface="Times New Roman" panose="02020603050405020304" pitchFamily="18" charset="0"/>
                <a:cs typeface="Times New Roman" panose="02020603050405020304" pitchFamily="18" charset="0"/>
              </a:rPr>
              <a:t> С.Ч. Бос був виключений з ІНК, він заснував свою партію – </a:t>
            </a:r>
            <a:r>
              <a:rPr lang="uk-UA" sz="4000" b="1" dirty="0">
                <a:highlight>
                  <a:srgbClr val="0000FF"/>
                </a:highlight>
                <a:latin typeface="Times New Roman" panose="02020603050405020304" pitchFamily="18" charset="0"/>
                <a:cs typeface="Times New Roman" panose="02020603050405020304" pitchFamily="18" charset="0"/>
              </a:rPr>
              <a:t>Форвард блок</a:t>
            </a:r>
            <a:r>
              <a:rPr lang="uk-UA" sz="4000" b="1" dirty="0">
                <a:latin typeface="Times New Roman" panose="02020603050405020304" pitchFamily="18" charset="0"/>
                <a:cs typeface="Times New Roman" panose="02020603050405020304" pitchFamily="18" charset="0"/>
              </a:rPr>
              <a:t>, а в роки війни став креатурою японців і очолював створену ними Індійську національну армію (ІНА). </a:t>
            </a:r>
          </a:p>
          <a:p>
            <a:pPr marL="0" indent="0" algn="just">
              <a:buNone/>
            </a:pPr>
            <a:r>
              <a:rPr lang="uk-UA" sz="4000" b="1" dirty="0">
                <a:latin typeface="Times New Roman" panose="02020603050405020304" pitchFamily="18" charset="0"/>
                <a:cs typeface="Times New Roman" panose="02020603050405020304" pitchFamily="18" charset="0"/>
              </a:rPr>
              <a:t>Всі ці процеси свідчили про те, що поступово ІНК перетворюється на правлячу партію Індії.</a:t>
            </a:r>
          </a:p>
        </p:txBody>
      </p:sp>
    </p:spTree>
    <p:extLst>
      <p:ext uri="{BB962C8B-B14F-4D97-AF65-F5344CB8AC3E}">
        <p14:creationId xmlns:p14="http://schemas.microsoft.com/office/powerpoint/2010/main" val="2400093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Ще в 1930-х рр. лідери фашистських держав неодноразово намагалися встановити контакти з видними діячами ІНК. Відомо, наприклад, що </a:t>
            </a:r>
            <a:r>
              <a:rPr lang="uk-UA" sz="3600" b="1" dirty="0">
                <a:highlight>
                  <a:srgbClr val="800000"/>
                </a:highlight>
                <a:latin typeface="Times New Roman" panose="02020603050405020304" pitchFamily="18" charset="0"/>
                <a:cs typeface="Times New Roman" panose="02020603050405020304" pitchFamily="18" charset="0"/>
              </a:rPr>
              <a:t>Муссоліні </a:t>
            </a:r>
            <a:r>
              <a:rPr lang="uk-UA" sz="3600" b="1" dirty="0">
                <a:latin typeface="Times New Roman" panose="02020603050405020304" pitchFamily="18" charset="0"/>
                <a:cs typeface="Times New Roman" panose="02020603050405020304" pitchFamily="18" charset="0"/>
              </a:rPr>
              <a:t>робив спроби зустрітися з Д. </a:t>
            </a:r>
            <a:r>
              <a:rPr lang="uk-UA" sz="3600" b="1" dirty="0" err="1">
                <a:latin typeface="Times New Roman" panose="02020603050405020304" pitchFamily="18" charset="0"/>
                <a:cs typeface="Times New Roman" panose="02020603050405020304" pitchFamily="18" charset="0"/>
              </a:rPr>
              <a:t>Неру</a:t>
            </a:r>
            <a:r>
              <a:rPr lang="uk-UA" sz="3600" b="1" dirty="0">
                <a:latin typeface="Times New Roman" panose="02020603050405020304" pitchFamily="18" charset="0"/>
                <a:cs typeface="Times New Roman" panose="02020603050405020304" pitchFamily="18" charset="0"/>
              </a:rPr>
              <a:t>, але той відкидав будь-яку таку можливість по принципових міркуваннях. Для абсолютної більшості індійців фашизм був абсолютно неприйнятний, його філософія по праву вважалася антигуманною і такою, що суперечить духу індуїзму.</a:t>
            </a:r>
          </a:p>
        </p:txBody>
      </p:sp>
    </p:spTree>
    <p:extLst>
      <p:ext uri="{BB962C8B-B14F-4D97-AF65-F5344CB8AC3E}">
        <p14:creationId xmlns:p14="http://schemas.microsoft.com/office/powerpoint/2010/main" val="29328903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92500"/>
          </a:bodyPr>
          <a:lstStyle/>
          <a:p>
            <a:pPr marL="0" indent="0" algn="just">
              <a:buNone/>
            </a:pPr>
            <a:r>
              <a:rPr lang="uk-UA" sz="3600" b="1" dirty="0">
                <a:latin typeface="Times New Roman" panose="02020603050405020304" pitchFamily="18" charset="0"/>
                <a:cs typeface="Times New Roman" panose="02020603050405020304" pitchFamily="18" charset="0"/>
              </a:rPr>
              <a:t>Тому, на відміну, наприклад, від мусульманських країн, розраховувати на симпатії в Індії за принципом «ворог мого ворога – мій друг» керівникам фашистських держав не доводилося. Населення готове було підтримати антифашистську коаліцію. </a:t>
            </a:r>
          </a:p>
          <a:p>
            <a:pPr marL="0" indent="0" algn="just">
              <a:buNone/>
            </a:pPr>
            <a:r>
              <a:rPr lang="uk-UA" sz="3600" b="1" dirty="0">
                <a:latin typeface="Times New Roman" panose="02020603050405020304" pitchFamily="18" charset="0"/>
                <a:cs typeface="Times New Roman" panose="02020603050405020304" pitchFamily="18" charset="0"/>
              </a:rPr>
              <a:t>Але коли у </a:t>
            </a:r>
            <a:r>
              <a:rPr lang="uk-UA" sz="3600" b="1" dirty="0">
                <a:highlight>
                  <a:srgbClr val="800000"/>
                </a:highlight>
                <a:latin typeface="Times New Roman" panose="02020603050405020304" pitchFamily="18" charset="0"/>
                <a:cs typeface="Times New Roman" panose="02020603050405020304" pitchFamily="18" charset="0"/>
              </a:rPr>
              <a:t>вересні 1939 р.</a:t>
            </a:r>
            <a:r>
              <a:rPr lang="uk-UA" sz="3600" b="1" dirty="0">
                <a:latin typeface="Times New Roman" panose="02020603050405020304" pitchFamily="18" charset="0"/>
                <a:cs typeface="Times New Roman" panose="02020603050405020304" pitchFamily="18" charset="0"/>
              </a:rPr>
              <a:t> віце-король </a:t>
            </a:r>
            <a:r>
              <a:rPr lang="uk-UA" sz="3600" b="1" dirty="0" err="1">
                <a:latin typeface="Times New Roman" panose="02020603050405020304" pitchFamily="18" charset="0"/>
                <a:cs typeface="Times New Roman" panose="02020603050405020304" pitchFamily="18" charset="0"/>
              </a:rPr>
              <a:t>Лінлітгоу</a:t>
            </a:r>
            <a:r>
              <a:rPr lang="en-US" sz="3600" b="1" dirty="0">
                <a:latin typeface="Times New Roman" panose="02020603050405020304" pitchFamily="18" charset="0"/>
                <a:cs typeface="Times New Roman" panose="02020603050405020304" pitchFamily="18" charset="0"/>
              </a:rPr>
              <a:t> </a:t>
            </a:r>
            <a:r>
              <a:rPr lang="uk-UA" sz="3600" b="1" dirty="0">
                <a:latin typeface="Times New Roman" panose="02020603050405020304" pitchFamily="18" charset="0"/>
                <a:cs typeface="Times New Roman" panose="02020603050405020304" pitchFamily="18" charset="0"/>
              </a:rPr>
              <a:t>(</a:t>
            </a:r>
            <a:r>
              <a:rPr lang="ru-RU" sz="3600" b="1" dirty="0" err="1">
                <a:solidFill>
                  <a:srgbClr val="FFFF00"/>
                </a:solidFill>
                <a:latin typeface="Times New Roman" panose="02020603050405020304" pitchFamily="18" charset="0"/>
                <a:cs typeface="Times New Roman" panose="02020603050405020304" pitchFamily="18" charset="0"/>
              </a:rPr>
              <a:t>Віктор</a:t>
            </a:r>
            <a:r>
              <a:rPr lang="ru-RU" sz="3600" b="1" dirty="0">
                <a:solidFill>
                  <a:srgbClr val="FFFF00"/>
                </a:solidFill>
                <a:latin typeface="Times New Roman" panose="02020603050405020304" pitchFamily="18" charset="0"/>
                <a:cs typeface="Times New Roman" panose="02020603050405020304" pitchFamily="18" charset="0"/>
              </a:rPr>
              <a:t> Александр Джон Хоуп, 2-й </a:t>
            </a:r>
            <a:r>
              <a:rPr lang="ru-RU" sz="3600" b="1" dirty="0" err="1">
                <a:solidFill>
                  <a:srgbClr val="FFFF00"/>
                </a:solidFill>
                <a:latin typeface="Times New Roman" panose="02020603050405020304" pitchFamily="18" charset="0"/>
                <a:cs typeface="Times New Roman" panose="02020603050405020304" pitchFamily="18" charset="0"/>
              </a:rPr>
              <a:t>маркіз</a:t>
            </a:r>
            <a:r>
              <a:rPr lang="ru-RU" sz="3600" b="1" dirty="0">
                <a:solidFill>
                  <a:srgbClr val="FFFF00"/>
                </a:solidFill>
                <a:latin typeface="Times New Roman" panose="02020603050405020304" pitchFamily="18" charset="0"/>
                <a:cs typeface="Times New Roman" panose="02020603050405020304" pitchFamily="18" charset="0"/>
              </a:rPr>
              <a:t> </a:t>
            </a:r>
            <a:r>
              <a:rPr lang="ru-RU" sz="3600" b="1" dirty="0" err="1">
                <a:solidFill>
                  <a:srgbClr val="FFFF00"/>
                </a:solidFill>
                <a:latin typeface="Times New Roman" panose="02020603050405020304" pitchFamily="18" charset="0"/>
                <a:cs typeface="Times New Roman" panose="02020603050405020304" pitchFamily="18" charset="0"/>
              </a:rPr>
              <a:t>Лінлітгоу</a:t>
            </a:r>
            <a:r>
              <a:rPr lang="ru-RU" sz="3600" b="1" dirty="0">
                <a:latin typeface="Times New Roman" panose="02020603050405020304" pitchFamily="18" charset="0"/>
                <a:cs typeface="Times New Roman" panose="02020603050405020304" pitchFamily="18" charset="0"/>
              </a:rPr>
              <a:t>) </a:t>
            </a:r>
            <a:r>
              <a:rPr lang="uk-UA" sz="3600" b="1" dirty="0">
                <a:latin typeface="Times New Roman" panose="02020603050405020304" pitchFamily="18" charset="0"/>
                <a:cs typeface="Times New Roman" panose="02020603050405020304" pitchFamily="18" charset="0"/>
              </a:rPr>
              <a:t>відразу ж, без яких-небудь консультацій з індійськими політичними діячами, оголосив Індію воюючою стороною, це викликало обурення.</a:t>
            </a:r>
          </a:p>
        </p:txBody>
      </p:sp>
    </p:spTree>
    <p:extLst>
      <p:ext uri="{BB962C8B-B14F-4D97-AF65-F5344CB8AC3E}">
        <p14:creationId xmlns:p14="http://schemas.microsoft.com/office/powerpoint/2010/main" val="21182631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85000" lnSpcReduction="10000"/>
          </a:bodyPr>
          <a:lstStyle/>
          <a:p>
            <a:pPr marL="0" indent="0" algn="just">
              <a:buNone/>
            </a:pPr>
            <a:r>
              <a:rPr lang="uk-UA" sz="3600" b="1" dirty="0">
                <a:highlight>
                  <a:srgbClr val="FF0000"/>
                </a:highlight>
                <a:latin typeface="Times New Roman" panose="02020603050405020304" pitchFamily="18" charset="0"/>
                <a:cs typeface="Times New Roman" panose="02020603050405020304" pitchFamily="18" charset="0"/>
              </a:rPr>
              <a:t>14 вересня 1939 р.</a:t>
            </a:r>
            <a:r>
              <a:rPr lang="uk-UA" sz="3600" b="1" dirty="0">
                <a:latin typeface="Times New Roman" panose="02020603050405020304" pitchFamily="18" charset="0"/>
                <a:cs typeface="Times New Roman" panose="02020603050405020304" pitchFamily="18" charset="0"/>
              </a:rPr>
              <a:t> М.К. Ганді зустрівся з віце-королем </a:t>
            </a:r>
            <a:r>
              <a:rPr lang="uk-UA" sz="3600" b="1" dirty="0" err="1">
                <a:latin typeface="Times New Roman" panose="02020603050405020304" pitchFamily="18" charset="0"/>
                <a:cs typeface="Times New Roman" panose="02020603050405020304" pitchFamily="18" charset="0"/>
              </a:rPr>
              <a:t>Лінлітгоу</a:t>
            </a:r>
            <a:r>
              <a:rPr lang="uk-UA" sz="3600" b="1" dirty="0">
                <a:latin typeface="Times New Roman" panose="02020603050405020304" pitchFamily="18" charset="0"/>
                <a:cs typeface="Times New Roman" panose="02020603050405020304" pitchFamily="18" charset="0"/>
              </a:rPr>
              <a:t> і запропонував йому підтримку ІНК, але при цьому </a:t>
            </a:r>
            <a:r>
              <a:rPr lang="uk-UA" sz="3600" b="1" dirty="0">
                <a:solidFill>
                  <a:srgbClr val="FFFF00"/>
                </a:solidFill>
                <a:latin typeface="Times New Roman" panose="02020603050405020304" pitchFamily="18" charset="0"/>
                <a:cs typeface="Times New Roman" panose="02020603050405020304" pitchFamily="18" charset="0"/>
              </a:rPr>
              <a:t>висунув дві умови</a:t>
            </a:r>
            <a:r>
              <a:rPr lang="uk-UA" sz="3600" b="1" dirty="0">
                <a:latin typeface="Times New Roman" panose="02020603050405020304" pitchFamily="18" charset="0"/>
                <a:cs typeface="Times New Roman" panose="02020603050405020304" pitchFamily="18" charset="0"/>
              </a:rPr>
              <a:t>. Англійці повинні були твердо обіцяти надати незалежність Індії відразу після закінчення війни і негайно – повноваження у Виконавчій раді при віце-королі (тобто в Центральному уряді). </a:t>
            </a:r>
          </a:p>
          <a:p>
            <a:pPr marL="0" indent="0" algn="just">
              <a:buNone/>
            </a:pPr>
            <a:r>
              <a:rPr lang="uk-UA" sz="3600" b="1" dirty="0">
                <a:latin typeface="Times New Roman" panose="02020603050405020304" pitchFamily="18" charset="0"/>
                <a:cs typeface="Times New Roman" panose="02020603050405020304" pitchFamily="18" charset="0"/>
              </a:rPr>
              <a:t>Коли </a:t>
            </a:r>
            <a:r>
              <a:rPr lang="uk-UA" sz="3600" b="1" dirty="0">
                <a:highlight>
                  <a:srgbClr val="FF0000"/>
                </a:highlight>
                <a:latin typeface="Times New Roman" panose="02020603050405020304" pitchFamily="18" charset="0"/>
                <a:cs typeface="Times New Roman" panose="02020603050405020304" pitchFamily="18" charset="0"/>
              </a:rPr>
              <a:t>17 жовтня 1939 р.</a:t>
            </a:r>
            <a:r>
              <a:rPr lang="uk-UA" sz="3600" b="1" dirty="0">
                <a:latin typeface="Times New Roman" panose="02020603050405020304" pitchFamily="18" charset="0"/>
                <a:cs typeface="Times New Roman" panose="02020603050405020304" pitchFamily="18" charset="0"/>
              </a:rPr>
              <a:t> англійський уряд відхилив умови ІНК, це викликало розбіжності в Конгресі з приводу відношення до війни, причому більшість явно схилялася до відмови від підтримки Англії. У </a:t>
            </a:r>
            <a:r>
              <a:rPr lang="uk-UA" sz="3600" b="1" dirty="0">
                <a:highlight>
                  <a:srgbClr val="FF0000"/>
                </a:highlight>
                <a:latin typeface="Times New Roman" panose="02020603050405020304" pitchFamily="18" charset="0"/>
                <a:cs typeface="Times New Roman" panose="02020603050405020304" pitchFamily="18" charset="0"/>
              </a:rPr>
              <a:t>листопаді 1939 р. уряди</a:t>
            </a:r>
            <a:r>
              <a:rPr lang="uk-UA" sz="3600" b="1" dirty="0">
                <a:latin typeface="Times New Roman" panose="02020603050405020304" pitchFamily="18" charset="0"/>
                <a:cs typeface="Times New Roman" panose="02020603050405020304" pitchFamily="18" charset="0"/>
              </a:rPr>
              <a:t>, очолювані в провінціях ІНК, подали у відставку – </a:t>
            </a:r>
            <a:r>
              <a:rPr lang="uk-UA" sz="3600" b="1" dirty="0">
                <a:highlight>
                  <a:srgbClr val="800000"/>
                </a:highlight>
                <a:latin typeface="Times New Roman" panose="02020603050405020304" pitchFamily="18" charset="0"/>
                <a:cs typeface="Times New Roman" panose="02020603050405020304" pitchFamily="18" charset="0"/>
              </a:rPr>
              <a:t>це означало відмову від співпраці з англійською владою</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37352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Але демарш ІНК не змінив позиції англійців, а вакуум влади на місцях був заповнений: у Північно-Західній прикордонній провінції, Ассамі і Сінді були сформовані </a:t>
            </a:r>
            <a:r>
              <a:rPr lang="uk-UA" sz="4000" b="1" dirty="0">
                <a:highlight>
                  <a:srgbClr val="800000"/>
                </a:highlight>
                <a:latin typeface="Times New Roman" panose="02020603050405020304" pitchFamily="18" charset="0"/>
                <a:cs typeface="Times New Roman" panose="02020603050405020304" pitchFamily="18" charset="0"/>
              </a:rPr>
              <a:t>уряди Мусульманської ліги</a:t>
            </a:r>
            <a:r>
              <a:rPr lang="uk-UA" sz="4000" b="1" dirty="0">
                <a:latin typeface="Times New Roman" panose="02020603050405020304" pitchFamily="18" charset="0"/>
                <a:cs typeface="Times New Roman" panose="02020603050405020304" pitchFamily="18" charset="0"/>
              </a:rPr>
              <a:t>, Пенджаб управлявся </a:t>
            </a:r>
            <a:r>
              <a:rPr lang="uk-UA" sz="4000" b="1" dirty="0" err="1">
                <a:latin typeface="Times New Roman" panose="02020603050405020304" pitchFamily="18" charset="0"/>
                <a:cs typeface="Times New Roman" panose="02020603050405020304" pitchFamily="18" charset="0"/>
              </a:rPr>
              <a:t>юніонистами</a:t>
            </a:r>
            <a:r>
              <a:rPr lang="uk-UA" sz="4000" b="1" dirty="0">
                <a:latin typeface="Times New Roman" panose="02020603050405020304" pitchFamily="18" charset="0"/>
                <a:cs typeface="Times New Roman" panose="02020603050405020304" pitchFamily="18" charset="0"/>
              </a:rPr>
              <a:t>, в решті провінцій же вся повнота влади перейшла в руки англійських губернаторів.</a:t>
            </a:r>
          </a:p>
        </p:txBody>
      </p:sp>
    </p:spTree>
    <p:extLst>
      <p:ext uri="{BB962C8B-B14F-4D97-AF65-F5344CB8AC3E}">
        <p14:creationId xmlns:p14="http://schemas.microsoft.com/office/powerpoint/2010/main" val="212135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812801"/>
          </a:xfrm>
        </p:spPr>
        <p:txBody>
          <a:bodyPr>
            <a:noAutofit/>
          </a:bodyPr>
          <a:lstStyle/>
          <a:p>
            <a:r>
              <a:rPr lang="uk-UA" sz="2800" dirty="0">
                <a:solidFill>
                  <a:srgbClr val="002060"/>
                </a:solidFill>
                <a:highlight>
                  <a:srgbClr val="FFFF00"/>
                </a:highlight>
              </a:rPr>
              <a:t>1. Становище Індії наприкінці Першої світової війни. Реформа </a:t>
            </a:r>
            <a:r>
              <a:rPr lang="uk-UA" sz="2800" dirty="0" err="1">
                <a:solidFill>
                  <a:srgbClr val="002060"/>
                </a:solidFill>
                <a:highlight>
                  <a:srgbClr val="FFFF00"/>
                </a:highlight>
              </a:rPr>
              <a:t>Монтегю-Челмсфорда</a:t>
            </a:r>
            <a:endParaRPr lang="uk-UA" sz="2800" dirty="0">
              <a:solidFill>
                <a:srgbClr val="002060"/>
              </a:solidFill>
              <a:highlight>
                <a:srgbClr val="FFFF00"/>
              </a:highlight>
            </a:endParaRP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1" y="812801"/>
            <a:ext cx="6781798" cy="6045199"/>
          </a:xfrm>
        </p:spPr>
        <p:txBody>
          <a:bodyPr>
            <a:normAutofit/>
          </a:bodyPr>
          <a:lstStyle/>
          <a:p>
            <a:pPr marL="0" indent="0" algn="ctr">
              <a:buNone/>
            </a:pPr>
            <a:r>
              <a:rPr lang="uk-UA" sz="3300" b="1" dirty="0" err="1">
                <a:solidFill>
                  <a:srgbClr val="FF0000"/>
                </a:solidFill>
                <a:highlight>
                  <a:srgbClr val="FFFF00"/>
                </a:highlight>
                <a:latin typeface="Times New Roman" panose="02020603050405020304" pitchFamily="18" charset="0"/>
                <a:cs typeface="Times New Roman" panose="02020603050405020304" pitchFamily="18" charset="0"/>
              </a:rPr>
              <a:t>Локаманья</a:t>
            </a:r>
            <a:r>
              <a:rPr lang="uk-UA" sz="3300" b="1" dirty="0">
                <a:solidFill>
                  <a:srgbClr val="FF0000"/>
                </a:solidFill>
                <a:highlight>
                  <a:srgbClr val="FFFF00"/>
                </a:highlight>
                <a:latin typeface="Times New Roman" panose="02020603050405020304" pitchFamily="18" charset="0"/>
                <a:cs typeface="Times New Roman" panose="02020603050405020304" pitchFamily="18" charset="0"/>
              </a:rPr>
              <a:t> Бал </a:t>
            </a:r>
            <a:r>
              <a:rPr lang="uk-UA" sz="3300" b="1" dirty="0" err="1">
                <a:solidFill>
                  <a:srgbClr val="FF0000"/>
                </a:solidFill>
                <a:highlight>
                  <a:srgbClr val="FFFF00"/>
                </a:highlight>
                <a:latin typeface="Times New Roman" panose="02020603050405020304" pitchFamily="18" charset="0"/>
                <a:cs typeface="Times New Roman" panose="02020603050405020304" pitchFamily="18" charset="0"/>
              </a:rPr>
              <a:t>Гангадхар</a:t>
            </a:r>
            <a:r>
              <a:rPr lang="uk-UA" sz="33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uk-UA" sz="3300" b="1" dirty="0" err="1">
                <a:solidFill>
                  <a:srgbClr val="FF0000"/>
                </a:solidFill>
                <a:highlight>
                  <a:srgbClr val="FFFF00"/>
                </a:highlight>
                <a:latin typeface="Times New Roman" panose="02020603050405020304" pitchFamily="18" charset="0"/>
                <a:cs typeface="Times New Roman" panose="02020603050405020304" pitchFamily="18" charset="0"/>
              </a:rPr>
              <a:t>Тілак</a:t>
            </a:r>
            <a:endParaRPr lang="uk-UA" sz="3300" b="1" dirty="0">
              <a:solidFill>
                <a:srgbClr val="FF0000"/>
              </a:solidFill>
              <a:highlight>
                <a:srgbClr val="FFFF00"/>
              </a:highlight>
              <a:latin typeface="Times New Roman" panose="02020603050405020304" pitchFamily="18" charset="0"/>
              <a:cs typeface="Times New Roman" panose="02020603050405020304" pitchFamily="18" charset="0"/>
            </a:endParaRPr>
          </a:p>
          <a:p>
            <a:pPr marL="0" indent="0" algn="ctr">
              <a:buNone/>
            </a:pPr>
            <a:r>
              <a:rPr lang="uk-UA" sz="3200" b="1" dirty="0">
                <a:highlight>
                  <a:srgbClr val="FF0000"/>
                </a:highlight>
                <a:latin typeface="Times New Roman" panose="02020603050405020304" pitchFamily="18" charset="0"/>
                <a:cs typeface="Times New Roman" panose="02020603050405020304" pitchFamily="18" charset="0"/>
              </a:rPr>
              <a:t>(23.07.1856 — 1.08.1920)</a:t>
            </a:r>
          </a:p>
          <a:p>
            <a:pPr marL="0" indent="0" algn="ctr">
              <a:buNone/>
            </a:pPr>
            <a:r>
              <a:rPr lang="uk-UA" sz="3200" b="1" dirty="0">
                <a:highlight>
                  <a:srgbClr val="0000FF"/>
                </a:highlight>
                <a:latin typeface="Times New Roman" panose="02020603050405020304" pitchFamily="18" charset="0"/>
                <a:cs typeface="Times New Roman" panose="02020603050405020304" pitchFamily="18" charset="0"/>
              </a:rPr>
              <a:t>Перший лідер індійського руху за незалежність («</a:t>
            </a:r>
            <a:r>
              <a:rPr lang="uk-UA" sz="3200" b="1" dirty="0" err="1">
                <a:highlight>
                  <a:srgbClr val="0000FF"/>
                </a:highlight>
                <a:latin typeface="Times New Roman" panose="02020603050405020304" pitchFamily="18" charset="0"/>
                <a:cs typeface="Times New Roman" panose="02020603050405020304" pitchFamily="18" charset="0"/>
              </a:rPr>
              <a:t>сварадж</a:t>
            </a:r>
            <a:r>
              <a:rPr lang="uk-UA" sz="3200" b="1" dirty="0">
                <a:highlight>
                  <a:srgbClr val="0000FF"/>
                </a:highlight>
                <a:latin typeface="Times New Roman" panose="02020603050405020304" pitchFamily="18" charset="0"/>
                <a:cs typeface="Times New Roman" panose="02020603050405020304" pitchFamily="18" charset="0"/>
              </a:rPr>
              <a:t>» у значенні — «своя влада»), член угрупування «</a:t>
            </a:r>
            <a:r>
              <a:rPr lang="uk-UA" sz="3200" b="1" dirty="0" err="1">
                <a:highlight>
                  <a:srgbClr val="0000FF"/>
                </a:highlight>
                <a:latin typeface="Times New Roman" panose="02020603050405020304" pitchFamily="18" charset="0"/>
                <a:cs typeface="Times New Roman" panose="02020603050405020304" pitchFamily="18" charset="0"/>
              </a:rPr>
              <a:t>Лал</a:t>
            </a:r>
            <a:r>
              <a:rPr lang="uk-UA" sz="3200" b="1" dirty="0">
                <a:highlight>
                  <a:srgbClr val="0000FF"/>
                </a:highlight>
                <a:latin typeface="Times New Roman" panose="02020603050405020304" pitchFamily="18" charset="0"/>
                <a:cs typeface="Times New Roman" panose="02020603050405020304" pitchFamily="18" charset="0"/>
              </a:rPr>
              <a:t> Бал Пал».</a:t>
            </a:r>
          </a:p>
          <a:p>
            <a:pPr marL="0" indent="0" algn="just">
              <a:buNone/>
            </a:pPr>
            <a:endParaRPr lang="uk-UA" sz="3200" b="1" dirty="0">
              <a:latin typeface="Times New Roman" panose="02020603050405020304" pitchFamily="18" charset="0"/>
              <a:cs typeface="Times New Roman" panose="02020603050405020304" pitchFamily="18" charset="0"/>
            </a:endParaRPr>
          </a:p>
          <a:p>
            <a:pPr marL="0" indent="0" algn="just">
              <a:buNone/>
            </a:pPr>
            <a:endParaRPr lang="uk-UA" sz="3200" b="1"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7FF29FC4-A4E7-1EE9-320D-B2CC932260EC}"/>
              </a:ext>
            </a:extLst>
          </p:cNvPr>
          <p:cNvPicPr>
            <a:picLocks noChangeAspect="1"/>
          </p:cNvPicPr>
          <p:nvPr/>
        </p:nvPicPr>
        <p:blipFill>
          <a:blip r:embed="rId2"/>
          <a:stretch>
            <a:fillRect/>
          </a:stretch>
        </p:blipFill>
        <p:spPr>
          <a:xfrm>
            <a:off x="6781799" y="1002890"/>
            <a:ext cx="5451309" cy="5855110"/>
          </a:xfrm>
          <a:prstGeom prst="rect">
            <a:avLst/>
          </a:prstGeom>
        </p:spPr>
      </p:pic>
    </p:spTree>
    <p:extLst>
      <p:ext uri="{BB962C8B-B14F-4D97-AF65-F5344CB8AC3E}">
        <p14:creationId xmlns:p14="http://schemas.microsoft.com/office/powerpoint/2010/main" val="36331641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850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Тим часом хід Другої світової війни складався невдало для антифашистської коаліції. До </a:t>
            </a:r>
            <a:r>
              <a:rPr lang="uk-UA" sz="3600" b="1" dirty="0">
                <a:highlight>
                  <a:srgbClr val="800000"/>
                </a:highlight>
                <a:latin typeface="Times New Roman" panose="02020603050405020304" pitchFamily="18" charset="0"/>
                <a:cs typeface="Times New Roman" panose="02020603050405020304" pitchFamily="18" charset="0"/>
              </a:rPr>
              <a:t>червня 1940 р.</a:t>
            </a:r>
            <a:r>
              <a:rPr lang="uk-UA" sz="3600" b="1" dirty="0">
                <a:latin typeface="Times New Roman" panose="02020603050405020304" pitchFamily="18" charset="0"/>
                <a:cs typeface="Times New Roman" panose="02020603050405020304" pitchFamily="18" charset="0"/>
              </a:rPr>
              <a:t> Західна Європа була окупована німецькими військами, Франція капітулювала і Англія залишилася одна проти Гітлера і Муссоліні. </a:t>
            </a:r>
          </a:p>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800000"/>
                </a:highlight>
                <a:latin typeface="Times New Roman" panose="02020603050405020304" pitchFamily="18" charset="0"/>
                <a:cs typeface="Times New Roman" panose="02020603050405020304" pitchFamily="18" charset="0"/>
              </a:rPr>
              <a:t>липні 1940 р.</a:t>
            </a:r>
            <a:r>
              <a:rPr lang="uk-UA" sz="3600" b="1" dirty="0">
                <a:latin typeface="Times New Roman" panose="02020603050405020304" pitchFamily="18" charset="0"/>
                <a:cs typeface="Times New Roman" panose="02020603050405020304" pitchFamily="18" charset="0"/>
              </a:rPr>
              <a:t> ІНК знов запропонував Великобританії допомогу на тих же умовах. Це викликало в керівництві антиколоніального руху розбіжності: частина видних діячів, в їх числі М.К. Ганді, </a:t>
            </a:r>
            <a:r>
              <a:rPr lang="uk-UA" sz="3600" b="1" dirty="0" err="1">
                <a:latin typeface="Times New Roman" panose="02020603050405020304" pitchFamily="18" charset="0"/>
                <a:cs typeface="Times New Roman" panose="02020603050405020304" pitchFamily="18" charset="0"/>
              </a:rPr>
              <a:t>Р.Прасад</a:t>
            </a:r>
            <a:r>
              <a:rPr lang="uk-UA" sz="3600" b="1" dirty="0">
                <a:latin typeface="Times New Roman" panose="02020603050405020304" pitchFamily="18" charset="0"/>
                <a:cs typeface="Times New Roman" panose="02020603050405020304" pitchFamily="18" charset="0"/>
              </a:rPr>
              <a:t>, А. </a:t>
            </a:r>
            <a:r>
              <a:rPr lang="uk-UA" sz="3600" b="1" dirty="0" err="1">
                <a:latin typeface="Times New Roman" panose="02020603050405020304" pitchFamily="18" charset="0"/>
                <a:cs typeface="Times New Roman" panose="02020603050405020304" pitchFamily="18" charset="0"/>
              </a:rPr>
              <a:t>Гаффар</a:t>
            </a:r>
            <a:r>
              <a:rPr lang="uk-UA" sz="3600" b="1" dirty="0">
                <a:latin typeface="Times New Roman" panose="02020603050405020304" pitchFamily="18" charset="0"/>
                <a:cs typeface="Times New Roman" panose="02020603050405020304" pitchFamily="18" charset="0"/>
              </a:rPr>
              <a:t>-хан, пропонували обмежитися виразом лише моральної підтримки. Проте віце-король </a:t>
            </a:r>
            <a:r>
              <a:rPr lang="uk-UA" sz="3600" b="1" dirty="0" err="1">
                <a:latin typeface="Times New Roman" panose="02020603050405020304" pitchFamily="18" charset="0"/>
                <a:cs typeface="Times New Roman" panose="02020603050405020304" pitchFamily="18" charset="0"/>
              </a:rPr>
              <a:t>Лінлітгоу</a:t>
            </a:r>
            <a:r>
              <a:rPr lang="uk-UA" sz="3600" b="1" dirty="0">
                <a:latin typeface="Times New Roman" panose="02020603050405020304" pitchFamily="18" charset="0"/>
                <a:cs typeface="Times New Roman" panose="02020603050405020304" pitchFamily="18" charset="0"/>
              </a:rPr>
              <a:t> знов відкинув вимогу ІНК про негайне надання індійцям повноважень в Центральній виконавчій раді, пообіцявши лише статус домініону після війни. </a:t>
            </a: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Це означало, що домовитися не вдалося</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13857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У Індії наростали антивоєнні настрої. У </a:t>
            </a:r>
            <a:r>
              <a:rPr lang="uk-UA" sz="3600" b="1" dirty="0">
                <a:highlight>
                  <a:srgbClr val="FF0000"/>
                </a:highlight>
                <a:latin typeface="Times New Roman" panose="02020603050405020304" pitchFamily="18" charset="0"/>
                <a:cs typeface="Times New Roman" panose="02020603050405020304" pitchFamily="18" charset="0"/>
              </a:rPr>
              <a:t>жовтні 1940 р. </a:t>
            </a:r>
            <a:r>
              <a:rPr lang="uk-UA" sz="3600" b="1" dirty="0">
                <a:latin typeface="Times New Roman" panose="02020603050405020304" pitchFamily="18" charset="0"/>
                <a:cs typeface="Times New Roman" panose="02020603050405020304" pitchFamily="18" charset="0"/>
              </a:rPr>
              <a:t>Ганді призвав до індивідуальної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a:t>
            </a:r>
            <a:r>
              <a:rPr lang="uk-UA" sz="3600" b="1" dirty="0">
                <a:highlight>
                  <a:srgbClr val="FF0000"/>
                </a:highlight>
                <a:latin typeface="Times New Roman" panose="02020603050405020304" pitchFamily="18" charset="0"/>
                <a:cs typeface="Times New Roman" panose="02020603050405020304" pitchFamily="18" charset="0"/>
              </a:rPr>
              <a:t>3-й етап</a:t>
            </a:r>
            <a:r>
              <a:rPr lang="uk-UA" sz="3600" b="1" dirty="0">
                <a:latin typeface="Times New Roman" panose="02020603050405020304" pitchFamily="18" charset="0"/>
                <a:cs typeface="Times New Roman" panose="02020603050405020304" pitchFamily="18" charset="0"/>
              </a:rPr>
              <a:t>). Цю кампанію почав соратник Ганді – </a:t>
            </a:r>
            <a:r>
              <a:rPr lang="uk-UA" sz="3600" b="1" dirty="0" err="1">
                <a:highlight>
                  <a:srgbClr val="800000"/>
                </a:highlight>
                <a:latin typeface="Times New Roman" panose="02020603050405020304" pitchFamily="18" charset="0"/>
                <a:cs typeface="Times New Roman" panose="02020603050405020304" pitchFamily="18" charset="0"/>
              </a:rPr>
              <a:t>Віноба</a:t>
            </a:r>
            <a:r>
              <a:rPr lang="uk-UA" sz="3600" b="1" dirty="0">
                <a:highlight>
                  <a:srgbClr val="800000"/>
                </a:highlight>
                <a:latin typeface="Times New Roman" panose="02020603050405020304" pitchFamily="18" charset="0"/>
                <a:cs typeface="Times New Roman" panose="02020603050405020304" pitchFamily="18" charset="0"/>
              </a:rPr>
              <a:t> </a:t>
            </a:r>
            <a:r>
              <a:rPr lang="uk-UA" sz="3600" b="1" dirty="0" err="1">
                <a:highlight>
                  <a:srgbClr val="800000"/>
                </a:highlight>
                <a:latin typeface="Times New Roman" panose="02020603050405020304" pitchFamily="18" charset="0"/>
                <a:cs typeface="Times New Roman" panose="02020603050405020304" pitchFamily="18" charset="0"/>
              </a:rPr>
              <a:t>Бхаве</a:t>
            </a:r>
            <a:r>
              <a:rPr lang="uk-UA" sz="3600" b="1" dirty="0">
                <a:latin typeface="Times New Roman" panose="02020603050405020304" pitchFamily="18" charset="0"/>
                <a:cs typeface="Times New Roman" panose="02020603050405020304" pitchFamily="18" charset="0"/>
              </a:rPr>
              <a:t>, </a:t>
            </a:r>
            <a:r>
              <a:rPr lang="uk-UA" sz="3600" b="1" dirty="0">
                <a:solidFill>
                  <a:srgbClr val="FFFF00"/>
                </a:solidFill>
                <a:latin typeface="Times New Roman" panose="02020603050405020304" pitchFamily="18" charset="0"/>
                <a:cs typeface="Times New Roman" panose="02020603050405020304" pitchFamily="18" charset="0"/>
              </a:rPr>
              <a:t>скандуючи антивоєнні гасла в суспільних місцях, за що відразу ж був арештований</a:t>
            </a:r>
            <a:r>
              <a:rPr lang="uk-UA" sz="3600" b="1" dirty="0">
                <a:latin typeface="Times New Roman" panose="02020603050405020304" pitchFamily="18" charset="0"/>
                <a:cs typeface="Times New Roman" panose="02020603050405020304" pitchFamily="18" charset="0"/>
              </a:rPr>
              <a:t>. До такого роду </a:t>
            </a:r>
            <a:r>
              <a:rPr lang="uk-UA" sz="3600" b="1" dirty="0" err="1">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допускалися лише видні діячі ІНК з дозволу Ганді. Це справляло певне враження на суспільство, а </a:t>
            </a:r>
            <a:r>
              <a:rPr lang="uk-UA" sz="3600" b="1" dirty="0">
                <a:highlight>
                  <a:srgbClr val="FF0000"/>
                </a:highlight>
                <a:latin typeface="Times New Roman" panose="02020603050405020304" pitchFamily="18" charset="0"/>
                <a:cs typeface="Times New Roman" panose="02020603050405020304" pitchFamily="18" charset="0"/>
              </a:rPr>
              <a:t>індивідуальний характер </a:t>
            </a:r>
            <a:r>
              <a:rPr lang="uk-UA" sz="3600" b="1" dirty="0" err="1">
                <a:highlight>
                  <a:srgbClr val="FF0000"/>
                </a:highlight>
                <a:latin typeface="Times New Roman" panose="02020603050405020304" pitchFamily="18" charset="0"/>
                <a:cs typeface="Times New Roman" panose="02020603050405020304" pitchFamily="18" charset="0"/>
              </a:rPr>
              <a:t>сатьяграхи</a:t>
            </a:r>
            <a:r>
              <a:rPr lang="uk-UA" sz="3600" b="1" dirty="0">
                <a:latin typeface="Times New Roman" panose="02020603050405020304" pitchFamily="18" charset="0"/>
                <a:cs typeface="Times New Roman" panose="02020603050405020304" pitchFamily="18" charset="0"/>
              </a:rPr>
              <a:t> не давав властям приводу звинуватити ІНК в її проведенні і заборонити на цій підставі.</a:t>
            </a:r>
          </a:p>
        </p:txBody>
      </p:sp>
    </p:spTree>
    <p:extLst>
      <p:ext uri="{BB962C8B-B14F-4D97-AF65-F5344CB8AC3E}">
        <p14:creationId xmlns:p14="http://schemas.microsoft.com/office/powerpoint/2010/main" val="33788158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На відміну від Конгресу, Мусульманська ліга не стала вступати в конфронтацію з англійською владою. Вона не підтримала бойкот політичної системи. Після виходу у відставку урядів, сформованих ІНК в провінціях, вона замінила їх там, де це було можливо. Більш того, Мусульманська ліга розвернула політичну кампанію проти ІНК.</a:t>
            </a:r>
          </a:p>
        </p:txBody>
      </p:sp>
    </p:spTree>
    <p:extLst>
      <p:ext uri="{BB962C8B-B14F-4D97-AF65-F5344CB8AC3E}">
        <p14:creationId xmlns:p14="http://schemas.microsoft.com/office/powerpoint/2010/main" val="7851261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0000"/>
                </a:highlight>
                <a:latin typeface="Times New Roman" panose="02020603050405020304" pitchFamily="18" charset="0"/>
                <a:cs typeface="Times New Roman" panose="02020603050405020304" pitchFamily="18" charset="0"/>
              </a:rPr>
              <a:t>березні 1940 р. відбулася історична сесія Мусульманської ліги в Лахорі</a:t>
            </a:r>
            <a:r>
              <a:rPr lang="uk-UA" sz="3600" b="1" dirty="0">
                <a:latin typeface="Times New Roman" panose="02020603050405020304" pitchFamily="18" charset="0"/>
                <a:cs typeface="Times New Roman" panose="02020603050405020304" pitchFamily="18" charset="0"/>
              </a:rPr>
              <a:t>, де було ухвалене доленосне для Індії рішення: </a:t>
            </a:r>
            <a:r>
              <a:rPr lang="uk-UA" sz="3600" b="1" dirty="0">
                <a:solidFill>
                  <a:srgbClr val="FFFF00"/>
                </a:solidFill>
                <a:latin typeface="Times New Roman" panose="02020603050405020304" pitchFamily="18" charset="0"/>
                <a:cs typeface="Times New Roman" panose="02020603050405020304" pitchFamily="18" charset="0"/>
              </a:rPr>
              <a:t>добиватися виділення з складу Індії районів з переважно мусульманським населенням з метою утворення мусульманської держави – </a:t>
            </a:r>
            <a:r>
              <a:rPr lang="uk-UA" sz="3600" b="1" dirty="0">
                <a:solidFill>
                  <a:srgbClr val="FFFF00"/>
                </a:solidFill>
                <a:highlight>
                  <a:srgbClr val="FF0000"/>
                </a:highlight>
                <a:latin typeface="Times New Roman" panose="02020603050405020304" pitchFamily="18" charset="0"/>
                <a:cs typeface="Times New Roman" panose="02020603050405020304" pitchFamily="18" charset="0"/>
              </a:rPr>
              <a:t>Пакистану</a:t>
            </a:r>
            <a:r>
              <a:rPr lang="uk-UA" sz="3600" b="1" dirty="0">
                <a:latin typeface="Times New Roman" panose="02020603050405020304" pitchFamily="18" charset="0"/>
                <a:cs typeface="Times New Roman" panose="02020603050405020304" pitchFamily="18" charset="0"/>
              </a:rPr>
              <a:t>. Це стало головною вимогою Мусульманської ліги. Таким чином, проголошення Пакистану вона висувала як однієї з попередніх умов надання Індії незалежності.</a:t>
            </a:r>
          </a:p>
        </p:txBody>
      </p:sp>
    </p:spTree>
    <p:extLst>
      <p:ext uri="{BB962C8B-B14F-4D97-AF65-F5344CB8AC3E}">
        <p14:creationId xmlns:p14="http://schemas.microsoft.com/office/powerpoint/2010/main" val="15874977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85000" lnSpcReduction="20000"/>
          </a:bodyPr>
          <a:lstStyle/>
          <a:p>
            <a:pPr marL="0" indent="0" algn="just">
              <a:buNone/>
            </a:pPr>
            <a:r>
              <a:rPr lang="uk-UA" sz="3600" b="1" dirty="0">
                <a:latin typeface="Times New Roman" panose="02020603050405020304" pitchFamily="18" charset="0"/>
                <a:cs typeface="Times New Roman" panose="02020603050405020304" pitchFamily="18" charset="0"/>
              </a:rPr>
              <a:t>Англійці довгий час ніяк на це не реагували, задовольняючись тим, що Мусульманська ліга не знаходиться в опозиції до колоніальних властей в Індії. Самі ж мусульмани, перш за все їх лідер Мохаммед Алі </a:t>
            </a:r>
            <a:r>
              <a:rPr lang="uk-UA" sz="3600" b="1" dirty="0" err="1">
                <a:latin typeface="Times New Roman" panose="02020603050405020304" pitchFamily="18" charset="0"/>
                <a:cs typeface="Times New Roman" panose="02020603050405020304" pitchFamily="18" charset="0"/>
              </a:rPr>
              <a:t>Джинна</a:t>
            </a:r>
            <a:r>
              <a:rPr lang="uk-UA" sz="3600" b="1" dirty="0">
                <a:latin typeface="Times New Roman" panose="02020603050405020304" pitchFamily="18" charset="0"/>
                <a:cs typeface="Times New Roman" panose="02020603050405020304" pitchFamily="18" charset="0"/>
              </a:rPr>
              <a:t>, використовували переваги лояльних партнерів англійців для пропаганди ідеї мусульманської держави.</a:t>
            </a:r>
          </a:p>
          <a:p>
            <a:pPr marL="0" indent="0" algn="just">
              <a:buNone/>
            </a:pPr>
            <a:r>
              <a:rPr lang="uk-UA" sz="3600" b="1" dirty="0">
                <a:latin typeface="Times New Roman" panose="02020603050405020304" pitchFamily="18" charset="0"/>
                <a:cs typeface="Times New Roman" panose="02020603050405020304" pitchFamily="18" charset="0"/>
              </a:rPr>
              <a:t> Подібна пропаганда велася впродовж всієї війни і дала свої результати. Цим займалася створена в </a:t>
            </a:r>
            <a:r>
              <a:rPr lang="uk-UA" sz="3600" b="1" dirty="0">
                <a:highlight>
                  <a:srgbClr val="FF0000"/>
                </a:highlight>
                <a:latin typeface="Times New Roman" panose="02020603050405020304" pitchFamily="18" charset="0"/>
                <a:cs typeface="Times New Roman" panose="02020603050405020304" pitchFamily="18" charset="0"/>
              </a:rPr>
              <a:t>1941 р.</a:t>
            </a:r>
            <a:r>
              <a:rPr lang="uk-UA" sz="3600" b="1" dirty="0">
                <a:latin typeface="Times New Roman" panose="02020603050405020304" pitchFamily="18" charset="0"/>
                <a:cs typeface="Times New Roman" panose="02020603050405020304" pitchFamily="18" charset="0"/>
              </a:rPr>
              <a:t> організація «</a:t>
            </a:r>
            <a:r>
              <a:rPr lang="uk-UA" sz="3600" b="1" dirty="0" err="1">
                <a:highlight>
                  <a:srgbClr val="FF00FF"/>
                </a:highlight>
                <a:latin typeface="Times New Roman" panose="02020603050405020304" pitchFamily="18" charset="0"/>
                <a:cs typeface="Times New Roman" panose="02020603050405020304" pitchFamily="18" charset="0"/>
              </a:rPr>
              <a:t>Джама</a:t>
            </a:r>
            <a:r>
              <a:rPr lang="uk-UA" sz="3600" b="1" dirty="0">
                <a:highlight>
                  <a:srgbClr val="FF00FF"/>
                </a:highlight>
                <a:latin typeface="Times New Roman" panose="02020603050405020304" pitchFamily="18" charset="0"/>
                <a:cs typeface="Times New Roman" panose="02020603050405020304" pitchFamily="18" charset="0"/>
              </a:rPr>
              <a:t>-</a:t>
            </a:r>
            <a:r>
              <a:rPr lang="uk-UA" sz="3600" b="1" dirty="0" err="1">
                <a:highlight>
                  <a:srgbClr val="FF00FF"/>
                </a:highlight>
                <a:latin typeface="Times New Roman" panose="02020603050405020304" pitchFamily="18" charset="0"/>
                <a:cs typeface="Times New Roman" panose="02020603050405020304" pitchFamily="18" charset="0"/>
              </a:rPr>
              <a:t>ат</a:t>
            </a:r>
            <a:r>
              <a:rPr lang="uk-UA" sz="3600" b="1" dirty="0">
                <a:highlight>
                  <a:srgbClr val="FF00FF"/>
                </a:highlight>
                <a:latin typeface="Times New Roman" panose="02020603050405020304" pitchFamily="18" charset="0"/>
                <a:cs typeface="Times New Roman" panose="02020603050405020304" pitchFamily="18" charset="0"/>
              </a:rPr>
              <a:t>-і-ісламі</a:t>
            </a:r>
            <a:r>
              <a:rPr lang="uk-UA" sz="3600" b="1" dirty="0">
                <a:latin typeface="Times New Roman" panose="02020603050405020304" pitchFamily="18" charset="0"/>
                <a:cs typeface="Times New Roman" panose="02020603050405020304" pitchFamily="18" charset="0"/>
              </a:rPr>
              <a:t>», яка виступила з ідеєю культурної єдності всіх мусульман Індії. </a:t>
            </a:r>
            <a:r>
              <a:rPr lang="uk-UA" sz="3600" b="1" i="1" dirty="0">
                <a:solidFill>
                  <a:srgbClr val="FFFF00"/>
                </a:solidFill>
                <a:latin typeface="Times New Roman" panose="02020603050405020304" pitchFamily="18" charset="0"/>
                <a:cs typeface="Times New Roman" panose="02020603050405020304" pitchFamily="18" charset="0"/>
              </a:rPr>
              <a:t>Поступово мусульманське населення Індії все більше схилялося до думки про майбутній розділ, оскільки політики переконували в неможливості їх співіснування в рамках єдиної держави в статусі меншини</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24499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3800" b="1" dirty="0">
                <a:latin typeface="Times New Roman" panose="02020603050405020304" pitchFamily="18" charset="0"/>
                <a:cs typeface="Times New Roman" panose="02020603050405020304" pitchFamily="18" charset="0"/>
              </a:rPr>
              <a:t>З </a:t>
            </a:r>
            <a:r>
              <a:rPr lang="uk-UA" sz="3800" b="1" dirty="0">
                <a:highlight>
                  <a:srgbClr val="FF0000"/>
                </a:highlight>
                <a:latin typeface="Times New Roman" panose="02020603050405020304" pitchFamily="18" charset="0"/>
                <a:cs typeface="Times New Roman" panose="02020603050405020304" pitchFamily="18" charset="0"/>
              </a:rPr>
              <a:t>грудня 1941 р.</a:t>
            </a:r>
            <a:r>
              <a:rPr lang="uk-UA" sz="3800" b="1" dirty="0">
                <a:latin typeface="Times New Roman" panose="02020603050405020304" pitchFamily="18" charset="0"/>
                <a:cs typeface="Times New Roman" panose="02020603050405020304" pitchFamily="18" charset="0"/>
              </a:rPr>
              <a:t> у війну вступила Японія, що відразу ж корінним чином змінило ситуацію в регіоні. </a:t>
            </a:r>
          </a:p>
          <a:p>
            <a:pPr marL="0" indent="0" algn="just">
              <a:buNone/>
            </a:pPr>
            <a:r>
              <a:rPr lang="uk-UA" sz="3800" b="1" dirty="0">
                <a:highlight>
                  <a:srgbClr val="800000"/>
                </a:highlight>
                <a:latin typeface="Times New Roman" panose="02020603050405020304" pitchFamily="18" charset="0"/>
                <a:cs typeface="Times New Roman" panose="02020603050405020304" pitchFamily="18" charset="0"/>
              </a:rPr>
              <a:t>По-перше</a:t>
            </a:r>
            <a:r>
              <a:rPr lang="uk-UA" sz="3800" b="1" dirty="0">
                <a:latin typeface="Times New Roman" panose="02020603050405020304" pitchFamily="18" charset="0"/>
                <a:cs typeface="Times New Roman" panose="02020603050405020304" pitchFamily="18" charset="0"/>
              </a:rPr>
              <a:t>, Японія ще до війни виступала з пропозицією про створення так званої «Сфери  процвітання», підкреслювала свою роль в майбутньому «звільненні азіатських народів від влади білих колонізаторів». Частина індійців схильна була в це вірити.</a:t>
            </a:r>
          </a:p>
        </p:txBody>
      </p:sp>
    </p:spTree>
    <p:extLst>
      <p:ext uri="{BB962C8B-B14F-4D97-AF65-F5344CB8AC3E}">
        <p14:creationId xmlns:p14="http://schemas.microsoft.com/office/powerpoint/2010/main" val="17771956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3600" b="1" dirty="0">
                <a:highlight>
                  <a:srgbClr val="800000"/>
                </a:highlight>
                <a:latin typeface="Times New Roman" panose="02020603050405020304" pitchFamily="18" charset="0"/>
                <a:cs typeface="Times New Roman" panose="02020603050405020304" pitchFamily="18" charset="0"/>
              </a:rPr>
              <a:t>По-друге</a:t>
            </a:r>
            <a:r>
              <a:rPr lang="uk-UA" sz="3600" b="1" dirty="0">
                <a:latin typeface="Times New Roman" panose="02020603050405020304" pitchFamily="18" charset="0"/>
                <a:cs typeface="Times New Roman" panose="02020603050405020304" pitchFamily="18" charset="0"/>
              </a:rPr>
              <a:t>, Японія виступила безпосереднім супротивником Англії і завдавала удару по британських військах, велику частину яких складали саме індійці. </a:t>
            </a:r>
          </a:p>
          <a:p>
            <a:pPr marL="0" indent="0" algn="just">
              <a:buNone/>
            </a:pPr>
            <a:r>
              <a:rPr lang="uk-UA" sz="3600" b="1" dirty="0">
                <a:latin typeface="Times New Roman" panose="02020603050405020304" pitchFamily="18" charset="0"/>
                <a:cs typeface="Times New Roman" panose="02020603050405020304" pitchFamily="18" charset="0"/>
              </a:rPr>
              <a:t>Хід військових дій був украй несприятливий для Англії: вона втратила ряд крупних морських кораблів, її війська терпіли поразки від японців (вони залишили Малайю, Сінгапур, вимушені були відступати в Бірмі), все це відбувалося дуже швидко.</a:t>
            </a:r>
          </a:p>
        </p:txBody>
      </p:sp>
    </p:spTree>
    <p:extLst>
      <p:ext uri="{BB962C8B-B14F-4D97-AF65-F5344CB8AC3E}">
        <p14:creationId xmlns:p14="http://schemas.microsoft.com/office/powerpoint/2010/main" val="15988494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fontScale="92500" lnSpcReduction="10000"/>
          </a:bodyPr>
          <a:lstStyle/>
          <a:p>
            <a:pPr marL="0" indent="0" algn="just">
              <a:buNone/>
            </a:pPr>
            <a:r>
              <a:rPr lang="uk-UA" sz="3600" b="1" dirty="0">
                <a:highlight>
                  <a:srgbClr val="800000"/>
                </a:highlight>
                <a:latin typeface="Times New Roman" panose="02020603050405020304" pitchFamily="18" charset="0"/>
                <a:cs typeface="Times New Roman" panose="02020603050405020304" pitchFamily="18" charset="0"/>
              </a:rPr>
              <a:t>Навесні 1942 р</a:t>
            </a:r>
            <a:r>
              <a:rPr lang="uk-UA" sz="3600" b="1" dirty="0">
                <a:latin typeface="Times New Roman" panose="02020603050405020304" pitchFamily="18" charset="0"/>
                <a:cs typeface="Times New Roman" panose="02020603050405020304" pitchFamily="18" charset="0"/>
              </a:rPr>
              <a:t>. в Бірмі з військовополонених індійців і представників емігрантів японці сформували так звану </a:t>
            </a:r>
            <a:r>
              <a:rPr lang="uk-UA" sz="3600" b="1" dirty="0">
                <a:solidFill>
                  <a:srgbClr val="FFFF00"/>
                </a:solidFill>
                <a:latin typeface="Times New Roman" panose="02020603050405020304" pitchFamily="18" charset="0"/>
                <a:cs typeface="Times New Roman" panose="02020603050405020304" pitchFamily="18" charset="0"/>
              </a:rPr>
              <a:t>Індійську національну армію</a:t>
            </a:r>
            <a:r>
              <a:rPr lang="uk-UA" sz="3600" b="1" dirty="0">
                <a:latin typeface="Times New Roman" panose="02020603050405020304" pitchFamily="18" charset="0"/>
                <a:cs typeface="Times New Roman" panose="02020603050405020304" pitchFamily="18" charset="0"/>
              </a:rPr>
              <a:t> (ІНА). На чолі армії поставили </a:t>
            </a:r>
            <a:r>
              <a:rPr lang="uk-UA" sz="3600" b="1" dirty="0" err="1">
                <a:highlight>
                  <a:srgbClr val="800000"/>
                </a:highlight>
                <a:latin typeface="Times New Roman" panose="02020603050405020304" pitchFamily="18" charset="0"/>
                <a:cs typeface="Times New Roman" panose="02020603050405020304" pitchFamily="18" charset="0"/>
              </a:rPr>
              <a:t>Субхаса</a:t>
            </a:r>
            <a:r>
              <a:rPr lang="uk-UA" sz="3600" b="1" dirty="0">
                <a:highlight>
                  <a:srgbClr val="800000"/>
                </a:highlight>
                <a:latin typeface="Times New Roman" panose="02020603050405020304" pitchFamily="18" charset="0"/>
                <a:cs typeface="Times New Roman" panose="02020603050405020304" pitchFamily="18" charset="0"/>
              </a:rPr>
              <a:t> </a:t>
            </a:r>
            <a:r>
              <a:rPr lang="uk-UA" sz="3600" b="1" dirty="0" err="1">
                <a:highlight>
                  <a:srgbClr val="800000"/>
                </a:highlight>
                <a:latin typeface="Times New Roman" panose="02020603050405020304" pitchFamily="18" charset="0"/>
                <a:cs typeface="Times New Roman" panose="02020603050405020304" pitchFamily="18" charset="0"/>
              </a:rPr>
              <a:t>Чандра</a:t>
            </a:r>
            <a:r>
              <a:rPr lang="uk-UA" sz="3600" b="1" dirty="0">
                <a:highlight>
                  <a:srgbClr val="800000"/>
                </a:highlight>
                <a:latin typeface="Times New Roman" panose="02020603050405020304" pitchFamily="18" charset="0"/>
                <a:cs typeface="Times New Roman" panose="02020603050405020304" pitchFamily="18" charset="0"/>
              </a:rPr>
              <a:t> Боса</a:t>
            </a:r>
            <a:r>
              <a:rPr lang="uk-UA" sz="3600" b="1" dirty="0">
                <a:latin typeface="Times New Roman" panose="02020603050405020304" pitchFamily="18" charset="0"/>
                <a:cs typeface="Times New Roman" panose="02020603050405020304" pitchFamily="18" charset="0"/>
              </a:rPr>
              <a:t>, переправленого в Токіо з Берліна, куди він потрапив незабаром після початку війни. </a:t>
            </a:r>
          </a:p>
          <a:p>
            <a:pPr marL="0" indent="0" algn="just">
              <a:buNone/>
            </a:pPr>
            <a:r>
              <a:rPr lang="uk-UA" sz="3600" b="1" dirty="0">
                <a:latin typeface="Times New Roman" panose="02020603050405020304" pitchFamily="18" charset="0"/>
                <a:cs typeface="Times New Roman" panose="02020603050405020304" pitchFamily="18" charset="0"/>
              </a:rPr>
              <a:t>Хоча в самій Індії в цілому переважали антияпонські настрої, все ж таки досить велика частина населення пов’язувала певні надії з людьми, які із зброєю в руках боролися за свободу. Тим більше що японці стрімко наближалися до  Індії в Бенгалії, а сам С.Ч. Бос був звідти родом.</a:t>
            </a:r>
          </a:p>
        </p:txBody>
      </p:sp>
    </p:spTree>
    <p:extLst>
      <p:ext uri="{BB962C8B-B14F-4D97-AF65-F5344CB8AC3E}">
        <p14:creationId xmlns:p14="http://schemas.microsoft.com/office/powerpoint/2010/main" val="1000259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1" y="599769"/>
            <a:ext cx="8768852" cy="6258232"/>
          </a:xfrm>
        </p:spPr>
        <p:txBody>
          <a:bodyPr>
            <a:normAutofit/>
          </a:bodyPr>
          <a:lstStyle/>
          <a:p>
            <a:pPr marL="0" indent="0" algn="ctr">
              <a:buNone/>
            </a:pPr>
            <a:r>
              <a:rPr lang="uk-UA" sz="3000" b="1" dirty="0" err="1">
                <a:highlight>
                  <a:srgbClr val="800000"/>
                </a:highlight>
                <a:latin typeface="Times New Roman" panose="02020603050405020304" pitchFamily="18" charset="0"/>
                <a:cs typeface="Times New Roman" panose="02020603050405020304" pitchFamily="18" charset="0"/>
              </a:rPr>
              <a:t>Субхас</a:t>
            </a:r>
            <a:r>
              <a:rPr lang="uk-UA" sz="3000" b="1" dirty="0">
                <a:highlight>
                  <a:srgbClr val="800000"/>
                </a:highlight>
                <a:latin typeface="Times New Roman" panose="02020603050405020304" pitchFamily="18" charset="0"/>
                <a:cs typeface="Times New Roman" panose="02020603050405020304" pitchFamily="18" charset="0"/>
              </a:rPr>
              <a:t> </a:t>
            </a:r>
            <a:r>
              <a:rPr lang="uk-UA" sz="3000" b="1" dirty="0" err="1">
                <a:highlight>
                  <a:srgbClr val="800000"/>
                </a:highlight>
                <a:latin typeface="Times New Roman" panose="02020603050405020304" pitchFamily="18" charset="0"/>
                <a:cs typeface="Times New Roman" panose="02020603050405020304" pitchFamily="18" charset="0"/>
              </a:rPr>
              <a:t>Чандра</a:t>
            </a:r>
            <a:r>
              <a:rPr lang="uk-UA" sz="3000" b="1" dirty="0">
                <a:highlight>
                  <a:srgbClr val="800000"/>
                </a:highlight>
                <a:latin typeface="Times New Roman" panose="02020603050405020304" pitchFamily="18" charset="0"/>
                <a:cs typeface="Times New Roman" panose="02020603050405020304" pitchFamily="18" charset="0"/>
              </a:rPr>
              <a:t> Бос</a:t>
            </a:r>
          </a:p>
          <a:p>
            <a:pPr marL="0" indent="0" algn="ctr">
              <a:buNone/>
            </a:pPr>
            <a:r>
              <a:rPr lang="uk-UA" sz="3000" b="1" dirty="0">
                <a:highlight>
                  <a:srgbClr val="800000"/>
                </a:highlight>
                <a:latin typeface="Times New Roman" panose="02020603050405020304" pitchFamily="18" charset="0"/>
                <a:cs typeface="Times New Roman" panose="02020603050405020304" pitchFamily="18" charset="0"/>
              </a:rPr>
              <a:t>(23.01.1897 — 18.08.1945)</a:t>
            </a:r>
          </a:p>
          <a:p>
            <a:pPr marL="0" indent="0" algn="ctr">
              <a:buNone/>
            </a:pPr>
            <a:r>
              <a:rPr lang="uk-UA" sz="3000" b="1" dirty="0">
                <a:highlight>
                  <a:srgbClr val="000080"/>
                </a:highlight>
                <a:latin typeface="Times New Roman" panose="02020603050405020304" pitchFamily="18" charset="0"/>
                <a:cs typeface="Times New Roman" panose="02020603050405020304" pitchFamily="18" charset="0"/>
              </a:rPr>
              <a:t>Голова Тимчасового уряду Вільної Індії («Азад </a:t>
            </a:r>
            <a:r>
              <a:rPr lang="uk-UA" sz="3000" b="1" dirty="0" err="1">
                <a:highlight>
                  <a:srgbClr val="000080"/>
                </a:highlight>
                <a:latin typeface="Times New Roman" panose="02020603050405020304" pitchFamily="18" charset="0"/>
                <a:cs typeface="Times New Roman" panose="02020603050405020304" pitchFamily="18" charset="0"/>
              </a:rPr>
              <a:t>Хінд</a:t>
            </a:r>
            <a:r>
              <a:rPr lang="uk-UA" sz="3000" b="1" dirty="0">
                <a:highlight>
                  <a:srgbClr val="000080"/>
                </a:highlight>
                <a:latin typeface="Times New Roman" panose="02020603050405020304" pitchFamily="18" charset="0"/>
                <a:cs typeface="Times New Roman" panose="02020603050405020304" pitchFamily="18" charset="0"/>
              </a:rPr>
              <a:t>»)</a:t>
            </a:r>
          </a:p>
          <a:p>
            <a:pPr marL="0" indent="0" algn="ctr">
              <a:buNone/>
            </a:pPr>
            <a:r>
              <a:rPr lang="uk-UA" sz="3000" b="1" dirty="0">
                <a:highlight>
                  <a:srgbClr val="000080"/>
                </a:highlight>
                <a:latin typeface="Times New Roman" panose="02020603050405020304" pitchFamily="18" charset="0"/>
                <a:cs typeface="Times New Roman" panose="02020603050405020304" pitchFamily="18" charset="0"/>
              </a:rPr>
              <a:t>(4.07.1943 — 18.08.1945)</a:t>
            </a:r>
          </a:p>
          <a:p>
            <a:pPr marL="0" indent="0" algn="ctr">
              <a:buNone/>
            </a:pPr>
            <a:r>
              <a:rPr lang="uk-UA" sz="3000" b="1" dirty="0">
                <a:highlight>
                  <a:srgbClr val="000080"/>
                </a:highlight>
                <a:latin typeface="Times New Roman" panose="02020603050405020304" pitchFamily="18" charset="0"/>
                <a:cs typeface="Times New Roman" panose="02020603050405020304" pitchFamily="18" charset="0"/>
              </a:rPr>
              <a:t>Учасник створення  легіону СС «Вільна Індія»</a:t>
            </a:r>
          </a:p>
          <a:p>
            <a:pPr marL="0" indent="0" algn="ctr">
              <a:buNone/>
            </a:pPr>
            <a:endParaRPr lang="ru-RU" sz="3600" b="1" dirty="0">
              <a:latin typeface="Times New Roman" panose="02020603050405020304" pitchFamily="18" charset="0"/>
              <a:cs typeface="Times New Roman" panose="02020603050405020304" pitchFamily="18" charset="0"/>
            </a:endParaRPr>
          </a:p>
          <a:p>
            <a:pPr marL="0" indent="0" algn="ctr">
              <a:buNone/>
            </a:pPr>
            <a:endParaRPr lang="uk-UA" sz="3600" b="1"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E94BB098-5F2F-5A0F-27AF-595CC5920D90}"/>
              </a:ext>
            </a:extLst>
          </p:cNvPr>
          <p:cNvPicPr>
            <a:picLocks noChangeAspect="1"/>
          </p:cNvPicPr>
          <p:nvPr/>
        </p:nvPicPr>
        <p:blipFill>
          <a:blip r:embed="rId2"/>
          <a:stretch>
            <a:fillRect/>
          </a:stretch>
        </p:blipFill>
        <p:spPr>
          <a:xfrm>
            <a:off x="8854897" y="1601404"/>
            <a:ext cx="3337103" cy="4446690"/>
          </a:xfrm>
          <a:prstGeom prst="rect">
            <a:avLst/>
          </a:prstGeom>
        </p:spPr>
      </p:pic>
      <p:pic>
        <p:nvPicPr>
          <p:cNvPr id="3" name="Рисунок 2">
            <a:extLst>
              <a:ext uri="{FF2B5EF4-FFF2-40B4-BE49-F238E27FC236}">
                <a16:creationId xmlns:a16="http://schemas.microsoft.com/office/drawing/2014/main" id="{9F332A3D-96AD-38FD-94D4-27654AC0E4B5}"/>
              </a:ext>
            </a:extLst>
          </p:cNvPr>
          <p:cNvPicPr>
            <a:picLocks noChangeAspect="1"/>
          </p:cNvPicPr>
          <p:nvPr/>
        </p:nvPicPr>
        <p:blipFill>
          <a:blip r:embed="rId3"/>
          <a:stretch>
            <a:fillRect/>
          </a:stretch>
        </p:blipFill>
        <p:spPr>
          <a:xfrm>
            <a:off x="430175" y="3910453"/>
            <a:ext cx="1857375" cy="3143250"/>
          </a:xfrm>
          <a:prstGeom prst="rect">
            <a:avLst/>
          </a:prstGeom>
        </p:spPr>
      </p:pic>
    </p:spTree>
    <p:extLst>
      <p:ext uri="{BB962C8B-B14F-4D97-AF65-F5344CB8AC3E}">
        <p14:creationId xmlns:p14="http://schemas.microsoft.com/office/powerpoint/2010/main" val="41348047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85E8C4-9E68-5965-BC84-02A6B2BF2C1B}"/>
              </a:ext>
            </a:extLst>
          </p:cNvPr>
          <p:cNvSpPr>
            <a:spLocks noGrp="1"/>
          </p:cNvSpPr>
          <p:nvPr>
            <p:ph type="title"/>
          </p:nvPr>
        </p:nvSpPr>
        <p:spPr>
          <a:xfrm>
            <a:off x="0" y="0"/>
            <a:ext cx="12191999" cy="737419"/>
          </a:xfrm>
        </p:spPr>
        <p:txBody>
          <a:bodyPr>
            <a:noAutofit/>
          </a:bodyPr>
          <a:lstStyle/>
          <a:p>
            <a:r>
              <a:rPr lang="uk-UA" sz="2000" dirty="0">
                <a:solidFill>
                  <a:srgbClr val="FFFF00"/>
                </a:solidFill>
                <a:effectLst/>
                <a:highlight>
                  <a:srgbClr val="800000"/>
                </a:highlight>
              </a:rPr>
              <a:t>8. Індія роки Другої світової війни (1939–1945). </a:t>
            </a:r>
            <a:br>
              <a:rPr lang="uk-UA" sz="2000" dirty="0">
                <a:solidFill>
                  <a:srgbClr val="FFFF00"/>
                </a:solidFill>
                <a:effectLst/>
                <a:highlight>
                  <a:srgbClr val="800000"/>
                </a:highlight>
              </a:rPr>
            </a:br>
            <a:r>
              <a:rPr lang="uk-UA" sz="2000" dirty="0">
                <a:solidFill>
                  <a:srgbClr val="FFFF00"/>
                </a:solidFill>
                <a:effectLst/>
                <a:highlight>
                  <a:srgbClr val="800000"/>
                </a:highlight>
              </a:rPr>
              <a:t>Третій етап </a:t>
            </a:r>
            <a:r>
              <a:rPr lang="uk-UA" sz="2000" dirty="0" err="1">
                <a:solidFill>
                  <a:srgbClr val="FFFF00"/>
                </a:solidFill>
                <a:effectLst/>
                <a:highlight>
                  <a:srgbClr val="800000"/>
                </a:highlight>
              </a:rPr>
              <a:t>сатьяхрахи</a:t>
            </a:r>
            <a:r>
              <a:rPr lang="uk-UA" sz="2000" dirty="0">
                <a:solidFill>
                  <a:srgbClr val="FFFF00"/>
                </a:solidFill>
                <a:effectLst/>
                <a:highlight>
                  <a:srgbClr val="800000"/>
                </a:highlight>
              </a:rPr>
              <a:t> (1940-1944)</a:t>
            </a:r>
          </a:p>
        </p:txBody>
      </p:sp>
      <p:sp>
        <p:nvSpPr>
          <p:cNvPr id="5" name="Объект 4">
            <a:extLst>
              <a:ext uri="{FF2B5EF4-FFF2-40B4-BE49-F238E27FC236}">
                <a16:creationId xmlns:a16="http://schemas.microsoft.com/office/drawing/2014/main" id="{43EC6A5E-6DAC-9FDD-A93E-03350FCB5DC0}"/>
              </a:ext>
            </a:extLst>
          </p:cNvPr>
          <p:cNvSpPr>
            <a:spLocks noGrp="1"/>
          </p:cNvSpPr>
          <p:nvPr>
            <p:ph idx="1"/>
          </p:nvPr>
        </p:nvSpPr>
        <p:spPr>
          <a:xfrm>
            <a:off x="0" y="737420"/>
            <a:ext cx="12191999" cy="6120582"/>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У той час наміри японців були не до кінця ясні. Так, багато хто вважав (у тому числі і німці), що метою Японії є прорив через Індію і Іран до Закавказзі і з’єднання з німецькими військами, що наступали з півночі. </a:t>
            </a:r>
            <a:r>
              <a:rPr lang="uk-UA" sz="4000" b="1" dirty="0">
                <a:solidFill>
                  <a:srgbClr val="FFFF00"/>
                </a:solidFill>
                <a:latin typeface="Times New Roman" panose="02020603050405020304" pitchFamily="18" charset="0"/>
                <a:cs typeface="Times New Roman" panose="02020603050405020304" pitchFamily="18" charset="0"/>
              </a:rPr>
              <a:t>У зв’язку з цим англійське командування серйозно розглядало вірогідність японського вторгнення до Індії</a:t>
            </a:r>
            <a:r>
              <a:rPr lang="uk-UA"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7771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Дамаск</Template>
  <TotalTime>512</TotalTime>
  <Words>10201</Words>
  <Application>Microsoft Office PowerPoint</Application>
  <PresentationFormat>Широкоэкранный</PresentationFormat>
  <Paragraphs>323</Paragraphs>
  <Slides>113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113</vt:i4>
      </vt:variant>
    </vt:vector>
  </HeadingPairs>
  <TitlesOfParts>
    <vt:vector size="118" baseType="lpstr">
      <vt:lpstr>Arial</vt:lpstr>
      <vt:lpstr>Bookman Old Style</vt:lpstr>
      <vt:lpstr>Rockwell</vt:lpstr>
      <vt:lpstr>Times New Roman</vt:lpstr>
      <vt:lpstr>Damask</vt:lpstr>
      <vt:lpstr>Лекція 4: Індія в 1918-1945 рр.</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1. Становище Індії наприкінці Першої світової війни. Реформа Монтегю-Челмсфорда</vt:lpstr>
      <vt:lpstr>2. Початок політичній діяльності М.К. Ганді. ІНК</vt:lpstr>
      <vt:lpstr>2. Початок політичній діяльності М.К. Ганді. ІНК</vt:lpstr>
      <vt:lpstr>2. Початок політичній діяльності М.К. Ганді. ІНК</vt:lpstr>
      <vt:lpstr>2. Початок політичній діяльності М.К. Ганді. ІНК</vt:lpstr>
      <vt:lpstr>2. Початок політичній діяльності М.К. Ганді. ІНК</vt:lpstr>
      <vt:lpstr>2. Початок політичній діяльності М.К. Ганді. ІНК</vt:lpstr>
      <vt:lpstr>2. Початок політичній діяльності М.К. Ганді. ІНК</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3. Перший етап сатьяграхи (1920-1922).</vt:lpstr>
      <vt:lpstr>4. Утворення комісії Саймона (1927) і загострення суперечностей між британським Урядом і ІНК</vt:lpstr>
      <vt:lpstr>4. Утворення комісії Саймона (1927) і загострення суперечностей між британським Урядом і ІНК</vt:lpstr>
      <vt:lpstr>4. Утворення комісії Саймона (1927) і загострення суперечностей між британським Урядом і ІНК</vt:lpstr>
      <vt:lpstr>4. Утворення комісії Саймона (1927) і загострення суперечностей між британським Урядом і ІНК</vt:lpstr>
      <vt:lpstr>4. Утворення комісії Саймона (1927) і загострення суперечностей між британським Урядом і ІНК</vt:lpstr>
      <vt:lpstr>4. Утворення комісії Саймона (1927) і загострення суперечностей між британським Урядом і ІНК</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5. Світова економічна криза. Другий етап сатьяграхи (1930-1933)</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6. Конференція «круглого столу»</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7. Індія напередодні Другої світової війни (1935–1939)</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lpstr>8. Індія роки Другої світової війни (1939–1945).  Третій етап сатьяхрахи (1940-1944)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4: Індія в 1918-1945 рр.</dc:title>
  <dc:creator>admin</dc:creator>
  <cp:lastModifiedBy>admin</cp:lastModifiedBy>
  <cp:revision>16</cp:revision>
  <dcterms:created xsi:type="dcterms:W3CDTF">2023-01-09T17:33:21Z</dcterms:created>
  <dcterms:modified xsi:type="dcterms:W3CDTF">2023-03-02T12:29:31Z</dcterms:modified>
</cp:coreProperties>
</file>