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3" r:id="rId3"/>
    <p:sldId id="274" r:id="rId4"/>
    <p:sldId id="257" r:id="rId5"/>
    <p:sldId id="277" r:id="rId6"/>
    <p:sldId id="262" r:id="rId7"/>
    <p:sldId id="264" r:id="rId8"/>
    <p:sldId id="275" r:id="rId9"/>
    <p:sldId id="276" r:id="rId10"/>
    <p:sldId id="278" r:id="rId11"/>
    <p:sldId id="279" r:id="rId12"/>
    <p:sldId id="265" r:id="rId13"/>
    <p:sldId id="280" r:id="rId14"/>
    <p:sldId id="281" r:id="rId15"/>
    <p:sldId id="263" r:id="rId16"/>
    <p:sldId id="259" r:id="rId17"/>
    <p:sldId id="258" r:id="rId18"/>
    <p:sldId id="260" r:id="rId19"/>
    <p:sldId id="266" r:id="rId20"/>
    <p:sldId id="261" r:id="rId21"/>
    <p:sldId id="282" r:id="rId22"/>
    <p:sldId id="268" r:id="rId23"/>
    <p:sldId id="271" r:id="rId24"/>
    <p:sldId id="272" r:id="rId25"/>
    <p:sldId id="27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434" autoAdjust="0"/>
    <p:restoredTop sz="94660"/>
  </p:normalViewPr>
  <p:slideViewPr>
    <p:cSldViewPr>
      <p:cViewPr varScale="1">
        <p:scale>
          <a:sx n="69" d="100"/>
          <a:sy n="69" d="100"/>
        </p:scale>
        <p:origin x="-1338"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DBD5370-0483-45A2-93DC-9C26CBB431E4}" type="datetimeFigureOut">
              <a:rPr lang="ru-RU" smtClean="0"/>
              <a:pPr/>
              <a:t>22.02.2018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F9A4D025-DC1D-4638-8089-64D38C08672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DBD5370-0483-45A2-93DC-9C26CBB431E4}" type="datetimeFigureOut">
              <a:rPr lang="ru-RU" smtClean="0"/>
              <a:pPr/>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A4D025-DC1D-4638-8089-64D38C08672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DBD5370-0483-45A2-93DC-9C26CBB431E4}" type="datetimeFigureOut">
              <a:rPr lang="ru-RU" smtClean="0"/>
              <a:pPr/>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A4D025-DC1D-4638-8089-64D38C08672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DBD5370-0483-45A2-93DC-9C26CBB431E4}" type="datetimeFigureOut">
              <a:rPr lang="ru-RU" smtClean="0"/>
              <a:pPr/>
              <a:t>22.02.2018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F9A4D025-DC1D-4638-8089-64D38C08672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DBD5370-0483-45A2-93DC-9C26CBB431E4}" type="datetimeFigureOut">
              <a:rPr lang="ru-RU" smtClean="0"/>
              <a:pPr/>
              <a:t>22.02.2018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F9A4D025-DC1D-4638-8089-64D38C08672A}"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DBD5370-0483-45A2-93DC-9C26CBB431E4}" type="datetimeFigureOut">
              <a:rPr lang="ru-RU" smtClean="0"/>
              <a:pPr/>
              <a:t>22.02.2018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9A4D025-DC1D-4638-8089-64D38C08672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DBD5370-0483-45A2-93DC-9C26CBB431E4}" type="datetimeFigureOut">
              <a:rPr lang="ru-RU" smtClean="0"/>
              <a:pPr/>
              <a:t>22.02.2018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F9A4D025-DC1D-4638-8089-64D38C08672A}"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DBD5370-0483-45A2-93DC-9C26CBB431E4}" type="datetimeFigureOut">
              <a:rPr lang="ru-RU" smtClean="0"/>
              <a:pPr/>
              <a:t>22.02.2018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A4D025-DC1D-4638-8089-64D38C08672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DBD5370-0483-45A2-93DC-9C26CBB431E4}" type="datetimeFigureOut">
              <a:rPr lang="ru-RU" smtClean="0"/>
              <a:pPr/>
              <a:t>22.02.2018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A4D025-DC1D-4638-8089-64D38C08672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DBD5370-0483-45A2-93DC-9C26CBB431E4}" type="datetimeFigureOut">
              <a:rPr lang="ru-RU" smtClean="0"/>
              <a:pPr/>
              <a:t>22.02.2018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A4D025-DC1D-4638-8089-64D38C08672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DBD5370-0483-45A2-93DC-9C26CBB431E4}" type="datetimeFigureOut">
              <a:rPr lang="ru-RU" smtClean="0"/>
              <a:pPr/>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9A4D025-DC1D-4638-8089-64D38C08672A}"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DBD5370-0483-45A2-93DC-9C26CBB431E4}" type="datetimeFigureOut">
              <a:rPr lang="ru-RU" smtClean="0"/>
              <a:pPr/>
              <a:t>22.02.2018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9A4D025-DC1D-4638-8089-64D38C08672A}"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44824"/>
            <a:ext cx="8458200" cy="1222375"/>
          </a:xfrm>
        </p:spPr>
        <p:txBody>
          <a:bodyPr>
            <a:normAutofit fontScale="90000"/>
          </a:bodyPr>
          <a:lstStyle/>
          <a:p>
            <a:pPr algn="ctr"/>
            <a:r>
              <a:rPr lang="ru-RU" dirty="0" err="1" smtClean="0"/>
              <a:t>Гелиостанции</a:t>
            </a:r>
            <a:r>
              <a:rPr lang="ru-RU" dirty="0" smtClean="0"/>
              <a:t>. </a:t>
            </a:r>
            <a:br>
              <a:rPr lang="ru-RU" dirty="0" smtClean="0"/>
            </a:br>
            <a:r>
              <a:rPr lang="ru-RU" dirty="0" smtClean="0"/>
              <a:t>Использование солнечной энергии. </a:t>
            </a:r>
            <a:endParaRPr lang="ru-RU" dirty="0"/>
          </a:p>
        </p:txBody>
      </p:sp>
    </p:spTree>
    <p:extLst>
      <p:ext uri="{BB962C8B-B14F-4D97-AF65-F5344CB8AC3E}">
        <p14:creationId xmlns:p14="http://schemas.microsoft.com/office/powerpoint/2010/main" xmlns="" val="3929685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297" y="2780928"/>
            <a:ext cx="8686800" cy="838200"/>
          </a:xfrm>
        </p:spPr>
        <p:txBody>
          <a:bodyPr>
            <a:normAutofit fontScale="90000"/>
          </a:bodyPr>
          <a:lstStyle/>
          <a:p>
            <a:pPr algn="ctr"/>
            <a:r>
              <a:rPr lang="ru-RU" dirty="0"/>
              <a:t>Отрицательные аспекты использования солнечной энергии</a:t>
            </a:r>
            <a:br>
              <a:rPr lang="ru-RU" dirty="0"/>
            </a:br>
            <a:endParaRPr lang="ru-RU" dirty="0"/>
          </a:p>
        </p:txBody>
      </p:sp>
    </p:spTree>
    <p:extLst>
      <p:ext uri="{BB962C8B-B14F-4D97-AF65-F5344CB8AC3E}">
        <p14:creationId xmlns:p14="http://schemas.microsoft.com/office/powerpoint/2010/main" xmlns="" val="3840218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700" dirty="0"/>
              <a:t>Отрицательные аспекты использования солнечной энергии</a:t>
            </a:r>
            <a:r>
              <a:rPr lang="ru-RU" dirty="0"/>
              <a:t/>
            </a:r>
            <a:br>
              <a:rPr lang="ru-RU" dirty="0"/>
            </a:br>
            <a:endParaRPr lang="ru-RU" dirty="0"/>
          </a:p>
        </p:txBody>
      </p:sp>
      <p:sp>
        <p:nvSpPr>
          <p:cNvPr id="3" name="Объект 2"/>
          <p:cNvSpPr>
            <a:spLocks noGrp="1"/>
          </p:cNvSpPr>
          <p:nvPr>
            <p:ph idx="1"/>
          </p:nvPr>
        </p:nvSpPr>
        <p:spPr>
          <a:xfrm>
            <a:off x="304800" y="1554162"/>
            <a:ext cx="3475112" cy="5015831"/>
          </a:xfrm>
        </p:spPr>
        <p:txBody>
          <a:bodyPr/>
          <a:lstStyle/>
          <a:p>
            <a:r>
              <a:rPr lang="ru-RU" b="1" dirty="0">
                <a:solidFill>
                  <a:srgbClr val="FF0000"/>
                </a:solidFill>
              </a:rPr>
              <a:t>нестабильность производства энергии;</a:t>
            </a:r>
          </a:p>
          <a:p>
            <a:r>
              <a:rPr lang="ru-RU" b="1" dirty="0">
                <a:solidFill>
                  <a:srgbClr val="FF0000"/>
                </a:solidFill>
              </a:rPr>
              <a:t>низкая плотность энергии;</a:t>
            </a:r>
          </a:p>
          <a:p>
            <a:endParaRPr lang="ru-RU" dirty="0"/>
          </a:p>
        </p:txBody>
      </p:sp>
      <p:pic>
        <p:nvPicPr>
          <p:cNvPr id="4" name="Picture 8" descr="Солнечная установка тарельчатого типа, солнечные электростанции"/>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95936" y="1340768"/>
            <a:ext cx="4572000" cy="522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3857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554162"/>
            <a:ext cx="4483224" cy="5043190"/>
          </a:xfrm>
        </p:spPr>
        <p:txBody>
          <a:bodyPr>
            <a:normAutofit lnSpcReduction="10000"/>
          </a:bodyPr>
          <a:lstStyle/>
          <a:p>
            <a:r>
              <a:rPr lang="ru-RU" b="1" dirty="0" smtClean="0">
                <a:solidFill>
                  <a:srgbClr val="FF0000"/>
                </a:solidFill>
              </a:rPr>
              <a:t>малая мощность ветростанции (по сравнению с традиционными электростанциями);</a:t>
            </a:r>
          </a:p>
          <a:p>
            <a:r>
              <a:rPr lang="ru-RU" b="1" dirty="0" smtClean="0">
                <a:solidFill>
                  <a:srgbClr val="FF0000"/>
                </a:solidFill>
              </a:rPr>
              <a:t>высокая </a:t>
            </a:r>
            <a:r>
              <a:rPr lang="ru-RU" b="1" dirty="0" err="1" smtClean="0">
                <a:solidFill>
                  <a:srgbClr val="FF0000"/>
                </a:solidFill>
              </a:rPr>
              <a:t>наукоемкость</a:t>
            </a:r>
            <a:r>
              <a:rPr lang="ru-RU" b="1" dirty="0" smtClean="0">
                <a:solidFill>
                  <a:srgbClr val="FF0000"/>
                </a:solidFill>
              </a:rPr>
              <a:t> технологии выработки энергии.</a:t>
            </a:r>
          </a:p>
          <a:p>
            <a:endParaRPr lang="ru-RU" dirty="0"/>
          </a:p>
        </p:txBody>
      </p:sp>
      <p:pic>
        <p:nvPicPr>
          <p:cNvPr id="7170" name="Picture 2" descr="C:\Users\Михаил\Desktop\8910_energiya_darom_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7984" y="1988840"/>
            <a:ext cx="4444631" cy="324036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Заголовок 1"/>
          <p:cNvSpPr>
            <a:spLocks noGrp="1"/>
          </p:cNvSpPr>
          <p:nvPr>
            <p:ph type="title"/>
          </p:nvPr>
        </p:nvSpPr>
        <p:spPr>
          <a:xfrm>
            <a:off x="304800" y="457200"/>
            <a:ext cx="8686800" cy="838200"/>
          </a:xfrm>
        </p:spPr>
        <p:txBody>
          <a:bodyPr>
            <a:normAutofit fontScale="90000"/>
          </a:bodyPr>
          <a:lstStyle/>
          <a:p>
            <a:pPr algn="ctr"/>
            <a:r>
              <a:rPr lang="ru-RU" sz="2700" dirty="0"/>
              <a:t>Отрицательные аспекты использования солнечной энергии</a:t>
            </a:r>
            <a:r>
              <a:rPr lang="ru-RU" dirty="0"/>
              <a:t/>
            </a:r>
            <a:br>
              <a:rPr lang="ru-RU" dirty="0"/>
            </a:br>
            <a:endParaRPr lang="ru-RU" dirty="0"/>
          </a:p>
        </p:txBody>
      </p:sp>
    </p:spTree>
    <p:extLst>
      <p:ext uri="{BB962C8B-B14F-4D97-AF65-F5344CB8AC3E}">
        <p14:creationId xmlns:p14="http://schemas.microsoft.com/office/powerpoint/2010/main" xmlns="" val="825118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060848"/>
            <a:ext cx="8731696" cy="2520280"/>
          </a:xfrm>
        </p:spPr>
        <p:txBody>
          <a:bodyPr/>
          <a:lstStyle/>
          <a:p>
            <a:r>
              <a:rPr lang="ru-RU" b="1" dirty="0">
                <a:solidFill>
                  <a:srgbClr val="FF0000"/>
                </a:solidFill>
              </a:rPr>
              <a:t>дороговизна оборудования и вырабатываемой энергии; </a:t>
            </a:r>
          </a:p>
          <a:p>
            <a:r>
              <a:rPr lang="ru-RU" b="1" dirty="0">
                <a:solidFill>
                  <a:srgbClr val="FF0000"/>
                </a:solidFill>
              </a:rPr>
              <a:t>необходимость резервирования мощности </a:t>
            </a:r>
            <a:r>
              <a:rPr lang="ru-RU" b="1" dirty="0" err="1" smtClean="0">
                <a:solidFill>
                  <a:srgbClr val="FF0000"/>
                </a:solidFill>
              </a:rPr>
              <a:t>гелиостанций</a:t>
            </a:r>
            <a:r>
              <a:rPr lang="ru-RU" b="1" dirty="0" smtClean="0">
                <a:solidFill>
                  <a:srgbClr val="FF0000"/>
                </a:solidFill>
              </a:rPr>
              <a:t>.</a:t>
            </a:r>
            <a:endParaRPr lang="ru-RU" b="1" dirty="0">
              <a:solidFill>
                <a:srgbClr val="FF0000"/>
              </a:solidFill>
            </a:endParaRPr>
          </a:p>
          <a:p>
            <a:endParaRPr lang="ru-RU" dirty="0"/>
          </a:p>
        </p:txBody>
      </p:sp>
      <p:sp>
        <p:nvSpPr>
          <p:cNvPr id="4" name="Заголовок 1"/>
          <p:cNvSpPr>
            <a:spLocks noGrp="1"/>
          </p:cNvSpPr>
          <p:nvPr>
            <p:ph type="title"/>
          </p:nvPr>
        </p:nvSpPr>
        <p:spPr>
          <a:xfrm>
            <a:off x="304800" y="457200"/>
            <a:ext cx="8686800" cy="838200"/>
          </a:xfrm>
        </p:spPr>
        <p:txBody>
          <a:bodyPr>
            <a:normAutofit fontScale="90000"/>
          </a:bodyPr>
          <a:lstStyle/>
          <a:p>
            <a:pPr algn="ctr"/>
            <a:r>
              <a:rPr lang="ru-RU" sz="2700" dirty="0"/>
              <a:t>Отрицательные аспекты использования солнечной энергии</a:t>
            </a:r>
            <a:r>
              <a:rPr lang="ru-RU" dirty="0"/>
              <a:t/>
            </a:r>
            <a:br>
              <a:rPr lang="ru-RU" dirty="0"/>
            </a:br>
            <a:endParaRPr lang="ru-RU" dirty="0"/>
          </a:p>
        </p:txBody>
      </p:sp>
    </p:spTree>
    <p:extLst>
      <p:ext uri="{BB962C8B-B14F-4D97-AF65-F5344CB8AC3E}">
        <p14:creationId xmlns:p14="http://schemas.microsoft.com/office/powerpoint/2010/main" xmlns="" val="4056190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36912"/>
            <a:ext cx="8686800" cy="838200"/>
          </a:xfrm>
        </p:spPr>
        <p:txBody>
          <a:bodyPr>
            <a:normAutofit fontScale="90000"/>
          </a:bodyPr>
          <a:lstStyle/>
          <a:p>
            <a:pPr algn="ctr"/>
            <a:r>
              <a:rPr lang="ru-RU" dirty="0"/>
              <a:t>Современное состояние развития использования </a:t>
            </a:r>
            <a:r>
              <a:rPr lang="ru-RU" dirty="0" err="1"/>
              <a:t>гелиостанций</a:t>
            </a:r>
            <a:r>
              <a:rPr lang="ru-RU" dirty="0"/>
              <a:t> в </a:t>
            </a:r>
            <a:r>
              <a:rPr lang="uk-UA" dirty="0" smtClean="0"/>
              <a:t>СНГ</a:t>
            </a:r>
            <a:r>
              <a:rPr lang="ru-RU" dirty="0" smtClean="0"/>
              <a:t> </a:t>
            </a:r>
            <a:r>
              <a:rPr lang="ru-RU" dirty="0"/>
              <a:t>и </a:t>
            </a:r>
            <a:r>
              <a:rPr lang="ru-RU" dirty="0" smtClean="0"/>
              <a:t>за рубежом</a:t>
            </a:r>
            <a:r>
              <a:rPr lang="ru-RU" dirty="0"/>
              <a:t>.</a:t>
            </a:r>
            <a:br>
              <a:rPr lang="ru-RU" dirty="0"/>
            </a:br>
            <a:endParaRPr lang="ru-RU" dirty="0"/>
          </a:p>
        </p:txBody>
      </p:sp>
    </p:spTree>
    <p:extLst>
      <p:ext uri="{BB962C8B-B14F-4D97-AF65-F5344CB8AC3E}">
        <p14:creationId xmlns:p14="http://schemas.microsoft.com/office/powerpoint/2010/main" xmlns="" val="3839321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686800" cy="838200"/>
          </a:xfrm>
        </p:spPr>
        <p:txBody>
          <a:bodyPr>
            <a:normAutofit fontScale="90000"/>
          </a:bodyPr>
          <a:lstStyle/>
          <a:p>
            <a:r>
              <a:rPr lang="ru-RU" sz="3100" b="1" dirty="0" smtClean="0">
                <a:solidFill>
                  <a:srgbClr val="CC3300"/>
                </a:solidFill>
              </a:rPr>
              <a:t>Перечень действующих и строящихся солнечных термодинамических станций</a:t>
            </a:r>
            <a:r>
              <a:rPr lang="ru-RU" sz="2200" b="1" dirty="0" smtClean="0">
                <a:solidFill>
                  <a:srgbClr val="CC3300"/>
                </a:solidFill>
              </a:rPr>
              <a:t>, мощностью</a:t>
            </a:r>
            <a:r>
              <a:rPr lang="en-US" sz="2200" b="1" dirty="0" smtClean="0">
                <a:solidFill>
                  <a:srgbClr val="CC3300"/>
                </a:solidFill>
              </a:rPr>
              <a:t> 100 </a:t>
            </a:r>
            <a:r>
              <a:rPr lang="ru-RU" sz="2200" b="1" dirty="0" smtClean="0">
                <a:solidFill>
                  <a:srgbClr val="CC3300"/>
                </a:solidFill>
              </a:rPr>
              <a:t>МВт и более</a:t>
            </a:r>
            <a:endParaRPr lang="ru-RU" sz="2200" dirty="0"/>
          </a:p>
        </p:txBody>
      </p:sp>
      <p:pic>
        <p:nvPicPr>
          <p:cNvPr id="4" name="table"/>
          <p:cNvPicPr>
            <a:picLocks noGrp="1" noChangeAspect="1"/>
          </p:cNvPicPr>
          <p:nvPr>
            <p:ph idx="1"/>
          </p:nvPr>
        </p:nvPicPr>
        <p:blipFill>
          <a:blip r:embed="rId2"/>
          <a:stretch>
            <a:fillRect/>
          </a:stretch>
        </p:blipFill>
        <p:spPr>
          <a:xfrm>
            <a:off x="1055618" y="1554163"/>
            <a:ext cx="7185163" cy="4525962"/>
          </a:xfrm>
          <a:prstGeom prst="rect">
            <a:avLst/>
          </a:prstGeom>
        </p:spPr>
      </p:pic>
    </p:spTree>
    <p:extLst>
      <p:ext uri="{BB962C8B-B14F-4D97-AF65-F5344CB8AC3E}">
        <p14:creationId xmlns:p14="http://schemas.microsoft.com/office/powerpoint/2010/main" xmlns="" val="1540366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aundromat-SolarCell"/>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1043608" y="980728"/>
            <a:ext cx="7317136" cy="5472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Прямоугольник 2"/>
          <p:cNvSpPr/>
          <p:nvPr/>
        </p:nvSpPr>
        <p:spPr>
          <a:xfrm>
            <a:off x="611560" y="0"/>
            <a:ext cx="8064896" cy="830997"/>
          </a:xfrm>
          <a:prstGeom prst="rect">
            <a:avLst/>
          </a:prstGeom>
        </p:spPr>
        <p:txBody>
          <a:bodyPr wrap="square">
            <a:spAutoFit/>
          </a:bodyPr>
          <a:lstStyle/>
          <a:p>
            <a:pPr algn="ctr"/>
            <a:r>
              <a:rPr lang="ru-RU" sz="2400" b="1" dirty="0"/>
              <a:t>Современное состояние развития использования </a:t>
            </a:r>
            <a:r>
              <a:rPr lang="ru-RU" sz="2400" b="1" dirty="0" err="1"/>
              <a:t>гелиостанций</a:t>
            </a:r>
            <a:r>
              <a:rPr lang="ru-RU" sz="2400" b="1" dirty="0"/>
              <a:t> в </a:t>
            </a:r>
            <a:r>
              <a:rPr lang="ru-RU" sz="2400" b="1" dirty="0" smtClean="0"/>
              <a:t>СНГ </a:t>
            </a:r>
            <a:r>
              <a:rPr lang="ru-RU" sz="2400" b="1" dirty="0"/>
              <a:t>и </a:t>
            </a:r>
            <a:r>
              <a:rPr lang="ru-RU" sz="2400" b="1" dirty="0" err="1"/>
              <a:t>зарубежом</a:t>
            </a:r>
            <a:r>
              <a:rPr lang="ru-RU" sz="2400" b="1" dirty="0"/>
              <a:t>.</a:t>
            </a:r>
          </a:p>
        </p:txBody>
      </p:sp>
    </p:spTree>
    <p:extLst>
      <p:ext uri="{BB962C8B-B14F-4D97-AF65-F5344CB8AC3E}">
        <p14:creationId xmlns:p14="http://schemas.microsoft.com/office/powerpoint/2010/main" xmlns="" val="3290840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55976" y="1844824"/>
            <a:ext cx="45720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Заголовок 1"/>
          <p:cNvSpPr>
            <a:spLocks noGrp="1"/>
          </p:cNvSpPr>
          <p:nvPr>
            <p:ph type="title"/>
          </p:nvPr>
        </p:nvSpPr>
        <p:spPr>
          <a:xfrm>
            <a:off x="323528" y="1196752"/>
            <a:ext cx="3816424" cy="5400600"/>
          </a:xfrm>
        </p:spPr>
        <p:txBody>
          <a:bodyPr>
            <a:normAutofit/>
          </a:bodyPr>
          <a:lstStyle/>
          <a:p>
            <a:r>
              <a:rPr lang="ru-RU" sz="2400" dirty="0" smtClean="0"/>
              <a:t>Создание электромобилей, с возможностью сбора солнечной энергии и автономной работы, также является приоритетным направление в развитии солнечной энергетики</a:t>
            </a:r>
            <a:endParaRPr lang="ru-RU" sz="2400" dirty="0"/>
          </a:p>
        </p:txBody>
      </p:sp>
      <p:sp>
        <p:nvSpPr>
          <p:cNvPr id="10" name="Прямоугольник 9"/>
          <p:cNvSpPr/>
          <p:nvPr/>
        </p:nvSpPr>
        <p:spPr>
          <a:xfrm>
            <a:off x="611560" y="260648"/>
            <a:ext cx="8064896" cy="830997"/>
          </a:xfrm>
          <a:prstGeom prst="rect">
            <a:avLst/>
          </a:prstGeom>
        </p:spPr>
        <p:txBody>
          <a:bodyPr wrap="square">
            <a:spAutoFit/>
          </a:bodyPr>
          <a:lstStyle/>
          <a:p>
            <a:pPr algn="ctr"/>
            <a:r>
              <a:rPr lang="ru-RU" sz="2400" b="1" dirty="0"/>
              <a:t>Современное состояние развития использования </a:t>
            </a:r>
            <a:r>
              <a:rPr lang="ru-RU" sz="2400" b="1" dirty="0" err="1"/>
              <a:t>гелиостанций</a:t>
            </a:r>
            <a:r>
              <a:rPr lang="ru-RU" sz="2400" b="1" dirty="0"/>
              <a:t> в </a:t>
            </a:r>
            <a:r>
              <a:rPr lang="ru-RU" sz="2400" b="1" dirty="0" smtClean="0"/>
              <a:t>СНГ </a:t>
            </a:r>
            <a:r>
              <a:rPr lang="ru-RU" sz="2400" b="1" dirty="0"/>
              <a:t>и </a:t>
            </a:r>
            <a:r>
              <a:rPr lang="ru-RU" sz="2400" b="1" dirty="0" err="1"/>
              <a:t>зарубежом</a:t>
            </a:r>
            <a:r>
              <a:rPr lang="ru-RU" sz="2400" b="1" dirty="0"/>
              <a:t>.</a:t>
            </a:r>
          </a:p>
        </p:txBody>
      </p:sp>
    </p:spTree>
    <p:extLst>
      <p:ext uri="{BB962C8B-B14F-4D97-AF65-F5344CB8AC3E}">
        <p14:creationId xmlns:p14="http://schemas.microsoft.com/office/powerpoint/2010/main" xmlns="" val="405936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Объект 2"/>
          <p:cNvSpPr>
            <a:spLocks noGrp="1"/>
          </p:cNvSpPr>
          <p:nvPr>
            <p:ph idx="1"/>
          </p:nvPr>
        </p:nvSpPr>
        <p:spPr>
          <a:xfrm>
            <a:off x="304800" y="836712"/>
            <a:ext cx="8686800" cy="5472608"/>
          </a:xfrm>
        </p:spPr>
        <p:txBody>
          <a:bodyPr>
            <a:normAutofit lnSpcReduction="10000"/>
          </a:bodyPr>
          <a:lstStyle/>
          <a:p>
            <a:pPr marL="0" indent="0">
              <a:buNone/>
            </a:pPr>
            <a:r>
              <a:rPr lang="ru-RU" dirty="0">
                <a:solidFill>
                  <a:srgbClr val="FF0000"/>
                </a:solidFill>
              </a:rPr>
              <a:t>Полное количество солнечной энергии, поступающей на поверхность Земли за неделю, превышает энергию всех мировых запасов нефти, газа, угля и урана </a:t>
            </a:r>
            <a:r>
              <a:rPr lang="ru-RU" dirty="0" smtClean="0">
                <a:solidFill>
                  <a:srgbClr val="FF0000"/>
                </a:solidFill>
              </a:rPr>
              <a:t>. </a:t>
            </a:r>
            <a:r>
              <a:rPr lang="ru-RU" dirty="0">
                <a:solidFill>
                  <a:srgbClr val="FF0000"/>
                </a:solidFill>
              </a:rPr>
              <a:t>И в </a:t>
            </a:r>
            <a:r>
              <a:rPr lang="ru-RU" dirty="0" smtClean="0">
                <a:solidFill>
                  <a:srgbClr val="FF0000"/>
                </a:solidFill>
              </a:rPr>
              <a:t>СНГ </a:t>
            </a:r>
            <a:r>
              <a:rPr lang="ru-RU" dirty="0">
                <a:solidFill>
                  <a:srgbClr val="FF0000"/>
                </a:solidFill>
              </a:rPr>
              <a:t>наибольший теоретический потенциал, более 2000 млрд. тонн условного топлива (</a:t>
            </a:r>
            <a:r>
              <a:rPr lang="ru-RU" dirty="0" err="1">
                <a:solidFill>
                  <a:srgbClr val="FF0000"/>
                </a:solidFill>
              </a:rPr>
              <a:t>т.у.т</a:t>
            </a:r>
            <a:r>
              <a:rPr lang="ru-RU" dirty="0">
                <a:solidFill>
                  <a:srgbClr val="FF0000"/>
                </a:solidFill>
              </a:rPr>
              <a:t>.), имеет солнечная энергия . Несмотря на такой большой потенциал в новой энергетической программе России вклад возобновляемых источников энергии на 2000 г определен в очень малом объеме - 15-19 </a:t>
            </a:r>
            <a:r>
              <a:rPr lang="ru-RU" dirty="0" err="1">
                <a:solidFill>
                  <a:srgbClr val="FF0000"/>
                </a:solidFill>
              </a:rPr>
              <a:t>млн.т</a:t>
            </a:r>
            <a:r>
              <a:rPr lang="ru-RU" dirty="0">
                <a:solidFill>
                  <a:srgbClr val="FF0000"/>
                </a:solidFill>
              </a:rPr>
              <a:t> </a:t>
            </a:r>
            <a:r>
              <a:rPr lang="ru-RU" dirty="0" err="1">
                <a:solidFill>
                  <a:srgbClr val="FF0000"/>
                </a:solidFill>
              </a:rPr>
              <a:t>у.т</a:t>
            </a:r>
            <a:r>
              <a:rPr lang="ru-RU" dirty="0">
                <a:solidFill>
                  <a:srgbClr val="FF0000"/>
                </a:solidFill>
              </a:rPr>
              <a:t>. </a:t>
            </a:r>
            <a:r>
              <a:rPr lang="ru-RU" dirty="0"/>
              <a:t>  </a:t>
            </a:r>
          </a:p>
        </p:txBody>
      </p:sp>
      <p:sp>
        <p:nvSpPr>
          <p:cNvPr id="6" name="Прямоугольник 5"/>
          <p:cNvSpPr/>
          <p:nvPr/>
        </p:nvSpPr>
        <p:spPr>
          <a:xfrm>
            <a:off x="611560" y="0"/>
            <a:ext cx="8064896" cy="830997"/>
          </a:xfrm>
          <a:prstGeom prst="rect">
            <a:avLst/>
          </a:prstGeom>
        </p:spPr>
        <p:txBody>
          <a:bodyPr wrap="square">
            <a:spAutoFit/>
          </a:bodyPr>
          <a:lstStyle/>
          <a:p>
            <a:pPr algn="ctr"/>
            <a:r>
              <a:rPr lang="ru-RU" sz="2400" b="1" dirty="0"/>
              <a:t>Современное состояние развития использования </a:t>
            </a:r>
            <a:r>
              <a:rPr lang="ru-RU" sz="2400" b="1" dirty="0" err="1"/>
              <a:t>гелиостанций</a:t>
            </a:r>
            <a:r>
              <a:rPr lang="ru-RU" sz="2400" b="1" dirty="0"/>
              <a:t> в </a:t>
            </a:r>
            <a:r>
              <a:rPr lang="ru-RU" sz="2400" b="1" dirty="0" smtClean="0"/>
              <a:t>СНГ </a:t>
            </a:r>
            <a:r>
              <a:rPr lang="ru-RU" sz="2400" b="1" dirty="0"/>
              <a:t>и </a:t>
            </a:r>
            <a:r>
              <a:rPr lang="ru-RU" sz="2400" b="1" dirty="0" err="1"/>
              <a:t>зарубежом</a:t>
            </a:r>
            <a:r>
              <a:rPr lang="ru-RU" sz="2400" b="1" dirty="0"/>
              <a:t>.</a:t>
            </a:r>
          </a:p>
        </p:txBody>
      </p:sp>
    </p:spTree>
    <p:extLst>
      <p:ext uri="{BB962C8B-B14F-4D97-AF65-F5344CB8AC3E}">
        <p14:creationId xmlns:p14="http://schemas.microsoft.com/office/powerpoint/2010/main" xmlns="" val="496064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t>Доля использования солнечной энергии в структуре выполнимых источников энергии</a:t>
            </a:r>
            <a:endParaRPr lang="ru-RU" sz="2400" dirty="0"/>
          </a:p>
        </p:txBody>
      </p:sp>
      <p:pic>
        <p:nvPicPr>
          <p:cNvPr id="4" name="table"/>
          <p:cNvPicPr>
            <a:picLocks noGrp="1" noChangeAspect="1"/>
          </p:cNvPicPr>
          <p:nvPr>
            <p:ph idx="1"/>
          </p:nvPr>
        </p:nvPicPr>
        <p:blipFill>
          <a:blip r:embed="rId2"/>
          <a:stretch>
            <a:fillRect/>
          </a:stretch>
        </p:blipFill>
        <p:spPr>
          <a:xfrm>
            <a:off x="2904770" y="1554163"/>
            <a:ext cx="3486860" cy="4525962"/>
          </a:xfrm>
          <a:prstGeom prst="rect">
            <a:avLst/>
          </a:prstGeom>
        </p:spPr>
      </p:pic>
    </p:spTree>
    <p:extLst>
      <p:ext uri="{BB962C8B-B14F-4D97-AF65-F5344CB8AC3E}">
        <p14:creationId xmlns:p14="http://schemas.microsoft.com/office/powerpoint/2010/main" xmlns="" val="1555522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686800" cy="838200"/>
          </a:xfrm>
        </p:spPr>
        <p:txBody>
          <a:bodyPr>
            <a:normAutofit/>
          </a:bodyPr>
          <a:lstStyle/>
          <a:p>
            <a:r>
              <a:rPr lang="ru-RU" dirty="0" smtClean="0"/>
              <a:t>Содержание</a:t>
            </a:r>
            <a:r>
              <a:rPr lang="en-US" dirty="0" smtClean="0"/>
              <a:t>:</a:t>
            </a:r>
            <a:endParaRPr lang="ru-RU" dirty="0"/>
          </a:p>
        </p:txBody>
      </p:sp>
      <p:sp>
        <p:nvSpPr>
          <p:cNvPr id="3" name="Объект 2"/>
          <p:cNvSpPr>
            <a:spLocks noGrp="1"/>
          </p:cNvSpPr>
          <p:nvPr>
            <p:ph idx="1"/>
          </p:nvPr>
        </p:nvSpPr>
        <p:spPr/>
        <p:txBody>
          <a:bodyPr/>
          <a:lstStyle/>
          <a:p>
            <a:r>
              <a:rPr lang="ru-RU" dirty="0" smtClean="0"/>
              <a:t>Понятие и сущность солнечной энергии</a:t>
            </a:r>
            <a:r>
              <a:rPr lang="en-US" dirty="0" smtClean="0"/>
              <a:t>;</a:t>
            </a:r>
            <a:endParaRPr lang="ru-RU" dirty="0" smtClean="0"/>
          </a:p>
          <a:p>
            <a:r>
              <a:rPr lang="ru-RU" dirty="0" smtClean="0"/>
              <a:t>Положительные аспекты использования солнечной энергии</a:t>
            </a:r>
            <a:r>
              <a:rPr lang="en-US" dirty="0" smtClean="0"/>
              <a:t>;</a:t>
            </a:r>
            <a:endParaRPr lang="ru-RU" dirty="0" smtClean="0"/>
          </a:p>
          <a:p>
            <a:r>
              <a:rPr lang="ru-RU" dirty="0" smtClean="0"/>
              <a:t>Отрицательные аспекты </a:t>
            </a:r>
            <a:r>
              <a:rPr lang="ru-RU" dirty="0"/>
              <a:t>использования солнечной </a:t>
            </a:r>
            <a:r>
              <a:rPr lang="ru-RU" dirty="0" smtClean="0"/>
              <a:t>энергии</a:t>
            </a:r>
            <a:r>
              <a:rPr lang="en-US" dirty="0" smtClean="0"/>
              <a:t>;</a:t>
            </a:r>
            <a:endParaRPr lang="ru-RU" dirty="0"/>
          </a:p>
          <a:p>
            <a:r>
              <a:rPr lang="ru-RU" dirty="0" smtClean="0"/>
              <a:t>Современное состояние развития использования </a:t>
            </a:r>
            <a:r>
              <a:rPr lang="ru-RU" dirty="0" err="1" smtClean="0"/>
              <a:t>гелиостанций</a:t>
            </a:r>
            <a:r>
              <a:rPr lang="ru-RU" dirty="0" smtClean="0"/>
              <a:t> в России и </a:t>
            </a:r>
            <a:r>
              <a:rPr lang="ru-RU" dirty="0" err="1" smtClean="0"/>
              <a:t>зарубежом</a:t>
            </a:r>
            <a:r>
              <a:rPr lang="ru-RU" dirty="0" smtClean="0"/>
              <a:t>.</a:t>
            </a:r>
            <a:endParaRPr lang="ru-RU" dirty="0"/>
          </a:p>
          <a:p>
            <a:endParaRPr lang="ru-RU" dirty="0"/>
          </a:p>
        </p:txBody>
      </p:sp>
    </p:spTree>
    <p:extLst>
      <p:ext uri="{BB962C8B-B14F-4D97-AF65-F5344CB8AC3E}">
        <p14:creationId xmlns:p14="http://schemas.microsoft.com/office/powerpoint/2010/main" xmlns="" val="1544128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89557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573016"/>
            <a:ext cx="8731696" cy="2880320"/>
          </a:xfrm>
        </p:spPr>
        <p:txBody>
          <a:bodyPr>
            <a:noAutofit/>
          </a:bodyPr>
          <a:lstStyle/>
          <a:p>
            <a:r>
              <a:rPr lang="ru-RU" sz="1600" dirty="0">
                <a:effectLst/>
              </a:rPr>
              <a:t>На практике солнечные коллекторы желательно применять не в качестве основного источника ГВС, а в качестве устройства для подогрева воды, поступающей в отопительную установку. В этом случае расход топлива резко снижается. При этом обеспечивается бесперебойная подача горячей воды и экономия средств на ГВС и отопление дома, если это дом для постоянного проживания. На дачах, в летнее время, для получения горячей воды, применяются различные виды солнечных коллекторов. От коллекторов заводского изготовления до самодельных устройств, изготовленных из подручных материалов. Различаются они, прежде всего, по эффективности. Заводской эффективнее, но стоит дороже. Практически бесплатно можно сделать коллектор с теплообменником от старого холодильника.</a:t>
            </a:r>
            <a:endParaRPr lang="ru-RU" sz="1600" dirty="0"/>
          </a:p>
        </p:txBody>
      </p:sp>
      <p:pic>
        <p:nvPicPr>
          <p:cNvPr id="4" name="Picture 10" descr="Панель солнечных коллекторов на вакуумных трубках"/>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47664" y="1181100"/>
            <a:ext cx="5867400"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Прямоугольник 5"/>
          <p:cNvSpPr/>
          <p:nvPr/>
        </p:nvSpPr>
        <p:spPr>
          <a:xfrm>
            <a:off x="611560" y="0"/>
            <a:ext cx="8064896" cy="830997"/>
          </a:xfrm>
          <a:prstGeom prst="rect">
            <a:avLst/>
          </a:prstGeom>
        </p:spPr>
        <p:txBody>
          <a:bodyPr wrap="square">
            <a:spAutoFit/>
          </a:bodyPr>
          <a:lstStyle/>
          <a:p>
            <a:pPr algn="ctr"/>
            <a:r>
              <a:rPr lang="ru-RU" sz="2400" b="1" dirty="0"/>
              <a:t>Современное состояние развития использования </a:t>
            </a:r>
            <a:r>
              <a:rPr lang="ru-RU" sz="2400" b="1" dirty="0" err="1"/>
              <a:t>гелиостанций</a:t>
            </a:r>
            <a:r>
              <a:rPr lang="ru-RU" sz="2400" b="1" dirty="0"/>
              <a:t> в </a:t>
            </a:r>
            <a:r>
              <a:rPr lang="ru-RU" sz="2400" b="1" dirty="0" smtClean="0"/>
              <a:t>СНГ </a:t>
            </a:r>
            <a:r>
              <a:rPr lang="ru-RU" sz="2400" b="1" dirty="0"/>
              <a:t>и </a:t>
            </a:r>
            <a:r>
              <a:rPr lang="ru-RU" sz="2400" b="1" dirty="0" err="1"/>
              <a:t>зарубежом</a:t>
            </a:r>
            <a:r>
              <a:rPr lang="ru-RU" sz="2400" b="1" dirty="0"/>
              <a:t>.</a:t>
            </a:r>
          </a:p>
        </p:txBody>
      </p:sp>
    </p:spTree>
    <p:extLst>
      <p:ext uri="{BB962C8B-B14F-4D97-AF65-F5344CB8AC3E}">
        <p14:creationId xmlns:p14="http://schemas.microsoft.com/office/powerpoint/2010/main" xmlns="" val="474041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3772" y="5144771"/>
            <a:ext cx="1973697" cy="505205"/>
          </a:xfrm>
          <a:custGeom>
            <a:avLst/>
            <a:gdLst>
              <a:gd name="connsiteX0" fmla="*/ 0 w 2138172"/>
              <a:gd name="connsiteY0" fmla="*/ 0 h 505205"/>
              <a:gd name="connsiteX1" fmla="*/ 0 w 2138172"/>
              <a:gd name="connsiteY1" fmla="*/ 505205 h 505205"/>
              <a:gd name="connsiteX2" fmla="*/ 2138171 w 2138172"/>
              <a:gd name="connsiteY2" fmla="*/ 505205 h 505205"/>
              <a:gd name="connsiteX3" fmla="*/ 2138171 w 2138172"/>
              <a:gd name="connsiteY3" fmla="*/ 0 h 505205"/>
              <a:gd name="connsiteX4" fmla="*/ 0 w 2138172"/>
              <a:gd name="connsiteY4" fmla="*/ 0 h 5052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38172" h="505205">
                <a:moveTo>
                  <a:pt x="0" y="0"/>
                </a:moveTo>
                <a:lnTo>
                  <a:pt x="0" y="505205"/>
                </a:lnTo>
                <a:lnTo>
                  <a:pt x="2138171" y="505205"/>
                </a:lnTo>
                <a:lnTo>
                  <a:pt x="2138171" y="0"/>
                </a:lnTo>
                <a:lnTo>
                  <a:pt x="0" y="0"/>
                </a:lnTo>
              </a:path>
            </a:pathLst>
          </a:custGeom>
          <a:solidFill>
            <a:srgbClr val="77777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2107469" y="5144771"/>
            <a:ext cx="1491879" cy="505205"/>
          </a:xfrm>
          <a:custGeom>
            <a:avLst/>
            <a:gdLst>
              <a:gd name="connsiteX0" fmla="*/ 0 w 1616202"/>
              <a:gd name="connsiteY0" fmla="*/ 0 h 505205"/>
              <a:gd name="connsiteX1" fmla="*/ 0 w 1616202"/>
              <a:gd name="connsiteY1" fmla="*/ 505205 h 505205"/>
              <a:gd name="connsiteX2" fmla="*/ 1616202 w 1616202"/>
              <a:gd name="connsiteY2" fmla="*/ 505205 h 505205"/>
              <a:gd name="connsiteX3" fmla="*/ 1616202 w 1616202"/>
              <a:gd name="connsiteY3" fmla="*/ 0 h 505205"/>
              <a:gd name="connsiteX4" fmla="*/ 0 w 1616202"/>
              <a:gd name="connsiteY4" fmla="*/ 0 h 5052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16202" h="505205">
                <a:moveTo>
                  <a:pt x="0" y="0"/>
                </a:moveTo>
                <a:lnTo>
                  <a:pt x="0" y="505205"/>
                </a:lnTo>
                <a:lnTo>
                  <a:pt x="1616202" y="505205"/>
                </a:lnTo>
                <a:lnTo>
                  <a:pt x="1616202" y="0"/>
                </a:lnTo>
                <a:lnTo>
                  <a:pt x="0" y="0"/>
                </a:lnTo>
              </a:path>
            </a:pathLst>
          </a:custGeom>
          <a:solidFill>
            <a:srgbClr val="77777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3599348" y="5144771"/>
            <a:ext cx="1954705" cy="505205"/>
          </a:xfrm>
          <a:custGeom>
            <a:avLst/>
            <a:gdLst>
              <a:gd name="connsiteX0" fmla="*/ 0 w 2117597"/>
              <a:gd name="connsiteY0" fmla="*/ 0 h 505205"/>
              <a:gd name="connsiteX1" fmla="*/ 0 w 2117597"/>
              <a:gd name="connsiteY1" fmla="*/ 505205 h 505205"/>
              <a:gd name="connsiteX2" fmla="*/ 2117597 w 2117597"/>
              <a:gd name="connsiteY2" fmla="*/ 505205 h 505205"/>
              <a:gd name="connsiteX3" fmla="*/ 2117597 w 2117597"/>
              <a:gd name="connsiteY3" fmla="*/ 0 h 505205"/>
              <a:gd name="connsiteX4" fmla="*/ 0 w 2117597"/>
              <a:gd name="connsiteY4" fmla="*/ 0 h 5052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17597" h="505205">
                <a:moveTo>
                  <a:pt x="0" y="0"/>
                </a:moveTo>
                <a:lnTo>
                  <a:pt x="0" y="505205"/>
                </a:lnTo>
                <a:lnTo>
                  <a:pt x="2117597" y="505205"/>
                </a:lnTo>
                <a:lnTo>
                  <a:pt x="2117597" y="0"/>
                </a:lnTo>
                <a:lnTo>
                  <a:pt x="0" y="0"/>
                </a:lnTo>
              </a:path>
            </a:pathLst>
          </a:custGeom>
          <a:solidFill>
            <a:srgbClr val="77777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127910" y="5643627"/>
            <a:ext cx="1985420" cy="15875"/>
          </a:xfrm>
          <a:custGeom>
            <a:avLst/>
            <a:gdLst>
              <a:gd name="connsiteX0" fmla="*/ 6350 w 2150872"/>
              <a:gd name="connsiteY0" fmla="*/ 6350 h 15875"/>
              <a:gd name="connsiteX1" fmla="*/ 2144522 w 2150872"/>
              <a:gd name="connsiteY1" fmla="*/ 6350 h 15875"/>
            </a:gdLst>
            <a:ahLst/>
            <a:cxnLst>
              <a:cxn ang="0">
                <a:pos x="connsiteX0" y="connsiteY0"/>
              </a:cxn>
              <a:cxn ang="1">
                <a:pos x="connsiteX1" y="connsiteY1"/>
              </a:cxn>
            </a:cxnLst>
            <a:rect l="l" t="t" r="r" b="b"/>
            <a:pathLst>
              <a:path w="2150872" h="15875">
                <a:moveTo>
                  <a:pt x="6350" y="6350"/>
                </a:moveTo>
                <a:lnTo>
                  <a:pt x="2144522"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127910" y="5898895"/>
            <a:ext cx="1985420" cy="25400"/>
          </a:xfrm>
          <a:custGeom>
            <a:avLst/>
            <a:gdLst>
              <a:gd name="connsiteX0" fmla="*/ 6350 w 2150872"/>
              <a:gd name="connsiteY0" fmla="*/ 6350 h 25400"/>
              <a:gd name="connsiteX1" fmla="*/ 2144522 w 2150872"/>
              <a:gd name="connsiteY1" fmla="*/ 6350 h 25400"/>
            </a:gdLst>
            <a:ahLst/>
            <a:cxnLst>
              <a:cxn ang="0">
                <a:pos x="connsiteX0" y="connsiteY0"/>
              </a:cxn>
              <a:cxn ang="1">
                <a:pos x="connsiteX1" y="connsiteY1"/>
              </a:cxn>
            </a:cxnLst>
            <a:rect l="l" t="t" r="r" b="b"/>
            <a:pathLst>
              <a:path w="2150872" h="25400">
                <a:moveTo>
                  <a:pt x="6350" y="6350"/>
                </a:moveTo>
                <a:lnTo>
                  <a:pt x="2144522"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127910" y="5138421"/>
            <a:ext cx="1985420" cy="15875"/>
          </a:xfrm>
          <a:custGeom>
            <a:avLst/>
            <a:gdLst>
              <a:gd name="connsiteX0" fmla="*/ 6350 w 2150872"/>
              <a:gd name="connsiteY0" fmla="*/ 6350 h 15875"/>
              <a:gd name="connsiteX1" fmla="*/ 2144522 w 2150872"/>
              <a:gd name="connsiteY1" fmla="*/ 6350 h 15875"/>
            </a:gdLst>
            <a:ahLst/>
            <a:cxnLst>
              <a:cxn ang="0">
                <a:pos x="connsiteX0" y="connsiteY0"/>
              </a:cxn>
              <a:cxn ang="1">
                <a:pos x="connsiteX1" y="connsiteY1"/>
              </a:cxn>
            </a:cxnLst>
            <a:rect l="l" t="t" r="r" b="b"/>
            <a:pathLst>
              <a:path w="2150872" h="15875">
                <a:moveTo>
                  <a:pt x="6350" y="6350"/>
                </a:moveTo>
                <a:lnTo>
                  <a:pt x="2144522"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127910" y="6155690"/>
            <a:ext cx="1985420" cy="15875"/>
          </a:xfrm>
          <a:custGeom>
            <a:avLst/>
            <a:gdLst>
              <a:gd name="connsiteX0" fmla="*/ 6350 w 2150872"/>
              <a:gd name="connsiteY0" fmla="*/ 6350 h 15875"/>
              <a:gd name="connsiteX1" fmla="*/ 2144522 w 2150872"/>
              <a:gd name="connsiteY1" fmla="*/ 6350 h 15875"/>
            </a:gdLst>
            <a:ahLst/>
            <a:cxnLst>
              <a:cxn ang="0">
                <a:pos x="connsiteX0" y="connsiteY0"/>
              </a:cxn>
              <a:cxn ang="1">
                <a:pos x="connsiteX1" y="connsiteY1"/>
              </a:cxn>
            </a:cxnLst>
            <a:rect l="l" t="t" r="r" b="b"/>
            <a:pathLst>
              <a:path w="2150872" h="15875">
                <a:moveTo>
                  <a:pt x="6350" y="6350"/>
                </a:moveTo>
                <a:lnTo>
                  <a:pt x="2144522"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2101607" y="5138420"/>
            <a:ext cx="3458308" cy="12700"/>
          </a:xfrm>
          <a:custGeom>
            <a:avLst/>
            <a:gdLst>
              <a:gd name="connsiteX0" fmla="*/ 6350 w 3746500"/>
              <a:gd name="connsiteY0" fmla="*/ 6350 h 12700"/>
              <a:gd name="connsiteX1" fmla="*/ 1622552 w 3746500"/>
              <a:gd name="connsiteY1" fmla="*/ 6350 h 12700"/>
              <a:gd name="connsiteX2" fmla="*/ 3740150 w 3746500"/>
              <a:gd name="connsiteY2" fmla="*/ 6350 h 12700"/>
            </a:gdLst>
            <a:ahLst/>
            <a:cxnLst>
              <a:cxn ang="0">
                <a:pos x="connsiteX0" y="connsiteY0"/>
              </a:cxn>
              <a:cxn ang="1">
                <a:pos x="connsiteX1" y="connsiteY1"/>
              </a:cxn>
              <a:cxn ang="2">
                <a:pos x="connsiteX2" y="connsiteY2"/>
              </a:cxn>
            </a:cxnLst>
            <a:rect l="l" t="t" r="r" b="b"/>
            <a:pathLst>
              <a:path w="3746500" h="12700">
                <a:moveTo>
                  <a:pt x="6350" y="6350"/>
                </a:moveTo>
                <a:lnTo>
                  <a:pt x="1622552" y="6350"/>
                </a:lnTo>
                <a:lnTo>
                  <a:pt x="37401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2101607" y="5643626"/>
            <a:ext cx="3458308" cy="12700"/>
          </a:xfrm>
          <a:custGeom>
            <a:avLst/>
            <a:gdLst>
              <a:gd name="connsiteX0" fmla="*/ 6350 w 3746500"/>
              <a:gd name="connsiteY0" fmla="*/ 6350 h 12700"/>
              <a:gd name="connsiteX1" fmla="*/ 1622552 w 3746500"/>
              <a:gd name="connsiteY1" fmla="*/ 6350 h 12700"/>
              <a:gd name="connsiteX2" fmla="*/ 3740150 w 3746500"/>
              <a:gd name="connsiteY2" fmla="*/ 6350 h 12700"/>
            </a:gdLst>
            <a:ahLst/>
            <a:cxnLst>
              <a:cxn ang="0">
                <a:pos x="connsiteX0" y="connsiteY0"/>
              </a:cxn>
              <a:cxn ang="1">
                <a:pos x="connsiteX1" y="connsiteY1"/>
              </a:cxn>
              <a:cxn ang="2">
                <a:pos x="connsiteX2" y="connsiteY2"/>
              </a:cxn>
            </a:cxnLst>
            <a:rect l="l" t="t" r="r" b="b"/>
            <a:pathLst>
              <a:path w="3746500" h="12700">
                <a:moveTo>
                  <a:pt x="6350" y="6350"/>
                </a:moveTo>
                <a:lnTo>
                  <a:pt x="1622552" y="6350"/>
                </a:lnTo>
                <a:lnTo>
                  <a:pt x="37401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2101607" y="5898895"/>
            <a:ext cx="3458308" cy="12700"/>
          </a:xfrm>
          <a:custGeom>
            <a:avLst/>
            <a:gdLst>
              <a:gd name="connsiteX0" fmla="*/ 6350 w 3746500"/>
              <a:gd name="connsiteY0" fmla="*/ 6350 h 12700"/>
              <a:gd name="connsiteX1" fmla="*/ 1622552 w 3746500"/>
              <a:gd name="connsiteY1" fmla="*/ 6350 h 12700"/>
              <a:gd name="connsiteX2" fmla="*/ 3740150 w 3746500"/>
              <a:gd name="connsiteY2" fmla="*/ 6350 h 12700"/>
            </a:gdLst>
            <a:ahLst/>
            <a:cxnLst>
              <a:cxn ang="0">
                <a:pos x="connsiteX0" y="connsiteY0"/>
              </a:cxn>
              <a:cxn ang="1">
                <a:pos x="connsiteX1" y="connsiteY1"/>
              </a:cxn>
              <a:cxn ang="2">
                <a:pos x="connsiteX2" y="connsiteY2"/>
              </a:cxn>
            </a:cxnLst>
            <a:rect l="l" t="t" r="r" b="b"/>
            <a:pathLst>
              <a:path w="3746500" h="12700">
                <a:moveTo>
                  <a:pt x="6350" y="6350"/>
                </a:moveTo>
                <a:lnTo>
                  <a:pt x="1622552" y="6350"/>
                </a:lnTo>
                <a:lnTo>
                  <a:pt x="37401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2101607" y="6155689"/>
            <a:ext cx="3458308" cy="12700"/>
          </a:xfrm>
          <a:custGeom>
            <a:avLst/>
            <a:gdLst>
              <a:gd name="connsiteX0" fmla="*/ 6350 w 3746500"/>
              <a:gd name="connsiteY0" fmla="*/ 6350 h 12700"/>
              <a:gd name="connsiteX1" fmla="*/ 1622552 w 3746500"/>
              <a:gd name="connsiteY1" fmla="*/ 6350 h 12700"/>
              <a:gd name="connsiteX2" fmla="*/ 3740150 w 3746500"/>
              <a:gd name="connsiteY2" fmla="*/ 6350 h 12700"/>
            </a:gdLst>
            <a:ahLst/>
            <a:cxnLst>
              <a:cxn ang="0">
                <a:pos x="connsiteX0" y="connsiteY0"/>
              </a:cxn>
              <a:cxn ang="1">
                <a:pos x="connsiteX1" y="connsiteY1"/>
              </a:cxn>
              <a:cxn ang="2">
                <a:pos x="connsiteX2" y="connsiteY2"/>
              </a:cxn>
            </a:cxnLst>
            <a:rect l="l" t="t" r="r" b="b"/>
            <a:pathLst>
              <a:path w="3746500" h="12700">
                <a:moveTo>
                  <a:pt x="6350" y="6350"/>
                </a:moveTo>
                <a:lnTo>
                  <a:pt x="1622552" y="6350"/>
                </a:lnTo>
                <a:lnTo>
                  <a:pt x="37401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6216642" y="3069844"/>
            <a:ext cx="673842" cy="61722"/>
          </a:xfrm>
          <a:custGeom>
            <a:avLst/>
            <a:gdLst>
              <a:gd name="connsiteX0" fmla="*/ 0 w 729995"/>
              <a:gd name="connsiteY0" fmla="*/ 30860 h 61722"/>
              <a:gd name="connsiteX1" fmla="*/ 729995 w 729995"/>
              <a:gd name="connsiteY1" fmla="*/ 30860 h 61722"/>
            </a:gdLst>
            <a:ahLst/>
            <a:cxnLst>
              <a:cxn ang="0">
                <a:pos x="connsiteX0" y="connsiteY0"/>
              </a:cxn>
              <a:cxn ang="1">
                <a:pos x="connsiteX1" y="connsiteY1"/>
              </a:cxn>
            </a:cxnLst>
            <a:rect l="l" t="t" r="r" b="b"/>
            <a:pathLst>
              <a:path w="729995" h="61722">
                <a:moveTo>
                  <a:pt x="0" y="30860"/>
                </a:moveTo>
                <a:lnTo>
                  <a:pt x="729995" y="30860"/>
                </a:lnTo>
              </a:path>
            </a:pathLst>
          </a:custGeom>
          <a:ln w="50800">
            <a:solidFill>
              <a:srgbClr val="000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7467963" y="3068320"/>
            <a:ext cx="672435" cy="60198"/>
          </a:xfrm>
          <a:custGeom>
            <a:avLst/>
            <a:gdLst>
              <a:gd name="connsiteX0" fmla="*/ 0 w 728471"/>
              <a:gd name="connsiteY0" fmla="*/ 30098 h 60198"/>
              <a:gd name="connsiteX1" fmla="*/ 728471 w 728471"/>
              <a:gd name="connsiteY1" fmla="*/ 30098 h 60198"/>
            </a:gdLst>
            <a:ahLst/>
            <a:cxnLst>
              <a:cxn ang="0">
                <a:pos x="connsiteX0" y="connsiteY0"/>
              </a:cxn>
              <a:cxn ang="1">
                <a:pos x="connsiteX1" y="connsiteY1"/>
              </a:cxn>
            </a:cxnLst>
            <a:rect l="l" t="t" r="r" b="b"/>
            <a:pathLst>
              <a:path w="728471" h="60198">
                <a:moveTo>
                  <a:pt x="0" y="30098"/>
                </a:moveTo>
                <a:lnTo>
                  <a:pt x="728471" y="30098"/>
                </a:lnTo>
              </a:path>
            </a:pathLst>
          </a:custGeom>
          <a:ln w="50800">
            <a:solidFill>
              <a:srgbClr val="000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7465149" y="1573275"/>
            <a:ext cx="673842" cy="1477518"/>
          </a:xfrm>
          <a:custGeom>
            <a:avLst/>
            <a:gdLst>
              <a:gd name="connsiteX0" fmla="*/ 0 w 729995"/>
              <a:gd name="connsiteY0" fmla="*/ 0 h 1477518"/>
              <a:gd name="connsiteX1" fmla="*/ 0 w 729995"/>
              <a:gd name="connsiteY1" fmla="*/ 1477518 h 1477518"/>
              <a:gd name="connsiteX2" fmla="*/ 729995 w 729995"/>
              <a:gd name="connsiteY2" fmla="*/ 1477518 h 1477518"/>
              <a:gd name="connsiteX3" fmla="*/ 729995 w 729995"/>
              <a:gd name="connsiteY3" fmla="*/ 0 h 1477518"/>
              <a:gd name="connsiteX4" fmla="*/ 0 w 729995"/>
              <a:gd name="connsiteY4" fmla="*/ 0 h 147751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9995" h="1477518">
                <a:moveTo>
                  <a:pt x="0" y="0"/>
                </a:moveTo>
                <a:lnTo>
                  <a:pt x="0" y="1477518"/>
                </a:lnTo>
                <a:lnTo>
                  <a:pt x="729995" y="1477518"/>
                </a:lnTo>
                <a:lnTo>
                  <a:pt x="729995" y="0"/>
                </a:lnTo>
                <a:lnTo>
                  <a:pt x="0" y="0"/>
                </a:lnTo>
              </a:path>
            </a:pathLst>
          </a:custGeom>
          <a:solidFill>
            <a:srgbClr val="008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6214519" y="2990595"/>
            <a:ext cx="673139" cy="60198"/>
          </a:xfrm>
          <a:custGeom>
            <a:avLst/>
            <a:gdLst>
              <a:gd name="connsiteX0" fmla="*/ 0 w 729234"/>
              <a:gd name="connsiteY0" fmla="*/ 30099 h 60198"/>
              <a:gd name="connsiteX1" fmla="*/ 729234 w 729234"/>
              <a:gd name="connsiteY1" fmla="*/ 30099 h 60198"/>
            </a:gdLst>
            <a:ahLst/>
            <a:cxnLst>
              <a:cxn ang="0">
                <a:pos x="connsiteX0" y="connsiteY0"/>
              </a:cxn>
              <a:cxn ang="1">
                <a:pos x="connsiteX1" y="connsiteY1"/>
              </a:cxn>
            </a:cxnLst>
            <a:rect l="l" t="t" r="r" b="b"/>
            <a:pathLst>
              <a:path w="729234" h="60198">
                <a:moveTo>
                  <a:pt x="0" y="30099"/>
                </a:moveTo>
                <a:lnTo>
                  <a:pt x="729234" y="30099"/>
                </a:lnTo>
              </a:path>
            </a:pathLst>
          </a:custGeom>
          <a:ln w="50800">
            <a:solidFill>
              <a:srgbClr val="008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6881692" y="3036697"/>
            <a:ext cx="591546" cy="38100"/>
          </a:xfrm>
          <a:custGeom>
            <a:avLst/>
            <a:gdLst>
              <a:gd name="connsiteX0" fmla="*/ 9525 w 640841"/>
              <a:gd name="connsiteY0" fmla="*/ 9525 h 38100"/>
              <a:gd name="connsiteX1" fmla="*/ 631317 w 640841"/>
              <a:gd name="connsiteY1" fmla="*/ 9525 h 38100"/>
            </a:gdLst>
            <a:ahLst/>
            <a:cxnLst>
              <a:cxn ang="0">
                <a:pos x="connsiteX0" y="connsiteY0"/>
              </a:cxn>
              <a:cxn ang="1">
                <a:pos x="connsiteX1" y="connsiteY1"/>
              </a:cxn>
            </a:cxnLst>
            <a:rect l="l" t="t" r="r" b="b"/>
            <a:pathLst>
              <a:path w="640841" h="38100">
                <a:moveTo>
                  <a:pt x="9525" y="9525"/>
                </a:moveTo>
                <a:lnTo>
                  <a:pt x="631317" y="9525"/>
                </a:lnTo>
              </a:path>
            </a:pathLst>
          </a:custGeom>
          <a:ln w="12700">
            <a:solidFill>
              <a:srgbClr val="A3B2C1">
                <a:alpha val="100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6883099" y="1588896"/>
            <a:ext cx="587325" cy="1415796"/>
          </a:xfrm>
          <a:custGeom>
            <a:avLst/>
            <a:gdLst>
              <a:gd name="connsiteX0" fmla="*/ 9525 w 636269"/>
              <a:gd name="connsiteY0" fmla="*/ 1406271 h 1415796"/>
              <a:gd name="connsiteX1" fmla="*/ 626745 w 636269"/>
              <a:gd name="connsiteY1" fmla="*/ 9525 h 1415796"/>
            </a:gdLst>
            <a:ahLst/>
            <a:cxnLst>
              <a:cxn ang="0">
                <a:pos x="connsiteX0" y="connsiteY0"/>
              </a:cxn>
              <a:cxn ang="1">
                <a:pos x="connsiteX1" y="connsiteY1"/>
              </a:cxn>
            </a:cxnLst>
            <a:rect l="l" t="t" r="r" b="b"/>
            <a:pathLst>
              <a:path w="636269" h="1415796">
                <a:moveTo>
                  <a:pt x="9525" y="1406271"/>
                </a:moveTo>
                <a:lnTo>
                  <a:pt x="626745" y="9525"/>
                </a:lnTo>
              </a:path>
            </a:pathLst>
          </a:custGeom>
          <a:ln w="12700">
            <a:solidFill>
              <a:srgbClr val="FF0000">
                <a:alpha val="100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6896100" y="2169923"/>
            <a:ext cx="527538" cy="263651"/>
          </a:xfrm>
          <a:custGeom>
            <a:avLst/>
            <a:gdLst>
              <a:gd name="connsiteX0" fmla="*/ 44195 w 571500"/>
              <a:gd name="connsiteY0" fmla="*/ 0 h 263651"/>
              <a:gd name="connsiteX1" fmla="*/ 0 w 571500"/>
              <a:gd name="connsiteY1" fmla="*/ 44195 h 263651"/>
              <a:gd name="connsiteX2" fmla="*/ 0 w 571500"/>
              <a:gd name="connsiteY2" fmla="*/ 219455 h 263651"/>
              <a:gd name="connsiteX3" fmla="*/ 44195 w 571500"/>
              <a:gd name="connsiteY3" fmla="*/ 263651 h 263651"/>
              <a:gd name="connsiteX4" fmla="*/ 527304 w 571500"/>
              <a:gd name="connsiteY4" fmla="*/ 263651 h 263651"/>
              <a:gd name="connsiteX5" fmla="*/ 571500 w 571500"/>
              <a:gd name="connsiteY5" fmla="*/ 219455 h 263651"/>
              <a:gd name="connsiteX6" fmla="*/ 571500 w 571500"/>
              <a:gd name="connsiteY6" fmla="*/ 44195 h 263651"/>
              <a:gd name="connsiteX7" fmla="*/ 527304 w 571500"/>
              <a:gd name="connsiteY7" fmla="*/ 0 h 263651"/>
              <a:gd name="connsiteX8" fmla="*/ 44195 w 571500"/>
              <a:gd name="connsiteY8" fmla="*/ 0 h 2636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71500" h="263651">
                <a:moveTo>
                  <a:pt x="44195" y="0"/>
                </a:moveTo>
                <a:cubicBezTo>
                  <a:pt x="19811" y="0"/>
                  <a:pt x="0" y="19811"/>
                  <a:pt x="0" y="44195"/>
                </a:cubicBezTo>
                <a:lnTo>
                  <a:pt x="0" y="219455"/>
                </a:lnTo>
                <a:cubicBezTo>
                  <a:pt x="0" y="243839"/>
                  <a:pt x="19811" y="263651"/>
                  <a:pt x="44195" y="263651"/>
                </a:cubicBezTo>
                <a:lnTo>
                  <a:pt x="527304" y="263651"/>
                </a:lnTo>
                <a:cubicBezTo>
                  <a:pt x="551688" y="263651"/>
                  <a:pt x="571500" y="243839"/>
                  <a:pt x="571500" y="219455"/>
                </a:cubicBezTo>
                <a:lnTo>
                  <a:pt x="571500" y="44195"/>
                </a:lnTo>
                <a:cubicBezTo>
                  <a:pt x="571500" y="19811"/>
                  <a:pt x="551688" y="0"/>
                  <a:pt x="527304" y="0"/>
                </a:cubicBezTo>
                <a:lnTo>
                  <a:pt x="44195" y="0"/>
                </a:lnTo>
              </a:path>
            </a:pathLst>
          </a:custGeom>
          <a:solidFill>
            <a:srgbClr val="FF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341270" y="1260095"/>
            <a:ext cx="4764024" cy="212597"/>
          </a:xfrm>
          <a:custGeom>
            <a:avLst/>
            <a:gdLst>
              <a:gd name="connsiteX0" fmla="*/ 0 w 5161026"/>
              <a:gd name="connsiteY0" fmla="*/ 0 h 212597"/>
              <a:gd name="connsiteX1" fmla="*/ 0 w 5161026"/>
              <a:gd name="connsiteY1" fmla="*/ 212597 h 212597"/>
              <a:gd name="connsiteX2" fmla="*/ 5161025 w 5161026"/>
              <a:gd name="connsiteY2" fmla="*/ 212597 h 212597"/>
              <a:gd name="connsiteX3" fmla="*/ 5161025 w 5161026"/>
              <a:gd name="connsiteY3" fmla="*/ 0 h 212597"/>
              <a:gd name="connsiteX4" fmla="*/ 0 w 5161026"/>
              <a:gd name="connsiteY4" fmla="*/ 0 h 2125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161026" h="212597">
                <a:moveTo>
                  <a:pt x="0" y="0"/>
                </a:moveTo>
                <a:lnTo>
                  <a:pt x="0" y="212597"/>
                </a:lnTo>
                <a:lnTo>
                  <a:pt x="5161025" y="212597"/>
                </a:lnTo>
                <a:lnTo>
                  <a:pt x="5161025" y="0"/>
                </a:lnTo>
                <a:lnTo>
                  <a:pt x="0" y="0"/>
                </a:lnTo>
              </a:path>
            </a:pathLst>
          </a:custGeom>
          <a:solidFill>
            <a:srgbClr val="FFCC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335408" y="1253745"/>
            <a:ext cx="4775747" cy="225297"/>
          </a:xfrm>
          <a:custGeom>
            <a:avLst/>
            <a:gdLst>
              <a:gd name="connsiteX0" fmla="*/ 6350 w 5173726"/>
              <a:gd name="connsiteY0" fmla="*/ 6350 h 225297"/>
              <a:gd name="connsiteX1" fmla="*/ 6350 w 5173726"/>
              <a:gd name="connsiteY1" fmla="*/ 218947 h 225297"/>
              <a:gd name="connsiteX2" fmla="*/ 5167375 w 5173726"/>
              <a:gd name="connsiteY2" fmla="*/ 218947 h 225297"/>
              <a:gd name="connsiteX3" fmla="*/ 5167375 w 5173726"/>
              <a:gd name="connsiteY3" fmla="*/ 6350 h 225297"/>
              <a:gd name="connsiteX4" fmla="*/ 6350 w 5173726"/>
              <a:gd name="connsiteY4" fmla="*/ 6350 h 2252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173726" h="225297">
                <a:moveTo>
                  <a:pt x="6350" y="6350"/>
                </a:moveTo>
                <a:lnTo>
                  <a:pt x="6350" y="218947"/>
                </a:lnTo>
                <a:lnTo>
                  <a:pt x="5167375" y="218947"/>
                </a:lnTo>
                <a:lnTo>
                  <a:pt x="5167375"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3300409" y="1683766"/>
            <a:ext cx="1733139" cy="141732"/>
          </a:xfrm>
          <a:custGeom>
            <a:avLst/>
            <a:gdLst>
              <a:gd name="connsiteX0" fmla="*/ 0 w 1877567"/>
              <a:gd name="connsiteY0" fmla="*/ 0 h 141732"/>
              <a:gd name="connsiteX1" fmla="*/ 0 w 1877567"/>
              <a:gd name="connsiteY1" fmla="*/ 141732 h 141732"/>
              <a:gd name="connsiteX2" fmla="*/ 1877567 w 1877567"/>
              <a:gd name="connsiteY2" fmla="*/ 141732 h 141732"/>
              <a:gd name="connsiteX3" fmla="*/ 1877567 w 1877567"/>
              <a:gd name="connsiteY3" fmla="*/ 0 h 141732"/>
              <a:gd name="connsiteX4" fmla="*/ 0 w 1877567"/>
              <a:gd name="connsiteY4" fmla="*/ 0 h 1417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77567" h="141732">
                <a:moveTo>
                  <a:pt x="0" y="0"/>
                </a:moveTo>
                <a:lnTo>
                  <a:pt x="0" y="141732"/>
                </a:lnTo>
                <a:lnTo>
                  <a:pt x="1877567" y="141732"/>
                </a:lnTo>
                <a:lnTo>
                  <a:pt x="1877567" y="0"/>
                </a:lnTo>
                <a:lnTo>
                  <a:pt x="0" y="0"/>
                </a:lnTo>
              </a:path>
            </a:pathLst>
          </a:custGeom>
          <a:solidFill>
            <a:srgbClr val="FFCC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3294548" y="1677416"/>
            <a:ext cx="1744862" cy="154432"/>
          </a:xfrm>
          <a:custGeom>
            <a:avLst/>
            <a:gdLst>
              <a:gd name="connsiteX0" fmla="*/ 6350 w 1890267"/>
              <a:gd name="connsiteY0" fmla="*/ 6350 h 154432"/>
              <a:gd name="connsiteX1" fmla="*/ 6350 w 1890267"/>
              <a:gd name="connsiteY1" fmla="*/ 148082 h 154432"/>
              <a:gd name="connsiteX2" fmla="*/ 1883917 w 1890267"/>
              <a:gd name="connsiteY2" fmla="*/ 148082 h 154432"/>
              <a:gd name="connsiteX3" fmla="*/ 1883917 w 1890267"/>
              <a:gd name="connsiteY3" fmla="*/ 6350 h 154432"/>
              <a:gd name="connsiteX4" fmla="*/ 6350 w 1890267"/>
              <a:gd name="connsiteY4" fmla="*/ 6350 h 1544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90267" h="154432">
                <a:moveTo>
                  <a:pt x="6350" y="6350"/>
                </a:moveTo>
                <a:lnTo>
                  <a:pt x="6350" y="148082"/>
                </a:lnTo>
                <a:lnTo>
                  <a:pt x="1883917" y="148082"/>
                </a:lnTo>
                <a:lnTo>
                  <a:pt x="1883917"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341270" y="1683766"/>
            <a:ext cx="1949079" cy="141732"/>
          </a:xfrm>
          <a:custGeom>
            <a:avLst/>
            <a:gdLst>
              <a:gd name="connsiteX0" fmla="*/ 0 w 2111502"/>
              <a:gd name="connsiteY0" fmla="*/ 0 h 141732"/>
              <a:gd name="connsiteX1" fmla="*/ 0 w 2111502"/>
              <a:gd name="connsiteY1" fmla="*/ 141732 h 141732"/>
              <a:gd name="connsiteX2" fmla="*/ 2111502 w 2111502"/>
              <a:gd name="connsiteY2" fmla="*/ 141732 h 141732"/>
              <a:gd name="connsiteX3" fmla="*/ 2111502 w 2111502"/>
              <a:gd name="connsiteY3" fmla="*/ 0 h 141732"/>
              <a:gd name="connsiteX4" fmla="*/ 0 w 2111502"/>
              <a:gd name="connsiteY4" fmla="*/ 0 h 1417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11502" h="141732">
                <a:moveTo>
                  <a:pt x="0" y="0"/>
                </a:moveTo>
                <a:lnTo>
                  <a:pt x="0" y="141732"/>
                </a:lnTo>
                <a:lnTo>
                  <a:pt x="2111502" y="141732"/>
                </a:lnTo>
                <a:lnTo>
                  <a:pt x="2111502" y="0"/>
                </a:lnTo>
                <a:lnTo>
                  <a:pt x="0" y="0"/>
                </a:lnTo>
              </a:path>
            </a:pathLst>
          </a:custGeom>
          <a:solidFill>
            <a:srgbClr val="FFCC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335408" y="1677416"/>
            <a:ext cx="1960802" cy="154432"/>
          </a:xfrm>
          <a:custGeom>
            <a:avLst/>
            <a:gdLst>
              <a:gd name="connsiteX0" fmla="*/ 6350 w 2124202"/>
              <a:gd name="connsiteY0" fmla="*/ 6350 h 154432"/>
              <a:gd name="connsiteX1" fmla="*/ 6350 w 2124202"/>
              <a:gd name="connsiteY1" fmla="*/ 148082 h 154432"/>
              <a:gd name="connsiteX2" fmla="*/ 2117852 w 2124202"/>
              <a:gd name="connsiteY2" fmla="*/ 148082 h 154432"/>
              <a:gd name="connsiteX3" fmla="*/ 2117852 w 2124202"/>
              <a:gd name="connsiteY3" fmla="*/ 6350 h 154432"/>
              <a:gd name="connsiteX4" fmla="*/ 6350 w 2124202"/>
              <a:gd name="connsiteY4" fmla="*/ 6350 h 1544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24202" h="154432">
                <a:moveTo>
                  <a:pt x="6350" y="6350"/>
                </a:moveTo>
                <a:lnTo>
                  <a:pt x="6350" y="148082"/>
                </a:lnTo>
                <a:lnTo>
                  <a:pt x="2117852" y="148082"/>
                </a:lnTo>
                <a:lnTo>
                  <a:pt x="2117852"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341270" y="1966467"/>
            <a:ext cx="1949079" cy="211074"/>
          </a:xfrm>
          <a:custGeom>
            <a:avLst/>
            <a:gdLst>
              <a:gd name="connsiteX0" fmla="*/ 0 w 2111502"/>
              <a:gd name="connsiteY0" fmla="*/ 0 h 211074"/>
              <a:gd name="connsiteX1" fmla="*/ 0 w 2111502"/>
              <a:gd name="connsiteY1" fmla="*/ 211074 h 211074"/>
              <a:gd name="connsiteX2" fmla="*/ 2111502 w 2111502"/>
              <a:gd name="connsiteY2" fmla="*/ 211074 h 211074"/>
              <a:gd name="connsiteX3" fmla="*/ 2111502 w 2111502"/>
              <a:gd name="connsiteY3" fmla="*/ 0 h 211074"/>
              <a:gd name="connsiteX4" fmla="*/ 0 w 2111502"/>
              <a:gd name="connsiteY4" fmla="*/ 0 h 2110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11502" h="211074">
                <a:moveTo>
                  <a:pt x="0" y="0"/>
                </a:moveTo>
                <a:lnTo>
                  <a:pt x="0" y="211074"/>
                </a:lnTo>
                <a:lnTo>
                  <a:pt x="2111502" y="211074"/>
                </a:lnTo>
                <a:lnTo>
                  <a:pt x="2111502" y="0"/>
                </a:lnTo>
                <a:lnTo>
                  <a:pt x="0" y="0"/>
                </a:lnTo>
              </a:path>
            </a:pathLst>
          </a:custGeom>
          <a:solidFill>
            <a:srgbClr val="FFCC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335408" y="1960117"/>
            <a:ext cx="1960802" cy="223774"/>
          </a:xfrm>
          <a:custGeom>
            <a:avLst/>
            <a:gdLst>
              <a:gd name="connsiteX0" fmla="*/ 6350 w 2124202"/>
              <a:gd name="connsiteY0" fmla="*/ 6350 h 223774"/>
              <a:gd name="connsiteX1" fmla="*/ 6350 w 2124202"/>
              <a:gd name="connsiteY1" fmla="*/ 217424 h 223774"/>
              <a:gd name="connsiteX2" fmla="*/ 2117852 w 2124202"/>
              <a:gd name="connsiteY2" fmla="*/ 217424 h 223774"/>
              <a:gd name="connsiteX3" fmla="*/ 2117852 w 2124202"/>
              <a:gd name="connsiteY3" fmla="*/ 6350 h 223774"/>
              <a:gd name="connsiteX4" fmla="*/ 6350 w 2124202"/>
              <a:gd name="connsiteY4" fmla="*/ 6350 h 2237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24202" h="223774">
                <a:moveTo>
                  <a:pt x="6350" y="6350"/>
                </a:moveTo>
                <a:lnTo>
                  <a:pt x="6350" y="217424"/>
                </a:lnTo>
                <a:lnTo>
                  <a:pt x="2117852" y="217424"/>
                </a:lnTo>
                <a:lnTo>
                  <a:pt x="2117852"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341270" y="2814573"/>
            <a:ext cx="1949079" cy="140970"/>
          </a:xfrm>
          <a:custGeom>
            <a:avLst/>
            <a:gdLst>
              <a:gd name="connsiteX0" fmla="*/ 0 w 2111502"/>
              <a:gd name="connsiteY0" fmla="*/ 0 h 140970"/>
              <a:gd name="connsiteX1" fmla="*/ 0 w 2111502"/>
              <a:gd name="connsiteY1" fmla="*/ 140970 h 140970"/>
              <a:gd name="connsiteX2" fmla="*/ 2111502 w 2111502"/>
              <a:gd name="connsiteY2" fmla="*/ 140970 h 140970"/>
              <a:gd name="connsiteX3" fmla="*/ 2111502 w 2111502"/>
              <a:gd name="connsiteY3" fmla="*/ 0 h 140970"/>
              <a:gd name="connsiteX4" fmla="*/ 0 w 2111502"/>
              <a:gd name="connsiteY4" fmla="*/ 0 h 1409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11502" h="140970">
                <a:moveTo>
                  <a:pt x="0" y="0"/>
                </a:moveTo>
                <a:lnTo>
                  <a:pt x="0" y="140970"/>
                </a:lnTo>
                <a:lnTo>
                  <a:pt x="2111502" y="140970"/>
                </a:lnTo>
                <a:lnTo>
                  <a:pt x="2111502" y="0"/>
                </a:lnTo>
                <a:lnTo>
                  <a:pt x="0" y="0"/>
                </a:lnTo>
              </a:path>
            </a:pathLst>
          </a:custGeom>
          <a:solidFill>
            <a:srgbClr val="FFCC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335408" y="2808223"/>
            <a:ext cx="1960802" cy="153670"/>
          </a:xfrm>
          <a:custGeom>
            <a:avLst/>
            <a:gdLst>
              <a:gd name="connsiteX0" fmla="*/ 6350 w 2124202"/>
              <a:gd name="connsiteY0" fmla="*/ 6350 h 153670"/>
              <a:gd name="connsiteX1" fmla="*/ 6350 w 2124202"/>
              <a:gd name="connsiteY1" fmla="*/ 147320 h 153670"/>
              <a:gd name="connsiteX2" fmla="*/ 2117852 w 2124202"/>
              <a:gd name="connsiteY2" fmla="*/ 147320 h 153670"/>
              <a:gd name="connsiteX3" fmla="*/ 2117852 w 2124202"/>
              <a:gd name="connsiteY3" fmla="*/ 6350 h 153670"/>
              <a:gd name="connsiteX4" fmla="*/ 6350 w 2124202"/>
              <a:gd name="connsiteY4" fmla="*/ 6350 h 1536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24202" h="153670">
                <a:moveTo>
                  <a:pt x="6350" y="6350"/>
                </a:moveTo>
                <a:lnTo>
                  <a:pt x="6350" y="147320"/>
                </a:lnTo>
                <a:lnTo>
                  <a:pt x="2117852" y="147320"/>
                </a:lnTo>
                <a:lnTo>
                  <a:pt x="2117852"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341270" y="3097276"/>
            <a:ext cx="1949079" cy="281940"/>
          </a:xfrm>
          <a:custGeom>
            <a:avLst/>
            <a:gdLst>
              <a:gd name="connsiteX0" fmla="*/ 0 w 2111502"/>
              <a:gd name="connsiteY0" fmla="*/ 0 h 281940"/>
              <a:gd name="connsiteX1" fmla="*/ 0 w 2111502"/>
              <a:gd name="connsiteY1" fmla="*/ 281939 h 281940"/>
              <a:gd name="connsiteX2" fmla="*/ 2111502 w 2111502"/>
              <a:gd name="connsiteY2" fmla="*/ 281939 h 281940"/>
              <a:gd name="connsiteX3" fmla="*/ 2111502 w 2111502"/>
              <a:gd name="connsiteY3" fmla="*/ 0 h 281940"/>
              <a:gd name="connsiteX4" fmla="*/ 0 w 2111502"/>
              <a:gd name="connsiteY4" fmla="*/ 0 h 281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11502" h="281940">
                <a:moveTo>
                  <a:pt x="0" y="0"/>
                </a:moveTo>
                <a:lnTo>
                  <a:pt x="0" y="281939"/>
                </a:lnTo>
                <a:lnTo>
                  <a:pt x="2111502" y="281939"/>
                </a:lnTo>
                <a:lnTo>
                  <a:pt x="2111502" y="0"/>
                </a:lnTo>
                <a:lnTo>
                  <a:pt x="0" y="0"/>
                </a:lnTo>
              </a:path>
            </a:pathLst>
          </a:custGeom>
          <a:solidFill>
            <a:srgbClr val="FFCC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335408" y="3090926"/>
            <a:ext cx="1960802" cy="294640"/>
          </a:xfrm>
          <a:custGeom>
            <a:avLst/>
            <a:gdLst>
              <a:gd name="connsiteX0" fmla="*/ 6350 w 2124202"/>
              <a:gd name="connsiteY0" fmla="*/ 6350 h 294640"/>
              <a:gd name="connsiteX1" fmla="*/ 6350 w 2124202"/>
              <a:gd name="connsiteY1" fmla="*/ 288289 h 294640"/>
              <a:gd name="connsiteX2" fmla="*/ 2117852 w 2124202"/>
              <a:gd name="connsiteY2" fmla="*/ 288289 h 294640"/>
              <a:gd name="connsiteX3" fmla="*/ 2117852 w 2124202"/>
              <a:gd name="connsiteY3" fmla="*/ 6350 h 294640"/>
              <a:gd name="connsiteX4" fmla="*/ 6350 w 2124202"/>
              <a:gd name="connsiteY4" fmla="*/ 6350 h 2946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24202" h="294640">
                <a:moveTo>
                  <a:pt x="6350" y="6350"/>
                </a:moveTo>
                <a:lnTo>
                  <a:pt x="6350" y="288289"/>
                </a:lnTo>
                <a:lnTo>
                  <a:pt x="2117852" y="288289"/>
                </a:lnTo>
                <a:lnTo>
                  <a:pt x="2117852"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341270" y="3591053"/>
            <a:ext cx="1949079" cy="212597"/>
          </a:xfrm>
          <a:custGeom>
            <a:avLst/>
            <a:gdLst>
              <a:gd name="connsiteX0" fmla="*/ 0 w 2111502"/>
              <a:gd name="connsiteY0" fmla="*/ 0 h 212597"/>
              <a:gd name="connsiteX1" fmla="*/ 0 w 2111502"/>
              <a:gd name="connsiteY1" fmla="*/ 212597 h 212597"/>
              <a:gd name="connsiteX2" fmla="*/ 2111502 w 2111502"/>
              <a:gd name="connsiteY2" fmla="*/ 212597 h 212597"/>
              <a:gd name="connsiteX3" fmla="*/ 2111502 w 2111502"/>
              <a:gd name="connsiteY3" fmla="*/ 0 h 212597"/>
              <a:gd name="connsiteX4" fmla="*/ 0 w 2111502"/>
              <a:gd name="connsiteY4" fmla="*/ 0 h 2125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11502" h="212597">
                <a:moveTo>
                  <a:pt x="0" y="0"/>
                </a:moveTo>
                <a:lnTo>
                  <a:pt x="0" y="212597"/>
                </a:lnTo>
                <a:lnTo>
                  <a:pt x="2111502" y="212597"/>
                </a:lnTo>
                <a:lnTo>
                  <a:pt x="2111502" y="0"/>
                </a:lnTo>
                <a:lnTo>
                  <a:pt x="0" y="0"/>
                </a:ln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335408" y="3583940"/>
            <a:ext cx="1960802" cy="226059"/>
          </a:xfrm>
          <a:custGeom>
            <a:avLst/>
            <a:gdLst>
              <a:gd name="connsiteX0" fmla="*/ 6350 w 2124202"/>
              <a:gd name="connsiteY0" fmla="*/ 6350 h 226059"/>
              <a:gd name="connsiteX1" fmla="*/ 6350 w 2124202"/>
              <a:gd name="connsiteY1" fmla="*/ 219709 h 226059"/>
              <a:gd name="connsiteX2" fmla="*/ 2117852 w 2124202"/>
              <a:gd name="connsiteY2" fmla="*/ 219709 h 226059"/>
              <a:gd name="connsiteX3" fmla="*/ 2117852 w 2124202"/>
              <a:gd name="connsiteY3" fmla="*/ 6350 h 226059"/>
              <a:gd name="connsiteX4" fmla="*/ 6350 w 2124202"/>
              <a:gd name="connsiteY4" fmla="*/ 6350 h 22605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24202" h="226059">
                <a:moveTo>
                  <a:pt x="6350" y="6350"/>
                </a:moveTo>
                <a:lnTo>
                  <a:pt x="6350" y="219709"/>
                </a:lnTo>
                <a:lnTo>
                  <a:pt x="2117852" y="219709"/>
                </a:lnTo>
                <a:lnTo>
                  <a:pt x="2117852"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Freeform 3"/>
          <p:cNvSpPr/>
          <p:nvPr/>
        </p:nvSpPr>
        <p:spPr>
          <a:xfrm>
            <a:off x="3228664" y="3591053"/>
            <a:ext cx="2020824" cy="212597"/>
          </a:xfrm>
          <a:custGeom>
            <a:avLst/>
            <a:gdLst>
              <a:gd name="connsiteX0" fmla="*/ 0 w 2189226"/>
              <a:gd name="connsiteY0" fmla="*/ 0 h 212597"/>
              <a:gd name="connsiteX1" fmla="*/ 0 w 2189226"/>
              <a:gd name="connsiteY1" fmla="*/ 212597 h 212597"/>
              <a:gd name="connsiteX2" fmla="*/ 2189225 w 2189226"/>
              <a:gd name="connsiteY2" fmla="*/ 212597 h 212597"/>
              <a:gd name="connsiteX3" fmla="*/ 2189225 w 2189226"/>
              <a:gd name="connsiteY3" fmla="*/ 0 h 212597"/>
              <a:gd name="connsiteX4" fmla="*/ 0 w 2189226"/>
              <a:gd name="connsiteY4" fmla="*/ 0 h 2125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89226" h="212597">
                <a:moveTo>
                  <a:pt x="0" y="0"/>
                </a:moveTo>
                <a:lnTo>
                  <a:pt x="0" y="212597"/>
                </a:lnTo>
                <a:lnTo>
                  <a:pt x="2189225" y="212597"/>
                </a:lnTo>
                <a:lnTo>
                  <a:pt x="2189225" y="0"/>
                </a:lnTo>
                <a:lnTo>
                  <a:pt x="0" y="0"/>
                </a:ln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Freeform 3"/>
          <p:cNvSpPr/>
          <p:nvPr/>
        </p:nvSpPr>
        <p:spPr>
          <a:xfrm>
            <a:off x="3222802" y="3583940"/>
            <a:ext cx="2031844" cy="226059"/>
          </a:xfrm>
          <a:custGeom>
            <a:avLst/>
            <a:gdLst>
              <a:gd name="connsiteX0" fmla="*/ 6350 w 2201164"/>
              <a:gd name="connsiteY0" fmla="*/ 6350 h 226059"/>
              <a:gd name="connsiteX1" fmla="*/ 6350 w 2201164"/>
              <a:gd name="connsiteY1" fmla="*/ 219709 h 226059"/>
              <a:gd name="connsiteX2" fmla="*/ 2194813 w 2201164"/>
              <a:gd name="connsiteY2" fmla="*/ 219709 h 226059"/>
              <a:gd name="connsiteX3" fmla="*/ 2194813 w 2201164"/>
              <a:gd name="connsiteY3" fmla="*/ 6350 h 226059"/>
              <a:gd name="connsiteX4" fmla="*/ 6350 w 2201164"/>
              <a:gd name="connsiteY4" fmla="*/ 6350 h 22605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01164" h="226059">
                <a:moveTo>
                  <a:pt x="6350" y="6350"/>
                </a:moveTo>
                <a:lnTo>
                  <a:pt x="6350" y="219709"/>
                </a:lnTo>
                <a:lnTo>
                  <a:pt x="2194813" y="219709"/>
                </a:lnTo>
                <a:lnTo>
                  <a:pt x="2194813"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341270" y="2319273"/>
            <a:ext cx="1949079" cy="372618"/>
          </a:xfrm>
          <a:custGeom>
            <a:avLst/>
            <a:gdLst>
              <a:gd name="connsiteX0" fmla="*/ 0 w 2111502"/>
              <a:gd name="connsiteY0" fmla="*/ 0 h 372618"/>
              <a:gd name="connsiteX1" fmla="*/ 0 w 2111502"/>
              <a:gd name="connsiteY1" fmla="*/ 372618 h 372618"/>
              <a:gd name="connsiteX2" fmla="*/ 2111502 w 2111502"/>
              <a:gd name="connsiteY2" fmla="*/ 372618 h 372618"/>
              <a:gd name="connsiteX3" fmla="*/ 2111502 w 2111502"/>
              <a:gd name="connsiteY3" fmla="*/ 0 h 372618"/>
              <a:gd name="connsiteX4" fmla="*/ 0 w 2111502"/>
              <a:gd name="connsiteY4" fmla="*/ 0 h 37261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11502" h="372618">
                <a:moveTo>
                  <a:pt x="0" y="0"/>
                </a:moveTo>
                <a:lnTo>
                  <a:pt x="0" y="372618"/>
                </a:lnTo>
                <a:lnTo>
                  <a:pt x="2111502" y="372618"/>
                </a:lnTo>
                <a:lnTo>
                  <a:pt x="2111502" y="0"/>
                </a:lnTo>
                <a:lnTo>
                  <a:pt x="0" y="0"/>
                </a:lnTo>
              </a:path>
            </a:pathLst>
          </a:custGeom>
          <a:solidFill>
            <a:srgbClr val="FFCC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335408" y="2312923"/>
            <a:ext cx="1960802" cy="385318"/>
          </a:xfrm>
          <a:custGeom>
            <a:avLst/>
            <a:gdLst>
              <a:gd name="connsiteX0" fmla="*/ 6350 w 2124202"/>
              <a:gd name="connsiteY0" fmla="*/ 6350 h 385318"/>
              <a:gd name="connsiteX1" fmla="*/ 6350 w 2124202"/>
              <a:gd name="connsiteY1" fmla="*/ 378968 h 385318"/>
              <a:gd name="connsiteX2" fmla="*/ 2117852 w 2124202"/>
              <a:gd name="connsiteY2" fmla="*/ 378968 h 385318"/>
              <a:gd name="connsiteX3" fmla="*/ 2117852 w 2124202"/>
              <a:gd name="connsiteY3" fmla="*/ 6350 h 385318"/>
              <a:gd name="connsiteX4" fmla="*/ 6350 w 2124202"/>
              <a:gd name="connsiteY4" fmla="*/ 6350 h 38531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24202" h="385318">
                <a:moveTo>
                  <a:pt x="6350" y="6350"/>
                </a:moveTo>
                <a:lnTo>
                  <a:pt x="6350" y="378968"/>
                </a:lnTo>
                <a:lnTo>
                  <a:pt x="2117852" y="378968"/>
                </a:lnTo>
                <a:lnTo>
                  <a:pt x="2117852" y="6350"/>
                </a:lnTo>
                <a:lnTo>
                  <a:pt x="6350" y="63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Freeform 3"/>
          <p:cNvSpPr/>
          <p:nvPr/>
        </p:nvSpPr>
        <p:spPr>
          <a:xfrm>
            <a:off x="2759155" y="1580515"/>
            <a:ext cx="35169" cy="2383535"/>
          </a:xfrm>
          <a:custGeom>
            <a:avLst/>
            <a:gdLst>
              <a:gd name="connsiteX0" fmla="*/ 9525 w 38100"/>
              <a:gd name="connsiteY0" fmla="*/ 9525 h 2383535"/>
              <a:gd name="connsiteX1" fmla="*/ 9525 w 38100"/>
              <a:gd name="connsiteY1" fmla="*/ 2374011 h 2383535"/>
            </a:gdLst>
            <a:ahLst/>
            <a:cxnLst>
              <a:cxn ang="0">
                <a:pos x="connsiteX0" y="connsiteY0"/>
              </a:cxn>
              <a:cxn ang="1">
                <a:pos x="connsiteX1" y="connsiteY1"/>
              </a:cxn>
            </a:cxnLst>
            <a:rect l="l" t="t" r="r" b="b"/>
            <a:pathLst>
              <a:path w="38100" h="2383535">
                <a:moveTo>
                  <a:pt x="9525" y="9525"/>
                </a:moveTo>
                <a:lnTo>
                  <a:pt x="9525" y="2374011"/>
                </a:lnTo>
              </a:path>
            </a:pathLst>
          </a:custGeom>
          <a:ln w="12700">
            <a:solidFill>
              <a:srgbClr val="DDDDDD">
                <a:alpha val="100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33" name="Picture 3"/>
          <p:cNvPicPr>
            <a:picLocks noChangeAspect="1" noChangeArrowheads="1"/>
          </p:cNvPicPr>
          <p:nvPr/>
        </p:nvPicPr>
        <p:blipFill>
          <a:blip r:embed="rId2"/>
          <a:srcRect/>
          <a:stretch>
            <a:fillRect/>
          </a:stretch>
        </p:blipFill>
        <p:spPr bwMode="auto">
          <a:xfrm>
            <a:off x="1301261" y="1460500"/>
            <a:ext cx="93785" cy="241300"/>
          </a:xfrm>
          <a:prstGeom prst="rect">
            <a:avLst/>
          </a:prstGeom>
          <a:noFill/>
        </p:spPr>
      </p:pic>
      <p:pic>
        <p:nvPicPr>
          <p:cNvPr id="1034" name="Picture 3"/>
          <p:cNvPicPr>
            <a:picLocks noChangeAspect="1" noChangeArrowheads="1"/>
          </p:cNvPicPr>
          <p:nvPr/>
        </p:nvPicPr>
        <p:blipFill>
          <a:blip r:embed="rId3"/>
          <a:srcRect/>
          <a:stretch>
            <a:fillRect/>
          </a:stretch>
        </p:blipFill>
        <p:spPr bwMode="auto">
          <a:xfrm>
            <a:off x="1301261" y="1803400"/>
            <a:ext cx="93785" cy="177800"/>
          </a:xfrm>
          <a:prstGeom prst="rect">
            <a:avLst/>
          </a:prstGeom>
          <a:noFill/>
        </p:spPr>
      </p:pic>
      <p:pic>
        <p:nvPicPr>
          <p:cNvPr id="1035" name="Picture 3"/>
          <p:cNvPicPr>
            <a:picLocks noChangeAspect="1" noChangeArrowheads="1"/>
          </p:cNvPicPr>
          <p:nvPr/>
        </p:nvPicPr>
        <p:blipFill>
          <a:blip r:embed="rId4"/>
          <a:srcRect/>
          <a:stretch>
            <a:fillRect/>
          </a:stretch>
        </p:blipFill>
        <p:spPr bwMode="auto">
          <a:xfrm>
            <a:off x="1301261" y="2159000"/>
            <a:ext cx="93785" cy="177800"/>
          </a:xfrm>
          <a:prstGeom prst="rect">
            <a:avLst/>
          </a:prstGeom>
          <a:noFill/>
        </p:spPr>
      </p:pic>
      <p:pic>
        <p:nvPicPr>
          <p:cNvPr id="1036" name="Picture 3"/>
          <p:cNvPicPr>
            <a:picLocks noChangeAspect="1" noChangeArrowheads="1"/>
          </p:cNvPicPr>
          <p:nvPr/>
        </p:nvPicPr>
        <p:blipFill>
          <a:blip r:embed="rId5"/>
          <a:srcRect/>
          <a:stretch>
            <a:fillRect/>
          </a:stretch>
        </p:blipFill>
        <p:spPr bwMode="auto">
          <a:xfrm>
            <a:off x="1301261" y="2654300"/>
            <a:ext cx="93785" cy="177800"/>
          </a:xfrm>
          <a:prstGeom prst="rect">
            <a:avLst/>
          </a:prstGeom>
          <a:noFill/>
        </p:spPr>
      </p:pic>
      <p:pic>
        <p:nvPicPr>
          <p:cNvPr id="1037" name="Picture 3"/>
          <p:cNvPicPr>
            <a:picLocks noChangeAspect="1" noChangeArrowheads="1"/>
          </p:cNvPicPr>
          <p:nvPr/>
        </p:nvPicPr>
        <p:blipFill>
          <a:blip r:embed="rId6"/>
          <a:srcRect/>
          <a:stretch>
            <a:fillRect/>
          </a:stretch>
        </p:blipFill>
        <p:spPr bwMode="auto">
          <a:xfrm>
            <a:off x="1301261" y="3365500"/>
            <a:ext cx="93785" cy="241300"/>
          </a:xfrm>
          <a:prstGeom prst="rect">
            <a:avLst/>
          </a:prstGeom>
          <a:noFill/>
        </p:spPr>
      </p:pic>
      <p:pic>
        <p:nvPicPr>
          <p:cNvPr id="1038" name="Picture 3"/>
          <p:cNvPicPr>
            <a:picLocks noChangeAspect="1" noChangeArrowheads="1"/>
          </p:cNvPicPr>
          <p:nvPr/>
        </p:nvPicPr>
        <p:blipFill>
          <a:blip r:embed="rId7"/>
          <a:srcRect/>
          <a:stretch>
            <a:fillRect/>
          </a:stretch>
        </p:blipFill>
        <p:spPr bwMode="auto">
          <a:xfrm>
            <a:off x="832339" y="3860800"/>
            <a:ext cx="961292" cy="660400"/>
          </a:xfrm>
          <a:prstGeom prst="rect">
            <a:avLst/>
          </a:prstGeom>
          <a:noFill/>
        </p:spPr>
      </p:pic>
      <p:pic>
        <p:nvPicPr>
          <p:cNvPr id="1039" name="Picture 3"/>
          <p:cNvPicPr>
            <a:picLocks noChangeAspect="1" noChangeArrowheads="1"/>
          </p:cNvPicPr>
          <p:nvPr/>
        </p:nvPicPr>
        <p:blipFill>
          <a:blip r:embed="rId8"/>
          <a:srcRect/>
          <a:stretch>
            <a:fillRect/>
          </a:stretch>
        </p:blipFill>
        <p:spPr bwMode="auto">
          <a:xfrm>
            <a:off x="4196861" y="1460500"/>
            <a:ext cx="93785" cy="241300"/>
          </a:xfrm>
          <a:prstGeom prst="rect">
            <a:avLst/>
          </a:prstGeom>
          <a:noFill/>
        </p:spPr>
      </p:pic>
      <p:pic>
        <p:nvPicPr>
          <p:cNvPr id="1040" name="Picture 3"/>
          <p:cNvPicPr>
            <a:picLocks noChangeAspect="1" noChangeArrowheads="1"/>
          </p:cNvPicPr>
          <p:nvPr/>
        </p:nvPicPr>
        <p:blipFill>
          <a:blip r:embed="rId9"/>
          <a:srcRect/>
          <a:stretch>
            <a:fillRect/>
          </a:stretch>
        </p:blipFill>
        <p:spPr bwMode="auto">
          <a:xfrm>
            <a:off x="4196861" y="1803400"/>
            <a:ext cx="93785" cy="1803400"/>
          </a:xfrm>
          <a:prstGeom prst="rect">
            <a:avLst/>
          </a:prstGeom>
          <a:noFill/>
        </p:spPr>
      </p:pic>
      <p:pic>
        <p:nvPicPr>
          <p:cNvPr id="1041" name="Picture 3"/>
          <p:cNvPicPr>
            <a:picLocks noChangeAspect="1" noChangeArrowheads="1"/>
          </p:cNvPicPr>
          <p:nvPr/>
        </p:nvPicPr>
        <p:blipFill>
          <a:blip r:embed="rId10"/>
          <a:srcRect/>
          <a:stretch>
            <a:fillRect/>
          </a:stretch>
        </p:blipFill>
        <p:spPr bwMode="auto">
          <a:xfrm>
            <a:off x="3997569" y="3898900"/>
            <a:ext cx="644769" cy="520700"/>
          </a:xfrm>
          <a:prstGeom prst="rect">
            <a:avLst/>
          </a:prstGeom>
          <a:noFill/>
        </p:spPr>
      </p:pic>
      <p:pic>
        <p:nvPicPr>
          <p:cNvPr id="1042" name="Picture 3"/>
          <p:cNvPicPr>
            <a:picLocks noChangeAspect="1" noChangeArrowheads="1"/>
          </p:cNvPicPr>
          <p:nvPr/>
        </p:nvPicPr>
        <p:blipFill>
          <a:blip r:embed="rId11"/>
          <a:srcRect/>
          <a:stretch>
            <a:fillRect/>
          </a:stretch>
        </p:blipFill>
        <p:spPr bwMode="auto">
          <a:xfrm>
            <a:off x="6025662" y="2921000"/>
            <a:ext cx="199292" cy="279400"/>
          </a:xfrm>
          <a:prstGeom prst="rect">
            <a:avLst/>
          </a:prstGeom>
          <a:noFill/>
        </p:spPr>
      </p:pic>
      <p:pic>
        <p:nvPicPr>
          <p:cNvPr id="1043" name="Picture 3"/>
          <p:cNvPicPr>
            <a:picLocks noChangeAspect="1" noChangeArrowheads="1"/>
          </p:cNvPicPr>
          <p:nvPr/>
        </p:nvPicPr>
        <p:blipFill>
          <a:blip r:embed="rId12"/>
          <a:srcRect/>
          <a:stretch>
            <a:fillRect/>
          </a:stretch>
        </p:blipFill>
        <p:spPr bwMode="auto">
          <a:xfrm>
            <a:off x="8124092" y="2133600"/>
            <a:ext cx="187569" cy="228600"/>
          </a:xfrm>
          <a:prstGeom prst="rect">
            <a:avLst/>
          </a:prstGeom>
          <a:noFill/>
        </p:spPr>
      </p:pic>
      <p:pic>
        <p:nvPicPr>
          <p:cNvPr id="1044" name="Picture 3"/>
          <p:cNvPicPr>
            <a:picLocks noChangeAspect="1" noChangeArrowheads="1"/>
          </p:cNvPicPr>
          <p:nvPr/>
        </p:nvPicPr>
        <p:blipFill>
          <a:blip r:embed="rId13"/>
          <a:srcRect/>
          <a:stretch>
            <a:fillRect/>
          </a:stretch>
        </p:blipFill>
        <p:spPr bwMode="auto">
          <a:xfrm>
            <a:off x="8124092" y="3035300"/>
            <a:ext cx="199292" cy="114300"/>
          </a:xfrm>
          <a:prstGeom prst="rect">
            <a:avLst/>
          </a:prstGeom>
          <a:noFill/>
        </p:spPr>
      </p:pic>
      <p:sp>
        <p:nvSpPr>
          <p:cNvPr id="2" name="TextBox 1"/>
          <p:cNvSpPr txBox="1"/>
          <p:nvPr/>
        </p:nvSpPr>
        <p:spPr>
          <a:xfrm>
            <a:off x="820615" y="38100"/>
            <a:ext cx="7802329" cy="738664"/>
          </a:xfrm>
          <a:prstGeom prst="rect">
            <a:avLst/>
          </a:prstGeom>
          <a:noFill/>
        </p:spPr>
        <p:txBody>
          <a:bodyPr wrap="none" lIns="0" tIns="0" rIns="0" rtlCol="0">
            <a:spAutoFit/>
          </a:bodyPr>
          <a:lstStyle/>
          <a:p>
            <a:pPr>
              <a:lnSpc>
                <a:spcPts val="2600"/>
              </a:lnSpc>
              <a:tabLst/>
            </a:pPr>
            <a:r>
              <a:rPr lang="en-US" altLang="zh-CN" sz="2400" dirty="0" smtClean="0">
                <a:solidFill>
                  <a:srgbClr val="000000"/>
                </a:solidFill>
                <a:latin typeface="Times New Roman" pitchFamily="18" charset="0"/>
                <a:cs typeface="Times New Roman" pitchFamily="18" charset="0"/>
              </a:rPr>
              <a:t>Кремниевые</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Times New Roman" pitchFamily="18" charset="0"/>
                <a:cs typeface="Times New Roman" pitchFamily="18" charset="0"/>
              </a:rPr>
              <a:t>технологии</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Times New Roman" pitchFamily="18" charset="0"/>
                <a:cs typeface="Times New Roman" pitchFamily="18" charset="0"/>
              </a:rPr>
              <a:t>производства</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Times New Roman" pitchFamily="18" charset="0"/>
                <a:cs typeface="Times New Roman" pitchFamily="18" charset="0"/>
              </a:rPr>
              <a:t>солнечных</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Times New Roman" pitchFamily="18" charset="0"/>
                <a:cs typeface="Times New Roman" pitchFamily="18" charset="0"/>
              </a:rPr>
              <a:t>модулей:</a:t>
            </a:r>
          </a:p>
          <a:p>
            <a:pPr>
              <a:lnSpc>
                <a:spcPts val="2800"/>
              </a:lnSpc>
              <a:tabLst/>
            </a:pPr>
            <a:r>
              <a:rPr lang="en-US" altLang="zh-CN" sz="2400" dirty="0" smtClean="0">
                <a:solidFill>
                  <a:srgbClr val="000000"/>
                </a:solidFill>
                <a:latin typeface="Times New Roman" pitchFamily="18" charset="0"/>
                <a:cs typeface="Times New Roman" pitchFamily="18" charset="0"/>
              </a:rPr>
              <a:t>поликристаллический</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Times New Roman" pitchFamily="18" charset="0"/>
                <a:cs typeface="Times New Roman" pitchFamily="18" charset="0"/>
              </a:rPr>
              <a:t>кремний</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Times New Roman" pitchFamily="18" charset="0"/>
                <a:cs typeface="Times New Roman" pitchFamily="18" charset="0"/>
              </a:rPr>
              <a:t>(ПКК)</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Times New Roman" pitchFamily="18" charset="0"/>
                <a:cs typeface="Times New Roman" pitchFamily="18" charset="0"/>
              </a:rPr>
              <a:t>и</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Times New Roman" pitchFamily="18" charset="0"/>
                <a:cs typeface="Times New Roman" pitchFamily="18" charset="0"/>
              </a:rPr>
              <a:t>тонкие</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Times New Roman" pitchFamily="18" charset="0"/>
                <a:cs typeface="Times New Roman" pitchFamily="18" charset="0"/>
              </a:rPr>
              <a:t>пленки</a:t>
            </a:r>
          </a:p>
        </p:txBody>
      </p:sp>
      <p:sp>
        <p:nvSpPr>
          <p:cNvPr id="1047" name="TextBox 1"/>
          <p:cNvSpPr txBox="1"/>
          <p:nvPr/>
        </p:nvSpPr>
        <p:spPr>
          <a:xfrm>
            <a:off x="128954" y="5689600"/>
            <a:ext cx="1485984" cy="212879"/>
          </a:xfrm>
          <a:prstGeom prst="rect">
            <a:avLst/>
          </a:prstGeom>
          <a:noFill/>
        </p:spPr>
        <p:txBody>
          <a:bodyPr wrap="none" lIns="0" tIns="0" rIns="0" rtlCol="0">
            <a:spAutoFit/>
          </a:bodyPr>
          <a:lstStyle/>
          <a:p>
            <a:pPr>
              <a:lnSpc>
                <a:spcPts val="1300"/>
              </a:lnSpc>
              <a:tabLst/>
            </a:pPr>
            <a:r>
              <a:rPr lang="en-US" altLang="zh-CN" sz="1097" dirty="0" smtClean="0">
                <a:solidFill>
                  <a:srgbClr val="000000"/>
                </a:solidFill>
                <a:latin typeface="Times New Roman" pitchFamily="18" charset="0"/>
                <a:cs typeface="Times New Roman" pitchFamily="18" charset="0"/>
              </a:rPr>
              <a:t>Эффективность</a:t>
            </a:r>
            <a:r>
              <a:rPr lang="en-US" altLang="zh-CN" sz="1097" dirty="0" smtClean="0">
                <a:latin typeface="Times New Roman" pitchFamily="18" charset="0"/>
                <a:cs typeface="Times New Roman" pitchFamily="18" charset="0"/>
              </a:rPr>
              <a:t>   </a:t>
            </a:r>
            <a:r>
              <a:rPr lang="en-US" altLang="zh-CN" sz="1097" dirty="0" smtClean="0">
                <a:solidFill>
                  <a:srgbClr val="000000"/>
                </a:solidFill>
                <a:latin typeface="Times New Roman" pitchFamily="18" charset="0"/>
                <a:cs typeface="Times New Roman" pitchFamily="18" charset="0"/>
              </a:rPr>
              <a:t>модуля</a:t>
            </a:r>
          </a:p>
        </p:txBody>
      </p:sp>
      <p:sp>
        <p:nvSpPr>
          <p:cNvPr id="1048" name="TextBox 1"/>
          <p:cNvSpPr txBox="1"/>
          <p:nvPr/>
        </p:nvSpPr>
        <p:spPr>
          <a:xfrm>
            <a:off x="2121877" y="5168900"/>
            <a:ext cx="1213474" cy="751488"/>
          </a:xfrm>
          <a:prstGeom prst="rect">
            <a:avLst/>
          </a:prstGeom>
          <a:noFill/>
        </p:spPr>
        <p:txBody>
          <a:bodyPr wrap="none" lIns="0" tIns="0" rIns="0" rtlCol="0">
            <a:spAutoFit/>
          </a:bodyPr>
          <a:lstStyle/>
          <a:p>
            <a:pPr>
              <a:lnSpc>
                <a:spcPts val="1300"/>
              </a:lnSpc>
              <a:tabLst>
                <a:tab pos="177800" algn="l"/>
                <a:tab pos="381000" algn="l"/>
                <a:tab pos="622300" algn="l"/>
              </a:tabLst>
            </a:pPr>
            <a:r>
              <a:rPr lang="en-US" altLang="zh-CN" dirty="0" smtClean="0"/>
              <a:t>	</a:t>
            </a:r>
            <a:r>
              <a:rPr lang="en-US" altLang="zh-CN" sz="1097" b="1" dirty="0" smtClean="0">
                <a:solidFill>
                  <a:srgbClr val="000000"/>
                </a:solidFill>
                <a:latin typeface="Times New Roman" pitchFamily="18" charset="0"/>
                <a:cs typeface="Times New Roman" pitchFamily="18" charset="0"/>
              </a:rPr>
              <a:t>Традиционные</a:t>
            </a:r>
          </a:p>
          <a:p>
            <a:pPr>
              <a:lnSpc>
                <a:spcPts val="1300"/>
              </a:lnSpc>
              <a:tabLst>
                <a:tab pos="177800" algn="l"/>
                <a:tab pos="381000" algn="l"/>
                <a:tab pos="622300" algn="l"/>
              </a:tabLst>
            </a:pPr>
            <a:r>
              <a:rPr lang="en-US" altLang="zh-CN" sz="1097" b="1" dirty="0" smtClean="0">
                <a:solidFill>
                  <a:srgbClr val="000000"/>
                </a:solidFill>
                <a:latin typeface="Times New Roman" pitchFamily="18" charset="0"/>
                <a:cs typeface="Times New Roman" pitchFamily="18" charset="0"/>
              </a:rPr>
              <a:t>технологии</a:t>
            </a:r>
            <a:r>
              <a:rPr lang="en-US" altLang="zh-CN" sz="1097" dirty="0" smtClean="0">
                <a:latin typeface="Times New Roman" pitchFamily="18" charset="0"/>
                <a:cs typeface="Times New Roman" pitchFamily="18" charset="0"/>
              </a:rPr>
              <a:t> </a:t>
            </a:r>
            <a:r>
              <a:rPr lang="en-US" altLang="zh-CN" sz="1097" b="1" dirty="0" smtClean="0">
                <a:solidFill>
                  <a:srgbClr val="000000"/>
                </a:solidFill>
                <a:latin typeface="Times New Roman" pitchFamily="18" charset="0"/>
                <a:cs typeface="Times New Roman" pitchFamily="18" charset="0"/>
              </a:rPr>
              <a:t>на</a:t>
            </a:r>
            <a:r>
              <a:rPr lang="en-US" altLang="zh-CN" sz="1097" dirty="0" smtClean="0">
                <a:latin typeface="Times New Roman" pitchFamily="18" charset="0"/>
                <a:cs typeface="Times New Roman" pitchFamily="18" charset="0"/>
              </a:rPr>
              <a:t> </a:t>
            </a:r>
            <a:r>
              <a:rPr lang="en-US" altLang="zh-CN" sz="1097" b="1" dirty="0" smtClean="0">
                <a:solidFill>
                  <a:srgbClr val="000000"/>
                </a:solidFill>
                <a:latin typeface="Times New Roman" pitchFamily="18" charset="0"/>
                <a:cs typeface="Times New Roman" pitchFamily="18" charset="0"/>
              </a:rPr>
              <a:t>базе</a:t>
            </a:r>
          </a:p>
          <a:p>
            <a:pPr>
              <a:lnSpc>
                <a:spcPts val="1300"/>
              </a:lnSpc>
              <a:tabLst>
                <a:tab pos="177800" algn="l"/>
                <a:tab pos="381000" algn="l"/>
                <a:tab pos="622300" algn="l"/>
              </a:tabLst>
            </a:pPr>
            <a:r>
              <a:rPr lang="en-US" altLang="zh-CN" dirty="0" smtClean="0"/>
              <a:t>			</a:t>
            </a:r>
            <a:r>
              <a:rPr lang="en-US" altLang="zh-CN" sz="1097" b="1" dirty="0" smtClean="0">
                <a:solidFill>
                  <a:srgbClr val="000000"/>
                </a:solidFill>
                <a:latin typeface="Times New Roman" pitchFamily="18" charset="0"/>
                <a:cs typeface="Times New Roman" pitchFamily="18" charset="0"/>
              </a:rPr>
              <a:t>ПКК</a:t>
            </a:r>
          </a:p>
          <a:p>
            <a:pPr>
              <a:lnSpc>
                <a:spcPts val="1600"/>
              </a:lnSpc>
              <a:tabLst>
                <a:tab pos="177800" algn="l"/>
                <a:tab pos="381000" algn="l"/>
                <a:tab pos="622300" algn="l"/>
              </a:tabLst>
            </a:pPr>
            <a:r>
              <a:rPr lang="en-US" altLang="zh-CN" dirty="0" smtClean="0"/>
              <a:t>		</a:t>
            </a:r>
            <a:r>
              <a:rPr lang="en-US" altLang="zh-CN" sz="1097" dirty="0" smtClean="0">
                <a:solidFill>
                  <a:srgbClr val="000000"/>
                </a:solidFill>
                <a:latin typeface="Times New Roman" pitchFamily="18" charset="0"/>
                <a:cs typeface="Times New Roman" pitchFamily="18" charset="0"/>
              </a:rPr>
              <a:t>15%</a:t>
            </a:r>
            <a:r>
              <a:rPr lang="en-US" altLang="zh-CN" sz="1097" dirty="0" smtClean="0">
                <a:latin typeface="Times New Roman" pitchFamily="18" charset="0"/>
                <a:cs typeface="Times New Roman" pitchFamily="18" charset="0"/>
              </a:rPr>
              <a:t> </a:t>
            </a:r>
            <a:r>
              <a:rPr lang="en-US" altLang="zh-CN" sz="1097" dirty="0" smtClean="0">
                <a:solidFill>
                  <a:srgbClr val="000000"/>
                </a:solidFill>
                <a:latin typeface="Times New Roman" pitchFamily="18" charset="0"/>
                <a:cs typeface="Times New Roman" pitchFamily="18" charset="0"/>
              </a:rPr>
              <a:t>-</a:t>
            </a:r>
            <a:r>
              <a:rPr lang="en-US" altLang="zh-CN" sz="1097" dirty="0" smtClean="0">
                <a:latin typeface="Times New Roman" pitchFamily="18" charset="0"/>
                <a:cs typeface="Times New Roman" pitchFamily="18" charset="0"/>
              </a:rPr>
              <a:t> </a:t>
            </a:r>
            <a:r>
              <a:rPr lang="en-US" altLang="zh-CN" sz="1097" dirty="0" smtClean="0">
                <a:solidFill>
                  <a:srgbClr val="000000"/>
                </a:solidFill>
                <a:latin typeface="Times New Roman" pitchFamily="18" charset="0"/>
                <a:cs typeface="Times New Roman" pitchFamily="18" charset="0"/>
              </a:rPr>
              <a:t>17%</a:t>
            </a:r>
          </a:p>
        </p:txBody>
      </p:sp>
      <p:sp>
        <p:nvSpPr>
          <p:cNvPr id="1049" name="TextBox 1"/>
          <p:cNvSpPr txBox="1"/>
          <p:nvPr/>
        </p:nvSpPr>
        <p:spPr>
          <a:xfrm>
            <a:off x="3927231" y="5232400"/>
            <a:ext cx="1107676" cy="687368"/>
          </a:xfrm>
          <a:prstGeom prst="rect">
            <a:avLst/>
          </a:prstGeom>
          <a:noFill/>
        </p:spPr>
        <p:txBody>
          <a:bodyPr wrap="none" lIns="0" tIns="0" rIns="0" rtlCol="0">
            <a:spAutoFit/>
          </a:bodyPr>
          <a:lstStyle/>
          <a:p>
            <a:pPr>
              <a:lnSpc>
                <a:spcPts val="1300"/>
              </a:lnSpc>
              <a:tabLst>
                <a:tab pos="241300" algn="l"/>
                <a:tab pos="330200" algn="l"/>
              </a:tabLst>
            </a:pPr>
            <a:r>
              <a:rPr lang="en-US" altLang="zh-CN" sz="1097" b="1" dirty="0" smtClean="0">
                <a:solidFill>
                  <a:srgbClr val="000000"/>
                </a:solidFill>
                <a:latin typeface="Times New Roman" pitchFamily="18" charset="0"/>
                <a:cs typeface="Times New Roman" pitchFamily="18" charset="0"/>
              </a:rPr>
              <a:t>Тонкопленочные</a:t>
            </a:r>
          </a:p>
          <a:p>
            <a:pPr>
              <a:lnSpc>
                <a:spcPts val="1500"/>
              </a:lnSpc>
              <a:tabLst>
                <a:tab pos="241300" algn="l"/>
                <a:tab pos="330200" algn="l"/>
              </a:tabLst>
            </a:pPr>
            <a:r>
              <a:rPr lang="en-US" altLang="zh-CN" dirty="0" smtClean="0"/>
              <a:t>	</a:t>
            </a:r>
            <a:r>
              <a:rPr lang="en-US" altLang="zh-CN" sz="1097" b="1" dirty="0" smtClean="0">
                <a:solidFill>
                  <a:srgbClr val="000000"/>
                </a:solidFill>
                <a:latin typeface="Times New Roman" pitchFamily="18" charset="0"/>
                <a:cs typeface="Times New Roman" pitchFamily="18" charset="0"/>
              </a:rPr>
              <a:t>технологии</a:t>
            </a:r>
          </a:p>
          <a:p>
            <a:pPr>
              <a:lnSpc>
                <a:spcPts val="2200"/>
              </a:lnSpc>
              <a:tabLst>
                <a:tab pos="241300" algn="l"/>
                <a:tab pos="330200" algn="l"/>
              </a:tabLst>
            </a:pPr>
            <a:r>
              <a:rPr lang="en-US" altLang="zh-CN" dirty="0" smtClean="0"/>
              <a:t>		</a:t>
            </a:r>
            <a:r>
              <a:rPr lang="en-US" altLang="zh-CN" sz="1097" dirty="0" smtClean="0">
                <a:solidFill>
                  <a:srgbClr val="000000"/>
                </a:solidFill>
                <a:latin typeface="Times New Roman" pitchFamily="18" charset="0"/>
                <a:cs typeface="Times New Roman" pitchFamily="18" charset="0"/>
              </a:rPr>
              <a:t>7%</a:t>
            </a:r>
            <a:r>
              <a:rPr lang="en-US" altLang="zh-CN" sz="1097" dirty="0" smtClean="0">
                <a:latin typeface="Times New Roman" pitchFamily="18" charset="0"/>
                <a:cs typeface="Times New Roman" pitchFamily="18" charset="0"/>
              </a:rPr>
              <a:t> </a:t>
            </a:r>
            <a:r>
              <a:rPr lang="en-US" altLang="zh-CN" sz="1097" dirty="0" smtClean="0">
                <a:solidFill>
                  <a:srgbClr val="000000"/>
                </a:solidFill>
                <a:latin typeface="Times New Roman" pitchFamily="18" charset="0"/>
                <a:cs typeface="Times New Roman" pitchFamily="18" charset="0"/>
              </a:rPr>
              <a:t>-</a:t>
            </a:r>
            <a:r>
              <a:rPr lang="en-US" altLang="zh-CN" sz="1097" dirty="0" smtClean="0">
                <a:latin typeface="Times New Roman" pitchFamily="18" charset="0"/>
                <a:cs typeface="Times New Roman" pitchFamily="18" charset="0"/>
              </a:rPr>
              <a:t> </a:t>
            </a:r>
            <a:r>
              <a:rPr lang="en-US" altLang="zh-CN" sz="1097" dirty="0" smtClean="0">
                <a:solidFill>
                  <a:srgbClr val="000000"/>
                </a:solidFill>
                <a:latin typeface="Times New Roman" pitchFamily="18" charset="0"/>
                <a:cs typeface="Times New Roman" pitchFamily="18" charset="0"/>
              </a:rPr>
              <a:t>10%</a:t>
            </a:r>
          </a:p>
        </p:txBody>
      </p:sp>
      <p:sp>
        <p:nvSpPr>
          <p:cNvPr id="1050" name="TextBox 1"/>
          <p:cNvSpPr txBox="1"/>
          <p:nvPr/>
        </p:nvSpPr>
        <p:spPr>
          <a:xfrm>
            <a:off x="128954" y="5943600"/>
            <a:ext cx="637995" cy="212879"/>
          </a:xfrm>
          <a:prstGeom prst="rect">
            <a:avLst/>
          </a:prstGeom>
          <a:noFill/>
        </p:spPr>
        <p:txBody>
          <a:bodyPr wrap="none" lIns="0" tIns="0" rIns="0" rtlCol="0">
            <a:spAutoFit/>
          </a:bodyPr>
          <a:lstStyle/>
          <a:p>
            <a:pPr>
              <a:lnSpc>
                <a:spcPts val="1300"/>
              </a:lnSpc>
              <a:tabLst/>
            </a:pPr>
            <a:r>
              <a:rPr lang="en-US" altLang="zh-CN" sz="1097" dirty="0" smtClean="0">
                <a:solidFill>
                  <a:srgbClr val="000000"/>
                </a:solidFill>
                <a:latin typeface="Times New Roman" pitchFamily="18" charset="0"/>
                <a:cs typeface="Times New Roman" pitchFamily="18" charset="0"/>
              </a:rPr>
              <a:t>Мощность</a:t>
            </a:r>
          </a:p>
        </p:txBody>
      </p:sp>
      <p:sp>
        <p:nvSpPr>
          <p:cNvPr id="1051" name="TextBox 1"/>
          <p:cNvSpPr txBox="1"/>
          <p:nvPr/>
        </p:nvSpPr>
        <p:spPr>
          <a:xfrm>
            <a:off x="2461846" y="5943600"/>
            <a:ext cx="676467" cy="212879"/>
          </a:xfrm>
          <a:prstGeom prst="rect">
            <a:avLst/>
          </a:prstGeom>
          <a:noFill/>
        </p:spPr>
        <p:txBody>
          <a:bodyPr wrap="none" lIns="0" tIns="0" rIns="0" rtlCol="0">
            <a:spAutoFit/>
          </a:bodyPr>
          <a:lstStyle/>
          <a:p>
            <a:pPr>
              <a:lnSpc>
                <a:spcPts val="1300"/>
              </a:lnSpc>
              <a:tabLst/>
            </a:pPr>
            <a:r>
              <a:rPr lang="en-US" altLang="zh-CN" sz="1097" dirty="0" smtClean="0">
                <a:solidFill>
                  <a:srgbClr val="000000"/>
                </a:solidFill>
                <a:latin typeface="Times New Roman" pitchFamily="18" charset="0"/>
                <a:cs typeface="Times New Roman" pitchFamily="18" charset="0"/>
              </a:rPr>
              <a:t>~150</a:t>
            </a:r>
            <a:r>
              <a:rPr lang="en-US" altLang="zh-CN" sz="1097" dirty="0" smtClean="0">
                <a:latin typeface="Times New Roman" pitchFamily="18" charset="0"/>
                <a:cs typeface="Times New Roman" pitchFamily="18" charset="0"/>
              </a:rPr>
              <a:t> </a:t>
            </a:r>
            <a:r>
              <a:rPr lang="en-US" altLang="zh-CN" sz="1097" dirty="0" smtClean="0">
                <a:solidFill>
                  <a:srgbClr val="000000"/>
                </a:solidFill>
                <a:latin typeface="Times New Roman" pitchFamily="18" charset="0"/>
                <a:cs typeface="Times New Roman" pitchFamily="18" charset="0"/>
              </a:rPr>
              <a:t>Вт/м2</a:t>
            </a:r>
          </a:p>
        </p:txBody>
      </p:sp>
      <p:sp>
        <p:nvSpPr>
          <p:cNvPr id="1052" name="TextBox 1"/>
          <p:cNvSpPr txBox="1"/>
          <p:nvPr/>
        </p:nvSpPr>
        <p:spPr>
          <a:xfrm>
            <a:off x="4185139" y="5943600"/>
            <a:ext cx="676467" cy="212879"/>
          </a:xfrm>
          <a:prstGeom prst="rect">
            <a:avLst/>
          </a:prstGeom>
          <a:noFill/>
        </p:spPr>
        <p:txBody>
          <a:bodyPr wrap="none" lIns="0" tIns="0" rIns="0" rtlCol="0">
            <a:spAutoFit/>
          </a:bodyPr>
          <a:lstStyle/>
          <a:p>
            <a:pPr>
              <a:lnSpc>
                <a:spcPts val="1300"/>
              </a:lnSpc>
              <a:tabLst/>
            </a:pPr>
            <a:r>
              <a:rPr lang="en-US" altLang="zh-CN" sz="1097" dirty="0" smtClean="0">
                <a:solidFill>
                  <a:srgbClr val="000000"/>
                </a:solidFill>
                <a:latin typeface="Times New Roman" pitchFamily="18" charset="0"/>
                <a:cs typeface="Times New Roman" pitchFamily="18" charset="0"/>
              </a:rPr>
              <a:t>~120</a:t>
            </a:r>
            <a:r>
              <a:rPr lang="en-US" altLang="zh-CN" sz="1097" dirty="0" smtClean="0">
                <a:latin typeface="Times New Roman" pitchFamily="18" charset="0"/>
                <a:cs typeface="Times New Roman" pitchFamily="18" charset="0"/>
              </a:rPr>
              <a:t> </a:t>
            </a:r>
            <a:r>
              <a:rPr lang="en-US" altLang="zh-CN" sz="1097" dirty="0" smtClean="0">
                <a:solidFill>
                  <a:srgbClr val="000000"/>
                </a:solidFill>
                <a:latin typeface="Times New Roman" pitchFamily="18" charset="0"/>
                <a:cs typeface="Times New Roman" pitchFamily="18" charset="0"/>
              </a:rPr>
              <a:t>Вт/м2</a:t>
            </a:r>
          </a:p>
        </p:txBody>
      </p:sp>
      <p:sp>
        <p:nvSpPr>
          <p:cNvPr id="1053" name="TextBox 1"/>
          <p:cNvSpPr txBox="1"/>
          <p:nvPr/>
        </p:nvSpPr>
        <p:spPr>
          <a:xfrm>
            <a:off x="6037385" y="3276600"/>
            <a:ext cx="990656" cy="482183"/>
          </a:xfrm>
          <a:prstGeom prst="rect">
            <a:avLst/>
          </a:prstGeom>
          <a:noFill/>
        </p:spPr>
        <p:txBody>
          <a:bodyPr wrap="none" lIns="0" tIns="0" rIns="0" rtlCol="0">
            <a:spAutoFit/>
          </a:bodyPr>
          <a:lstStyle/>
          <a:p>
            <a:pPr>
              <a:lnSpc>
                <a:spcPts val="1100"/>
              </a:lnSpc>
              <a:tabLst>
                <a:tab pos="63500" algn="l"/>
                <a:tab pos="177800" algn="l"/>
              </a:tabLst>
            </a:pPr>
            <a:r>
              <a:rPr lang="en-US" altLang="zh-CN" dirty="0" smtClean="0"/>
              <a:t>	</a:t>
            </a:r>
            <a:r>
              <a:rPr lang="en-US" altLang="zh-CN" sz="1002" b="1" dirty="0" smtClean="0">
                <a:solidFill>
                  <a:srgbClr val="000000"/>
                </a:solidFill>
                <a:latin typeface="Times New Roman" pitchFamily="18" charset="0"/>
                <a:cs typeface="Times New Roman" pitchFamily="18" charset="0"/>
              </a:rPr>
              <a:t>модуль</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на</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базе</a:t>
            </a:r>
          </a:p>
          <a:p>
            <a:pPr>
              <a:lnSpc>
                <a:spcPts val="1100"/>
              </a:lnSpc>
              <a:tabLst>
                <a:tab pos="63500" algn="l"/>
                <a:tab pos="177800" algn="l"/>
              </a:tabLst>
            </a:pPr>
            <a:r>
              <a:rPr lang="en-US" altLang="zh-CN" sz="1002" b="1" dirty="0" smtClean="0">
                <a:solidFill>
                  <a:srgbClr val="000000"/>
                </a:solidFill>
                <a:latin typeface="Times New Roman" pitchFamily="18" charset="0"/>
                <a:cs typeface="Times New Roman" pitchFamily="18" charset="0"/>
              </a:rPr>
              <a:t>тонкопленочных</a:t>
            </a:r>
          </a:p>
          <a:p>
            <a:pPr>
              <a:lnSpc>
                <a:spcPts val="1200"/>
              </a:lnSpc>
              <a:tabLst>
                <a:tab pos="63500" algn="l"/>
                <a:tab pos="177800" algn="l"/>
              </a:tabLst>
            </a:pPr>
            <a:r>
              <a:rPr lang="en-US" altLang="zh-CN" dirty="0" smtClean="0"/>
              <a:t>		</a:t>
            </a:r>
            <a:r>
              <a:rPr lang="en-US" altLang="zh-CN" sz="1002" b="1" dirty="0" smtClean="0">
                <a:solidFill>
                  <a:srgbClr val="000000"/>
                </a:solidFill>
                <a:latin typeface="Times New Roman" pitchFamily="18" charset="0"/>
                <a:cs typeface="Times New Roman" pitchFamily="18" charset="0"/>
              </a:rPr>
              <a:t>технологий</a:t>
            </a:r>
          </a:p>
        </p:txBody>
      </p:sp>
      <p:sp>
        <p:nvSpPr>
          <p:cNvPr id="1054" name="TextBox 1"/>
          <p:cNvSpPr txBox="1"/>
          <p:nvPr/>
        </p:nvSpPr>
        <p:spPr>
          <a:xfrm>
            <a:off x="7326923" y="3276600"/>
            <a:ext cx="860813" cy="482183"/>
          </a:xfrm>
          <a:prstGeom prst="rect">
            <a:avLst/>
          </a:prstGeom>
          <a:noFill/>
        </p:spPr>
        <p:txBody>
          <a:bodyPr wrap="none" lIns="0" tIns="0" rIns="0" rtlCol="0">
            <a:spAutoFit/>
          </a:bodyPr>
          <a:lstStyle/>
          <a:p>
            <a:pPr>
              <a:lnSpc>
                <a:spcPts val="1100"/>
              </a:lnSpc>
              <a:tabLst>
                <a:tab pos="38100" algn="l"/>
                <a:tab pos="101600" algn="l"/>
              </a:tabLst>
            </a:pPr>
            <a:r>
              <a:rPr lang="en-US" altLang="zh-CN" sz="1002" b="1" dirty="0" smtClean="0">
                <a:solidFill>
                  <a:srgbClr val="000000"/>
                </a:solidFill>
                <a:latin typeface="Times New Roman" pitchFamily="18" charset="0"/>
                <a:cs typeface="Times New Roman" pitchFamily="18" charset="0"/>
              </a:rPr>
              <a:t>модуль</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на</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базе</a:t>
            </a:r>
          </a:p>
          <a:p>
            <a:pPr>
              <a:lnSpc>
                <a:spcPts val="1100"/>
              </a:lnSpc>
              <a:tabLst>
                <a:tab pos="38100" algn="l"/>
                <a:tab pos="101600" algn="l"/>
              </a:tabLst>
            </a:pPr>
            <a:r>
              <a:rPr lang="en-US" altLang="zh-CN" dirty="0" smtClean="0"/>
              <a:t>	</a:t>
            </a:r>
            <a:r>
              <a:rPr lang="en-US" altLang="zh-CN" sz="1002" b="1" dirty="0" smtClean="0">
                <a:solidFill>
                  <a:srgbClr val="000000"/>
                </a:solidFill>
                <a:latin typeface="Times New Roman" pitchFamily="18" charset="0"/>
                <a:cs typeface="Times New Roman" pitchFamily="18" charset="0"/>
              </a:rPr>
              <a:t>классической</a:t>
            </a:r>
          </a:p>
          <a:p>
            <a:pPr>
              <a:lnSpc>
                <a:spcPts val="1200"/>
              </a:lnSpc>
              <a:tabLst>
                <a:tab pos="38100" algn="l"/>
                <a:tab pos="101600" algn="l"/>
              </a:tabLst>
            </a:pPr>
            <a:r>
              <a:rPr lang="en-US" altLang="zh-CN" dirty="0" smtClean="0"/>
              <a:t>		</a:t>
            </a:r>
            <a:r>
              <a:rPr lang="en-US" altLang="zh-CN" sz="1002" b="1" dirty="0" smtClean="0">
                <a:solidFill>
                  <a:srgbClr val="000000"/>
                </a:solidFill>
                <a:latin typeface="Times New Roman" pitchFamily="18" charset="0"/>
                <a:cs typeface="Times New Roman" pitchFamily="18" charset="0"/>
              </a:rPr>
              <a:t>технологии</a:t>
            </a:r>
          </a:p>
        </p:txBody>
      </p:sp>
      <p:sp>
        <p:nvSpPr>
          <p:cNvPr id="1055" name="TextBox 1"/>
          <p:cNvSpPr txBox="1"/>
          <p:nvPr/>
        </p:nvSpPr>
        <p:spPr>
          <a:xfrm>
            <a:off x="5404338" y="2971800"/>
            <a:ext cx="588303" cy="341119"/>
          </a:xfrm>
          <a:prstGeom prst="rect">
            <a:avLst/>
          </a:prstGeom>
          <a:noFill/>
        </p:spPr>
        <p:txBody>
          <a:bodyPr wrap="none" lIns="0" tIns="0" rIns="0" rtlCol="0">
            <a:spAutoFit/>
          </a:bodyPr>
          <a:lstStyle/>
          <a:p>
            <a:pPr>
              <a:lnSpc>
                <a:spcPts val="1100"/>
              </a:lnSpc>
              <a:tabLst>
                <a:tab pos="63500" algn="l"/>
              </a:tabLst>
            </a:pPr>
            <a:r>
              <a:rPr lang="en-US" altLang="zh-CN" sz="1002" b="1" dirty="0" smtClean="0">
                <a:solidFill>
                  <a:srgbClr val="000000"/>
                </a:solidFill>
                <a:latin typeface="Times New Roman" pitchFamily="18" charset="0"/>
                <a:cs typeface="Times New Roman" pitchFamily="18" charset="0"/>
              </a:rPr>
              <a:t>пленка</a:t>
            </a:r>
          </a:p>
          <a:p>
            <a:pPr>
              <a:lnSpc>
                <a:spcPts val="1200"/>
              </a:lnSpc>
              <a:tabLst>
                <a:tab pos="63500" algn="l"/>
              </a:tabLst>
            </a:pPr>
            <a:r>
              <a:rPr lang="en-US" altLang="zh-CN" dirty="0" smtClean="0"/>
              <a:t>	</a:t>
            </a:r>
            <a:r>
              <a:rPr lang="en-US" altLang="zh-CN" sz="1002" b="1" dirty="0" smtClean="0">
                <a:solidFill>
                  <a:srgbClr val="000000"/>
                </a:solidFill>
                <a:latin typeface="Times New Roman" pitchFamily="18" charset="0"/>
                <a:cs typeface="Times New Roman" pitchFamily="18" charset="0"/>
              </a:rPr>
              <a:t>электрод</a:t>
            </a:r>
          </a:p>
        </p:txBody>
      </p:sp>
      <p:sp>
        <p:nvSpPr>
          <p:cNvPr id="1056" name="TextBox 1"/>
          <p:cNvSpPr txBox="1"/>
          <p:nvPr/>
        </p:nvSpPr>
        <p:spPr>
          <a:xfrm>
            <a:off x="8346831" y="2997200"/>
            <a:ext cx="524182" cy="187231"/>
          </a:xfrm>
          <a:prstGeom prst="rect">
            <a:avLst/>
          </a:prstGeom>
          <a:noFill/>
        </p:spPr>
        <p:txBody>
          <a:bodyPr wrap="none" lIns="0" tIns="0" rIns="0" rtlCol="0">
            <a:spAutoFit/>
          </a:bodyPr>
          <a:lstStyle/>
          <a:p>
            <a:pPr>
              <a:lnSpc>
                <a:spcPts val="1100"/>
              </a:lnSpc>
              <a:tabLst/>
            </a:pPr>
            <a:r>
              <a:rPr lang="en-US" altLang="zh-CN" sz="1002" b="1" dirty="0" smtClean="0">
                <a:solidFill>
                  <a:srgbClr val="000000"/>
                </a:solidFill>
                <a:latin typeface="Times New Roman" pitchFamily="18" charset="0"/>
                <a:cs typeface="Times New Roman" pitchFamily="18" charset="0"/>
              </a:rPr>
              <a:t>электрод</a:t>
            </a:r>
          </a:p>
        </p:txBody>
      </p:sp>
      <p:sp>
        <p:nvSpPr>
          <p:cNvPr id="1057" name="TextBox 1"/>
          <p:cNvSpPr txBox="1"/>
          <p:nvPr/>
        </p:nvSpPr>
        <p:spPr>
          <a:xfrm>
            <a:off x="8311661" y="2184400"/>
            <a:ext cx="698909" cy="341119"/>
          </a:xfrm>
          <a:prstGeom prst="rect">
            <a:avLst/>
          </a:prstGeom>
          <a:noFill/>
        </p:spPr>
        <p:txBody>
          <a:bodyPr wrap="none" lIns="0" tIns="0" rIns="0" rtlCol="0">
            <a:spAutoFit/>
          </a:bodyPr>
          <a:lstStyle/>
          <a:p>
            <a:pPr>
              <a:lnSpc>
                <a:spcPts val="1100"/>
              </a:lnSpc>
              <a:tabLst>
                <a:tab pos="76200" algn="l"/>
              </a:tabLst>
            </a:pPr>
            <a:r>
              <a:rPr lang="en-US" altLang="zh-CN" sz="1002" b="1" dirty="0" smtClean="0">
                <a:solidFill>
                  <a:srgbClr val="000000"/>
                </a:solidFill>
                <a:latin typeface="Times New Roman" pitchFamily="18" charset="0"/>
                <a:cs typeface="Times New Roman" pitchFamily="18" charset="0"/>
              </a:rPr>
              <a:t>кремниевая</a:t>
            </a:r>
          </a:p>
          <a:p>
            <a:pPr>
              <a:lnSpc>
                <a:spcPts val="1200"/>
              </a:lnSpc>
              <a:tabLst>
                <a:tab pos="76200" algn="l"/>
              </a:tabLst>
            </a:pPr>
            <a:r>
              <a:rPr lang="en-US" altLang="zh-CN" dirty="0" smtClean="0"/>
              <a:t>	</a:t>
            </a:r>
            <a:r>
              <a:rPr lang="en-US" altLang="zh-CN" sz="1002" b="1" dirty="0" smtClean="0">
                <a:solidFill>
                  <a:srgbClr val="000000"/>
                </a:solidFill>
                <a:latin typeface="Times New Roman" pitchFamily="18" charset="0"/>
                <a:cs typeface="Times New Roman" pitchFamily="18" charset="0"/>
              </a:rPr>
              <a:t>пластина</a:t>
            </a:r>
          </a:p>
        </p:txBody>
      </p:sp>
      <p:sp>
        <p:nvSpPr>
          <p:cNvPr id="1058" name="TextBox 1"/>
          <p:cNvSpPr txBox="1"/>
          <p:nvPr/>
        </p:nvSpPr>
        <p:spPr>
          <a:xfrm>
            <a:off x="6025661" y="952500"/>
            <a:ext cx="2540760" cy="674544"/>
          </a:xfrm>
          <a:prstGeom prst="rect">
            <a:avLst/>
          </a:prstGeom>
          <a:noFill/>
        </p:spPr>
        <p:txBody>
          <a:bodyPr wrap="none" lIns="0" tIns="0" rIns="0" rtlCol="0">
            <a:spAutoFit/>
          </a:bodyPr>
          <a:lstStyle/>
          <a:p>
            <a:pPr>
              <a:lnSpc>
                <a:spcPts val="1100"/>
              </a:lnSpc>
              <a:tabLst>
                <a:tab pos="1181100" algn="l"/>
                <a:tab pos="1257300" algn="l"/>
              </a:tabLst>
            </a:pPr>
            <a:r>
              <a:rPr lang="en-US" altLang="zh-CN" sz="1002" b="1" u="sng" dirty="0" smtClean="0">
                <a:solidFill>
                  <a:srgbClr val="000000"/>
                </a:solidFill>
                <a:latin typeface="Times New Roman" pitchFamily="18" charset="0"/>
                <a:cs typeface="Times New Roman" pitchFamily="18" charset="0"/>
              </a:rPr>
              <a:t>Необходимое количество</a:t>
            </a:r>
            <a:r>
              <a:rPr lang="en-US" altLang="zh-CN" sz="1002" dirty="0" smtClean="0">
                <a:latin typeface="Times New Roman" pitchFamily="18" charset="0"/>
                <a:cs typeface="Times New Roman" pitchFamily="18" charset="0"/>
              </a:rPr>
              <a:t> </a:t>
            </a:r>
            <a:r>
              <a:rPr lang="en-US" altLang="zh-CN" sz="1002" b="1" u="sng" dirty="0" smtClean="0">
                <a:solidFill>
                  <a:srgbClr val="000000"/>
                </a:solidFill>
                <a:latin typeface="Times New Roman" pitchFamily="18" charset="0"/>
                <a:cs typeface="Times New Roman" pitchFamily="18" charset="0"/>
              </a:rPr>
              <a:t>Si</a:t>
            </a:r>
            <a:r>
              <a:rPr lang="en-US" altLang="zh-CN" sz="1002" dirty="0" smtClean="0">
                <a:latin typeface="Times New Roman" pitchFamily="18" charset="0"/>
                <a:cs typeface="Times New Roman" pitchFamily="18" charset="0"/>
              </a:rPr>
              <a:t> </a:t>
            </a:r>
            <a:r>
              <a:rPr lang="en-US" altLang="zh-CN" sz="1002" b="1" u="sng" dirty="0" smtClean="0">
                <a:solidFill>
                  <a:srgbClr val="000000"/>
                </a:solidFill>
                <a:latin typeface="Times New Roman" pitchFamily="18" charset="0"/>
                <a:cs typeface="Times New Roman" pitchFamily="18" charset="0"/>
              </a:rPr>
              <a:t>на</a:t>
            </a:r>
            <a:r>
              <a:rPr lang="en-US" altLang="zh-CN" sz="1002" dirty="0" smtClean="0">
                <a:latin typeface="Times New Roman" pitchFamily="18" charset="0"/>
                <a:cs typeface="Times New Roman" pitchFamily="18" charset="0"/>
              </a:rPr>
              <a:t> </a:t>
            </a:r>
            <a:r>
              <a:rPr lang="en-US" altLang="zh-CN" sz="1002" b="1" u="sng" dirty="0" smtClean="0">
                <a:solidFill>
                  <a:srgbClr val="000000"/>
                </a:solidFill>
                <a:latin typeface="Times New Roman" pitchFamily="18" charset="0"/>
                <a:cs typeface="Times New Roman" pitchFamily="18" charset="0"/>
              </a:rPr>
              <a:t>1</a:t>
            </a:r>
            <a:r>
              <a:rPr lang="en-US" altLang="zh-CN" sz="1002" dirty="0" smtClean="0">
                <a:latin typeface="Times New Roman" pitchFamily="18" charset="0"/>
                <a:cs typeface="Times New Roman" pitchFamily="18" charset="0"/>
              </a:rPr>
              <a:t> </a:t>
            </a:r>
            <a:r>
              <a:rPr lang="en-US" altLang="zh-CN" sz="1002" b="1" u="sng" dirty="0" smtClean="0">
                <a:solidFill>
                  <a:srgbClr val="000000"/>
                </a:solidFill>
                <a:latin typeface="Times New Roman" pitchFamily="18" charset="0"/>
                <a:cs typeface="Times New Roman" pitchFamily="18" charset="0"/>
              </a:rPr>
              <a:t>модуль:</a:t>
            </a:r>
          </a:p>
          <a:p>
            <a:pPr>
              <a:lnSpc>
                <a:spcPts val="1000"/>
              </a:lnSpc>
            </a:pPr>
            <a:endParaRPr lang="en-US" altLang="zh-CN" dirty="0" smtClean="0"/>
          </a:p>
          <a:p>
            <a:pPr>
              <a:lnSpc>
                <a:spcPts val="1600"/>
              </a:lnSpc>
              <a:tabLst>
                <a:tab pos="1181100" algn="l"/>
                <a:tab pos="1257300" algn="l"/>
              </a:tabLst>
            </a:pPr>
            <a:r>
              <a:rPr lang="en-US" altLang="zh-CN" dirty="0" smtClean="0"/>
              <a:t>		</a:t>
            </a:r>
            <a:r>
              <a:rPr lang="en-US" altLang="zh-CN" sz="1002" b="1" dirty="0" smtClean="0">
                <a:solidFill>
                  <a:srgbClr val="000000"/>
                </a:solidFill>
                <a:latin typeface="Times New Roman" pitchFamily="18" charset="0"/>
                <a:cs typeface="Times New Roman" pitchFamily="18" charset="0"/>
              </a:rPr>
              <a:t>толщина</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кремниевой</a:t>
            </a:r>
          </a:p>
          <a:p>
            <a:pPr>
              <a:lnSpc>
                <a:spcPts val="1200"/>
              </a:lnSpc>
              <a:tabLst>
                <a:tab pos="1181100" algn="l"/>
                <a:tab pos="1257300" algn="l"/>
              </a:tabLst>
            </a:pPr>
            <a:r>
              <a:rPr lang="en-US" altLang="zh-CN" dirty="0" smtClean="0"/>
              <a:t>	</a:t>
            </a:r>
            <a:r>
              <a:rPr lang="en-US" altLang="zh-CN" sz="1002" b="1" dirty="0" smtClean="0">
                <a:solidFill>
                  <a:srgbClr val="000000"/>
                </a:solidFill>
                <a:latin typeface="Times New Roman" pitchFamily="18" charset="0"/>
                <a:cs typeface="Times New Roman" pitchFamily="18" charset="0"/>
              </a:rPr>
              <a:t>пластины</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~200</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микрон</a:t>
            </a:r>
          </a:p>
        </p:txBody>
      </p:sp>
      <p:sp>
        <p:nvSpPr>
          <p:cNvPr id="1059" name="TextBox 1"/>
          <p:cNvSpPr txBox="1"/>
          <p:nvPr/>
        </p:nvSpPr>
        <p:spPr>
          <a:xfrm>
            <a:off x="5287108" y="2197100"/>
            <a:ext cx="2282676" cy="815608"/>
          </a:xfrm>
          <a:prstGeom prst="rect">
            <a:avLst/>
          </a:prstGeom>
          <a:noFill/>
        </p:spPr>
        <p:txBody>
          <a:bodyPr wrap="none" lIns="0" tIns="0" rIns="0" rtlCol="0">
            <a:spAutoFit/>
          </a:bodyPr>
          <a:lstStyle/>
          <a:p>
            <a:pPr>
              <a:lnSpc>
                <a:spcPts val="2000"/>
              </a:lnSpc>
              <a:tabLst>
                <a:tab pos="609600" algn="l"/>
                <a:tab pos="647700" algn="l"/>
                <a:tab pos="1739900" algn="l"/>
              </a:tabLst>
            </a:pPr>
            <a:r>
              <a:rPr lang="en-US" altLang="zh-CN" dirty="0" smtClean="0"/>
              <a:t>			</a:t>
            </a:r>
            <a:r>
              <a:rPr lang="en-US" altLang="zh-CN" sz="1800" b="1" dirty="0" smtClean="0">
                <a:solidFill>
                  <a:srgbClr val="000000"/>
                </a:solidFill>
                <a:latin typeface="Times New Roman" pitchFamily="18" charset="0"/>
                <a:cs typeface="Times New Roman" pitchFamily="18" charset="0"/>
              </a:rPr>
              <a:t>1/600</a:t>
            </a:r>
          </a:p>
          <a:p>
            <a:pPr>
              <a:lnSpc>
                <a:spcPts val="1300"/>
              </a:lnSpc>
              <a:tabLst>
                <a:tab pos="609600" algn="l"/>
                <a:tab pos="647700" algn="l"/>
                <a:tab pos="1739900" algn="l"/>
              </a:tabLst>
            </a:pPr>
            <a:r>
              <a:rPr lang="en-US" altLang="zh-CN" dirty="0" smtClean="0"/>
              <a:t>	</a:t>
            </a:r>
            <a:r>
              <a:rPr lang="en-US" altLang="zh-CN" sz="1002" b="1" dirty="0" smtClean="0">
                <a:solidFill>
                  <a:srgbClr val="000000"/>
                </a:solidFill>
                <a:latin typeface="Times New Roman" pitchFamily="18" charset="0"/>
                <a:cs typeface="Times New Roman" pitchFamily="18" charset="0"/>
              </a:rPr>
              <a:t>толщина</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кремниевой</a:t>
            </a:r>
          </a:p>
          <a:p>
            <a:pPr>
              <a:lnSpc>
                <a:spcPts val="1200"/>
              </a:lnSpc>
              <a:tabLst>
                <a:tab pos="609600" algn="l"/>
                <a:tab pos="647700" algn="l"/>
                <a:tab pos="1739900" algn="l"/>
              </a:tabLst>
            </a:pPr>
            <a:r>
              <a:rPr lang="en-US" altLang="zh-CN" dirty="0" smtClean="0"/>
              <a:t>		</a:t>
            </a:r>
            <a:r>
              <a:rPr lang="en-US" altLang="zh-CN" sz="1002" b="1" dirty="0" smtClean="0">
                <a:solidFill>
                  <a:srgbClr val="000000"/>
                </a:solidFill>
                <a:latin typeface="Times New Roman" pitchFamily="18" charset="0"/>
                <a:cs typeface="Times New Roman" pitchFamily="18" charset="0"/>
              </a:rPr>
              <a:t>пленки</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~0,3</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микрон</a:t>
            </a:r>
          </a:p>
          <a:p>
            <a:pPr>
              <a:lnSpc>
                <a:spcPts val="1500"/>
              </a:lnSpc>
              <a:tabLst>
                <a:tab pos="609600" algn="l"/>
                <a:tab pos="647700" algn="l"/>
                <a:tab pos="1739900" algn="l"/>
              </a:tabLst>
            </a:pPr>
            <a:r>
              <a:rPr lang="en-US" altLang="zh-CN" sz="1002" b="1" dirty="0" smtClean="0">
                <a:solidFill>
                  <a:srgbClr val="000000"/>
                </a:solidFill>
                <a:latin typeface="Times New Roman" pitchFamily="18" charset="0"/>
                <a:cs typeface="Times New Roman" pitchFamily="18" charset="0"/>
              </a:rPr>
              <a:t>кремниевая</a:t>
            </a:r>
          </a:p>
        </p:txBody>
      </p:sp>
      <p:sp>
        <p:nvSpPr>
          <p:cNvPr id="1060" name="TextBox 1"/>
          <p:cNvSpPr txBox="1"/>
          <p:nvPr/>
        </p:nvSpPr>
        <p:spPr>
          <a:xfrm>
            <a:off x="269631" y="4597400"/>
            <a:ext cx="2422138" cy="341119"/>
          </a:xfrm>
          <a:prstGeom prst="rect">
            <a:avLst/>
          </a:prstGeom>
          <a:noFill/>
        </p:spPr>
        <p:txBody>
          <a:bodyPr wrap="none" lIns="0" tIns="0" rIns="0" rtlCol="0">
            <a:spAutoFit/>
          </a:bodyPr>
          <a:lstStyle/>
          <a:p>
            <a:pPr>
              <a:lnSpc>
                <a:spcPts val="1100"/>
              </a:lnSpc>
              <a:tabLst>
                <a:tab pos="431800" algn="l"/>
              </a:tabLst>
            </a:pPr>
            <a:r>
              <a:rPr lang="en-US" altLang="zh-CN" dirty="0" smtClean="0"/>
              <a:t>	</a:t>
            </a:r>
            <a:r>
              <a:rPr lang="en-US" altLang="zh-CN" sz="1002" b="1" dirty="0" smtClean="0">
                <a:solidFill>
                  <a:srgbClr val="000000"/>
                </a:solidFill>
                <a:latin typeface="Times New Roman" pitchFamily="18" charset="0"/>
                <a:cs typeface="Times New Roman" pitchFamily="18" charset="0"/>
              </a:rPr>
              <a:t>Модули,</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произведенные</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по</a:t>
            </a:r>
          </a:p>
          <a:p>
            <a:pPr>
              <a:lnSpc>
                <a:spcPts val="1200"/>
              </a:lnSpc>
              <a:tabLst>
                <a:tab pos="431800" algn="l"/>
              </a:tabLst>
            </a:pPr>
            <a:r>
              <a:rPr lang="en-US" altLang="zh-CN" sz="1002" b="1" dirty="0" smtClean="0">
                <a:solidFill>
                  <a:srgbClr val="000000"/>
                </a:solidFill>
                <a:latin typeface="Times New Roman" pitchFamily="18" charset="0"/>
                <a:cs typeface="Times New Roman" pitchFamily="18" charset="0"/>
              </a:rPr>
              <a:t>традиционным</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технологиям</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на</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базе</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ПКК</a:t>
            </a:r>
          </a:p>
        </p:txBody>
      </p:sp>
      <p:sp>
        <p:nvSpPr>
          <p:cNvPr id="1061" name="TextBox 1"/>
          <p:cNvSpPr txBox="1"/>
          <p:nvPr/>
        </p:nvSpPr>
        <p:spPr>
          <a:xfrm>
            <a:off x="3446584" y="4597400"/>
            <a:ext cx="1793761" cy="341119"/>
          </a:xfrm>
          <a:prstGeom prst="rect">
            <a:avLst/>
          </a:prstGeom>
          <a:noFill/>
        </p:spPr>
        <p:txBody>
          <a:bodyPr wrap="none" lIns="0" tIns="0" rIns="0" rtlCol="0">
            <a:spAutoFit/>
          </a:bodyPr>
          <a:lstStyle/>
          <a:p>
            <a:pPr>
              <a:lnSpc>
                <a:spcPts val="1100"/>
              </a:lnSpc>
              <a:tabLst>
                <a:tab pos="114300" algn="l"/>
              </a:tabLst>
            </a:pPr>
            <a:r>
              <a:rPr lang="en-US" altLang="zh-CN" dirty="0" smtClean="0"/>
              <a:t>	</a:t>
            </a:r>
            <a:r>
              <a:rPr lang="en-US" altLang="zh-CN" sz="1002" b="1" dirty="0" smtClean="0">
                <a:solidFill>
                  <a:srgbClr val="000000"/>
                </a:solidFill>
                <a:latin typeface="Times New Roman" pitchFamily="18" charset="0"/>
                <a:cs typeface="Times New Roman" pitchFamily="18" charset="0"/>
              </a:rPr>
              <a:t>Модули,</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произведенные</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по</a:t>
            </a:r>
          </a:p>
          <a:p>
            <a:pPr>
              <a:lnSpc>
                <a:spcPts val="1200"/>
              </a:lnSpc>
              <a:tabLst>
                <a:tab pos="114300" algn="l"/>
              </a:tabLst>
            </a:pPr>
            <a:r>
              <a:rPr lang="en-US" altLang="zh-CN" sz="1002" b="1" dirty="0" smtClean="0">
                <a:solidFill>
                  <a:srgbClr val="000000"/>
                </a:solidFill>
                <a:latin typeface="Times New Roman" pitchFamily="18" charset="0"/>
                <a:cs typeface="Times New Roman" pitchFamily="18" charset="0"/>
              </a:rPr>
              <a:t>тонкопленочным</a:t>
            </a:r>
            <a:r>
              <a:rPr lang="en-US" altLang="zh-CN" sz="1002" dirty="0" smtClean="0">
                <a:latin typeface="Times New Roman" pitchFamily="18" charset="0"/>
                <a:cs typeface="Times New Roman" pitchFamily="18" charset="0"/>
              </a:rPr>
              <a:t> </a:t>
            </a:r>
            <a:r>
              <a:rPr lang="en-US" altLang="zh-CN" sz="1002" b="1" dirty="0" smtClean="0">
                <a:solidFill>
                  <a:srgbClr val="000000"/>
                </a:solidFill>
                <a:latin typeface="Times New Roman" pitchFamily="18" charset="0"/>
                <a:cs typeface="Times New Roman" pitchFamily="18" charset="0"/>
              </a:rPr>
              <a:t>технологиям</a:t>
            </a:r>
          </a:p>
        </p:txBody>
      </p:sp>
      <p:sp>
        <p:nvSpPr>
          <p:cNvPr id="1062" name="TextBox 1"/>
          <p:cNvSpPr txBox="1"/>
          <p:nvPr/>
        </p:nvSpPr>
        <p:spPr>
          <a:xfrm>
            <a:off x="586154" y="914400"/>
            <a:ext cx="3488134" cy="584775"/>
          </a:xfrm>
          <a:prstGeom prst="rect">
            <a:avLst/>
          </a:prstGeom>
          <a:noFill/>
        </p:spPr>
        <p:txBody>
          <a:bodyPr wrap="none" lIns="0" tIns="0" rIns="0" rtlCol="0">
            <a:spAutoFit/>
          </a:bodyPr>
          <a:lstStyle/>
          <a:p>
            <a:pPr>
              <a:lnSpc>
                <a:spcPts val="1100"/>
              </a:lnSpc>
              <a:tabLst>
                <a:tab pos="1981200" algn="l"/>
              </a:tabLst>
            </a:pPr>
            <a:r>
              <a:rPr lang="en-US" altLang="zh-CN" sz="1002" b="1" u="sng" dirty="0" smtClean="0">
                <a:solidFill>
                  <a:srgbClr val="000000"/>
                </a:solidFill>
                <a:latin typeface="Times New Roman" pitchFamily="18" charset="0"/>
                <a:cs typeface="Times New Roman" pitchFamily="18" charset="0"/>
              </a:rPr>
              <a:t>Кремниевые технологии производства солнечных модулей:</a:t>
            </a:r>
          </a:p>
          <a:p>
            <a:pPr>
              <a:lnSpc>
                <a:spcPts val="1000"/>
              </a:lnSpc>
            </a:pPr>
            <a:endParaRPr lang="en-US" altLang="zh-CN" dirty="0" smtClean="0"/>
          </a:p>
          <a:p>
            <a:pPr>
              <a:lnSpc>
                <a:spcPts val="1000"/>
              </a:lnSpc>
            </a:pPr>
            <a:endParaRPr lang="en-US" altLang="zh-CN" dirty="0" smtClean="0"/>
          </a:p>
          <a:p>
            <a:pPr>
              <a:lnSpc>
                <a:spcPts val="1100"/>
              </a:lnSpc>
              <a:tabLst>
                <a:tab pos="1981200" algn="l"/>
              </a:tabLst>
            </a:pPr>
            <a:r>
              <a:rPr lang="en-US" altLang="zh-CN" dirty="0" smtClean="0"/>
              <a:t>	</a:t>
            </a:r>
            <a:r>
              <a:rPr lang="en-US" altLang="zh-CN" sz="900" b="1" dirty="0" smtClean="0">
                <a:solidFill>
                  <a:srgbClr val="000000"/>
                </a:solidFill>
                <a:latin typeface="Times New Roman" pitchFamily="18" charset="0"/>
                <a:cs typeface="Times New Roman" pitchFamily="18" charset="0"/>
              </a:rPr>
              <a:t>КРЕМНИЙ</a:t>
            </a:r>
          </a:p>
        </p:txBody>
      </p:sp>
      <p:sp>
        <p:nvSpPr>
          <p:cNvPr id="1063" name="TextBox 1"/>
          <p:cNvSpPr txBox="1"/>
          <p:nvPr/>
        </p:nvSpPr>
        <p:spPr>
          <a:xfrm>
            <a:off x="3821723" y="1689100"/>
            <a:ext cx="594715" cy="174407"/>
          </a:xfrm>
          <a:prstGeom prst="rect">
            <a:avLst/>
          </a:prstGeom>
          <a:noFill/>
        </p:spPr>
        <p:txBody>
          <a:bodyPr wrap="none" lIns="0" tIns="0" rIns="0" rtlCol="0">
            <a:spAutoFit/>
          </a:bodyPr>
          <a:lstStyle/>
          <a:p>
            <a:pPr>
              <a:lnSpc>
                <a:spcPts val="1000"/>
              </a:lnSpc>
              <a:tabLst/>
            </a:pPr>
            <a:r>
              <a:rPr lang="en-US" altLang="zh-CN" sz="900" b="1" dirty="0" smtClean="0">
                <a:solidFill>
                  <a:srgbClr val="000000"/>
                </a:solidFill>
                <a:latin typeface="Times New Roman" pitchFamily="18" charset="0"/>
                <a:cs typeface="Times New Roman" pitchFamily="18" charset="0"/>
              </a:rPr>
              <a:t>Моносилан</a:t>
            </a:r>
          </a:p>
        </p:txBody>
      </p:sp>
      <p:sp>
        <p:nvSpPr>
          <p:cNvPr id="1064" name="TextBox 1"/>
          <p:cNvSpPr txBox="1"/>
          <p:nvPr/>
        </p:nvSpPr>
        <p:spPr>
          <a:xfrm>
            <a:off x="879231" y="1689100"/>
            <a:ext cx="755015" cy="482183"/>
          </a:xfrm>
          <a:prstGeom prst="rect">
            <a:avLst/>
          </a:prstGeom>
          <a:noFill/>
        </p:spPr>
        <p:txBody>
          <a:bodyPr wrap="none" lIns="0" tIns="0" rIns="0" rtlCol="0">
            <a:spAutoFit/>
          </a:bodyPr>
          <a:lstStyle/>
          <a:p>
            <a:pPr>
              <a:lnSpc>
                <a:spcPts val="1000"/>
              </a:lnSpc>
              <a:tabLst/>
            </a:pPr>
            <a:r>
              <a:rPr lang="en-US" altLang="zh-CN" sz="900" b="1" dirty="0" smtClean="0">
                <a:solidFill>
                  <a:srgbClr val="000000"/>
                </a:solidFill>
                <a:latin typeface="Times New Roman" pitchFamily="18" charset="0"/>
                <a:cs typeface="Times New Roman" pitchFamily="18" charset="0"/>
              </a:rPr>
              <a:t>Трихлорсилан</a:t>
            </a:r>
          </a:p>
          <a:p>
            <a:pPr>
              <a:lnSpc>
                <a:spcPts val="1000"/>
              </a:lnSpc>
            </a:pPr>
            <a:endParaRPr lang="en-US" altLang="zh-CN" dirty="0" smtClean="0"/>
          </a:p>
          <a:p>
            <a:pPr>
              <a:lnSpc>
                <a:spcPts val="1400"/>
              </a:lnSpc>
              <a:tabLst/>
            </a:pPr>
            <a:r>
              <a:rPr lang="en-US" altLang="zh-CN" sz="900" b="1" dirty="0" smtClean="0">
                <a:solidFill>
                  <a:srgbClr val="000000"/>
                </a:solidFill>
                <a:latin typeface="Times New Roman" pitchFamily="18" charset="0"/>
                <a:cs typeface="Times New Roman" pitchFamily="18" charset="0"/>
              </a:rPr>
              <a:t>Поликремний</a:t>
            </a:r>
          </a:p>
        </p:txBody>
      </p:sp>
      <p:sp>
        <p:nvSpPr>
          <p:cNvPr id="1065" name="TextBox 1"/>
          <p:cNvSpPr txBox="1"/>
          <p:nvPr/>
        </p:nvSpPr>
        <p:spPr>
          <a:xfrm>
            <a:off x="644769" y="3124200"/>
            <a:ext cx="1114088" cy="687368"/>
          </a:xfrm>
          <a:prstGeom prst="rect">
            <a:avLst/>
          </a:prstGeom>
          <a:noFill/>
        </p:spPr>
        <p:txBody>
          <a:bodyPr wrap="none" lIns="0" tIns="0" rIns="0" rtlCol="0">
            <a:spAutoFit/>
          </a:bodyPr>
          <a:lstStyle/>
          <a:p>
            <a:pPr>
              <a:lnSpc>
                <a:spcPts val="1000"/>
              </a:lnSpc>
              <a:tabLst>
                <a:tab pos="50800" algn="l"/>
                <a:tab pos="88900" algn="l"/>
              </a:tabLst>
            </a:pPr>
            <a:r>
              <a:rPr lang="en-US" altLang="zh-CN" dirty="0" smtClean="0"/>
              <a:t>	</a:t>
            </a:r>
            <a:r>
              <a:rPr lang="en-US" altLang="zh-CN" sz="900" b="1" dirty="0" smtClean="0">
                <a:solidFill>
                  <a:srgbClr val="000000"/>
                </a:solidFill>
                <a:latin typeface="Times New Roman" pitchFamily="18" charset="0"/>
                <a:cs typeface="Times New Roman" pitchFamily="18" charset="0"/>
              </a:rPr>
              <a:t>Фотоэлектрические</a:t>
            </a:r>
          </a:p>
          <a:p>
            <a:pPr>
              <a:lnSpc>
                <a:spcPts val="900"/>
              </a:lnSpc>
              <a:tabLst>
                <a:tab pos="50800" algn="l"/>
                <a:tab pos="88900" algn="l"/>
              </a:tabLst>
            </a:pPr>
            <a:r>
              <a:rPr lang="en-US" altLang="zh-CN" sz="798" b="1" dirty="0" smtClean="0">
                <a:solidFill>
                  <a:srgbClr val="000000"/>
                </a:solidFill>
                <a:latin typeface="Times New Roman" pitchFamily="18" charset="0"/>
                <a:cs typeface="Times New Roman" pitchFamily="18" charset="0"/>
              </a:rPr>
              <a:t>преобразователи</a:t>
            </a:r>
            <a:r>
              <a:rPr lang="en-US" altLang="zh-CN" sz="798" dirty="0" smtClean="0">
                <a:latin typeface="Times New Roman" pitchFamily="18" charset="0"/>
                <a:cs typeface="Times New Roman" pitchFamily="18" charset="0"/>
              </a:rPr>
              <a:t> </a:t>
            </a:r>
            <a:r>
              <a:rPr lang="en-US" altLang="zh-CN" sz="798" b="1" dirty="0" smtClean="0">
                <a:solidFill>
                  <a:srgbClr val="000000"/>
                </a:solidFill>
                <a:latin typeface="Times New Roman" pitchFamily="18" charset="0"/>
                <a:cs typeface="Times New Roman" pitchFamily="18" charset="0"/>
              </a:rPr>
              <a:t>(ФЭП)</a:t>
            </a:r>
          </a:p>
          <a:p>
            <a:pPr>
              <a:lnSpc>
                <a:spcPts val="1000"/>
              </a:lnSpc>
            </a:pPr>
            <a:endParaRPr lang="en-US" altLang="zh-CN" dirty="0" smtClean="0"/>
          </a:p>
          <a:p>
            <a:pPr>
              <a:lnSpc>
                <a:spcPts val="1000"/>
              </a:lnSpc>
            </a:pPr>
            <a:endParaRPr lang="en-US" altLang="zh-CN" dirty="0" smtClean="0"/>
          </a:p>
          <a:p>
            <a:pPr>
              <a:lnSpc>
                <a:spcPts val="1100"/>
              </a:lnSpc>
              <a:tabLst>
                <a:tab pos="50800" algn="l"/>
                <a:tab pos="88900" algn="l"/>
              </a:tabLst>
            </a:pPr>
            <a:r>
              <a:rPr lang="en-US" altLang="zh-CN" dirty="0" smtClean="0"/>
              <a:t>		</a:t>
            </a:r>
            <a:r>
              <a:rPr lang="en-US" altLang="zh-CN" sz="900" b="1" dirty="0" smtClean="0">
                <a:solidFill>
                  <a:srgbClr val="FFFFFF"/>
                </a:solidFill>
                <a:latin typeface="Times New Roman" pitchFamily="18" charset="0"/>
                <a:cs typeface="Times New Roman" pitchFamily="18" charset="0"/>
              </a:rPr>
              <a:t>Солнечные</a:t>
            </a:r>
            <a:r>
              <a:rPr lang="en-US" altLang="zh-CN" sz="900" dirty="0" smtClean="0">
                <a:latin typeface="Times New Roman" pitchFamily="18" charset="0"/>
                <a:cs typeface="Times New Roman" pitchFamily="18" charset="0"/>
              </a:rPr>
              <a:t> </a:t>
            </a:r>
            <a:r>
              <a:rPr lang="en-US" altLang="zh-CN" sz="900" b="1" dirty="0" smtClean="0">
                <a:solidFill>
                  <a:srgbClr val="FFFFFF"/>
                </a:solidFill>
                <a:latin typeface="Times New Roman" pitchFamily="18" charset="0"/>
                <a:cs typeface="Times New Roman" pitchFamily="18" charset="0"/>
              </a:rPr>
              <a:t>модули</a:t>
            </a:r>
          </a:p>
        </p:txBody>
      </p:sp>
      <p:sp>
        <p:nvSpPr>
          <p:cNvPr id="1066" name="TextBox 1"/>
          <p:cNvSpPr txBox="1"/>
          <p:nvPr/>
        </p:nvSpPr>
        <p:spPr>
          <a:xfrm>
            <a:off x="3645877" y="3619500"/>
            <a:ext cx="1005083" cy="174407"/>
          </a:xfrm>
          <a:prstGeom prst="rect">
            <a:avLst/>
          </a:prstGeom>
          <a:noFill/>
        </p:spPr>
        <p:txBody>
          <a:bodyPr wrap="none" lIns="0" tIns="0" rIns="0" rtlCol="0">
            <a:spAutoFit/>
          </a:bodyPr>
          <a:lstStyle/>
          <a:p>
            <a:pPr>
              <a:lnSpc>
                <a:spcPts val="1000"/>
              </a:lnSpc>
              <a:tabLst/>
            </a:pPr>
            <a:r>
              <a:rPr lang="en-US" altLang="zh-CN" sz="900" b="1" dirty="0" smtClean="0">
                <a:solidFill>
                  <a:srgbClr val="FFFFFF"/>
                </a:solidFill>
                <a:latin typeface="Times New Roman" pitchFamily="18" charset="0"/>
                <a:cs typeface="Times New Roman" pitchFamily="18" charset="0"/>
              </a:rPr>
              <a:t>Солнечные</a:t>
            </a:r>
            <a:r>
              <a:rPr lang="en-US" altLang="zh-CN" sz="900" dirty="0" smtClean="0">
                <a:latin typeface="Times New Roman" pitchFamily="18" charset="0"/>
                <a:cs typeface="Times New Roman" pitchFamily="18" charset="0"/>
              </a:rPr>
              <a:t> </a:t>
            </a:r>
            <a:r>
              <a:rPr lang="en-US" altLang="zh-CN" sz="900" b="1" dirty="0" smtClean="0">
                <a:solidFill>
                  <a:srgbClr val="FFFFFF"/>
                </a:solidFill>
                <a:latin typeface="Times New Roman" pitchFamily="18" charset="0"/>
                <a:cs typeface="Times New Roman" pitchFamily="18" charset="0"/>
              </a:rPr>
              <a:t>модули</a:t>
            </a:r>
          </a:p>
        </p:txBody>
      </p:sp>
      <p:sp>
        <p:nvSpPr>
          <p:cNvPr id="1067" name="TextBox 1"/>
          <p:cNvSpPr txBox="1"/>
          <p:nvPr/>
        </p:nvSpPr>
        <p:spPr>
          <a:xfrm>
            <a:off x="468923" y="2400300"/>
            <a:ext cx="1450718" cy="597599"/>
          </a:xfrm>
          <a:prstGeom prst="rect">
            <a:avLst/>
          </a:prstGeom>
          <a:noFill/>
        </p:spPr>
        <p:txBody>
          <a:bodyPr wrap="none" lIns="0" tIns="0" rIns="0" rtlCol="0">
            <a:spAutoFit/>
          </a:bodyPr>
          <a:lstStyle/>
          <a:p>
            <a:pPr>
              <a:lnSpc>
                <a:spcPts val="900"/>
              </a:lnSpc>
              <a:tabLst>
                <a:tab pos="584200" algn="l"/>
                <a:tab pos="673100" algn="l"/>
              </a:tabLst>
            </a:pPr>
            <a:r>
              <a:rPr lang="en-US" altLang="zh-CN" sz="798" b="1" dirty="0" smtClean="0">
                <a:solidFill>
                  <a:srgbClr val="000000"/>
                </a:solidFill>
                <a:latin typeface="Times New Roman" pitchFamily="18" charset="0"/>
                <a:cs typeface="Times New Roman" pitchFamily="18" charset="0"/>
              </a:rPr>
              <a:t>Мульти/монокристаллический</a:t>
            </a:r>
          </a:p>
          <a:p>
            <a:pPr>
              <a:lnSpc>
                <a:spcPts val="900"/>
              </a:lnSpc>
              <a:tabLst>
                <a:tab pos="584200" algn="l"/>
                <a:tab pos="673100" algn="l"/>
              </a:tabLst>
            </a:pPr>
            <a:r>
              <a:rPr lang="en-US" altLang="zh-CN" dirty="0" smtClean="0"/>
              <a:t>		</a:t>
            </a:r>
            <a:r>
              <a:rPr lang="en-US" altLang="zh-CN" sz="798" b="1" dirty="0" smtClean="0">
                <a:solidFill>
                  <a:srgbClr val="000000"/>
                </a:solidFill>
                <a:latin typeface="Times New Roman" pitchFamily="18" charset="0"/>
                <a:cs typeface="Times New Roman" pitchFamily="18" charset="0"/>
              </a:rPr>
              <a:t>кремний</a:t>
            </a:r>
          </a:p>
          <a:p>
            <a:pPr>
              <a:lnSpc>
                <a:spcPts val="1000"/>
              </a:lnSpc>
            </a:pPr>
            <a:endParaRPr lang="en-US" altLang="zh-CN" dirty="0" smtClean="0"/>
          </a:p>
          <a:p>
            <a:pPr>
              <a:lnSpc>
                <a:spcPts val="1500"/>
              </a:lnSpc>
              <a:tabLst>
                <a:tab pos="584200" algn="l"/>
                <a:tab pos="673100" algn="l"/>
              </a:tabLst>
            </a:pPr>
            <a:r>
              <a:rPr lang="en-US" altLang="zh-CN" dirty="0" smtClean="0"/>
              <a:t>	</a:t>
            </a:r>
            <a:r>
              <a:rPr lang="en-US" altLang="zh-CN" sz="900" b="1" dirty="0" smtClean="0">
                <a:solidFill>
                  <a:srgbClr val="000000"/>
                </a:solidFill>
                <a:latin typeface="Times New Roman" pitchFamily="18" charset="0"/>
                <a:cs typeface="Times New Roman" pitchFamily="18" charset="0"/>
              </a:rPr>
              <a:t>Пластины</a:t>
            </a:r>
          </a:p>
        </p:txBody>
      </p:sp>
      <p:sp>
        <p:nvSpPr>
          <p:cNvPr id="1068" name="TextBox 1"/>
          <p:cNvSpPr txBox="1"/>
          <p:nvPr/>
        </p:nvSpPr>
        <p:spPr>
          <a:xfrm>
            <a:off x="5826369" y="4051300"/>
            <a:ext cx="2725105" cy="969496"/>
          </a:xfrm>
          <a:prstGeom prst="rect">
            <a:avLst/>
          </a:prstGeom>
          <a:noFill/>
        </p:spPr>
        <p:txBody>
          <a:bodyPr wrap="none" lIns="0" tIns="0" rIns="0" rtlCol="0">
            <a:spAutoFit/>
          </a:bodyPr>
          <a:lstStyle/>
          <a:p>
            <a:pPr>
              <a:lnSpc>
                <a:spcPts val="1200"/>
              </a:lnSpc>
              <a:tabLst/>
            </a:pPr>
            <a:r>
              <a:rPr lang="en-US" altLang="zh-CN" sz="1002" dirty="0" smtClean="0">
                <a:solidFill>
                  <a:srgbClr val="000000"/>
                </a:solidFill>
                <a:latin typeface="Times New Roman" pitchFamily="18" charset="0"/>
                <a:cs typeface="Times New Roman" pitchFamily="18" charset="0"/>
              </a:rPr>
              <a:t>Производство</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солнечных</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модулей</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по</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технологии</a:t>
            </a:r>
          </a:p>
          <a:p>
            <a:pPr>
              <a:lnSpc>
                <a:spcPts val="1200"/>
              </a:lnSpc>
              <a:tabLst/>
            </a:pPr>
            <a:r>
              <a:rPr lang="en-US" altLang="zh-CN" sz="1002" dirty="0" smtClean="0">
                <a:solidFill>
                  <a:srgbClr val="000000"/>
                </a:solidFill>
                <a:latin typeface="Times New Roman" pitchFamily="18" charset="0"/>
                <a:cs typeface="Times New Roman" pitchFamily="18" charset="0"/>
              </a:rPr>
              <a:t>тонких</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пленок</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позволяет</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избежать</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нескольких</a:t>
            </a:r>
          </a:p>
          <a:p>
            <a:pPr>
              <a:lnSpc>
                <a:spcPts val="1200"/>
              </a:lnSpc>
              <a:tabLst/>
            </a:pPr>
            <a:r>
              <a:rPr lang="en-US" altLang="zh-CN" sz="1002" dirty="0" smtClean="0">
                <a:solidFill>
                  <a:srgbClr val="000000"/>
                </a:solidFill>
                <a:latin typeface="Times New Roman" pitchFamily="18" charset="0"/>
                <a:cs typeface="Times New Roman" pitchFamily="18" charset="0"/>
              </a:rPr>
              <a:t>переделов</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(по</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сравнению</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с</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традиционной</a:t>
            </a:r>
          </a:p>
          <a:p>
            <a:pPr>
              <a:lnSpc>
                <a:spcPts val="1200"/>
              </a:lnSpc>
              <a:tabLst/>
            </a:pPr>
            <a:r>
              <a:rPr lang="en-US" altLang="zh-CN" sz="1002" dirty="0" smtClean="0">
                <a:solidFill>
                  <a:srgbClr val="000000"/>
                </a:solidFill>
                <a:latin typeface="Times New Roman" pitchFamily="18" charset="0"/>
                <a:cs typeface="Times New Roman" pitchFamily="18" charset="0"/>
              </a:rPr>
              <a:t>технологией),</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что</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значительно</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сказывается</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на</a:t>
            </a:r>
          </a:p>
          <a:p>
            <a:pPr>
              <a:lnSpc>
                <a:spcPts val="1200"/>
              </a:lnSpc>
              <a:tabLst/>
            </a:pPr>
            <a:r>
              <a:rPr lang="en-US" altLang="zh-CN" sz="1002" dirty="0" smtClean="0">
                <a:solidFill>
                  <a:srgbClr val="000000"/>
                </a:solidFill>
                <a:latin typeface="Times New Roman" pitchFamily="18" charset="0"/>
                <a:cs typeface="Times New Roman" pitchFamily="18" charset="0"/>
              </a:rPr>
              <a:t>капитальных</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затратах</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при</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строительстве</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нового</a:t>
            </a:r>
          </a:p>
          <a:p>
            <a:pPr>
              <a:lnSpc>
                <a:spcPts val="1200"/>
              </a:lnSpc>
              <a:tabLst/>
            </a:pPr>
            <a:r>
              <a:rPr lang="en-US" altLang="zh-CN" sz="1002" dirty="0" smtClean="0">
                <a:solidFill>
                  <a:srgbClr val="000000"/>
                </a:solidFill>
                <a:latin typeface="Times New Roman" pitchFamily="18" charset="0"/>
                <a:cs typeface="Times New Roman" pitchFamily="18" charset="0"/>
              </a:rPr>
              <a:t>завода</a:t>
            </a:r>
          </a:p>
        </p:txBody>
      </p:sp>
      <p:sp>
        <p:nvSpPr>
          <p:cNvPr id="1069" name="TextBox 1"/>
          <p:cNvSpPr txBox="1"/>
          <p:nvPr/>
        </p:nvSpPr>
        <p:spPr>
          <a:xfrm>
            <a:off x="5826369" y="5016500"/>
            <a:ext cx="2915863" cy="995144"/>
          </a:xfrm>
          <a:prstGeom prst="rect">
            <a:avLst/>
          </a:prstGeom>
          <a:noFill/>
        </p:spPr>
        <p:txBody>
          <a:bodyPr wrap="none" lIns="0" tIns="0" rIns="0" rtlCol="0">
            <a:spAutoFit/>
          </a:bodyPr>
          <a:lstStyle/>
          <a:p>
            <a:pPr>
              <a:lnSpc>
                <a:spcPts val="1200"/>
              </a:lnSpc>
              <a:tabLst/>
            </a:pPr>
            <a:r>
              <a:rPr lang="en-US" altLang="zh-CN" sz="1002" dirty="0" smtClean="0">
                <a:solidFill>
                  <a:srgbClr val="000000"/>
                </a:solidFill>
                <a:latin typeface="Times New Roman" pitchFamily="18" charset="0"/>
                <a:cs typeface="Times New Roman" pitchFamily="18" charset="0"/>
              </a:rPr>
              <a:t>Толщина</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слоя</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Si</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в</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тонкопленочном</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модуля</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в</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600</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раз</a:t>
            </a:r>
          </a:p>
          <a:p>
            <a:pPr>
              <a:lnSpc>
                <a:spcPts val="1200"/>
              </a:lnSpc>
              <a:tabLst/>
            </a:pPr>
            <a:r>
              <a:rPr lang="en-US" altLang="zh-CN" sz="1002" dirty="0" smtClean="0">
                <a:solidFill>
                  <a:srgbClr val="000000"/>
                </a:solidFill>
                <a:latin typeface="Times New Roman" pitchFamily="18" charset="0"/>
                <a:cs typeface="Times New Roman" pitchFamily="18" charset="0"/>
              </a:rPr>
              <a:t>(!)</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меньше</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толщины</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Si</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слоя</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в</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модуле,</a:t>
            </a:r>
          </a:p>
          <a:p>
            <a:pPr>
              <a:lnSpc>
                <a:spcPts val="1200"/>
              </a:lnSpc>
              <a:tabLst/>
            </a:pPr>
            <a:r>
              <a:rPr lang="en-US" altLang="zh-CN" sz="1002" dirty="0" smtClean="0">
                <a:solidFill>
                  <a:srgbClr val="000000"/>
                </a:solidFill>
                <a:latin typeface="Times New Roman" pitchFamily="18" charset="0"/>
                <a:cs typeface="Times New Roman" pitchFamily="18" charset="0"/>
              </a:rPr>
              <a:t>произведенном</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по</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традиционной</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технологии,</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что</a:t>
            </a:r>
          </a:p>
          <a:p>
            <a:pPr>
              <a:lnSpc>
                <a:spcPts val="1200"/>
              </a:lnSpc>
              <a:tabLst/>
            </a:pPr>
            <a:r>
              <a:rPr lang="en-US" altLang="zh-CN" sz="1002" dirty="0" smtClean="0">
                <a:solidFill>
                  <a:srgbClr val="000000"/>
                </a:solidFill>
                <a:latin typeface="Times New Roman" pitchFamily="18" charset="0"/>
                <a:cs typeface="Times New Roman" pitchFamily="18" charset="0"/>
              </a:rPr>
              <a:t>значительно</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сказывается</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на</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экономии</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основного</a:t>
            </a:r>
          </a:p>
          <a:p>
            <a:pPr>
              <a:lnSpc>
                <a:spcPts val="1100"/>
              </a:lnSpc>
              <a:tabLst/>
            </a:pPr>
            <a:r>
              <a:rPr lang="en-US" altLang="zh-CN" sz="1002" dirty="0" smtClean="0">
                <a:solidFill>
                  <a:srgbClr val="000000"/>
                </a:solidFill>
                <a:latin typeface="Times New Roman" pitchFamily="18" charset="0"/>
                <a:cs typeface="Times New Roman" pitchFamily="18" charset="0"/>
              </a:rPr>
              <a:t>сырья</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при</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производстве</a:t>
            </a:r>
          </a:p>
          <a:p>
            <a:pPr>
              <a:lnSpc>
                <a:spcPts val="1500"/>
              </a:lnSpc>
              <a:tabLst/>
            </a:pPr>
            <a:r>
              <a:rPr lang="en-US" altLang="zh-CN" sz="1002" dirty="0" smtClean="0">
                <a:solidFill>
                  <a:srgbClr val="000000"/>
                </a:solidFill>
                <a:latin typeface="Times New Roman" pitchFamily="18" charset="0"/>
                <a:cs typeface="Times New Roman" pitchFamily="18" charset="0"/>
              </a:rPr>
              <a:t>Большая</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надежность</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в</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жарком</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климате</a:t>
            </a:r>
          </a:p>
        </p:txBody>
      </p:sp>
      <p:sp>
        <p:nvSpPr>
          <p:cNvPr id="1070" name="TextBox 1"/>
          <p:cNvSpPr txBox="1"/>
          <p:nvPr/>
        </p:nvSpPr>
        <p:spPr>
          <a:xfrm>
            <a:off x="5826369" y="5994400"/>
            <a:ext cx="2481449" cy="200055"/>
          </a:xfrm>
          <a:prstGeom prst="rect">
            <a:avLst/>
          </a:prstGeom>
          <a:noFill/>
        </p:spPr>
        <p:txBody>
          <a:bodyPr wrap="none" lIns="0" tIns="0" rIns="0" rtlCol="0">
            <a:spAutoFit/>
          </a:bodyPr>
          <a:lstStyle/>
          <a:p>
            <a:pPr>
              <a:lnSpc>
                <a:spcPts val="1200"/>
              </a:lnSpc>
              <a:tabLst/>
            </a:pPr>
            <a:r>
              <a:rPr lang="en-US" altLang="zh-CN" sz="1002" dirty="0" smtClean="0">
                <a:solidFill>
                  <a:srgbClr val="000000"/>
                </a:solidFill>
                <a:latin typeface="Times New Roman" pitchFamily="18" charset="0"/>
                <a:cs typeface="Times New Roman" pitchFamily="18" charset="0"/>
              </a:rPr>
              <a:t>Низкий</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уровень</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эксплуатационных</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расходов</a:t>
            </a:r>
          </a:p>
        </p:txBody>
      </p:sp>
      <p:sp>
        <p:nvSpPr>
          <p:cNvPr id="1071" name="TextBox 1"/>
          <p:cNvSpPr txBox="1"/>
          <p:nvPr/>
        </p:nvSpPr>
        <p:spPr>
          <a:xfrm>
            <a:off x="5826369" y="6197600"/>
            <a:ext cx="1912383" cy="392415"/>
          </a:xfrm>
          <a:prstGeom prst="rect">
            <a:avLst/>
          </a:prstGeom>
          <a:noFill/>
        </p:spPr>
        <p:txBody>
          <a:bodyPr wrap="none" lIns="0" tIns="0" rIns="0" rtlCol="0">
            <a:spAutoFit/>
          </a:bodyPr>
          <a:lstStyle/>
          <a:p>
            <a:pPr>
              <a:lnSpc>
                <a:spcPts val="1200"/>
              </a:lnSpc>
              <a:tabLst/>
            </a:pPr>
            <a:r>
              <a:rPr lang="en-US" altLang="zh-CN" sz="1002" dirty="0" smtClean="0">
                <a:solidFill>
                  <a:srgbClr val="000000"/>
                </a:solidFill>
                <a:latin typeface="Times New Roman" pitchFamily="18" charset="0"/>
                <a:cs typeface="Times New Roman" pitchFamily="18" charset="0"/>
              </a:rPr>
              <a:t>Лучший</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коэффициент</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деградации</a:t>
            </a:r>
          </a:p>
          <a:p>
            <a:pPr>
              <a:lnSpc>
                <a:spcPts val="1500"/>
              </a:lnSpc>
              <a:tabLst/>
            </a:pPr>
            <a:r>
              <a:rPr lang="en-US" altLang="zh-CN" sz="1002" dirty="0" smtClean="0">
                <a:solidFill>
                  <a:srgbClr val="000000"/>
                </a:solidFill>
                <a:latin typeface="Times New Roman" pitchFamily="18" charset="0"/>
                <a:cs typeface="Times New Roman" pitchFamily="18" charset="0"/>
              </a:rPr>
              <a:t>Возможность</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BIPV</a:t>
            </a:r>
            <a:r>
              <a:rPr lang="en-US" altLang="zh-CN" sz="1002" dirty="0" smtClean="0">
                <a:latin typeface="Times New Roman" pitchFamily="18" charset="0"/>
                <a:cs typeface="Times New Roman" pitchFamily="18" charset="0"/>
              </a:rPr>
              <a:t> </a:t>
            </a:r>
            <a:r>
              <a:rPr lang="en-US" altLang="zh-CN" sz="1002" dirty="0" smtClean="0">
                <a:solidFill>
                  <a:srgbClr val="000000"/>
                </a:solidFill>
                <a:latin typeface="Times New Roman" pitchFamily="18" charset="0"/>
                <a:cs typeface="Times New Roman" pitchFamily="18" charset="0"/>
              </a:rPr>
              <a:t>использования</a:t>
            </a:r>
          </a:p>
        </p:txBody>
      </p:sp>
      <p:sp>
        <p:nvSpPr>
          <p:cNvPr id="1072" name="TextBox 1"/>
          <p:cNvSpPr txBox="1"/>
          <p:nvPr/>
        </p:nvSpPr>
        <p:spPr>
          <a:xfrm>
            <a:off x="5404339" y="3810000"/>
            <a:ext cx="3059427" cy="225703"/>
          </a:xfrm>
          <a:prstGeom prst="rect">
            <a:avLst/>
          </a:prstGeom>
          <a:noFill/>
        </p:spPr>
        <p:txBody>
          <a:bodyPr wrap="none" lIns="0" tIns="0" rIns="0" rtlCol="0">
            <a:spAutoFit/>
          </a:bodyPr>
          <a:lstStyle/>
          <a:p>
            <a:pPr>
              <a:lnSpc>
                <a:spcPts val="1400"/>
              </a:lnSpc>
              <a:tabLst/>
            </a:pPr>
            <a:r>
              <a:rPr lang="en-US" altLang="zh-CN" sz="1200" b="1" i="1" dirty="0" smtClean="0">
                <a:solidFill>
                  <a:srgbClr val="CC0000"/>
                </a:solidFill>
                <a:latin typeface="Times New Roman" pitchFamily="18" charset="0"/>
                <a:cs typeface="Times New Roman" pitchFamily="18" charset="0"/>
              </a:rPr>
              <a:t>Преимущества</a:t>
            </a:r>
            <a:r>
              <a:rPr lang="en-US" altLang="zh-CN" sz="1200" dirty="0" smtClean="0">
                <a:latin typeface="Times New Roman" pitchFamily="18" charset="0"/>
                <a:cs typeface="Times New Roman" pitchFamily="18" charset="0"/>
              </a:rPr>
              <a:t> </a:t>
            </a:r>
            <a:r>
              <a:rPr lang="en-US" altLang="zh-CN" sz="1200" b="1" i="1" dirty="0" smtClean="0">
                <a:solidFill>
                  <a:srgbClr val="CC0000"/>
                </a:solidFill>
                <a:latin typeface="Times New Roman" pitchFamily="18" charset="0"/>
                <a:cs typeface="Times New Roman" pitchFamily="18" charset="0"/>
              </a:rPr>
              <a:t>«тонкопленочных»</a:t>
            </a:r>
            <a:r>
              <a:rPr lang="en-US" altLang="zh-CN" sz="1200" dirty="0" smtClean="0">
                <a:latin typeface="Times New Roman" pitchFamily="18" charset="0"/>
                <a:cs typeface="Times New Roman" pitchFamily="18" charset="0"/>
              </a:rPr>
              <a:t> </a:t>
            </a:r>
            <a:r>
              <a:rPr lang="en-US" altLang="zh-CN" sz="1200" b="1" i="1" dirty="0" smtClean="0">
                <a:solidFill>
                  <a:srgbClr val="CC0000"/>
                </a:solidFill>
                <a:latin typeface="Times New Roman" pitchFamily="18" charset="0"/>
                <a:cs typeface="Times New Roman" pitchFamily="18" charset="0"/>
              </a:rPr>
              <a:t>модулей:</a:t>
            </a:r>
          </a:p>
        </p:txBody>
      </p:sp>
    </p:spTree>
    <p:extLst>
      <p:ext uri="{BB962C8B-B14F-4D97-AF65-F5344CB8AC3E}">
        <p14:creationId xmlns:p14="http://schemas.microsoft.com/office/powerpoint/2010/main" xmlns="" val="2198980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19263" y="967441"/>
            <a:ext cx="8106118" cy="28633"/>
          </a:xfrm>
          <a:custGeom>
            <a:avLst/>
            <a:gdLst>
              <a:gd name="connsiteX0" fmla="*/ 7887 w 9479655"/>
              <a:gd name="connsiteY0" fmla="*/ 7887 h 31549"/>
              <a:gd name="connsiteX1" fmla="*/ 9471768 w 9479655"/>
              <a:gd name="connsiteY1" fmla="*/ 9474 h 31549"/>
            </a:gdLst>
            <a:ahLst/>
            <a:cxnLst>
              <a:cxn ang="0">
                <a:pos x="connsiteX0" y="connsiteY0"/>
              </a:cxn>
              <a:cxn ang="1">
                <a:pos x="connsiteX1" y="connsiteY1"/>
              </a:cxn>
            </a:cxnLst>
            <a:rect l="l" t="t" r="r" b="b"/>
            <a:pathLst>
              <a:path w="9479655" h="31549">
                <a:moveTo>
                  <a:pt x="7887" y="7887"/>
                </a:moveTo>
                <a:lnTo>
                  <a:pt x="9471768" y="9474"/>
                </a:lnTo>
              </a:path>
            </a:pathLst>
          </a:custGeom>
          <a:ln w="12700">
            <a:solidFill>
              <a:srgbClr val="376092">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5" name="Freeform 3"/>
          <p:cNvSpPr/>
          <p:nvPr/>
        </p:nvSpPr>
        <p:spPr>
          <a:xfrm>
            <a:off x="4509169" y="2690646"/>
            <a:ext cx="505797" cy="3355676"/>
          </a:xfrm>
          <a:custGeom>
            <a:avLst/>
            <a:gdLst>
              <a:gd name="connsiteX0" fmla="*/ 0 w 591502"/>
              <a:gd name="connsiteY0" fmla="*/ 295795 h 3697458"/>
              <a:gd name="connsiteX1" fmla="*/ 295751 w 591502"/>
              <a:gd name="connsiteY1" fmla="*/ 0 h 3697458"/>
              <a:gd name="connsiteX2" fmla="*/ 591502 w 591502"/>
              <a:gd name="connsiteY2" fmla="*/ 295795 h 3697458"/>
              <a:gd name="connsiteX3" fmla="*/ 443627 w 591502"/>
              <a:gd name="connsiteY3" fmla="*/ 295795 h 3697458"/>
              <a:gd name="connsiteX4" fmla="*/ 443627 w 591502"/>
              <a:gd name="connsiteY4" fmla="*/ 3697457 h 3697458"/>
              <a:gd name="connsiteX5" fmla="*/ 147876 w 591502"/>
              <a:gd name="connsiteY5" fmla="*/ 3697457 h 3697458"/>
              <a:gd name="connsiteX6" fmla="*/ 147876 w 591502"/>
              <a:gd name="connsiteY6" fmla="*/ 295795 h 3697458"/>
              <a:gd name="connsiteX7" fmla="*/ 0 w 591502"/>
              <a:gd name="connsiteY7" fmla="*/ 295795 h 369745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591502" h="3697458">
                <a:moveTo>
                  <a:pt x="0" y="295795"/>
                </a:moveTo>
                <a:lnTo>
                  <a:pt x="295751" y="0"/>
                </a:lnTo>
                <a:lnTo>
                  <a:pt x="591502" y="295795"/>
                </a:lnTo>
                <a:lnTo>
                  <a:pt x="443627" y="295795"/>
                </a:lnTo>
                <a:lnTo>
                  <a:pt x="443627" y="3697457"/>
                </a:lnTo>
                <a:lnTo>
                  <a:pt x="147876" y="3697457"/>
                </a:lnTo>
                <a:lnTo>
                  <a:pt x="147876" y="295795"/>
                </a:lnTo>
                <a:lnTo>
                  <a:pt x="0" y="295795"/>
                </a:lnTo>
              </a:path>
            </a:pathLst>
          </a:custGeom>
          <a:solidFill>
            <a:srgbClr val="4F81B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75" tIns="40087" rIns="80175" bIns="40087" rtlCol="0" anchor="ctr"/>
          <a:lstStyle/>
          <a:p>
            <a:pPr algn="ctr"/>
            <a:endParaRPr lang="zh-CN" altLang="en-US"/>
          </a:p>
        </p:txBody>
      </p:sp>
      <p:sp>
        <p:nvSpPr>
          <p:cNvPr id="6" name="Freeform 3"/>
          <p:cNvSpPr/>
          <p:nvPr/>
        </p:nvSpPr>
        <p:spPr>
          <a:xfrm>
            <a:off x="4497929" y="2678715"/>
            <a:ext cx="528279" cy="3379536"/>
          </a:xfrm>
          <a:custGeom>
            <a:avLst/>
            <a:gdLst>
              <a:gd name="connsiteX0" fmla="*/ 13145 w 617793"/>
              <a:gd name="connsiteY0" fmla="*/ 308939 h 3723748"/>
              <a:gd name="connsiteX1" fmla="*/ 308896 w 617793"/>
              <a:gd name="connsiteY1" fmla="*/ 13145 h 3723748"/>
              <a:gd name="connsiteX2" fmla="*/ 604647 w 617793"/>
              <a:gd name="connsiteY2" fmla="*/ 308939 h 3723748"/>
              <a:gd name="connsiteX3" fmla="*/ 456772 w 617793"/>
              <a:gd name="connsiteY3" fmla="*/ 308939 h 3723748"/>
              <a:gd name="connsiteX4" fmla="*/ 456772 w 617793"/>
              <a:gd name="connsiteY4" fmla="*/ 3710602 h 3723748"/>
              <a:gd name="connsiteX5" fmla="*/ 161021 w 617793"/>
              <a:gd name="connsiteY5" fmla="*/ 3710602 h 3723748"/>
              <a:gd name="connsiteX6" fmla="*/ 161021 w 617793"/>
              <a:gd name="connsiteY6" fmla="*/ 308939 h 3723748"/>
              <a:gd name="connsiteX7" fmla="*/ 13145 w 617793"/>
              <a:gd name="connsiteY7" fmla="*/ 308939 h 37237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617793" h="3723748">
                <a:moveTo>
                  <a:pt x="13145" y="308939"/>
                </a:moveTo>
                <a:lnTo>
                  <a:pt x="308896" y="13145"/>
                </a:lnTo>
                <a:lnTo>
                  <a:pt x="604647" y="308939"/>
                </a:lnTo>
                <a:lnTo>
                  <a:pt x="456772" y="308939"/>
                </a:lnTo>
                <a:lnTo>
                  <a:pt x="456772" y="3710602"/>
                </a:lnTo>
                <a:lnTo>
                  <a:pt x="161021" y="3710602"/>
                </a:lnTo>
                <a:lnTo>
                  <a:pt x="161021" y="308939"/>
                </a:lnTo>
                <a:lnTo>
                  <a:pt x="13145" y="308939"/>
                </a:lnTo>
              </a:path>
            </a:pathLst>
          </a:custGeom>
          <a:solidFill>
            <a:srgbClr val="000000">
              <a:alpha val="0"/>
            </a:srgbClr>
          </a:solidFill>
          <a:ln w="25400">
            <a:solidFill>
              <a:srgbClr val="385D8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75" tIns="40087" rIns="80175" bIns="40087" rtlCol="0" anchor="ctr"/>
          <a:lstStyle/>
          <a:p>
            <a:pPr algn="ctr"/>
            <a:endParaRPr lang="zh-CN" altLang="en-US"/>
          </a:p>
        </p:txBody>
      </p:sp>
      <p:pic>
        <p:nvPicPr>
          <p:cNvPr id="7" name="Picture 3"/>
          <p:cNvPicPr>
            <a:picLocks noChangeAspect="1" noChangeArrowheads="1"/>
          </p:cNvPicPr>
          <p:nvPr/>
        </p:nvPicPr>
        <p:blipFill>
          <a:blip r:embed="rId2"/>
          <a:srcRect/>
          <a:stretch>
            <a:fillRect/>
          </a:stretch>
        </p:blipFill>
        <p:spPr bwMode="auto">
          <a:xfrm>
            <a:off x="771050" y="1544491"/>
            <a:ext cx="3692352" cy="2766252"/>
          </a:xfrm>
          <a:prstGeom prst="rect">
            <a:avLst/>
          </a:prstGeom>
          <a:noFill/>
        </p:spPr>
      </p:pic>
      <p:pic>
        <p:nvPicPr>
          <p:cNvPr id="8" name="Picture 3"/>
          <p:cNvPicPr>
            <a:picLocks noChangeAspect="1" noChangeArrowheads="1"/>
          </p:cNvPicPr>
          <p:nvPr/>
        </p:nvPicPr>
        <p:blipFill>
          <a:blip r:embed="rId3"/>
          <a:srcRect/>
          <a:stretch>
            <a:fillRect/>
          </a:stretch>
        </p:blipFill>
        <p:spPr bwMode="auto">
          <a:xfrm>
            <a:off x="5071553" y="3884279"/>
            <a:ext cx="3366556" cy="2178424"/>
          </a:xfrm>
          <a:prstGeom prst="rect">
            <a:avLst/>
          </a:prstGeom>
          <a:noFill/>
        </p:spPr>
      </p:pic>
      <p:sp>
        <p:nvSpPr>
          <p:cNvPr id="10" name="TextBox 1"/>
          <p:cNvSpPr txBox="1"/>
          <p:nvPr/>
        </p:nvSpPr>
        <p:spPr>
          <a:xfrm>
            <a:off x="857929" y="1210235"/>
            <a:ext cx="3556743" cy="245663"/>
          </a:xfrm>
          <a:prstGeom prst="rect">
            <a:avLst/>
          </a:prstGeom>
          <a:noFill/>
        </p:spPr>
        <p:txBody>
          <a:bodyPr wrap="none" lIns="0" tIns="0" rIns="0" bIns="40087" rtlCol="0">
            <a:spAutoFit/>
          </a:bodyPr>
          <a:lstStyle/>
          <a:p>
            <a:pPr>
              <a:lnSpc>
                <a:spcPts val="1578"/>
              </a:lnSpc>
            </a:pPr>
            <a:r>
              <a:rPr lang="en-US" altLang="zh-CN" sz="1500" dirty="0">
                <a:solidFill>
                  <a:srgbClr val="000000"/>
                </a:solidFill>
                <a:latin typeface="Times New Roman" pitchFamily="18" charset="0"/>
                <a:cs typeface="Times New Roman" pitchFamily="18" charset="0"/>
              </a:rPr>
              <a:t>Мировое</a:t>
            </a:r>
            <a:r>
              <a:rPr lang="en-US" altLang="zh-CN" sz="1500" dirty="0">
                <a:latin typeface="Times New Roman" pitchFamily="18" charset="0"/>
                <a:cs typeface="Times New Roman" pitchFamily="18" charset="0"/>
              </a:rPr>
              <a:t> </a:t>
            </a:r>
            <a:r>
              <a:rPr lang="en-US" altLang="zh-CN" sz="1500" dirty="0">
                <a:solidFill>
                  <a:srgbClr val="000000"/>
                </a:solidFill>
                <a:latin typeface="Times New Roman" pitchFamily="18" charset="0"/>
                <a:cs typeface="Times New Roman" pitchFamily="18" charset="0"/>
              </a:rPr>
              <a:t>производство</a:t>
            </a:r>
            <a:r>
              <a:rPr lang="en-US" altLang="zh-CN" sz="1500" dirty="0">
                <a:latin typeface="Times New Roman" pitchFamily="18" charset="0"/>
                <a:cs typeface="Times New Roman" pitchFamily="18" charset="0"/>
              </a:rPr>
              <a:t> </a:t>
            </a:r>
            <a:r>
              <a:rPr lang="en-US" altLang="zh-CN" sz="1500" dirty="0">
                <a:solidFill>
                  <a:srgbClr val="000000"/>
                </a:solidFill>
                <a:latin typeface="Times New Roman" pitchFamily="18" charset="0"/>
                <a:cs typeface="Times New Roman" pitchFamily="18" charset="0"/>
              </a:rPr>
              <a:t>модулей</a:t>
            </a:r>
            <a:r>
              <a:rPr lang="en-US" altLang="zh-CN" sz="900" dirty="0">
                <a:latin typeface="Times New Roman" pitchFamily="18" charset="0"/>
                <a:cs typeface="Times New Roman" pitchFamily="18" charset="0"/>
              </a:rPr>
              <a:t>  </a:t>
            </a:r>
            <a:r>
              <a:rPr lang="en-US" altLang="zh-CN" sz="900" dirty="0">
                <a:solidFill>
                  <a:srgbClr val="000000"/>
                </a:solidFill>
                <a:latin typeface="Times New Roman" pitchFamily="18" charset="0"/>
                <a:cs typeface="Times New Roman" pitchFamily="18" charset="0"/>
              </a:rPr>
              <a:t>(Источник:</a:t>
            </a:r>
            <a:r>
              <a:rPr lang="en-US" altLang="zh-CN" sz="900" dirty="0">
                <a:latin typeface="Times New Roman" pitchFamily="18" charset="0"/>
                <a:cs typeface="Times New Roman" pitchFamily="18" charset="0"/>
              </a:rPr>
              <a:t> </a:t>
            </a:r>
            <a:r>
              <a:rPr lang="en-US" altLang="zh-CN" sz="900" dirty="0">
                <a:solidFill>
                  <a:srgbClr val="000000"/>
                </a:solidFill>
                <a:latin typeface="Times New Roman" pitchFamily="18" charset="0"/>
                <a:cs typeface="Times New Roman" pitchFamily="18" charset="0"/>
              </a:rPr>
              <a:t>EPIA)</a:t>
            </a:r>
          </a:p>
        </p:txBody>
      </p:sp>
      <p:sp>
        <p:nvSpPr>
          <p:cNvPr id="11" name="TextBox 1"/>
          <p:cNvSpPr txBox="1"/>
          <p:nvPr/>
        </p:nvSpPr>
        <p:spPr>
          <a:xfrm>
            <a:off x="5256171" y="3354081"/>
            <a:ext cx="3001912" cy="245663"/>
          </a:xfrm>
          <a:prstGeom prst="rect">
            <a:avLst/>
          </a:prstGeom>
          <a:noFill/>
        </p:spPr>
        <p:txBody>
          <a:bodyPr wrap="none" lIns="0" tIns="0" rIns="0" bIns="40087" rtlCol="0">
            <a:spAutoFit/>
          </a:bodyPr>
          <a:lstStyle/>
          <a:p>
            <a:pPr>
              <a:lnSpc>
                <a:spcPts val="1578"/>
              </a:lnSpc>
            </a:pPr>
            <a:r>
              <a:rPr lang="en-US" altLang="zh-CN" sz="1500" dirty="0">
                <a:solidFill>
                  <a:srgbClr val="000000"/>
                </a:solidFill>
                <a:latin typeface="Times New Roman" pitchFamily="18" charset="0"/>
                <a:cs typeface="Times New Roman" pitchFamily="18" charset="0"/>
              </a:rPr>
              <a:t>Соотношение</a:t>
            </a:r>
            <a:r>
              <a:rPr lang="en-US" altLang="zh-CN" sz="1500" dirty="0">
                <a:latin typeface="Times New Roman" pitchFamily="18" charset="0"/>
                <a:cs typeface="Times New Roman" pitchFamily="18" charset="0"/>
              </a:rPr>
              <a:t> </a:t>
            </a:r>
            <a:r>
              <a:rPr lang="en-US" altLang="zh-CN" sz="1500" dirty="0">
                <a:solidFill>
                  <a:srgbClr val="000000"/>
                </a:solidFill>
                <a:latin typeface="Times New Roman" pitchFamily="18" charset="0"/>
                <a:cs typeface="Times New Roman" pitchFamily="18" charset="0"/>
              </a:rPr>
              <a:t>спроса</a:t>
            </a:r>
            <a:r>
              <a:rPr lang="en-US" altLang="zh-CN" sz="1500" dirty="0">
                <a:latin typeface="Times New Roman" pitchFamily="18" charset="0"/>
                <a:cs typeface="Times New Roman" pitchFamily="18" charset="0"/>
              </a:rPr>
              <a:t> </a:t>
            </a:r>
            <a:r>
              <a:rPr lang="en-US" altLang="zh-CN" sz="1500" dirty="0">
                <a:solidFill>
                  <a:srgbClr val="000000"/>
                </a:solidFill>
                <a:latin typeface="Times New Roman" pitchFamily="18" charset="0"/>
                <a:cs typeface="Times New Roman" pitchFamily="18" charset="0"/>
              </a:rPr>
              <a:t>и</a:t>
            </a:r>
            <a:r>
              <a:rPr lang="en-US" altLang="zh-CN" sz="1500" dirty="0">
                <a:latin typeface="Times New Roman" pitchFamily="18" charset="0"/>
                <a:cs typeface="Times New Roman" pitchFamily="18" charset="0"/>
              </a:rPr>
              <a:t> </a:t>
            </a:r>
            <a:r>
              <a:rPr lang="en-US" altLang="zh-CN" sz="1500" dirty="0">
                <a:solidFill>
                  <a:srgbClr val="000000"/>
                </a:solidFill>
                <a:latin typeface="Times New Roman" pitchFamily="18" charset="0"/>
                <a:cs typeface="Times New Roman" pitchFamily="18" charset="0"/>
              </a:rPr>
              <a:t>предложения</a:t>
            </a:r>
          </a:p>
        </p:txBody>
      </p:sp>
      <p:sp>
        <p:nvSpPr>
          <p:cNvPr id="12" name="TextBox 1"/>
          <p:cNvSpPr txBox="1"/>
          <p:nvPr/>
        </p:nvSpPr>
        <p:spPr>
          <a:xfrm>
            <a:off x="5896903" y="3584602"/>
            <a:ext cx="1751570" cy="245663"/>
          </a:xfrm>
          <a:prstGeom prst="rect">
            <a:avLst/>
          </a:prstGeom>
          <a:noFill/>
        </p:spPr>
        <p:txBody>
          <a:bodyPr wrap="none" lIns="0" tIns="0" rIns="0" bIns="40087" rtlCol="0">
            <a:spAutoFit/>
          </a:bodyPr>
          <a:lstStyle/>
          <a:p>
            <a:pPr>
              <a:lnSpc>
                <a:spcPts val="1578"/>
              </a:lnSpc>
            </a:pPr>
            <a:r>
              <a:rPr lang="en-US" altLang="zh-CN" sz="1500" dirty="0">
                <a:solidFill>
                  <a:srgbClr val="000000"/>
                </a:solidFill>
                <a:latin typeface="Times New Roman" pitchFamily="18" charset="0"/>
                <a:cs typeface="Times New Roman" pitchFamily="18" charset="0"/>
              </a:rPr>
              <a:t>на</a:t>
            </a:r>
            <a:r>
              <a:rPr lang="en-US" altLang="zh-CN" sz="1500" dirty="0">
                <a:latin typeface="Times New Roman" pitchFamily="18" charset="0"/>
                <a:cs typeface="Times New Roman" pitchFamily="18" charset="0"/>
              </a:rPr>
              <a:t> </a:t>
            </a:r>
            <a:r>
              <a:rPr lang="en-US" altLang="zh-CN" sz="1500" dirty="0">
                <a:solidFill>
                  <a:srgbClr val="000000"/>
                </a:solidFill>
                <a:latin typeface="Times New Roman" pitchFamily="18" charset="0"/>
                <a:cs typeface="Times New Roman" pitchFamily="18" charset="0"/>
              </a:rPr>
              <a:t>солнечные</a:t>
            </a:r>
            <a:r>
              <a:rPr lang="en-US" altLang="zh-CN" sz="1500" dirty="0">
                <a:latin typeface="Times New Roman" pitchFamily="18" charset="0"/>
                <a:cs typeface="Times New Roman" pitchFamily="18" charset="0"/>
              </a:rPr>
              <a:t> </a:t>
            </a:r>
            <a:r>
              <a:rPr lang="en-US" altLang="zh-CN" sz="1500" dirty="0">
                <a:solidFill>
                  <a:srgbClr val="000000"/>
                </a:solidFill>
                <a:latin typeface="Times New Roman" pitchFamily="18" charset="0"/>
                <a:cs typeface="Times New Roman" pitchFamily="18" charset="0"/>
              </a:rPr>
              <a:t>модули</a:t>
            </a:r>
          </a:p>
        </p:txBody>
      </p:sp>
      <p:sp>
        <p:nvSpPr>
          <p:cNvPr id="14" name="Прямоугольник 13"/>
          <p:cNvSpPr/>
          <p:nvPr/>
        </p:nvSpPr>
        <p:spPr>
          <a:xfrm>
            <a:off x="611560" y="0"/>
            <a:ext cx="8064896" cy="830997"/>
          </a:xfrm>
          <a:prstGeom prst="rect">
            <a:avLst/>
          </a:prstGeom>
        </p:spPr>
        <p:txBody>
          <a:bodyPr wrap="square">
            <a:spAutoFit/>
          </a:bodyPr>
          <a:lstStyle/>
          <a:p>
            <a:pPr algn="ctr"/>
            <a:r>
              <a:rPr lang="ru-RU" sz="2400" b="1" dirty="0"/>
              <a:t>Современное состояние развития использования </a:t>
            </a:r>
            <a:r>
              <a:rPr lang="ru-RU" sz="2400" b="1" dirty="0" err="1"/>
              <a:t>гелиостанций</a:t>
            </a:r>
            <a:r>
              <a:rPr lang="ru-RU" sz="2400" b="1" dirty="0"/>
              <a:t> в </a:t>
            </a:r>
            <a:r>
              <a:rPr lang="ru-RU" sz="2400" b="1" dirty="0" smtClean="0"/>
              <a:t>СНГ </a:t>
            </a:r>
            <a:r>
              <a:rPr lang="ru-RU" sz="2400" b="1" dirty="0"/>
              <a:t>и </a:t>
            </a:r>
            <a:r>
              <a:rPr lang="ru-RU" sz="2400" b="1" dirty="0" err="1"/>
              <a:t>зарубежом</a:t>
            </a:r>
            <a:r>
              <a:rPr lang="ru-RU" sz="2400" b="1" dirty="0"/>
              <a:t>.</a:t>
            </a:r>
          </a:p>
        </p:txBody>
      </p:sp>
    </p:spTree>
    <p:extLst>
      <p:ext uri="{BB962C8B-B14F-4D97-AF65-F5344CB8AC3E}">
        <p14:creationId xmlns:p14="http://schemas.microsoft.com/office/powerpoint/2010/main" xmlns="" val="230367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19263" y="967441"/>
            <a:ext cx="8106118" cy="28633"/>
          </a:xfrm>
          <a:custGeom>
            <a:avLst/>
            <a:gdLst>
              <a:gd name="connsiteX0" fmla="*/ 7887 w 9479655"/>
              <a:gd name="connsiteY0" fmla="*/ 7887 h 31549"/>
              <a:gd name="connsiteX1" fmla="*/ 9471768 w 9479655"/>
              <a:gd name="connsiteY1" fmla="*/ 9474 h 31549"/>
            </a:gdLst>
            <a:ahLst/>
            <a:cxnLst>
              <a:cxn ang="0">
                <a:pos x="connsiteX0" y="connsiteY0"/>
              </a:cxn>
              <a:cxn ang="1">
                <a:pos x="connsiteX1" y="connsiteY1"/>
              </a:cxn>
            </a:cxnLst>
            <a:rect l="l" t="t" r="r" b="b"/>
            <a:pathLst>
              <a:path w="9479655" h="31549">
                <a:moveTo>
                  <a:pt x="7887" y="7887"/>
                </a:moveTo>
                <a:lnTo>
                  <a:pt x="9471768" y="9474"/>
                </a:lnTo>
              </a:path>
            </a:pathLst>
          </a:custGeom>
          <a:ln w="12700">
            <a:solidFill>
              <a:srgbClr val="376092">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11" name="TextBox 1"/>
          <p:cNvSpPr txBox="1"/>
          <p:nvPr/>
        </p:nvSpPr>
        <p:spPr>
          <a:xfrm>
            <a:off x="258843" y="1268760"/>
            <a:ext cx="4457173" cy="2400099"/>
          </a:xfrm>
          <a:prstGeom prst="rect">
            <a:avLst/>
          </a:prstGeom>
          <a:noFill/>
        </p:spPr>
        <p:txBody>
          <a:bodyPr wrap="square" lIns="0" tIns="0" rIns="0" bIns="40087" rtlCol="0">
            <a:spAutoFit/>
          </a:bodyPr>
          <a:lstStyle/>
          <a:p>
            <a:pPr>
              <a:lnSpc>
                <a:spcPts val="1929"/>
              </a:lnSpc>
              <a:tabLst>
                <a:tab pos="100218" algn="l"/>
                <a:tab pos="167030" algn="l"/>
              </a:tabLst>
            </a:pPr>
            <a:r>
              <a:rPr lang="en-US" altLang="zh-CN" dirty="0" smtClean="0"/>
              <a:t>	</a:t>
            </a:r>
            <a:r>
              <a:rPr lang="en-US" altLang="zh-CN" sz="1600" b="1" dirty="0">
                <a:solidFill>
                  <a:srgbClr val="000000"/>
                </a:solidFill>
                <a:latin typeface="Calibri" pitchFamily="18" charset="0"/>
                <a:cs typeface="Calibri" pitchFamily="18" charset="0"/>
              </a:rPr>
              <a:t>в    </a:t>
            </a:r>
            <a:r>
              <a:rPr lang="uk-UA" altLang="zh-CN" sz="1600" b="1" dirty="0" smtClean="0">
                <a:solidFill>
                  <a:srgbClr val="000000"/>
                </a:solidFill>
                <a:latin typeface="Calibri" pitchFamily="18" charset="0"/>
                <a:cs typeface="Calibri" pitchFamily="18" charset="0"/>
              </a:rPr>
              <a:t>СНГ</a:t>
            </a:r>
            <a:r>
              <a:rPr lang="en-US" altLang="zh-CN" sz="1600" b="1" dirty="0" smtClean="0">
                <a:solidFill>
                  <a:srgbClr val="000000"/>
                </a:solidFill>
                <a:latin typeface="Calibri" pitchFamily="18" charset="0"/>
                <a:cs typeface="Calibri" pitchFamily="18" charset="0"/>
              </a:rPr>
              <a:t>   </a:t>
            </a:r>
            <a:r>
              <a:rPr lang="en-US" altLang="zh-CN" sz="1600" b="1" dirty="0">
                <a:solidFill>
                  <a:srgbClr val="000000"/>
                </a:solidFill>
                <a:latin typeface="Calibri" pitchFamily="18" charset="0"/>
                <a:cs typeface="Calibri" pitchFamily="18" charset="0"/>
              </a:rPr>
              <a:t> </a:t>
            </a:r>
          </a:p>
          <a:p>
            <a:pPr>
              <a:lnSpc>
                <a:spcPts val="2367"/>
              </a:lnSpc>
              <a:tabLst>
                <a:tab pos="100218" algn="l"/>
                <a:tab pos="167030" algn="l"/>
              </a:tabLst>
            </a:pPr>
            <a:r>
              <a:rPr lang="en-US" altLang="zh-CN" sz="1600" dirty="0">
                <a:solidFill>
                  <a:srgbClr val="C41200"/>
                </a:solidFill>
                <a:latin typeface="Wingdings" pitchFamily="18" charset="0"/>
                <a:cs typeface="Wingdings" pitchFamily="18" charset="0"/>
              </a:rPr>
              <a:t></a:t>
            </a:r>
            <a:r>
              <a:rPr lang="en-US" altLang="zh-CN" sz="1600" dirty="0">
                <a:solidFill>
                  <a:srgbClr val="C41200"/>
                </a:solidFill>
                <a:latin typeface="Times New Roman" pitchFamily="18" charset="0"/>
                <a:cs typeface="Times New Roman" pitchFamily="18" charset="0"/>
              </a:rPr>
              <a:t> </a:t>
            </a:r>
            <a:r>
              <a:rPr lang="ru-RU" altLang="zh-CN" sz="1600" dirty="0" smtClean="0">
                <a:latin typeface="Times New Roman" pitchFamily="18" charset="0"/>
                <a:cs typeface="Times New Roman" pitchFamily="18" charset="0"/>
              </a:rPr>
              <a:t>В </a:t>
            </a:r>
            <a:r>
              <a:rPr lang="en-US" altLang="zh-CN" sz="1600" dirty="0" err="1" smtClean="0">
                <a:solidFill>
                  <a:srgbClr val="000000"/>
                </a:solidFill>
                <a:latin typeface="Calibri" pitchFamily="18" charset="0"/>
                <a:cs typeface="Calibri" pitchFamily="18" charset="0"/>
              </a:rPr>
              <a:t>целом</a:t>
            </a:r>
            <a:r>
              <a:rPr lang="en-US" altLang="zh-CN" sz="1600" dirty="0" smtClean="0">
                <a:solidFill>
                  <a:srgbClr val="000000"/>
                </a:solidFill>
                <a:latin typeface="Calibri" pitchFamily="18" charset="0"/>
                <a:cs typeface="Calibri" pitchFamily="18" charset="0"/>
              </a:rPr>
              <a:t>   </a:t>
            </a:r>
            <a:r>
              <a:rPr lang="en-US" altLang="zh-CN" sz="1600" dirty="0">
                <a:solidFill>
                  <a:srgbClr val="000000"/>
                </a:solidFill>
                <a:latin typeface="Calibri" pitchFamily="18" charset="0"/>
                <a:cs typeface="Calibri" pitchFamily="18" charset="0"/>
              </a:rPr>
              <a:t> </a:t>
            </a:r>
            <a:r>
              <a:rPr lang="en-US" altLang="zh-CN" sz="1600" dirty="0">
                <a:latin typeface="Times New Roman" pitchFamily="18" charset="0"/>
                <a:cs typeface="Times New Roman" pitchFamily="18" charset="0"/>
              </a:rPr>
              <a:t>      </a:t>
            </a:r>
            <a:r>
              <a:rPr lang="en-US" altLang="zh-CN" sz="1600" dirty="0">
                <a:solidFill>
                  <a:srgbClr val="000000"/>
                </a:solidFill>
                <a:latin typeface="Calibri" pitchFamily="18" charset="0"/>
                <a:cs typeface="Calibri" pitchFamily="18" charset="0"/>
              </a:rPr>
              <a:t>по    </a:t>
            </a:r>
            <a:r>
              <a:rPr lang="en-US" altLang="zh-CN" sz="1600" dirty="0">
                <a:latin typeface="Times New Roman" pitchFamily="18" charset="0"/>
                <a:cs typeface="Times New Roman" pitchFamily="18" charset="0"/>
              </a:rPr>
              <a:t>      </a:t>
            </a:r>
            <a:r>
              <a:rPr lang="uk-UA" altLang="zh-CN" sz="1600" dirty="0" smtClean="0">
                <a:latin typeface="Times New Roman" pitchFamily="18" charset="0"/>
                <a:cs typeface="Times New Roman" pitchFamily="18" charset="0"/>
              </a:rPr>
              <a:t>СНГ</a:t>
            </a:r>
            <a:r>
              <a:rPr lang="en-US" altLang="zh-CN" sz="1600" dirty="0" smtClean="0">
                <a:solidFill>
                  <a:srgbClr val="000000"/>
                </a:solidFill>
                <a:latin typeface="Calibri" pitchFamily="18" charset="0"/>
                <a:cs typeface="Calibri" pitchFamily="18" charset="0"/>
              </a:rPr>
              <a:t>   </a:t>
            </a:r>
            <a:r>
              <a:rPr lang="en-US" altLang="zh-CN" sz="1600" dirty="0">
                <a:solidFill>
                  <a:srgbClr val="000000"/>
                </a:solidFill>
                <a:latin typeface="Calibri" pitchFamily="18" charset="0"/>
                <a:cs typeface="Calibri" pitchFamily="18" charset="0"/>
              </a:rPr>
              <a:t> </a:t>
            </a:r>
            <a:r>
              <a:rPr lang="en-US" altLang="zh-CN" sz="1600" dirty="0">
                <a:latin typeface="Times New Roman" pitchFamily="18" charset="0"/>
                <a:cs typeface="Times New Roman" pitchFamily="18" charset="0"/>
              </a:rPr>
              <a:t>      </a:t>
            </a:r>
            <a:r>
              <a:rPr lang="en-US" altLang="zh-CN" sz="1600" dirty="0">
                <a:solidFill>
                  <a:srgbClr val="000000"/>
                </a:solidFill>
                <a:latin typeface="Calibri" pitchFamily="18" charset="0"/>
                <a:cs typeface="Calibri" pitchFamily="18" charset="0"/>
              </a:rPr>
              <a:t>доля    </a:t>
            </a:r>
            <a:r>
              <a:rPr lang="en-US" altLang="zh-CN" sz="1600" dirty="0">
                <a:latin typeface="Times New Roman" pitchFamily="18" charset="0"/>
                <a:cs typeface="Times New Roman" pitchFamily="18" charset="0"/>
              </a:rPr>
              <a:t>      </a:t>
            </a:r>
            <a:r>
              <a:rPr lang="en-US" altLang="zh-CN" sz="1600" dirty="0">
                <a:solidFill>
                  <a:srgbClr val="000000"/>
                </a:solidFill>
                <a:latin typeface="Calibri" pitchFamily="18" charset="0"/>
                <a:cs typeface="Calibri" pitchFamily="18" charset="0"/>
              </a:rPr>
              <a:t>электроэнергии,    </a:t>
            </a:r>
            <a:r>
              <a:rPr lang="en-US" altLang="zh-CN" sz="1600" dirty="0" err="1" smtClean="0">
                <a:solidFill>
                  <a:srgbClr val="000000"/>
                </a:solidFill>
                <a:latin typeface="Calibri" pitchFamily="18" charset="0"/>
                <a:cs typeface="Calibri" pitchFamily="18" charset="0"/>
              </a:rPr>
              <a:t>вырабатываемой</a:t>
            </a:r>
            <a:r>
              <a:rPr lang="en-US" altLang="zh-CN" sz="1600" dirty="0" smtClean="0">
                <a:solidFill>
                  <a:srgbClr val="000000"/>
                </a:solidFill>
                <a:latin typeface="Calibri" pitchFamily="18" charset="0"/>
                <a:cs typeface="Calibri" pitchFamily="18" charset="0"/>
              </a:rPr>
              <a:t>   </a:t>
            </a:r>
            <a:r>
              <a:rPr lang="en-US" altLang="zh-CN" sz="1600" dirty="0">
                <a:solidFill>
                  <a:srgbClr val="000000"/>
                </a:solidFill>
                <a:latin typeface="Calibri" pitchFamily="18" charset="0"/>
                <a:cs typeface="Calibri" pitchFamily="18" charset="0"/>
              </a:rPr>
              <a:t> на    ВИЭ,    составляет    1%    (2008г.).        </a:t>
            </a:r>
          </a:p>
          <a:p>
            <a:pPr>
              <a:lnSpc>
                <a:spcPts val="1754"/>
              </a:lnSpc>
              <a:tabLst>
                <a:tab pos="100218" algn="l"/>
                <a:tab pos="167030" algn="l"/>
              </a:tabLst>
            </a:pPr>
            <a:r>
              <a:rPr lang="en-US" altLang="zh-CN" sz="1600" dirty="0">
                <a:solidFill>
                  <a:srgbClr val="C41200"/>
                </a:solidFill>
                <a:latin typeface="Wingdings" pitchFamily="18" charset="0"/>
                <a:cs typeface="Wingdings" pitchFamily="18" charset="0"/>
              </a:rPr>
              <a:t></a:t>
            </a:r>
            <a:r>
              <a:rPr lang="en-US" altLang="zh-CN" sz="1600" dirty="0">
                <a:solidFill>
                  <a:srgbClr val="C41200"/>
                </a:solidFill>
                <a:latin typeface="Times New Roman" pitchFamily="18" charset="0"/>
                <a:cs typeface="Times New Roman" pitchFamily="18" charset="0"/>
              </a:rPr>
              <a:t> </a:t>
            </a:r>
            <a:r>
              <a:rPr lang="ru-RU" altLang="zh-CN" sz="1600" dirty="0" smtClean="0">
                <a:latin typeface="Times New Roman" pitchFamily="18" charset="0"/>
                <a:cs typeface="Times New Roman" pitchFamily="18" charset="0"/>
              </a:rPr>
              <a:t>Ра</a:t>
            </a:r>
            <a:r>
              <a:rPr lang="en-US" altLang="zh-CN" sz="1600" dirty="0" err="1" smtClean="0">
                <a:solidFill>
                  <a:srgbClr val="000000"/>
                </a:solidFill>
                <a:latin typeface="Calibri" pitchFamily="18" charset="0"/>
                <a:cs typeface="Calibri" pitchFamily="18" charset="0"/>
              </a:rPr>
              <a:t>споряжение</a:t>
            </a:r>
            <a:r>
              <a:rPr lang="en-US" altLang="zh-CN" sz="1600" dirty="0" smtClean="0">
                <a:solidFill>
                  <a:srgbClr val="000000"/>
                </a:solidFill>
                <a:latin typeface="Calibri" pitchFamily="18" charset="0"/>
                <a:cs typeface="Calibri" pitchFamily="18" charset="0"/>
              </a:rPr>
              <a:t>   </a:t>
            </a:r>
            <a:r>
              <a:rPr lang="en-US" altLang="zh-CN" sz="1600" dirty="0">
                <a:solidFill>
                  <a:srgbClr val="000000"/>
                </a:solidFill>
                <a:latin typeface="Calibri" pitchFamily="18" charset="0"/>
                <a:cs typeface="Calibri" pitchFamily="18" charset="0"/>
              </a:rPr>
              <a:t> </a:t>
            </a:r>
            <a:r>
              <a:rPr lang="en-US" altLang="zh-CN" sz="1600" dirty="0">
                <a:latin typeface="Times New Roman" pitchFamily="18" charset="0"/>
                <a:cs typeface="Times New Roman" pitchFamily="18" charset="0"/>
              </a:rPr>
              <a:t>  </a:t>
            </a:r>
            <a:r>
              <a:rPr lang="en-US" altLang="zh-CN" sz="1600" dirty="0">
                <a:solidFill>
                  <a:srgbClr val="000000"/>
                </a:solidFill>
                <a:latin typeface="Calibri" pitchFamily="18" charset="0"/>
                <a:cs typeface="Calibri" pitchFamily="18" charset="0"/>
              </a:rPr>
              <a:t>Правительства    </a:t>
            </a:r>
            <a:r>
              <a:rPr lang="en-US" altLang="zh-CN" sz="1600" dirty="0">
                <a:latin typeface="Times New Roman" pitchFamily="18" charset="0"/>
                <a:cs typeface="Times New Roman" pitchFamily="18" charset="0"/>
              </a:rPr>
              <a:t>  </a:t>
            </a:r>
            <a:r>
              <a:rPr lang="en-US" altLang="zh-CN" sz="1600" dirty="0" smtClean="0">
                <a:solidFill>
                  <a:srgbClr val="000000"/>
                </a:solidFill>
                <a:latin typeface="Calibri" pitchFamily="18" charset="0"/>
                <a:cs typeface="Calibri" pitchFamily="18" charset="0"/>
              </a:rPr>
              <a:t>Р</a:t>
            </a:r>
            <a:r>
              <a:rPr lang="uk-UA" altLang="zh-CN" sz="1600" dirty="0" err="1" smtClean="0">
                <a:solidFill>
                  <a:srgbClr val="000000"/>
                </a:solidFill>
                <a:latin typeface="Calibri" pitchFamily="18" charset="0"/>
                <a:cs typeface="Calibri" pitchFamily="18" charset="0"/>
              </a:rPr>
              <a:t>оссии</a:t>
            </a:r>
            <a:r>
              <a:rPr lang="en-US" altLang="zh-CN" sz="1600" dirty="0" smtClean="0">
                <a:solidFill>
                  <a:srgbClr val="000000"/>
                </a:solidFill>
                <a:latin typeface="Calibri" pitchFamily="18" charset="0"/>
                <a:cs typeface="Calibri" pitchFamily="18" charset="0"/>
              </a:rPr>
              <a:t>   </a:t>
            </a:r>
            <a:r>
              <a:rPr lang="en-US" altLang="zh-CN" sz="1600" dirty="0">
                <a:solidFill>
                  <a:srgbClr val="000000"/>
                </a:solidFill>
                <a:latin typeface="Calibri" pitchFamily="18" charset="0"/>
                <a:cs typeface="Calibri" pitchFamily="18" charset="0"/>
              </a:rPr>
              <a:t> </a:t>
            </a:r>
            <a:r>
              <a:rPr lang="en-US" altLang="zh-CN" sz="1600" dirty="0">
                <a:latin typeface="Times New Roman" pitchFamily="18" charset="0"/>
                <a:cs typeface="Times New Roman" pitchFamily="18" charset="0"/>
              </a:rPr>
              <a:t>  </a:t>
            </a:r>
            <a:r>
              <a:rPr lang="en-US" altLang="zh-CN" sz="1600" dirty="0">
                <a:solidFill>
                  <a:srgbClr val="000000"/>
                </a:solidFill>
                <a:latin typeface="Calibri" pitchFamily="18" charset="0"/>
                <a:cs typeface="Calibri" pitchFamily="18" charset="0"/>
              </a:rPr>
              <a:t>(январь    </a:t>
            </a:r>
            <a:r>
              <a:rPr lang="en-US" altLang="zh-CN" sz="1600" dirty="0">
                <a:latin typeface="Times New Roman" pitchFamily="18" charset="0"/>
                <a:cs typeface="Times New Roman" pitchFamily="18" charset="0"/>
              </a:rPr>
              <a:t>  </a:t>
            </a:r>
            <a:r>
              <a:rPr lang="en-US" altLang="zh-CN" sz="1600" dirty="0">
                <a:solidFill>
                  <a:srgbClr val="000000"/>
                </a:solidFill>
                <a:latin typeface="Calibri" pitchFamily="18" charset="0"/>
                <a:cs typeface="Calibri" pitchFamily="18" charset="0"/>
              </a:rPr>
              <a:t>2009г.):    </a:t>
            </a:r>
            <a:r>
              <a:rPr lang="en-US" altLang="zh-CN" sz="1600" dirty="0">
                <a:latin typeface="Times New Roman" pitchFamily="18" charset="0"/>
                <a:cs typeface="Times New Roman" pitchFamily="18" charset="0"/>
              </a:rPr>
              <a:t>  </a:t>
            </a:r>
            <a:r>
              <a:rPr lang="en-US" altLang="zh-CN" sz="1600" dirty="0">
                <a:solidFill>
                  <a:srgbClr val="000000"/>
                </a:solidFill>
                <a:latin typeface="Calibri" pitchFamily="18" charset="0"/>
                <a:cs typeface="Calibri" pitchFamily="18" charset="0"/>
              </a:rPr>
              <a:t>к    </a:t>
            </a:r>
            <a:r>
              <a:rPr lang="en-US" altLang="zh-CN" sz="1600" dirty="0" smtClean="0">
                <a:solidFill>
                  <a:srgbClr val="000000"/>
                </a:solidFill>
                <a:latin typeface="Calibri" pitchFamily="18" charset="0"/>
                <a:cs typeface="Calibri" pitchFamily="18" charset="0"/>
              </a:rPr>
              <a:t>2020   </a:t>
            </a:r>
            <a:r>
              <a:rPr lang="en-US" altLang="zh-CN" sz="1600" dirty="0">
                <a:solidFill>
                  <a:srgbClr val="000000"/>
                </a:solidFill>
                <a:latin typeface="Calibri" pitchFamily="18" charset="0"/>
                <a:cs typeface="Calibri" pitchFamily="18" charset="0"/>
              </a:rPr>
              <a:t> доля    ВИЭ    вырастет    до    4,5%    (включая    малые    ГЭС    </a:t>
            </a:r>
          </a:p>
          <a:p>
            <a:pPr>
              <a:lnSpc>
                <a:spcPts val="1491"/>
              </a:lnSpc>
              <a:tabLst>
                <a:tab pos="100218" algn="l"/>
                <a:tab pos="167030" algn="l"/>
              </a:tabLst>
            </a:pPr>
            <a:r>
              <a:rPr lang="en-US" altLang="zh-CN" sz="2400" dirty="0" smtClean="0"/>
              <a:t>		</a:t>
            </a:r>
            <a:r>
              <a:rPr lang="en-US" altLang="zh-CN" sz="1600" dirty="0">
                <a:solidFill>
                  <a:srgbClr val="000000"/>
                </a:solidFill>
                <a:latin typeface="Calibri" pitchFamily="18" charset="0"/>
                <a:cs typeface="Calibri" pitchFamily="18" charset="0"/>
              </a:rPr>
              <a:t>до    25    МВт).    </a:t>
            </a:r>
            <a:r>
              <a:rPr lang="en-US" altLang="zh-CN" sz="1300" dirty="0">
                <a:solidFill>
                  <a:srgbClr val="000000"/>
                </a:solidFill>
                <a:latin typeface="Calibri" pitchFamily="18" charset="0"/>
                <a:cs typeface="Calibri" pitchFamily="18" charset="0"/>
              </a:rPr>
              <a:t>    </a:t>
            </a:r>
          </a:p>
        </p:txBody>
      </p:sp>
      <p:sp>
        <p:nvSpPr>
          <p:cNvPr id="12" name="TextBox 1"/>
          <p:cNvSpPr txBox="1"/>
          <p:nvPr/>
        </p:nvSpPr>
        <p:spPr>
          <a:xfrm>
            <a:off x="4784757" y="1268760"/>
            <a:ext cx="4395755" cy="1643481"/>
          </a:xfrm>
          <a:prstGeom prst="rect">
            <a:avLst/>
          </a:prstGeom>
          <a:noFill/>
        </p:spPr>
        <p:txBody>
          <a:bodyPr wrap="square" lIns="0" tIns="0" rIns="0" bIns="40087" rtlCol="0">
            <a:spAutoFit/>
          </a:bodyPr>
          <a:lstStyle/>
          <a:p>
            <a:pPr>
              <a:lnSpc>
                <a:spcPts val="1929"/>
              </a:lnSpc>
              <a:tabLst>
                <a:tab pos="155895" algn="l"/>
              </a:tabLst>
            </a:pPr>
            <a:r>
              <a:rPr lang="en-US" altLang="zh-CN" sz="1600" b="1" dirty="0">
                <a:solidFill>
                  <a:srgbClr val="000000"/>
                </a:solidFill>
                <a:latin typeface="Calibri" pitchFamily="18" charset="0"/>
                <a:cs typeface="Calibri" pitchFamily="18" charset="0"/>
              </a:rPr>
              <a:t>в    мире    </a:t>
            </a:r>
            <a:endParaRPr lang="ru-RU" altLang="zh-CN" sz="1600" b="1" dirty="0" smtClean="0">
              <a:solidFill>
                <a:srgbClr val="000000"/>
              </a:solidFill>
              <a:latin typeface="Calibri" pitchFamily="18" charset="0"/>
              <a:cs typeface="Calibri" pitchFamily="18" charset="0"/>
            </a:endParaRPr>
          </a:p>
          <a:p>
            <a:pPr>
              <a:lnSpc>
                <a:spcPts val="1929"/>
              </a:lnSpc>
              <a:tabLst>
                <a:tab pos="155895" algn="l"/>
              </a:tabLst>
            </a:pPr>
            <a:r>
              <a:rPr lang="en-US" altLang="zh-CN" sz="1600" dirty="0" smtClean="0">
                <a:solidFill>
                  <a:srgbClr val="C41200"/>
                </a:solidFill>
                <a:latin typeface="Wingdings" pitchFamily="18" charset="0"/>
                <a:cs typeface="Wingdings" pitchFamily="18" charset="0"/>
              </a:rPr>
              <a:t></a:t>
            </a:r>
            <a:r>
              <a:rPr lang="en-US" altLang="zh-CN" sz="1600" dirty="0">
                <a:solidFill>
                  <a:srgbClr val="C41200"/>
                </a:solidFill>
                <a:latin typeface="Times New Roman" pitchFamily="18" charset="0"/>
                <a:cs typeface="Times New Roman" pitchFamily="18" charset="0"/>
              </a:rPr>
              <a:t> </a:t>
            </a:r>
            <a:r>
              <a:rPr lang="en-US" altLang="zh-CN" sz="1600" dirty="0">
                <a:latin typeface="Times New Roman" pitchFamily="18" charset="0"/>
                <a:cs typeface="Times New Roman" pitchFamily="18" charset="0"/>
              </a:rPr>
              <a:t>  </a:t>
            </a:r>
            <a:r>
              <a:rPr lang="en-US" altLang="zh-CN" sz="1600" dirty="0">
                <a:solidFill>
                  <a:srgbClr val="000000"/>
                </a:solidFill>
                <a:latin typeface="Calibri" pitchFamily="18" charset="0"/>
                <a:cs typeface="Calibri" pitchFamily="18" charset="0"/>
              </a:rPr>
              <a:t>ЕС:    20%    к    2020    г.    (директива    ЕС)    </a:t>
            </a:r>
          </a:p>
          <a:p>
            <a:pPr>
              <a:lnSpc>
                <a:spcPts val="1754"/>
              </a:lnSpc>
              <a:tabLst>
                <a:tab pos="155895" algn="l"/>
              </a:tabLst>
            </a:pPr>
            <a:r>
              <a:rPr lang="en-US" altLang="zh-CN" sz="1600" dirty="0">
                <a:solidFill>
                  <a:srgbClr val="C41200"/>
                </a:solidFill>
                <a:latin typeface="Wingdings" pitchFamily="18" charset="0"/>
                <a:cs typeface="Wingdings" pitchFamily="18" charset="0"/>
              </a:rPr>
              <a:t></a:t>
            </a:r>
            <a:r>
              <a:rPr lang="en-US" altLang="zh-CN" sz="1600" dirty="0">
                <a:solidFill>
                  <a:srgbClr val="C41200"/>
                </a:solidFill>
                <a:latin typeface="Times New Roman" pitchFamily="18" charset="0"/>
                <a:cs typeface="Times New Roman" pitchFamily="18" charset="0"/>
              </a:rPr>
              <a:t> </a:t>
            </a:r>
            <a:r>
              <a:rPr lang="en-US" altLang="zh-CN" sz="1600" dirty="0">
                <a:latin typeface="Times New Roman" pitchFamily="18" charset="0"/>
                <a:cs typeface="Times New Roman" pitchFamily="18" charset="0"/>
              </a:rPr>
              <a:t>  </a:t>
            </a:r>
            <a:r>
              <a:rPr lang="en-US" altLang="zh-CN" sz="1600" dirty="0">
                <a:solidFill>
                  <a:srgbClr val="000000"/>
                </a:solidFill>
                <a:latin typeface="Calibri" pitchFamily="18" charset="0"/>
                <a:cs typeface="Calibri" pitchFamily="18" charset="0"/>
              </a:rPr>
              <a:t>США:    </a:t>
            </a:r>
            <a:r>
              <a:rPr lang="en-US" altLang="zh-CN" sz="1600" dirty="0">
                <a:latin typeface="Times New Roman" pitchFamily="18" charset="0"/>
                <a:cs typeface="Times New Roman" pitchFamily="18" charset="0"/>
              </a:rPr>
              <a:t> </a:t>
            </a:r>
            <a:r>
              <a:rPr lang="en-US" altLang="zh-CN" sz="1600" dirty="0">
                <a:solidFill>
                  <a:srgbClr val="000000"/>
                </a:solidFill>
                <a:latin typeface="Calibri" pitchFamily="18" charset="0"/>
                <a:cs typeface="Calibri" pitchFamily="18" charset="0"/>
              </a:rPr>
              <a:t>22%    </a:t>
            </a:r>
            <a:r>
              <a:rPr lang="en-US" altLang="zh-CN" sz="1600" dirty="0">
                <a:latin typeface="Times New Roman" pitchFamily="18" charset="0"/>
                <a:cs typeface="Times New Roman" pitchFamily="18" charset="0"/>
              </a:rPr>
              <a:t> </a:t>
            </a:r>
            <a:r>
              <a:rPr lang="en-US" altLang="zh-CN" sz="1600" dirty="0">
                <a:solidFill>
                  <a:srgbClr val="000000"/>
                </a:solidFill>
                <a:latin typeface="Calibri" pitchFamily="18" charset="0"/>
                <a:cs typeface="Calibri" pitchFamily="18" charset="0"/>
              </a:rPr>
              <a:t>к    </a:t>
            </a:r>
            <a:r>
              <a:rPr lang="en-US" altLang="zh-CN" sz="1600" dirty="0">
                <a:latin typeface="Times New Roman" pitchFamily="18" charset="0"/>
                <a:cs typeface="Times New Roman" pitchFamily="18" charset="0"/>
              </a:rPr>
              <a:t> </a:t>
            </a:r>
            <a:r>
              <a:rPr lang="en-US" altLang="zh-CN" sz="1600" dirty="0">
                <a:solidFill>
                  <a:srgbClr val="000000"/>
                </a:solidFill>
                <a:latin typeface="Calibri" pitchFamily="18" charset="0"/>
                <a:cs typeface="Calibri" pitchFamily="18" charset="0"/>
              </a:rPr>
              <a:t>2020г.   </a:t>
            </a:r>
            <a:r>
              <a:rPr lang="ru-RU" altLang="zh-CN" sz="1600" dirty="0">
                <a:solidFill>
                  <a:srgbClr val="000000"/>
                </a:solidFill>
                <a:latin typeface="Calibri" pitchFamily="18" charset="0"/>
                <a:cs typeface="Calibri" pitchFamily="18" charset="0"/>
              </a:rPr>
              <a:t> </a:t>
            </a:r>
            <a:r>
              <a:rPr lang="ru-RU" altLang="zh-CN" sz="1600" dirty="0" smtClean="0">
                <a:solidFill>
                  <a:srgbClr val="000000"/>
                </a:solidFill>
                <a:latin typeface="Calibri" pitchFamily="18" charset="0"/>
                <a:cs typeface="Calibri" pitchFamily="18" charset="0"/>
              </a:rPr>
              <a:t> </a:t>
            </a:r>
            <a:r>
              <a:rPr lang="en-US" altLang="zh-CN" sz="1600" dirty="0" smtClean="0">
                <a:solidFill>
                  <a:srgbClr val="000000"/>
                </a:solidFill>
                <a:latin typeface="Calibri" pitchFamily="18" charset="0"/>
                <a:cs typeface="Calibri" pitchFamily="18" charset="0"/>
              </a:rPr>
              <a:t>(</a:t>
            </a:r>
            <a:r>
              <a:rPr lang="en-US" altLang="zh-CN" sz="1600" dirty="0">
                <a:solidFill>
                  <a:srgbClr val="000000"/>
                </a:solidFill>
                <a:latin typeface="Calibri" pitchFamily="18" charset="0"/>
                <a:cs typeface="Calibri" pitchFamily="18" charset="0"/>
              </a:rPr>
              <a:t>прогноз    </a:t>
            </a:r>
            <a:r>
              <a:rPr lang="en-US" altLang="zh-CN" sz="1600" dirty="0">
                <a:latin typeface="Times New Roman" pitchFamily="18" charset="0"/>
                <a:cs typeface="Times New Roman" pitchFamily="18" charset="0"/>
              </a:rPr>
              <a:t> </a:t>
            </a:r>
            <a:r>
              <a:rPr lang="en-US" altLang="zh-CN" sz="1600" dirty="0">
                <a:solidFill>
                  <a:srgbClr val="000000"/>
                </a:solidFill>
                <a:latin typeface="Calibri" pitchFamily="18" charset="0"/>
                <a:cs typeface="Calibri" pitchFamily="18" charset="0"/>
              </a:rPr>
              <a:t>Министерства    </a:t>
            </a:r>
          </a:p>
          <a:p>
            <a:pPr>
              <a:lnSpc>
                <a:spcPts val="1491"/>
              </a:lnSpc>
              <a:tabLst>
                <a:tab pos="155895" algn="l"/>
              </a:tabLst>
            </a:pPr>
            <a:r>
              <a:rPr lang="en-US" altLang="zh-CN" sz="2400" dirty="0" smtClean="0"/>
              <a:t>	</a:t>
            </a:r>
            <a:r>
              <a:rPr lang="en-US" altLang="zh-CN" sz="1600" dirty="0">
                <a:solidFill>
                  <a:srgbClr val="000000"/>
                </a:solidFill>
                <a:latin typeface="Calibri" pitchFamily="18" charset="0"/>
                <a:cs typeface="Calibri" pitchFamily="18" charset="0"/>
              </a:rPr>
              <a:t>энергетики    США)    </a:t>
            </a:r>
          </a:p>
          <a:p>
            <a:pPr>
              <a:lnSpc>
                <a:spcPts val="1754"/>
              </a:lnSpc>
              <a:tabLst>
                <a:tab pos="155895" algn="l"/>
              </a:tabLst>
            </a:pPr>
            <a:r>
              <a:rPr lang="en-US" altLang="zh-CN" sz="1600" dirty="0">
                <a:solidFill>
                  <a:srgbClr val="C41200"/>
                </a:solidFill>
                <a:latin typeface="Wingdings" pitchFamily="18" charset="0"/>
                <a:cs typeface="Wingdings" pitchFamily="18" charset="0"/>
              </a:rPr>
              <a:t></a:t>
            </a:r>
            <a:r>
              <a:rPr lang="en-US" altLang="zh-CN" sz="1600" dirty="0">
                <a:solidFill>
                  <a:srgbClr val="C41200"/>
                </a:solidFill>
                <a:latin typeface="Times New Roman" pitchFamily="18" charset="0"/>
                <a:cs typeface="Times New Roman" pitchFamily="18" charset="0"/>
              </a:rPr>
              <a:t> </a:t>
            </a:r>
            <a:r>
              <a:rPr lang="ru-RU" altLang="zh-CN" sz="1600" dirty="0" smtClean="0">
                <a:latin typeface="Times New Roman" pitchFamily="18" charset="0"/>
                <a:cs typeface="Times New Roman" pitchFamily="18" charset="0"/>
              </a:rPr>
              <a:t>В</a:t>
            </a:r>
            <a:r>
              <a:rPr lang="en-US" altLang="zh-CN" sz="1600" dirty="0">
                <a:solidFill>
                  <a:srgbClr val="000000"/>
                </a:solidFill>
                <a:latin typeface="Calibri" pitchFamily="18" charset="0"/>
                <a:cs typeface="Calibri" pitchFamily="18" charset="0"/>
              </a:rPr>
              <a:t> мире:    380    ГВт    в    2010г.    (прогноз    IEA)    </a:t>
            </a:r>
          </a:p>
        </p:txBody>
      </p:sp>
      <p:sp>
        <p:nvSpPr>
          <p:cNvPr id="14" name="TextBox 1"/>
          <p:cNvSpPr txBox="1"/>
          <p:nvPr/>
        </p:nvSpPr>
        <p:spPr>
          <a:xfrm>
            <a:off x="971600" y="3429000"/>
            <a:ext cx="8064896" cy="3204037"/>
          </a:xfrm>
          <a:prstGeom prst="rect">
            <a:avLst/>
          </a:prstGeom>
          <a:noFill/>
        </p:spPr>
        <p:txBody>
          <a:bodyPr wrap="square" lIns="0" tIns="0" rIns="0" bIns="40087" rtlCol="0">
            <a:spAutoFit/>
          </a:bodyPr>
          <a:lstStyle/>
          <a:p>
            <a:pPr algn="ctr">
              <a:lnSpc>
                <a:spcPts val="1754"/>
              </a:lnSpc>
              <a:tabLst>
                <a:tab pos="66812" algn="l"/>
                <a:tab pos="155895" algn="l"/>
              </a:tabLst>
            </a:pPr>
            <a:r>
              <a:rPr lang="en-US" altLang="zh-CN" sz="3200" dirty="0" smtClean="0"/>
              <a:t>	</a:t>
            </a:r>
            <a:r>
              <a:rPr lang="en-US" altLang="zh-CN" sz="2400" b="1" dirty="0">
                <a:solidFill>
                  <a:srgbClr val="000000"/>
                </a:solidFill>
                <a:latin typeface="Calibri" pitchFamily="18" charset="0"/>
                <a:cs typeface="Calibri" pitchFamily="18" charset="0"/>
              </a:rPr>
              <a:t>Ключевые    факторы    развития    </a:t>
            </a:r>
          </a:p>
          <a:p>
            <a:pPr algn="ctr">
              <a:lnSpc>
                <a:spcPts val="877"/>
              </a:lnSpc>
            </a:pPr>
            <a:endParaRPr lang="en-US" altLang="zh-CN" sz="3200" dirty="0" smtClean="0"/>
          </a:p>
          <a:p>
            <a:pPr algn="ctr">
              <a:lnSpc>
                <a:spcPts val="2192"/>
              </a:lnSpc>
              <a:tabLst>
                <a:tab pos="66812" algn="l"/>
                <a:tab pos="155895" algn="l"/>
              </a:tabLst>
            </a:pPr>
            <a:r>
              <a:rPr lang="en-US" altLang="zh-CN" sz="2000" dirty="0">
                <a:solidFill>
                  <a:srgbClr val="C41200"/>
                </a:solidFill>
                <a:latin typeface="Wingdings" pitchFamily="18" charset="0"/>
                <a:cs typeface="Wingdings" pitchFamily="18" charset="0"/>
              </a:rPr>
              <a:t></a:t>
            </a:r>
            <a:r>
              <a:rPr lang="en-US" altLang="zh-CN" sz="2000" dirty="0">
                <a:solidFill>
                  <a:srgbClr val="C41200"/>
                </a:solidFill>
                <a:latin typeface="Times New Roman" pitchFamily="18" charset="0"/>
                <a:cs typeface="Times New Roman" pitchFamily="18" charset="0"/>
              </a:rPr>
              <a:t>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Ориентированность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государства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на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развитие    </a:t>
            </a:r>
          </a:p>
          <a:p>
            <a:pPr algn="ctr">
              <a:lnSpc>
                <a:spcPts val="1491"/>
              </a:lnSpc>
              <a:tabLst>
                <a:tab pos="66812" algn="l"/>
                <a:tab pos="155895" algn="l"/>
              </a:tabLst>
            </a:pPr>
            <a:r>
              <a:rPr lang="en-US" altLang="zh-CN" sz="3200" dirty="0" smtClean="0"/>
              <a:t>		</a:t>
            </a:r>
            <a:r>
              <a:rPr lang="en-US" altLang="zh-CN" sz="2000" dirty="0">
                <a:solidFill>
                  <a:srgbClr val="000000"/>
                </a:solidFill>
                <a:latin typeface="Calibri" pitchFamily="18" charset="0"/>
                <a:cs typeface="Calibri" pitchFamily="18" charset="0"/>
              </a:rPr>
              <a:t>ВИЭ: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«России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необходимо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развивать    </a:t>
            </a:r>
          </a:p>
          <a:p>
            <a:pPr algn="ctr">
              <a:lnSpc>
                <a:spcPts val="1491"/>
              </a:lnSpc>
              <a:tabLst>
                <a:tab pos="66812" algn="l"/>
                <a:tab pos="155895" algn="l"/>
              </a:tabLst>
            </a:pPr>
            <a:r>
              <a:rPr lang="en-US" altLang="zh-CN" sz="3200" dirty="0" smtClean="0"/>
              <a:t>		</a:t>
            </a:r>
            <a:r>
              <a:rPr lang="en-US" altLang="zh-CN" sz="2000" dirty="0">
                <a:solidFill>
                  <a:srgbClr val="000000"/>
                </a:solidFill>
                <a:latin typeface="Calibri" pitchFamily="18" charset="0"/>
                <a:cs typeface="Calibri" pitchFamily="18" charset="0"/>
              </a:rPr>
              <a:t>возобновляемые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источники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энергии»-­‐</a:t>
            </a:r>
          </a:p>
          <a:p>
            <a:pPr algn="ctr">
              <a:lnSpc>
                <a:spcPts val="1403"/>
              </a:lnSpc>
              <a:tabLst>
                <a:tab pos="66812" algn="l"/>
                <a:tab pos="155895" algn="l"/>
              </a:tabLst>
            </a:pPr>
            <a:r>
              <a:rPr lang="en-US" altLang="zh-CN" sz="3200" dirty="0" smtClean="0"/>
              <a:t>		</a:t>
            </a:r>
            <a:r>
              <a:rPr lang="en-US" altLang="zh-CN" sz="2000" dirty="0">
                <a:solidFill>
                  <a:srgbClr val="000000"/>
                </a:solidFill>
                <a:latin typeface="Calibri" pitchFamily="18" charset="0"/>
                <a:cs typeface="Calibri" pitchFamily="18" charset="0"/>
              </a:rPr>
              <a:t>Президент    РФ    Медведев    Д.А.    (май    2010    г.)    </a:t>
            </a:r>
          </a:p>
          <a:p>
            <a:pPr algn="ctr">
              <a:lnSpc>
                <a:spcPts val="1841"/>
              </a:lnSpc>
              <a:tabLst>
                <a:tab pos="66812" algn="l"/>
                <a:tab pos="155895" algn="l"/>
              </a:tabLst>
            </a:pPr>
            <a:r>
              <a:rPr lang="en-US" altLang="zh-CN" sz="2000" dirty="0">
                <a:solidFill>
                  <a:srgbClr val="C41200"/>
                </a:solidFill>
                <a:latin typeface="Wingdings" pitchFamily="18" charset="0"/>
                <a:cs typeface="Wingdings" pitchFamily="18" charset="0"/>
              </a:rPr>
              <a:t></a:t>
            </a:r>
            <a:r>
              <a:rPr lang="en-US" altLang="zh-CN" sz="2000" dirty="0">
                <a:solidFill>
                  <a:srgbClr val="C41200"/>
                </a:solidFill>
                <a:latin typeface="Times New Roman" pitchFamily="18" charset="0"/>
                <a:cs typeface="Times New Roman" pitchFamily="18" charset="0"/>
              </a:rPr>
              <a:t> </a:t>
            </a:r>
            <a:r>
              <a:rPr lang="en-US" altLang="zh-CN" sz="2000" dirty="0">
                <a:latin typeface="Times New Roman" pitchFamily="18" charset="0"/>
                <a:cs typeface="Times New Roman" pitchFamily="18" charset="0"/>
              </a:rPr>
              <a:t>  </a:t>
            </a:r>
            <a:r>
              <a:rPr lang="en-US" altLang="zh-CN" sz="2000" b="1" dirty="0">
                <a:solidFill>
                  <a:srgbClr val="000000"/>
                </a:solidFill>
                <a:latin typeface="Calibri" pitchFamily="18" charset="0"/>
                <a:cs typeface="Calibri" pitchFamily="18" charset="0"/>
              </a:rPr>
              <a:t>до    </a:t>
            </a:r>
            <a:r>
              <a:rPr lang="en-US" altLang="zh-CN" sz="2000" dirty="0">
                <a:latin typeface="Times New Roman" pitchFamily="18" charset="0"/>
                <a:cs typeface="Times New Roman" pitchFamily="18" charset="0"/>
              </a:rPr>
              <a:t>   </a:t>
            </a:r>
            <a:r>
              <a:rPr lang="en-US" altLang="zh-CN" sz="2000" b="1" dirty="0">
                <a:solidFill>
                  <a:srgbClr val="000000"/>
                </a:solidFill>
                <a:latin typeface="Calibri" pitchFamily="18" charset="0"/>
                <a:cs typeface="Calibri" pitchFamily="18" charset="0"/>
              </a:rPr>
              <a:t>1    </a:t>
            </a:r>
            <a:r>
              <a:rPr lang="en-US" altLang="zh-CN" sz="2000" dirty="0">
                <a:latin typeface="Times New Roman" pitchFamily="18" charset="0"/>
                <a:cs typeface="Times New Roman" pitchFamily="18" charset="0"/>
              </a:rPr>
              <a:t>   </a:t>
            </a:r>
            <a:r>
              <a:rPr lang="en-US" altLang="zh-CN" sz="2000" b="1" dirty="0">
                <a:solidFill>
                  <a:srgbClr val="000000"/>
                </a:solidFill>
                <a:latin typeface="Calibri" pitchFamily="18" charset="0"/>
                <a:cs typeface="Calibri" pitchFamily="18" charset="0"/>
              </a:rPr>
              <a:t>сентября    </a:t>
            </a:r>
            <a:r>
              <a:rPr lang="en-US" altLang="zh-CN" sz="2000" dirty="0">
                <a:latin typeface="Times New Roman" pitchFamily="18" charset="0"/>
                <a:cs typeface="Times New Roman" pitchFamily="18" charset="0"/>
              </a:rPr>
              <a:t>   </a:t>
            </a:r>
            <a:r>
              <a:rPr lang="en-US" altLang="zh-CN" sz="2000" b="1" dirty="0">
                <a:solidFill>
                  <a:srgbClr val="000000"/>
                </a:solidFill>
                <a:latin typeface="Calibri" pitchFamily="18" charset="0"/>
                <a:cs typeface="Calibri" pitchFamily="18" charset="0"/>
              </a:rPr>
              <a:t>2010    </a:t>
            </a:r>
            <a:r>
              <a:rPr lang="en-US" altLang="zh-CN" sz="2000" dirty="0">
                <a:latin typeface="Times New Roman" pitchFamily="18" charset="0"/>
                <a:cs typeface="Times New Roman" pitchFamily="18" charset="0"/>
              </a:rPr>
              <a:t>   </a:t>
            </a:r>
            <a:r>
              <a:rPr lang="en-US" altLang="zh-CN" sz="2000" b="1" dirty="0">
                <a:solidFill>
                  <a:srgbClr val="000000"/>
                </a:solidFill>
                <a:latin typeface="Calibri" pitchFamily="18" charset="0"/>
                <a:cs typeface="Calibri" pitchFamily="18" charset="0"/>
              </a:rPr>
              <a:t>г.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принять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меры,    </a:t>
            </a:r>
          </a:p>
          <a:p>
            <a:pPr algn="ctr">
              <a:lnSpc>
                <a:spcPts val="1403"/>
              </a:lnSpc>
              <a:tabLst>
                <a:tab pos="66812" algn="l"/>
                <a:tab pos="155895" algn="l"/>
              </a:tabLst>
            </a:pPr>
            <a:r>
              <a:rPr lang="en-US" altLang="zh-CN" sz="3200" dirty="0" smtClean="0"/>
              <a:t>		</a:t>
            </a:r>
            <a:r>
              <a:rPr lang="en-US" altLang="zh-CN" sz="2000" dirty="0">
                <a:solidFill>
                  <a:srgbClr val="000000"/>
                </a:solidFill>
                <a:latin typeface="Calibri" pitchFamily="18" charset="0"/>
                <a:cs typeface="Calibri" pitchFamily="18" charset="0"/>
              </a:rPr>
              <a:t>направленные    на    обязательное    приобретение    </a:t>
            </a:r>
          </a:p>
          <a:p>
            <a:pPr algn="ctr">
              <a:lnSpc>
                <a:spcPts val="1491"/>
              </a:lnSpc>
              <a:tabLst>
                <a:tab pos="66812" algn="l"/>
                <a:tab pos="155895" algn="l"/>
              </a:tabLst>
            </a:pPr>
            <a:r>
              <a:rPr lang="en-US" altLang="zh-CN" sz="3200" dirty="0" smtClean="0"/>
              <a:t>		</a:t>
            </a:r>
            <a:r>
              <a:rPr lang="en-US" altLang="zh-CN" sz="2000" dirty="0">
                <a:solidFill>
                  <a:srgbClr val="000000"/>
                </a:solidFill>
                <a:latin typeface="Calibri" pitchFamily="18" charset="0"/>
                <a:cs typeface="Calibri" pitchFamily="18" charset="0"/>
              </a:rPr>
              <a:t>электроэнергии,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выработанной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с    </a:t>
            </a:r>
          </a:p>
          <a:p>
            <a:pPr algn="ctr">
              <a:lnSpc>
                <a:spcPts val="1491"/>
              </a:lnSpc>
              <a:tabLst>
                <a:tab pos="66812" algn="l"/>
                <a:tab pos="155895" algn="l"/>
              </a:tabLst>
            </a:pPr>
            <a:r>
              <a:rPr lang="en-US" altLang="zh-CN" sz="3200" dirty="0" smtClean="0"/>
              <a:t>		</a:t>
            </a:r>
            <a:r>
              <a:rPr lang="en-US" altLang="zh-CN" sz="2000" dirty="0">
                <a:solidFill>
                  <a:srgbClr val="000000"/>
                </a:solidFill>
                <a:latin typeface="Calibri" pitchFamily="18" charset="0"/>
                <a:cs typeface="Calibri" pitchFamily="18" charset="0"/>
              </a:rPr>
              <a:t>применением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ВИЭ,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по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ценам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свободного    </a:t>
            </a:r>
          </a:p>
          <a:p>
            <a:pPr algn="ctr">
              <a:lnSpc>
                <a:spcPts val="1491"/>
              </a:lnSpc>
              <a:tabLst>
                <a:tab pos="66812" algn="l"/>
                <a:tab pos="155895" algn="l"/>
              </a:tabLst>
            </a:pPr>
            <a:r>
              <a:rPr lang="en-US" altLang="zh-CN" sz="3200" dirty="0" smtClean="0"/>
              <a:t>		</a:t>
            </a:r>
            <a:r>
              <a:rPr lang="en-US" altLang="zh-CN" sz="2000" dirty="0">
                <a:solidFill>
                  <a:srgbClr val="000000"/>
                </a:solidFill>
                <a:latin typeface="Calibri" pitchFamily="18" charset="0"/>
                <a:cs typeface="Calibri" pitchFamily="18" charset="0"/>
              </a:rPr>
              <a:t>рынка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и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на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обеспечение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включения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ВИЭ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в    </a:t>
            </a:r>
          </a:p>
          <a:p>
            <a:pPr algn="ctr">
              <a:lnSpc>
                <a:spcPts val="1491"/>
              </a:lnSpc>
              <a:tabLst>
                <a:tab pos="66812" algn="l"/>
                <a:tab pos="155895" algn="l"/>
              </a:tabLst>
            </a:pPr>
            <a:r>
              <a:rPr lang="en-US" altLang="zh-CN" sz="3200" dirty="0" smtClean="0"/>
              <a:t>		</a:t>
            </a:r>
            <a:r>
              <a:rPr lang="en-US" altLang="zh-CN" sz="2000" dirty="0">
                <a:solidFill>
                  <a:srgbClr val="000000"/>
                </a:solidFill>
                <a:latin typeface="Calibri" pitchFamily="18" charset="0"/>
                <a:cs typeface="Calibri" pitchFamily="18" charset="0"/>
              </a:rPr>
              <a:t>генеральную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схему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размещения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объектов    </a:t>
            </a:r>
          </a:p>
          <a:p>
            <a:pPr algn="ctr">
              <a:lnSpc>
                <a:spcPts val="1403"/>
              </a:lnSpc>
              <a:tabLst>
                <a:tab pos="66812" algn="l"/>
                <a:tab pos="155895" algn="l"/>
              </a:tabLst>
            </a:pPr>
            <a:r>
              <a:rPr lang="en-US" altLang="zh-CN" sz="3200" dirty="0" smtClean="0"/>
              <a:t>		</a:t>
            </a:r>
            <a:r>
              <a:rPr lang="en-US" altLang="zh-CN" sz="2000" dirty="0">
                <a:solidFill>
                  <a:srgbClr val="000000"/>
                </a:solidFill>
                <a:latin typeface="Calibri" pitchFamily="18" charset="0"/>
                <a:cs typeface="Calibri" pitchFamily="18" charset="0"/>
              </a:rPr>
              <a:t>электроэнергетики    (Поручение    Президента    РФ    </a:t>
            </a:r>
          </a:p>
          <a:p>
            <a:pPr algn="ctr">
              <a:lnSpc>
                <a:spcPts val="1491"/>
              </a:lnSpc>
              <a:tabLst>
                <a:tab pos="66812" algn="l"/>
                <a:tab pos="155895" algn="l"/>
              </a:tabLst>
            </a:pPr>
            <a:r>
              <a:rPr lang="en-US" altLang="zh-CN" sz="3200" dirty="0" smtClean="0"/>
              <a:t>		</a:t>
            </a:r>
            <a:r>
              <a:rPr lang="en-US" altLang="zh-CN" sz="2000" dirty="0">
                <a:solidFill>
                  <a:srgbClr val="000000"/>
                </a:solidFill>
                <a:latin typeface="Calibri" pitchFamily="18" charset="0"/>
                <a:cs typeface="Calibri" pitchFamily="18" charset="0"/>
              </a:rPr>
              <a:t>по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итогам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заседания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президиума    </a:t>
            </a:r>
          </a:p>
          <a:p>
            <a:pPr algn="ctr">
              <a:lnSpc>
                <a:spcPts val="1491"/>
              </a:lnSpc>
              <a:tabLst>
                <a:tab pos="66812" algn="l"/>
                <a:tab pos="155895" algn="l"/>
              </a:tabLst>
            </a:pPr>
            <a:r>
              <a:rPr lang="en-US" altLang="zh-CN" sz="3200" dirty="0" smtClean="0"/>
              <a:t>		</a:t>
            </a:r>
            <a:r>
              <a:rPr lang="en-US" altLang="zh-CN" sz="2000" dirty="0">
                <a:solidFill>
                  <a:srgbClr val="000000"/>
                </a:solidFill>
                <a:latin typeface="Calibri" pitchFamily="18" charset="0"/>
                <a:cs typeface="Calibri" pitchFamily="18" charset="0"/>
              </a:rPr>
              <a:t>Государственного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совета    </a:t>
            </a:r>
            <a:r>
              <a:rPr lang="en-US" altLang="zh-CN" sz="2000" dirty="0">
                <a:latin typeface="Times New Roman" pitchFamily="18" charset="0"/>
                <a:cs typeface="Times New Roman" pitchFamily="18" charset="0"/>
              </a:rPr>
              <a:t>          </a:t>
            </a:r>
            <a:r>
              <a:rPr lang="en-US" altLang="zh-CN" sz="2000" dirty="0">
                <a:solidFill>
                  <a:srgbClr val="000000"/>
                </a:solidFill>
                <a:latin typeface="Calibri" pitchFamily="18" charset="0"/>
                <a:cs typeface="Calibri" pitchFamily="18" charset="0"/>
              </a:rPr>
              <a:t>Российской    </a:t>
            </a:r>
          </a:p>
          <a:p>
            <a:pPr algn="ctr">
              <a:lnSpc>
                <a:spcPts val="1491"/>
              </a:lnSpc>
              <a:tabLst>
                <a:tab pos="66812" algn="l"/>
                <a:tab pos="155895" algn="l"/>
              </a:tabLst>
            </a:pPr>
            <a:r>
              <a:rPr lang="en-US" altLang="zh-CN" sz="3200" dirty="0" smtClean="0"/>
              <a:t>		</a:t>
            </a:r>
            <a:r>
              <a:rPr lang="en-US" altLang="zh-CN" sz="2000" dirty="0">
                <a:solidFill>
                  <a:srgbClr val="000000"/>
                </a:solidFill>
                <a:latin typeface="Calibri" pitchFamily="18" charset="0"/>
                <a:cs typeface="Calibri" pitchFamily="18" charset="0"/>
              </a:rPr>
              <a:t>Федерации    27    мая    2010    г.)   </a:t>
            </a:r>
            <a:r>
              <a:rPr lang="en-US" altLang="zh-CN" sz="1300" dirty="0">
                <a:solidFill>
                  <a:srgbClr val="000000"/>
                </a:solidFill>
                <a:latin typeface="Calibri" pitchFamily="18" charset="0"/>
                <a:cs typeface="Calibri" pitchFamily="18" charset="0"/>
              </a:rPr>
              <a:t> </a:t>
            </a:r>
          </a:p>
        </p:txBody>
      </p:sp>
      <p:sp>
        <p:nvSpPr>
          <p:cNvPr id="17" name="Прямоугольник 16"/>
          <p:cNvSpPr/>
          <p:nvPr/>
        </p:nvSpPr>
        <p:spPr>
          <a:xfrm>
            <a:off x="611560" y="150760"/>
            <a:ext cx="8064896" cy="830997"/>
          </a:xfrm>
          <a:prstGeom prst="rect">
            <a:avLst/>
          </a:prstGeom>
        </p:spPr>
        <p:txBody>
          <a:bodyPr wrap="square">
            <a:spAutoFit/>
          </a:bodyPr>
          <a:lstStyle/>
          <a:p>
            <a:pPr algn="ctr"/>
            <a:r>
              <a:rPr lang="ru-RU" sz="2400" b="1" dirty="0"/>
              <a:t>Современное состояние развития использования </a:t>
            </a:r>
            <a:r>
              <a:rPr lang="ru-RU" sz="2400" b="1" dirty="0" err="1"/>
              <a:t>гелиостанций</a:t>
            </a:r>
            <a:r>
              <a:rPr lang="ru-RU" sz="2400" b="1" dirty="0"/>
              <a:t> в </a:t>
            </a:r>
            <a:r>
              <a:rPr lang="ru-RU" sz="2400" b="1" dirty="0" smtClean="0"/>
              <a:t>СНГ </a:t>
            </a:r>
            <a:r>
              <a:rPr lang="ru-RU" sz="2400" b="1" dirty="0"/>
              <a:t>и </a:t>
            </a:r>
            <a:r>
              <a:rPr lang="ru-RU" sz="2400" b="1" dirty="0" err="1"/>
              <a:t>зарубежом</a:t>
            </a:r>
            <a:r>
              <a:rPr lang="ru-RU" sz="2400" b="1" dirty="0"/>
              <a:t>.</a:t>
            </a:r>
          </a:p>
        </p:txBody>
      </p:sp>
    </p:spTree>
    <p:extLst>
      <p:ext uri="{BB962C8B-B14F-4D97-AF65-F5344CB8AC3E}">
        <p14:creationId xmlns:p14="http://schemas.microsoft.com/office/powerpoint/2010/main" xmlns="" val="1787466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Спасибо за Внимание! </a:t>
            </a:r>
            <a:endParaRPr lang="ru-RU" dirty="0"/>
          </a:p>
        </p:txBody>
      </p:sp>
    </p:spTree>
    <p:extLst>
      <p:ext uri="{BB962C8B-B14F-4D97-AF65-F5344CB8AC3E}">
        <p14:creationId xmlns:p14="http://schemas.microsoft.com/office/powerpoint/2010/main" xmlns="" val="2295855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554162"/>
            <a:ext cx="4627240" cy="4683150"/>
          </a:xfrm>
        </p:spPr>
        <p:txBody>
          <a:bodyPr>
            <a:normAutofit fontScale="92500" lnSpcReduction="10000"/>
          </a:bodyPr>
          <a:lstStyle/>
          <a:p>
            <a:pPr marL="0" indent="0">
              <a:buNone/>
            </a:pPr>
            <a:r>
              <a:rPr lang="ru-RU" dirty="0">
                <a:solidFill>
                  <a:srgbClr val="FF0000"/>
                </a:solidFill>
                <a:latin typeface="Arial" charset="0"/>
                <a:ea typeface="Times New Roman" pitchFamily="18" charset="0"/>
                <a:cs typeface="Arial" charset="0"/>
              </a:rPr>
              <a:t>Солнечная </a:t>
            </a:r>
            <a:r>
              <a:rPr lang="ru-RU" dirty="0" smtClean="0">
                <a:solidFill>
                  <a:srgbClr val="FF0000"/>
                </a:solidFill>
                <a:latin typeface="Arial" charset="0"/>
                <a:ea typeface="Times New Roman" pitchFamily="18" charset="0"/>
                <a:cs typeface="Arial" charset="0"/>
              </a:rPr>
              <a:t>энергия это</a:t>
            </a:r>
            <a:r>
              <a:rPr lang="en-US" dirty="0" smtClean="0">
                <a:solidFill>
                  <a:srgbClr val="FF0000"/>
                </a:solidFill>
                <a:latin typeface="Arial" charset="0"/>
                <a:ea typeface="Times New Roman" pitchFamily="18" charset="0"/>
                <a:cs typeface="Arial" charset="0"/>
              </a:rPr>
              <a:t>:</a:t>
            </a:r>
            <a:endParaRPr lang="ru-RU" dirty="0">
              <a:solidFill>
                <a:srgbClr val="FF0000"/>
              </a:solidFill>
              <a:latin typeface="Arial" charset="0"/>
              <a:ea typeface="Times New Roman" pitchFamily="18" charset="0"/>
              <a:cs typeface="Arial" charset="0"/>
            </a:endParaRPr>
          </a:p>
          <a:p>
            <a:r>
              <a:rPr lang="ru-RU" dirty="0">
                <a:solidFill>
                  <a:srgbClr val="FF0000"/>
                </a:solidFill>
                <a:latin typeface="Arial" charset="0"/>
                <a:ea typeface="Times New Roman" pitchFamily="18" charset="0"/>
                <a:cs typeface="Arial" charset="0"/>
              </a:rPr>
              <a:t>Прямое преобразование в электрическую энергию (фотоэлектричество).</a:t>
            </a:r>
          </a:p>
          <a:p>
            <a:r>
              <a:rPr lang="ru-RU" dirty="0">
                <a:solidFill>
                  <a:srgbClr val="FF0000"/>
                </a:solidFill>
                <a:latin typeface="Arial" charset="0"/>
                <a:ea typeface="Times New Roman" pitchFamily="18" charset="0"/>
                <a:cs typeface="Arial" charset="0"/>
              </a:rPr>
              <a:t>Преобразование в электроэнергию (термодинамический цикл).</a:t>
            </a:r>
          </a:p>
          <a:p>
            <a:endParaRPr lang="ru-RU" dirty="0"/>
          </a:p>
        </p:txBody>
      </p:sp>
      <p:pic>
        <p:nvPicPr>
          <p:cNvPr id="1026" name="Picture 2" descr="C:\Users\Михаил\Desktop\Su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80112" y="1433245"/>
            <a:ext cx="2952328" cy="506544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Заголовок 1"/>
          <p:cNvSpPr>
            <a:spLocks noGrp="1"/>
          </p:cNvSpPr>
          <p:nvPr>
            <p:ph type="title"/>
          </p:nvPr>
        </p:nvSpPr>
        <p:spPr>
          <a:xfrm>
            <a:off x="304800" y="457200"/>
            <a:ext cx="8686800" cy="739552"/>
          </a:xfrm>
        </p:spPr>
        <p:txBody>
          <a:bodyPr>
            <a:normAutofit/>
          </a:bodyPr>
          <a:lstStyle/>
          <a:p>
            <a:pPr algn="ctr"/>
            <a:r>
              <a:rPr lang="ru-RU" sz="2400" dirty="0"/>
              <a:t>Понятие и сущность солнечной энергии</a:t>
            </a:r>
          </a:p>
        </p:txBody>
      </p:sp>
    </p:spTree>
    <p:extLst>
      <p:ext uri="{BB962C8B-B14F-4D97-AF65-F5344CB8AC3E}">
        <p14:creationId xmlns:p14="http://schemas.microsoft.com/office/powerpoint/2010/main" xmlns="" val="2858916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739552"/>
          </a:xfrm>
        </p:spPr>
        <p:txBody>
          <a:bodyPr>
            <a:normAutofit/>
          </a:bodyPr>
          <a:lstStyle/>
          <a:p>
            <a:pPr algn="ctr"/>
            <a:r>
              <a:rPr lang="ru-RU" sz="2400" dirty="0"/>
              <a:t>Понятие и сущность солнечной энергии</a:t>
            </a:r>
          </a:p>
        </p:txBody>
      </p:sp>
      <p:sp>
        <p:nvSpPr>
          <p:cNvPr id="3" name="Объект 2"/>
          <p:cNvSpPr>
            <a:spLocks noGrp="1"/>
          </p:cNvSpPr>
          <p:nvPr>
            <p:ph idx="1"/>
          </p:nvPr>
        </p:nvSpPr>
        <p:spPr>
          <a:xfrm>
            <a:off x="395536" y="4437112"/>
            <a:ext cx="8371656" cy="1944216"/>
          </a:xfrm>
        </p:spPr>
        <p:txBody>
          <a:bodyPr>
            <a:normAutofit/>
          </a:bodyPr>
          <a:lstStyle/>
          <a:p>
            <a:pPr marL="0" indent="0">
              <a:buNone/>
            </a:pPr>
            <a:r>
              <a:rPr lang="ru-RU" dirty="0" smtClean="0">
                <a:solidFill>
                  <a:srgbClr val="FF0000"/>
                </a:solidFill>
                <a:latin typeface="Arial" charset="0"/>
                <a:ea typeface="Times New Roman" pitchFamily="18" charset="0"/>
                <a:cs typeface="Arial" charset="0"/>
              </a:rPr>
              <a:t>Также солнечная энергия это</a:t>
            </a:r>
            <a:r>
              <a:rPr lang="en-US" dirty="0" smtClean="0">
                <a:solidFill>
                  <a:srgbClr val="FF0000"/>
                </a:solidFill>
                <a:latin typeface="Arial" charset="0"/>
                <a:ea typeface="Times New Roman" pitchFamily="18" charset="0"/>
                <a:cs typeface="Arial" charset="0"/>
              </a:rPr>
              <a:t>:</a:t>
            </a:r>
            <a:endParaRPr lang="ru-RU" dirty="0" smtClean="0">
              <a:solidFill>
                <a:srgbClr val="FF0000"/>
              </a:solidFill>
              <a:latin typeface="Arial" charset="0"/>
              <a:ea typeface="Times New Roman" pitchFamily="18" charset="0"/>
              <a:cs typeface="Arial" charset="0"/>
            </a:endParaRPr>
          </a:p>
          <a:p>
            <a:r>
              <a:rPr lang="ru-RU" dirty="0" smtClean="0">
                <a:solidFill>
                  <a:srgbClr val="FF0000"/>
                </a:solidFill>
                <a:latin typeface="Arial" charset="0"/>
                <a:ea typeface="Times New Roman" pitchFamily="18" charset="0"/>
                <a:cs typeface="Arial" charset="0"/>
              </a:rPr>
              <a:t>Преобразование в тепловую энергию (солнечные коллекторы).</a:t>
            </a:r>
            <a:endParaRPr lang="ru-RU" sz="1800" b="0" dirty="0" smtClean="0">
              <a:solidFill>
                <a:srgbClr val="FF0000"/>
              </a:solidFill>
              <a:latin typeface="Arial" charset="0"/>
              <a:ea typeface="Times New Roman" pitchFamily="18" charset="0"/>
              <a:cs typeface="Arial" charset="0"/>
            </a:endParaRPr>
          </a:p>
          <a:p>
            <a:endParaRPr lang="ru-RU" dirty="0"/>
          </a:p>
        </p:txBody>
      </p:sp>
      <p:pic>
        <p:nvPicPr>
          <p:cNvPr id="2050" name="Picture 2" descr="C:\Users\Михаил\Desktop\1_rea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94781" y="1492746"/>
            <a:ext cx="4181475" cy="2800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2193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Принцип работы установленных солнечных коллекторов.</a:t>
            </a:r>
            <a:endParaRPr lang="ru-RU" dirty="0"/>
          </a:p>
        </p:txBody>
      </p:sp>
    </p:spTree>
    <p:extLst>
      <p:ext uri="{BB962C8B-B14F-4D97-AF65-F5344CB8AC3E}">
        <p14:creationId xmlns:p14="http://schemas.microsoft.com/office/powerpoint/2010/main" xmlns="" val="1720937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304800" y="1554162"/>
            <a:ext cx="5347320" cy="4827166"/>
          </a:xfrm>
        </p:spPr>
        <p:txBody>
          <a:bodyPr>
            <a:normAutofit fontScale="85000" lnSpcReduction="20000"/>
          </a:bodyPr>
          <a:lstStyle/>
          <a:p>
            <a:pPr marL="0" indent="0">
              <a:buNone/>
            </a:pPr>
            <a:r>
              <a:rPr lang="ru-RU" dirty="0" smtClean="0">
                <a:solidFill>
                  <a:schemeClr val="tx1"/>
                </a:solidFill>
              </a:rPr>
              <a:t>Основным аспектом в использовании </a:t>
            </a:r>
            <a:r>
              <a:rPr lang="ru-RU" dirty="0" err="1" smtClean="0">
                <a:solidFill>
                  <a:schemeClr val="tx1"/>
                </a:solidFill>
              </a:rPr>
              <a:t>гелиостанций</a:t>
            </a:r>
            <a:r>
              <a:rPr lang="ru-RU" dirty="0" smtClean="0">
                <a:solidFill>
                  <a:schemeClr val="tx1"/>
                </a:solidFill>
              </a:rPr>
              <a:t> является повышение  экологической безопасности в локальных территориях, т.е. снижение вредных выбросов от электрических и котельных установок в городах со сложной экологической обстановкой, в местах массового отдыха населения, санитарно-курортных местностях и заповедных зонах.</a:t>
            </a:r>
          </a:p>
          <a:p>
            <a:endParaRPr lang="ru-RU" dirty="0"/>
          </a:p>
        </p:txBody>
      </p:sp>
      <p:pic>
        <p:nvPicPr>
          <p:cNvPr id="3074" name="Picture 2" descr="C:\Users\Михаил\Desktop\bright_sun_some_cloud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08588" y="1916832"/>
            <a:ext cx="3716979" cy="343304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Заголовок 1"/>
          <p:cNvSpPr>
            <a:spLocks noGrp="1"/>
          </p:cNvSpPr>
          <p:nvPr>
            <p:ph type="title"/>
          </p:nvPr>
        </p:nvSpPr>
        <p:spPr>
          <a:xfrm>
            <a:off x="304800" y="457200"/>
            <a:ext cx="8686800" cy="739552"/>
          </a:xfrm>
        </p:spPr>
        <p:txBody>
          <a:bodyPr>
            <a:normAutofit/>
          </a:bodyPr>
          <a:lstStyle/>
          <a:p>
            <a:pPr algn="ctr"/>
            <a:r>
              <a:rPr lang="ru-RU" sz="2400" dirty="0"/>
              <a:t>Понятие и сущность солнечной энергии</a:t>
            </a:r>
          </a:p>
        </p:txBody>
      </p:sp>
    </p:spTree>
    <p:extLst>
      <p:ext uri="{BB962C8B-B14F-4D97-AF65-F5344CB8AC3E}">
        <p14:creationId xmlns:p14="http://schemas.microsoft.com/office/powerpoint/2010/main" xmlns="" val="2430202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268760"/>
            <a:ext cx="8208912" cy="5256584"/>
          </a:xfrm>
        </p:spPr>
        <p:txBody>
          <a:bodyPr>
            <a:normAutofit fontScale="92500" lnSpcReduction="20000"/>
          </a:bodyPr>
          <a:lstStyle/>
          <a:p>
            <a:pPr>
              <a:lnSpc>
                <a:spcPct val="90000"/>
              </a:lnSpc>
            </a:pPr>
            <a:r>
              <a:rPr lang="ru-RU" dirty="0" smtClean="0">
                <a:solidFill>
                  <a:schemeClr val="tx1"/>
                </a:solidFill>
                <a:effectLst/>
              </a:rPr>
              <a:t>возобновляемая энергетика (ВЭ) – это наиболее быстрый и дешевый способ решения проблем энергоснабжения (электроэнергия, тепло, топливо) удаленных труднодоступных населенных пунктов, не подключенных к сетям общего пользования, фактически речь идет о жизнеобеспечении 10 – 15 млн. человек;</a:t>
            </a:r>
          </a:p>
          <a:p>
            <a:pPr>
              <a:lnSpc>
                <a:spcPct val="90000"/>
              </a:lnSpc>
            </a:pPr>
            <a:r>
              <a:rPr lang="ru-RU" dirty="0" smtClean="0">
                <a:solidFill>
                  <a:schemeClr val="tx1"/>
                </a:solidFill>
                <a:effectLst/>
              </a:rPr>
              <a:t>сооружение энергетических установок возобновляемой энергетики – наиболее быстрый и дешевый способ энергообеспечения предприятий малого и среднего бизнеса, а это дополнительные рабочие места.</a:t>
            </a:r>
            <a:endParaRPr lang="ru-RU" dirty="0"/>
          </a:p>
        </p:txBody>
      </p:sp>
      <p:sp>
        <p:nvSpPr>
          <p:cNvPr id="6" name="Заголовок 1"/>
          <p:cNvSpPr>
            <a:spLocks noGrp="1"/>
          </p:cNvSpPr>
          <p:nvPr>
            <p:ph type="title"/>
          </p:nvPr>
        </p:nvSpPr>
        <p:spPr>
          <a:xfrm>
            <a:off x="304800" y="457200"/>
            <a:ext cx="8686800" cy="838200"/>
          </a:xfrm>
        </p:spPr>
        <p:txBody>
          <a:bodyPr>
            <a:normAutofit fontScale="90000"/>
          </a:bodyPr>
          <a:lstStyle/>
          <a:p>
            <a:pPr algn="ctr"/>
            <a:r>
              <a:rPr lang="ru-RU" sz="2700" dirty="0"/>
              <a:t>Положительные аспекты использования солнечной энергии</a:t>
            </a:r>
            <a:r>
              <a:rPr lang="ru-RU" dirty="0"/>
              <a:t/>
            </a:r>
            <a:br>
              <a:rPr lang="ru-RU" dirty="0"/>
            </a:br>
            <a:endParaRPr lang="ru-RU" dirty="0"/>
          </a:p>
        </p:txBody>
      </p:sp>
    </p:spTree>
    <p:extLst>
      <p:ext uri="{BB962C8B-B14F-4D97-AF65-F5344CB8AC3E}">
        <p14:creationId xmlns:p14="http://schemas.microsoft.com/office/powerpoint/2010/main" xmlns="" val="1837209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700" dirty="0"/>
              <a:t>Положительные аспекты использования солнечной энергии</a:t>
            </a:r>
            <a:r>
              <a:rPr lang="ru-RU" dirty="0"/>
              <a:t/>
            </a:r>
            <a:br>
              <a:rPr lang="ru-RU" dirty="0"/>
            </a:br>
            <a:endParaRPr lang="ru-RU" dirty="0"/>
          </a:p>
        </p:txBody>
      </p:sp>
      <p:sp>
        <p:nvSpPr>
          <p:cNvPr id="3" name="Объект 2"/>
          <p:cNvSpPr>
            <a:spLocks noGrp="1"/>
          </p:cNvSpPr>
          <p:nvPr>
            <p:ph idx="1"/>
          </p:nvPr>
        </p:nvSpPr>
        <p:spPr>
          <a:xfrm>
            <a:off x="304800" y="1554162"/>
            <a:ext cx="4699248" cy="4899173"/>
          </a:xfrm>
        </p:spPr>
        <p:txBody>
          <a:bodyPr>
            <a:normAutofit fontScale="55000" lnSpcReduction="20000"/>
          </a:bodyPr>
          <a:lstStyle/>
          <a:p>
            <a:r>
              <a:rPr lang="ru-RU" dirty="0">
                <a:solidFill>
                  <a:schemeClr val="tx1"/>
                </a:solidFill>
              </a:rPr>
              <a:t>крупные объекты возобновляемой энергетики – это сокращение дефицита мощности и энергии в дефицитных энергосистемах, т.е. устранение препятствий в развитии промышленности;</a:t>
            </a:r>
          </a:p>
          <a:p>
            <a:r>
              <a:rPr lang="ru-RU" dirty="0">
                <a:solidFill>
                  <a:schemeClr val="tx1"/>
                </a:solidFill>
              </a:rPr>
              <a:t>развитие возобновляемой энергетики – это развитие инновационных направлений в промышленности, расширение внутреннего спроса на изделия машиностроения, а также расширение экспортных возможностей. Только на основе расширения внутреннего спроса возможно устойчивое развитие страны, как справедливо утверждают настоящие экономисты всех общественных формаций.</a:t>
            </a:r>
          </a:p>
          <a:p>
            <a:endParaRPr lang="ru-RU" dirty="0"/>
          </a:p>
        </p:txBody>
      </p:sp>
      <p:pic>
        <p:nvPicPr>
          <p:cNvPr id="5122" name="Picture 2" descr="C:\Users\Михаил\Desktop\sun-03bc.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8024" y="1602837"/>
            <a:ext cx="4237118" cy="37703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491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4293096"/>
            <a:ext cx="8839200" cy="2232248"/>
          </a:xfrm>
        </p:spPr>
        <p:txBody>
          <a:bodyPr>
            <a:normAutofit fontScale="85000" lnSpcReduction="20000"/>
          </a:bodyPr>
          <a:lstStyle/>
          <a:p>
            <a:r>
              <a:rPr lang="ru-RU" dirty="0">
                <a:solidFill>
                  <a:schemeClr val="tx1"/>
                </a:solidFill>
              </a:rPr>
              <a:t>сооружение объектов возобновляемой энергетики не требует больших единовременных капитальных вложений и осуществляется за короткое время (один – три года), в отличии от 5 – 10 летних периодов строительства объектов традиционной энергетики;</a:t>
            </a:r>
          </a:p>
          <a:p>
            <a:endParaRPr lang="ru-RU" dirty="0"/>
          </a:p>
        </p:txBody>
      </p:sp>
      <p:pic>
        <p:nvPicPr>
          <p:cNvPr id="4" name="Picture 2" descr="C:\Users\Михаил\Desktop\15470569_1517135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745" y="692696"/>
            <a:ext cx="5184576" cy="37084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Заголовок 1"/>
          <p:cNvSpPr>
            <a:spLocks noGrp="1"/>
          </p:cNvSpPr>
          <p:nvPr>
            <p:ph type="title"/>
          </p:nvPr>
        </p:nvSpPr>
        <p:spPr>
          <a:xfrm>
            <a:off x="304800" y="457200"/>
            <a:ext cx="8686800" cy="838200"/>
          </a:xfrm>
        </p:spPr>
        <p:txBody>
          <a:bodyPr>
            <a:normAutofit fontScale="90000"/>
          </a:bodyPr>
          <a:lstStyle/>
          <a:p>
            <a:pPr algn="ctr"/>
            <a:r>
              <a:rPr lang="ru-RU" sz="2700" dirty="0"/>
              <a:t>Положительные аспекты использования солнечной энергии</a:t>
            </a:r>
            <a:r>
              <a:rPr lang="ru-RU" dirty="0"/>
              <a:t/>
            </a:r>
            <a:br>
              <a:rPr lang="ru-RU" dirty="0"/>
            </a:br>
            <a:endParaRPr lang="ru-RU" dirty="0"/>
          </a:p>
        </p:txBody>
      </p:sp>
    </p:spTree>
    <p:extLst>
      <p:ext uri="{BB962C8B-B14F-4D97-AF65-F5344CB8AC3E}">
        <p14:creationId xmlns:p14="http://schemas.microsoft.com/office/powerpoint/2010/main" xmlns="" val="7135026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228</TotalTime>
  <Words>818</Words>
  <Application>Microsoft Office PowerPoint</Application>
  <PresentationFormat>Экран (4:3)</PresentationFormat>
  <Paragraphs>145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Трек</vt:lpstr>
      <vt:lpstr>Гелиостанции.  Использование солнечной энергии. </vt:lpstr>
      <vt:lpstr>Содержание:</vt:lpstr>
      <vt:lpstr>Понятие и сущность солнечной энергии</vt:lpstr>
      <vt:lpstr>Понятие и сущность солнечной энергии</vt:lpstr>
      <vt:lpstr>Принцип работы установленных солнечных коллекторов.</vt:lpstr>
      <vt:lpstr>Понятие и сущность солнечной энергии</vt:lpstr>
      <vt:lpstr>Положительные аспекты использования солнечной энергии </vt:lpstr>
      <vt:lpstr>Положительные аспекты использования солнечной энергии </vt:lpstr>
      <vt:lpstr>Положительные аспекты использования солнечной энергии </vt:lpstr>
      <vt:lpstr>Отрицательные аспекты использования солнечной энергии </vt:lpstr>
      <vt:lpstr>Отрицательные аспекты использования солнечной энергии </vt:lpstr>
      <vt:lpstr>Отрицательные аспекты использования солнечной энергии </vt:lpstr>
      <vt:lpstr>Отрицательные аспекты использования солнечной энергии </vt:lpstr>
      <vt:lpstr>Современное состояние развития использования гелиостанций в СНГ и за рубежом. </vt:lpstr>
      <vt:lpstr>Перечень действующих и строящихся солнечных термодинамических станций, мощностью 100 МВт и более</vt:lpstr>
      <vt:lpstr>Слайд 16</vt:lpstr>
      <vt:lpstr>Создание электромобилей, с возможностью сбора солнечной энергии и автономной работы, также является приоритетным направление в развитии солнечной энергетики</vt:lpstr>
      <vt:lpstr>Слайд 18</vt:lpstr>
      <vt:lpstr>Доля использования солнечной энергии в структуре выполнимых источников энергии</vt:lpstr>
      <vt:lpstr>Слайд 20</vt:lpstr>
      <vt:lpstr>На практике солнечные коллекторы желательно применять не в качестве основного источника ГВС, а в качестве устройства для подогрева воды, поступающей в отопительную установку. В этом случае расход топлива резко снижается. При этом обеспечивается бесперебойная подача горячей воды и экономия средств на ГВС и отопление дома, если это дом для постоянного проживания. На дачах, в летнее время, для получения горячей воды, применяются различные виды солнечных коллекторов. От коллекторов заводского изготовления до самодельных устройств, изготовленных из подручных материалов. Различаются они, прежде всего, по эффективности. Заводской эффективнее, но стоит дороже. Практически бесплатно можно сделать коллектор с теплообменником от старого холодильника.</vt:lpstr>
      <vt:lpstr>Слайд 22</vt:lpstr>
      <vt:lpstr>Слайд 23</vt:lpstr>
      <vt:lpstr>Слайд 24</vt:lpstr>
      <vt:lpstr>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dc:creator>
  <cp:lastModifiedBy>Admin</cp:lastModifiedBy>
  <cp:revision>14</cp:revision>
  <dcterms:created xsi:type="dcterms:W3CDTF">2011-12-16T19:01:41Z</dcterms:created>
  <dcterms:modified xsi:type="dcterms:W3CDTF">2018-02-22T17:10:13Z</dcterms:modified>
</cp:coreProperties>
</file>