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Характеристика процедури реструктуризації (реорганізації) підприємства.</a:t>
            </a:r>
            <a:br>
              <a:rPr lang="uk-UA" sz="3200" dirty="0" smtClean="0"/>
            </a:br>
            <a:r>
              <a:rPr lang="uk-UA" sz="3200" dirty="0" smtClean="0"/>
              <a:t>2. Форми реструктуризації підприємства.</a:t>
            </a:r>
            <a:br>
              <a:rPr lang="uk-UA" sz="3200" dirty="0" smtClean="0"/>
            </a:br>
            <a:r>
              <a:rPr lang="uk-UA" sz="3200" dirty="0" smtClean="0"/>
              <a:t>3. Реорганізація підприємства як інструмент санації.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smtClean="0"/>
              <a:t>Тема </a:t>
            </a:r>
            <a:r>
              <a:rPr lang="uk-UA" b="1" smtClean="0"/>
              <a:t>13. </a:t>
            </a:r>
            <a:r>
              <a:rPr lang="ru-RU" b="1" dirty="0"/>
              <a:t>ФІНАНСОВА ДІЯЛЬНІСТЬ НА ЕТАПІ РЕОРГАНІЗАЦІЇ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В антимонопольних законодавствах більшості країн розрізняють горизонтальне злиття (приєднання) та вертикальне.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Горизонтальне </a:t>
            </a:r>
            <a:r>
              <a:rPr lang="uk-UA" sz="2100" b="1" dirty="0"/>
              <a:t>злиття (приєднання) - </a:t>
            </a:r>
            <a:r>
              <a:rPr lang="uk-UA" sz="2100" dirty="0"/>
              <a:t>це об’єднання двох фірм, які виробляють однаковий тип товару чи надають однакові послуги.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Вертикальне </a:t>
            </a:r>
            <a:r>
              <a:rPr lang="uk-UA" sz="2100" b="1" dirty="0"/>
              <a:t>злиття (приєднання) </a:t>
            </a:r>
            <a:r>
              <a:rPr lang="uk-UA" sz="2100" b="1" dirty="0" smtClean="0"/>
              <a:t>- </a:t>
            </a:r>
            <a:r>
              <a:rPr lang="uk-UA" sz="2100" dirty="0" smtClean="0"/>
              <a:t>це об’єднання одного підприємства з його постачальником сировини чи споживачем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Злиття </a:t>
            </a:r>
            <a:r>
              <a:rPr lang="uk-UA" sz="2100" b="1" dirty="0"/>
              <a:t>кількох підприємств в одне. </a:t>
            </a:r>
            <a:r>
              <a:rPr lang="uk-UA" sz="2100" dirty="0"/>
              <a:t>Така форма санаційної реорганізації, як злиття, означає об’єднання підприємства (або кількох підприємств), яке перебуває у фінансовій кризі, з іншим фінансово стійким підприємством (кількома підприємствами). У разі злиття підприємства всі майнові права та обов'язки кожного з них переходять до новоствореного підприємства. Бухгалтерські баланси підприємств консолідуються. Під час такої реорганізації активи і пасиви підприємств, що реорганізуються, у повному обсязі передаються підприємству-правонаступнику; підприємства, які злилися, припиняють господарську діяльність і втрачають свій юридичний статус.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394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 приєднанням. Приєднання - </a:t>
            </a:r>
            <a:r>
              <a:rPr lang="uk-UA" sz="2100" dirty="0"/>
              <a:t>це спосіб корпоративної реструктуризації, який передбачає приєднання всіх прав та обов'язків однієї або кількох юридичних осіб - право попередників до іншої юридичної особи - правонаступника.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Принципова </a:t>
            </a:r>
            <a:r>
              <a:rPr lang="uk-UA" sz="2100" b="1" dirty="0"/>
              <a:t>різниця між злиттям та приєднанням полягає в тому, що в першому випадку всі майнові права та обов'язки кількох юридичних осіб концентруються на балансі підприємства, яке створюється, а в другому - на балансі підприємства, що вже функціонує на момент прийняття рішення про приєднання.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3554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 підприємств, спрямована на їх розукрупнення (поділ, виділення).</a:t>
            </a:r>
          </a:p>
          <a:p>
            <a:pPr marL="0" indent="0" algn="just">
              <a:buNone/>
            </a:pPr>
            <a:r>
              <a:rPr lang="uk-UA" sz="2100" dirty="0"/>
              <a:t>1. Якщо в підприємства поряд із прибутковими секторами діяльності є багато збиткових виробництв.</a:t>
            </a:r>
          </a:p>
          <a:p>
            <a:pPr marL="0" indent="0" algn="just">
              <a:buNone/>
            </a:pPr>
            <a:r>
              <a:rPr lang="uk-UA" sz="2100" dirty="0"/>
              <a:t>2. У разі високого рівня диверсифікації сфер діяльності підприємств, які підлягають санації (якщо до таких підприємств виявляють інтерес кілька інвесторів (</a:t>
            </a:r>
            <a:r>
              <a:rPr lang="uk-UA" sz="2100" dirty="0" err="1"/>
              <a:t>санаторів</a:t>
            </a:r>
            <a:r>
              <a:rPr lang="uk-UA" sz="2100" dirty="0"/>
              <a:t>), котрі цікавляться різними ділянками виробництва).</a:t>
            </a:r>
          </a:p>
          <a:p>
            <a:pPr marL="0" indent="0" algn="just">
              <a:buNone/>
            </a:pPr>
            <a:r>
              <a:rPr lang="uk-UA" sz="2100" dirty="0"/>
              <a:t>3. Коли йдеться про </a:t>
            </a:r>
            <a:r>
              <a:rPr lang="uk-UA" sz="2100" dirty="0" err="1"/>
              <a:t>передприватизаційну</a:t>
            </a:r>
            <a:r>
              <a:rPr lang="uk-UA" sz="2100" dirty="0"/>
              <a:t> підготовку державних підприємств з метою підвищення їх інвестиційної привабливості.</a:t>
            </a:r>
          </a:p>
          <a:p>
            <a:pPr marL="0" indent="0" algn="just">
              <a:buNone/>
            </a:pPr>
            <a:r>
              <a:rPr lang="uk-UA" sz="2100" dirty="0"/>
              <a:t>4. За рішенням антимонопольних органів.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Головною </a:t>
            </a:r>
            <a:r>
              <a:rPr lang="uk-UA" sz="2100" b="1" dirty="0"/>
              <a:t>метою розукрупнення підприємств, які перебувають у фінансовій кризі, є </a:t>
            </a:r>
            <a:r>
              <a:rPr lang="uk-UA" sz="2100" dirty="0"/>
              <a:t>виокремлення </a:t>
            </a:r>
            <a:r>
              <a:rPr lang="uk-UA" sz="2100" dirty="0" err="1"/>
              <a:t>санаційно</a:t>
            </a:r>
            <a:r>
              <a:rPr lang="uk-UA" sz="2100" dirty="0"/>
              <a:t> спроможних виробничих підрозділів (виробництв) для проведення їх оздоровлення й оформлення як самостійних юридичних осіб.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Реорганізація </a:t>
            </a:r>
            <a:r>
              <a:rPr lang="uk-UA" sz="2100" b="1" dirty="0"/>
              <a:t>поділом. Поділ - </a:t>
            </a:r>
            <a:r>
              <a:rPr lang="uk-UA" sz="2100" dirty="0"/>
              <a:t>це спосіб реорганізації, який полягає в тому, що юридична особа припиняє свою діяльність, а на її базі створюється кілька нових підприємств, оформлених у вигляді самостійних юридичних осіб.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Реорганізація </a:t>
            </a:r>
            <a:r>
              <a:rPr lang="uk-UA" sz="2100" b="1" dirty="0"/>
              <a:t>виокремленням</a:t>
            </a:r>
            <a:r>
              <a:rPr lang="uk-UA" sz="2100" dirty="0"/>
              <a:t>. Коли йдеться про виокремлення, нова юридична особа (особи) створюються з використанням лише частини належного реорганізованому підприємству майна. Залишкова частина є базою для продовження господарської діяльності.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465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Перетворення як окремий випадок реорганізації підприємств.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Перетворення </a:t>
            </a:r>
            <a:r>
              <a:rPr lang="uk-UA" sz="2100" b="1" dirty="0"/>
              <a:t>- </a:t>
            </a:r>
            <a:r>
              <a:rPr lang="uk-UA" sz="2100" dirty="0"/>
              <a:t>це спосіб реорганізації, що передбачає зміну форми власності або організаційно-правової форми юридичної особи без припинення господарської діяльності підприємства. Коли одне підприємство перетворюється на інше, до підприємства, яке щойно виникло, переходять усі майнові права та обов'язки колишнього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Частка </a:t>
            </a:r>
            <a:r>
              <a:rPr lang="uk-UA" sz="2100" dirty="0"/>
              <a:t>(у відсотках) кожного засновника (учасника) у статутному фонді підприємства, що реорганізується, має дорівнювати його частці у статутному фонді товариства, створеного в результаті перетворення.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264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9331" y="188640"/>
            <a:ext cx="763284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/>
              <a:t>У </a:t>
            </a:r>
            <a:r>
              <a:rPr lang="uk-UA" sz="1600" dirty="0"/>
              <a:t>світовій і вітчизняній теорії та практиці одним із поширених засобів фінансового оздоровлення підприємства є </a:t>
            </a:r>
            <a:r>
              <a:rPr lang="uk-UA" sz="1600" b="1" dirty="0"/>
              <a:t>реструктуризація.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Окремі </a:t>
            </a:r>
            <a:r>
              <a:rPr lang="uk-UA" sz="1600" b="1" dirty="0"/>
              <a:t>особливості реструктуризації, зводяться до наступного:</a:t>
            </a:r>
          </a:p>
          <a:p>
            <a:pPr algn="just"/>
            <a:r>
              <a:rPr lang="uk-UA" sz="1600" dirty="0"/>
              <a:t>- по-перше, реструктуризація забезпечує виживання підприємству, таким чином, виступає як їх захисна реакція;</a:t>
            </a:r>
          </a:p>
          <a:p>
            <a:pPr algn="just"/>
            <a:r>
              <a:rPr lang="uk-UA" sz="1600" dirty="0"/>
              <a:t>- по-друге, реструктуризація, націлена (крім виживання) ще й на досягнення фінансово-економічних успіхів;</a:t>
            </a:r>
          </a:p>
          <a:p>
            <a:pPr algn="just"/>
            <a:r>
              <a:rPr lang="uk-UA" sz="1600" dirty="0"/>
              <a:t>- по-третє, вона пов'язана зі зміною форми власності і звідси - реструктуризація полягає у повній або частковій зміні власника статутного фонду (юридичної особи-банкрута) на користь </a:t>
            </a:r>
            <a:r>
              <a:rPr lang="uk-UA" sz="1600" dirty="0" err="1"/>
              <a:t>санатора</a:t>
            </a:r>
            <a:r>
              <a:rPr lang="uk-UA" sz="1600" dirty="0"/>
              <a:t>;</a:t>
            </a:r>
          </a:p>
          <a:p>
            <a:pPr algn="just"/>
            <a:r>
              <a:rPr lang="uk-UA" sz="1600" dirty="0"/>
              <a:t>- по-четверте реструктуризація пов'язується зі зміною форм і методів управління виробництвом;</a:t>
            </a:r>
          </a:p>
          <a:p>
            <a:pPr algn="just"/>
            <a:r>
              <a:rPr lang="uk-UA" sz="1600" dirty="0"/>
              <a:t>- по-п'яте, реструктуризація виступає як трансформація виробництва та зміна відносин з контрагентами;</a:t>
            </a:r>
          </a:p>
          <a:p>
            <a:pPr algn="just"/>
            <a:r>
              <a:rPr lang="uk-UA" sz="1600" dirty="0"/>
              <a:t>- по-шосте, реструктуризація повинна забезпечувати зростання ринкової вартості підприємства за рахунок можливих внутрішніх змін (мобілізації внутрішніх резервів удосконалення усіх аспектів діяльності).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Отже</a:t>
            </a:r>
            <a:r>
              <a:rPr lang="uk-UA" sz="1600" b="1" dirty="0"/>
              <a:t>, реструктуризація (реорганізація) підприємств - </a:t>
            </a:r>
            <a:r>
              <a:rPr lang="uk-UA" sz="1600" dirty="0"/>
              <a:t>це сукупність організаційно-господарських, фінансово-економічних, правових, технічних заходів, спрямованих на реорганізацію підприємства, зміну форм власності, управління, організаційно-правової форми, що сприятиме фінансовому оздоровленню підприємства, збільшення обсягів випуску конкурентоспроможної продукції, підвищення ефективності виробництва та задоволення вимог кредиторів.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Розрізняють такі форми реструктуризації:</a:t>
            </a:r>
          </a:p>
          <a:p>
            <a:pPr marL="0" indent="0" algn="just">
              <a:buNone/>
            </a:pPr>
            <a:r>
              <a:rPr lang="uk-UA" sz="2400" dirty="0" smtClean="0"/>
              <a:t>- реструктуризація виробництва;</a:t>
            </a:r>
          </a:p>
          <a:p>
            <a:pPr marL="0" indent="0" algn="just">
              <a:buNone/>
            </a:pPr>
            <a:r>
              <a:rPr lang="uk-UA" sz="2400" dirty="0" smtClean="0"/>
              <a:t>- реструктуризація активів;</a:t>
            </a:r>
          </a:p>
          <a:p>
            <a:pPr marL="0" indent="0" algn="just">
              <a:buNone/>
            </a:pPr>
            <a:r>
              <a:rPr lang="uk-UA" sz="2400" dirty="0" smtClean="0"/>
              <a:t>- фінансова реструктуризація;</a:t>
            </a:r>
          </a:p>
          <a:p>
            <a:pPr marL="0" indent="0" algn="just">
              <a:buNone/>
            </a:pPr>
            <a:r>
              <a:rPr lang="uk-UA" sz="2400" dirty="0" smtClean="0"/>
              <a:t>- корпоративна реструктуризація (реорганізація)</a:t>
            </a:r>
            <a:r>
              <a:rPr lang="ru-RU" sz="2400" dirty="0" smtClean="0"/>
              <a:t>. </a:t>
            </a: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Реструктуризація виробництва передбачає внесення змін до організаційної та у виробничо-господарську сфери підприємства з метою підвищення його рентабельності та конкурентоспроможності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зміна керівництва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упровадження нових, прогресивних форм та методів управління;</a:t>
            </a:r>
          </a:p>
          <a:p>
            <a:pPr marL="0" indent="0" algn="just">
              <a:buNone/>
            </a:pPr>
            <a:r>
              <a:rPr lang="uk-UA" sz="2100" dirty="0"/>
              <a:t>- диверсифікація асортименту продукції;</a:t>
            </a:r>
          </a:p>
          <a:p>
            <a:pPr marL="0" indent="0" algn="just">
              <a:buNone/>
            </a:pPr>
            <a:r>
              <a:rPr lang="uk-UA" sz="2100" dirty="0"/>
              <a:t>- поліпшення якості продукції;</a:t>
            </a:r>
          </a:p>
          <a:p>
            <a:pPr marL="0" indent="0" algn="just">
              <a:buNone/>
            </a:pPr>
            <a:r>
              <a:rPr lang="uk-UA" sz="2100" dirty="0"/>
              <a:t>- підвищення ефективності маркетингу;</a:t>
            </a:r>
          </a:p>
          <a:p>
            <a:pPr marL="0" indent="0" algn="just">
              <a:buNone/>
            </a:pPr>
            <a:r>
              <a:rPr lang="uk-UA" sz="2100" dirty="0"/>
              <a:t>- зменшення витрат на виробництво;</a:t>
            </a:r>
          </a:p>
          <a:p>
            <a:pPr marL="0" indent="0" algn="just">
              <a:buNone/>
            </a:pPr>
            <a:r>
              <a:rPr lang="uk-UA" sz="2100" dirty="0"/>
              <a:t>- скорочення чисельності зайнятих на підприємстві.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Реструктуризація активів передбачає внесення змін до структури та розмірів активів підприємства з метою підвищення його рентабельності і конкурентоспроможності.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продаж частини основних фондів;</a:t>
            </a:r>
          </a:p>
          <a:p>
            <a:pPr marL="0" indent="0" algn="just">
              <a:buNone/>
            </a:pPr>
            <a:r>
              <a:rPr lang="uk-UA" sz="2100" dirty="0"/>
              <a:t>- продаж зайвого обладнання, запасів сировини та матеріалів тощо;</a:t>
            </a:r>
          </a:p>
          <a:p>
            <a:pPr marL="0" indent="0" algn="just">
              <a:buNone/>
            </a:pPr>
            <a:r>
              <a:rPr lang="uk-UA" sz="2100" dirty="0"/>
              <a:t>- продаж окремих підрозділів підприємства;</a:t>
            </a:r>
          </a:p>
          <a:p>
            <a:pPr marL="0" indent="0" algn="just">
              <a:buNone/>
            </a:pPr>
            <a:r>
              <a:rPr lang="uk-UA" sz="2100" dirty="0"/>
              <a:t>- зворотний лізинг;</a:t>
            </a:r>
          </a:p>
          <a:p>
            <a:pPr marL="0" indent="0" algn="just">
              <a:buNone/>
            </a:pPr>
            <a:r>
              <a:rPr lang="uk-UA" sz="2100" dirty="0"/>
              <a:t>- реалізація окремих видів фінансових вкладень;</a:t>
            </a:r>
          </a:p>
          <a:p>
            <a:pPr marL="0" indent="0" algn="just">
              <a:buNone/>
            </a:pPr>
            <a:r>
              <a:rPr lang="uk-UA" sz="2100" dirty="0"/>
              <a:t>- рефінансування дебіторської заборгованості.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Фінансова реструктуризація пов'язана зі зміною структури й розмірів власного та позичкового капіталу, а також зі змінами в інвестиційній діяльності підприємства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заборгованості перед кредиторами;</a:t>
            </a:r>
          </a:p>
          <a:p>
            <a:pPr marL="0" indent="0" algn="just">
              <a:buNone/>
            </a:pPr>
            <a:r>
              <a:rPr lang="uk-UA" sz="2100" dirty="0"/>
              <a:t>- одержання додаткових кредитів;</a:t>
            </a:r>
          </a:p>
          <a:p>
            <a:pPr marL="0" indent="0" algn="just">
              <a:buNone/>
            </a:pPr>
            <a:r>
              <a:rPr lang="uk-UA" sz="2100" dirty="0"/>
              <a:t>- збільшення статутного фонду;</a:t>
            </a:r>
          </a:p>
          <a:p>
            <a:pPr marL="0" indent="0" algn="just">
              <a:buNone/>
            </a:pPr>
            <a:r>
              <a:rPr lang="uk-UA" sz="2100" dirty="0"/>
              <a:t>- заморожування інвестиційних вкладень.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Найскладнішим видом реструктуризації є корпоративна реструктуризація. </a:t>
            </a:r>
            <a:r>
              <a:rPr lang="uk-UA" sz="2100" dirty="0"/>
              <a:t>Вона передбачає реорганізацію підприємства, що має на меті змінити власника статутного фонду, створення нових юридичних осіб і (або) нову організаційно-правову форму діяльності. </a:t>
            </a:r>
            <a:r>
              <a:rPr lang="uk-UA" sz="2100" b="1" dirty="0"/>
              <a:t>У межах такої реструктуризації виконують:</a:t>
            </a:r>
          </a:p>
          <a:p>
            <a:pPr marL="0" indent="0" algn="just">
              <a:buNone/>
            </a:pPr>
            <a:r>
              <a:rPr lang="uk-UA" sz="2100" dirty="0"/>
              <a:t>- часткову або повну приватизацію;</a:t>
            </a:r>
          </a:p>
          <a:p>
            <a:pPr marL="0" indent="0" algn="just">
              <a:buNone/>
            </a:pPr>
            <a:r>
              <a:rPr lang="uk-UA" sz="2100" dirty="0"/>
              <a:t>- поділ великих підприємств на частини;</a:t>
            </a:r>
          </a:p>
          <a:p>
            <a:pPr marL="0" indent="0" algn="just">
              <a:buNone/>
            </a:pPr>
            <a:r>
              <a:rPr lang="uk-UA" sz="2100" dirty="0"/>
              <a:t>- виокремлення з великих підприємств тих чи інших підрозділів, зокрема об'єктів </a:t>
            </a:r>
            <a:r>
              <a:rPr lang="uk-UA" sz="2100" dirty="0" err="1"/>
              <a:t>соцкультпобуту</a:t>
            </a:r>
            <a:r>
              <a:rPr lang="uk-UA" sz="2100" dirty="0"/>
              <a:t> та інших підрозділів;</a:t>
            </a:r>
          </a:p>
          <a:p>
            <a:pPr marL="0" indent="0" algn="just">
              <a:buNone/>
            </a:pPr>
            <a:r>
              <a:rPr lang="uk-UA" sz="2100" dirty="0"/>
              <a:t>- приєднання до інших чи злиття з іншими, потужнішими підприємствами.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Перш </a:t>
            </a:r>
            <a:r>
              <a:rPr lang="uk-UA" sz="2100" dirty="0"/>
              <a:t>ніж вдатися до санаційної реорганізації, слід поглиблено проаналізувати фінансово-господарський стан підприємства, яке перебуває в кризі, з огляду на основні характеристики його діяльності, на основі результатів аналізу робиться висновок про санаційну спроможність підприємства. Якщо прийнято рішення про його реорганізацію, потрібно розробити </a:t>
            </a:r>
            <a:r>
              <a:rPr lang="uk-UA" sz="2100" b="1" dirty="0"/>
              <a:t>план реорганізаційних заходів, який має містити:</a:t>
            </a:r>
          </a:p>
          <a:p>
            <a:pPr marL="0" indent="0" algn="just">
              <a:buNone/>
            </a:pPr>
            <a:r>
              <a:rPr lang="uk-UA" sz="2100" dirty="0"/>
              <a:t>- економічне обґрунтування необхідності проведення реструктуризації;</a:t>
            </a:r>
          </a:p>
          <a:p>
            <a:pPr marL="0" indent="0" algn="just">
              <a:buNone/>
            </a:pPr>
            <a:r>
              <a:rPr lang="uk-UA" sz="2100" dirty="0"/>
              <a:t>- пропозиції щодо форм та методів реорганізації;</a:t>
            </a:r>
          </a:p>
          <a:p>
            <a:pPr marL="0" indent="0" algn="just">
              <a:buNone/>
            </a:pPr>
            <a:r>
              <a:rPr lang="uk-UA" sz="2100" dirty="0"/>
              <a:t>- витрати на здійснення реструктуризації та джерел їх фінансування;</a:t>
            </a:r>
          </a:p>
          <a:p>
            <a:pPr marL="0" indent="0" algn="just">
              <a:buNone/>
            </a:pPr>
            <a:r>
              <a:rPr lang="uk-UA" sz="2100" dirty="0"/>
              <a:t>- конкретні заходи, спрямовані на реалізацію плану;</a:t>
            </a:r>
          </a:p>
          <a:p>
            <a:pPr marL="0" indent="0" algn="just">
              <a:buNone/>
            </a:pPr>
            <a:r>
              <a:rPr lang="uk-UA" sz="2100" dirty="0"/>
              <a:t>- оцінювання ефективності проекту реструктуризації.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За формальними ознаками розглядаються три види реорганізації:</a:t>
            </a:r>
          </a:p>
          <a:p>
            <a:pPr marL="0" indent="0" algn="just">
              <a:buNone/>
            </a:pPr>
            <a:r>
              <a:rPr lang="uk-UA" sz="2100" dirty="0"/>
              <a:t>- спрямовану на укрупнення підприємства (злиття, приєднання);</a:t>
            </a:r>
          </a:p>
          <a:p>
            <a:pPr marL="0" indent="0" algn="just">
              <a:buNone/>
            </a:pPr>
            <a:r>
              <a:rPr lang="uk-UA" sz="2100" dirty="0"/>
              <a:t>- спрямовану на подрібнення підприємства (поділ, виділення);</a:t>
            </a:r>
          </a:p>
          <a:p>
            <a:pPr marL="0" indent="0" algn="just">
              <a:buNone/>
            </a:pPr>
            <a:r>
              <a:rPr lang="uk-UA" sz="2100" dirty="0"/>
              <a:t>- без змін розмірів підприємства (перетворення).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Реорганізація, спрямована на укрупнення підприємств (злиття, приєднання).</a:t>
            </a:r>
          </a:p>
          <a:p>
            <a:pPr marL="0" indent="0" algn="ctr">
              <a:buNone/>
            </a:pPr>
            <a:r>
              <a:rPr lang="uk-UA" sz="2100" b="1" dirty="0"/>
              <a:t>До основних форм реорганізації, результатом яких є укрупнення підприємств, належить злиття кількох підприємств в одне, а також приєднання одного або кількох підприємств до іншого.</a:t>
            </a:r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основних мотивів, які можуть спонукати </a:t>
            </a:r>
            <a:r>
              <a:rPr lang="uk-UA" sz="2100" b="1" dirty="0" err="1"/>
              <a:t>санатора</a:t>
            </a:r>
            <a:r>
              <a:rPr lang="uk-UA" sz="2100" b="1" dirty="0"/>
              <a:t> до реорганізації поглинанням чи злиттям з підприємством, що перебуває у фінансовій кризі, можна віднести такі:</a:t>
            </a:r>
          </a:p>
          <a:p>
            <a:pPr marL="0" indent="0" algn="just">
              <a:buNone/>
            </a:pPr>
            <a:r>
              <a:rPr lang="uk-UA" sz="2100" dirty="0" smtClean="0"/>
              <a:t>1. Ефект </a:t>
            </a:r>
            <a:r>
              <a:rPr lang="uk-UA" sz="2100" dirty="0"/>
              <a:t>синергізму. Синергізм - це умова, за якої загальний результат є більшим від суми часток. Коли йдеться про реорганізацію, спрямовану на використання ефекту синергізму, вартість підприємства в її результаті перевищує сумарну вартість окремих підприємств до реорганізації. Ефект синергізму виникає завдяки дії таких чинників:</a:t>
            </a:r>
          </a:p>
          <a:p>
            <a:pPr marL="0" indent="0" algn="just">
              <a:buNone/>
            </a:pPr>
            <a:r>
              <a:rPr lang="uk-UA" sz="2100" dirty="0" smtClean="0"/>
              <a:t>а) економія </a:t>
            </a:r>
            <a:r>
              <a:rPr lang="uk-UA" sz="2100" dirty="0"/>
              <a:t>на витратах, яка виявляється зі зростанням масштабів виробництва;</a:t>
            </a:r>
          </a:p>
          <a:p>
            <a:pPr marL="0" indent="0" algn="just">
              <a:buNone/>
            </a:pPr>
            <a:r>
              <a:rPr lang="uk-UA" sz="2100" dirty="0" smtClean="0"/>
              <a:t>б) економія </a:t>
            </a:r>
            <a:r>
              <a:rPr lang="uk-UA" sz="2100" dirty="0"/>
              <a:t>фінансових ресурсів;</a:t>
            </a:r>
          </a:p>
          <a:p>
            <a:pPr marL="0" indent="0" algn="just">
              <a:buNone/>
            </a:pPr>
            <a:r>
              <a:rPr lang="uk-UA" sz="2100" dirty="0" smtClean="0"/>
              <a:t>в) збільшення </a:t>
            </a:r>
            <a:r>
              <a:rPr lang="uk-UA" sz="2100" dirty="0"/>
              <a:t>влади на ринку.</a:t>
            </a:r>
          </a:p>
          <a:p>
            <a:pPr marL="0" indent="0" algn="just">
              <a:buNone/>
            </a:pPr>
            <a:r>
              <a:rPr lang="uk-UA" sz="2100" dirty="0" smtClean="0"/>
              <a:t>2. Прагнення </a:t>
            </a:r>
            <a:r>
              <a:rPr lang="uk-UA" sz="2100" dirty="0"/>
              <a:t>заволодіти ліцензіями, патентами, ноу-хау, які є в розпорядженні підприємства, що перебуває в кризі.</a:t>
            </a:r>
          </a:p>
          <a:p>
            <a:pPr marL="0" indent="0" algn="just">
              <a:buNone/>
            </a:pPr>
            <a:r>
              <a:rPr lang="uk-UA" sz="2100" dirty="0" smtClean="0"/>
              <a:t>3. Отримання </a:t>
            </a:r>
            <a:r>
              <a:rPr lang="uk-UA" sz="2100" dirty="0"/>
              <a:t>надійного постачальника факторів виробництва.</a:t>
            </a:r>
          </a:p>
          <a:p>
            <a:pPr marL="0" indent="0" algn="just">
              <a:buNone/>
            </a:pPr>
            <a:r>
              <a:rPr lang="uk-UA" sz="2100" dirty="0"/>
              <a:t>4. Податкові переваги. Прибуткова фірма може придбати компанію, яка має від'ємний об'єкт оподаткування, і таким чином отримати економію на податкових платежах.</a:t>
            </a:r>
          </a:p>
          <a:p>
            <a:pPr marL="0" indent="0" algn="just">
              <a:buNone/>
            </a:pPr>
            <a:r>
              <a:rPr lang="uk-UA" sz="2100" dirty="0"/>
              <a:t>5. Придбання активів за ціною, нижчою за їх вартість заміщення, передача технологічних та управлінських знань та навичок.</a:t>
            </a:r>
          </a:p>
          <a:p>
            <a:pPr marL="0" indent="0" algn="just">
              <a:buNone/>
            </a:pPr>
            <a:r>
              <a:rPr lang="uk-UA" sz="2100" dirty="0"/>
              <a:t>6. Диверсифікація активів та діяльність з метою зменшення ризиків.</a:t>
            </a:r>
          </a:p>
          <a:p>
            <a:pPr marL="0" indent="0" algn="just">
              <a:buNone/>
            </a:pPr>
            <a:r>
              <a:rPr lang="uk-UA" sz="2100" dirty="0"/>
              <a:t>7. Попередження захоплення компанії конкурентами та збереження контролю над підприємством.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49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1351</Words>
  <Application>Microsoft Office PowerPoint</Application>
  <PresentationFormat>Экран (4:3)</PresentationFormat>
  <Paragraphs>138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1. Характеристика процедури реструктуризації (реорганізації) підприємства. 2. Форми реструктуризації підприємства. 3. Реорганізація підприємства як інструмент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32</cp:revision>
  <dcterms:created xsi:type="dcterms:W3CDTF">2020-08-26T06:53:27Z</dcterms:created>
  <dcterms:modified xsi:type="dcterms:W3CDTF">2023-10-26T06:11:50Z</dcterms:modified>
</cp:coreProperties>
</file>