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</p:sldMasterIdLst>
  <p:sldIdLst>
    <p:sldId id="256" r:id="rId5"/>
    <p:sldId id="257" r:id="rId6"/>
    <p:sldId id="258" r:id="rId7"/>
    <p:sldId id="259" r:id="rId8"/>
    <p:sldId id="260" r:id="rId9"/>
    <p:sldId id="273" r:id="rId10"/>
    <p:sldId id="294" r:id="rId11"/>
    <p:sldId id="277" r:id="rId12"/>
    <p:sldId id="293" r:id="rId13"/>
    <p:sldId id="291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1" r:id="rId24"/>
    <p:sldId id="272" r:id="rId25"/>
    <p:sldId id="279" r:id="rId26"/>
    <p:sldId id="298" r:id="rId2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E8D5-C8FD-4E69-A063-6DFF9918136F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1BD22-7FAA-4EE4-87CA-5FBA49C5C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A26B4-79C2-4BD1-93AE-F379E29DAE0B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B4BD-4CE0-43BA-8EC7-B303BFE21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1FF5-3C9D-480F-8C2D-6FE71B45036A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9A7E-E249-4562-BF26-47A66FDF4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84606-DAF3-4D44-ADA0-8A9A3A29EE01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C5C4-F364-4C5A-8DE3-809A36567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ADA3-6834-42EB-8847-B37A82FB6F7F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F18D-B265-416A-926B-501E985AD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2134-4F5C-4CDD-8A4C-4B0AB3756F3A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ADAB-3F28-4305-8269-3BFE5CA7F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44E8B-46A2-4E48-99B8-8ECB993CA9C4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5EBBD-8FED-4D63-B582-192E89171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E12C7-07F5-4289-9AB0-76AFEEFA1BD7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598C-2188-4FF7-AAAB-73F768222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3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70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25E4-19FB-461A-8537-1678F79C79D1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D556D-4AF3-44F7-BEAB-10298CC26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56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81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16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7116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946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70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71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87ACF-870C-4B74-9DED-8D26C1856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48961-DB8F-4586-9139-3D95DF85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25E2B7-9724-459B-A73F-2A33CF90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ECC78F-E95B-46AC-A6F1-00D5F241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964A0-2670-402B-8C1B-4C436F7A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76FD5-39A3-4868-B1E2-6928034114AC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4299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DAA58-CEBE-40FD-940D-C0890A85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CB5FDC-0946-48BA-B720-CFEEAC5A8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BC13B-688C-47CD-95A3-79669573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01A49-8F87-43B4-9599-9237D50C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4AEC1-A3B6-43FC-9F3D-EE48A740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C5EE8-AA22-493A-984F-0C7191A33394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59958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A2B0-5C5C-44F4-8EC2-29F088018B10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F263-62F4-472E-A6B1-A8DE020FE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2C019-D6CF-46D0-BA8D-E31A0472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D4F42B-6492-4BA4-8F84-3641537A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A1ABEE-B9F9-4B01-910F-D957E325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447E4-30BF-4DFE-98A5-FA405A91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9BEE3-2C46-4BFA-B972-D95D8468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15DA1-3210-41D5-9D81-7B902E61956B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458188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2C2EC-FF72-4FC4-83F2-6175A29C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92C90-5EDD-4DED-8FA2-9FD7EAA0A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BA0EF7-88C7-4439-930A-686363189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F10120-02CB-4DFF-B164-D8F61717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FA7E19-302D-49D8-AAE5-C6BA10F9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E8D12A-5A75-431A-99F6-B5233381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D392C-12E2-45A5-AC88-E604243F960E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912182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45991-F48D-4814-B242-45DB729E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516CF3-A074-4400-B83D-48C3557DD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B8FB7C-1A46-4E23-A1F7-65C20811E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519D4A-439D-48AF-8B87-9150880E2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462BC3-94DF-4E12-8B98-2B8BB0613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5B553-C13D-44F8-BE1E-34B33D9C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04D6CD-1BDC-462A-9C83-D6A75911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61EC6E-647B-40B7-80BE-E23F1B34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1901A-549E-4658-B225-E9D47334701E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014739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6D930-A51E-41A0-90B5-11E74DDD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003456-E0E3-4C04-91DE-DCA1B96F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913F0A-4020-41D6-A1CF-EBB8E629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3DCACE-1824-4182-AF6E-D28F9F85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AC347-60F6-4420-8849-B300C6C9B6F6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55400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377EC5-265C-4E2A-BA56-72CB3F6F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30FCB1-398F-4AE7-AFCD-6A83A4A8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D9E3A5-6C10-490C-A5C3-8A88F788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CD57B-9B08-4A4C-B9C9-A5CC8DC7E443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167319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03EDD-4D97-4F20-961A-F1611A91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EB040-7943-4B2B-AD04-9D80203C1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960A8-08F3-4379-BD48-AAE2BE3AF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EF560-D413-414B-B2B8-A1B387C2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222291-7E20-4AC3-9540-33C7EA32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F1B2A-A966-468C-976A-B404915F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573E-7A68-41B4-A92C-ACC93E1A3EB4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542649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428B3-3AFB-4C50-8676-AA1D4D63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879E4C-A4D0-4488-9A18-088F05043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F96DA-2221-4F27-9A78-1475E7D3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EA-C69F-4E2B-B35F-9FCCE4EE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598097-21BC-4AF6-9E56-9BE08341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902AF8-65D8-4AA5-8082-B513B25D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97BCF-D043-4ADB-92FD-AE76111886A9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93070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51FF0-7661-4432-B865-7E18AF61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AB3584-B031-4D2A-A1EA-D19455EA1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86FC26-B876-4B69-80AC-0FE1934C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2CDCCB-5D1F-4A21-B646-1A7E5E60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44BEA-48AF-401F-83FC-8C077333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F28ED-EC31-4A00-8F4B-BD6B12C00C3A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89343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6FDFAD-7B76-4D0F-8251-1B45D9B53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F3D0D4-CB7B-4333-943D-5DDCB6FF9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12FE41-9C1C-4F84-8D85-F7EC713F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E39D0-23BB-46EB-9FF0-518B769F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2FF60-DB43-4AC8-AD1E-8391BE6B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2A662-A1B8-4613-871A-9E947C16EA77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514726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74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B3D0-05E1-4C58-9E6C-BBF4C9D4CA3F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5ADF-42EF-4617-BF2C-7E839BF09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869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446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709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328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698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941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44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464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91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02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E7D1-2317-4039-8A9E-192B0024A7AB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9373F-E6C0-4380-93B4-4C9F7958A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C9A7-307D-4060-A069-E0619F14A668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E297C-5045-4B81-9B16-C53B2E6A3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15338-70E4-46E0-816E-1867ACF55BEB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0EA2-7C25-4D4A-A448-8EA59E484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FFBE-5BAB-45F9-B508-3D174025969C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EE35-C574-48AC-AB12-AFAB73205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052F7-DCDA-4578-896B-F4EAC01767E0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3F0C-663E-423A-8DCD-016446CD9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6A5EB1-6762-4C54-B1AE-46471AC6D811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B0CE0-588E-48E8-9F9B-2B2AE2ECB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78" r:id="rId11"/>
    <p:sldLayoutId id="2147483667" r:id="rId12"/>
    <p:sldLayoutId id="2147483679" r:id="rId13"/>
    <p:sldLayoutId id="2147483666" r:id="rId14"/>
    <p:sldLayoutId id="2147483665" r:id="rId15"/>
    <p:sldLayoutId id="214748366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DF1BAB1-BDD0-41C8-A57B-612EF10065A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61638DC-1F3F-4561-A479-FE97B4FD6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0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4DEE06-F0F1-4F50-B940-C3AD1C11E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A98305-F19D-4301-B618-BDA219CA9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/>
              <a:t>Образец текста</a:t>
            </a:r>
          </a:p>
          <a:p>
            <a:pPr lvl="1"/>
            <a:r>
              <a:rPr lang="uk-UA" altLang="ru-RU"/>
              <a:t>Второй уровень</a:t>
            </a:r>
          </a:p>
          <a:p>
            <a:pPr lvl="2"/>
            <a:r>
              <a:rPr lang="uk-UA" altLang="ru-RU"/>
              <a:t>Третий уровень</a:t>
            </a:r>
          </a:p>
          <a:p>
            <a:pPr lvl="3"/>
            <a:r>
              <a:rPr lang="uk-UA" altLang="ru-RU"/>
              <a:t>Четвертый уровень</a:t>
            </a:r>
          </a:p>
          <a:p>
            <a:pPr lvl="4"/>
            <a:r>
              <a:rPr lang="uk-UA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558123-9719-4DF9-9216-8CAF052EB2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2FA6B9-7BE4-455B-93C3-B77A1DA7A8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45E1ADF-B332-412D-95AB-E07731C417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B78AC8-0572-44FC-820D-E8C95A509613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6214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46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Вознесенівський - Офіційний сайт Запорізької міської рад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050925" y="324674"/>
            <a:ext cx="9950010" cy="2062103"/>
          </a:xfrm>
        </p:spPr>
        <p:txBody>
          <a:bodyPr wrap="square" anchor="ctr">
            <a:spAutoFit/>
          </a:bodyPr>
          <a:lstStyle/>
          <a:p>
            <a:pPr algn="ctr" defTabSz="914400"/>
            <a:r>
              <a:rPr lang="uk-UA" altLang="ru-RU" sz="3200" b="1" dirty="0">
                <a:solidFill>
                  <a:schemeClr val="tx1"/>
                </a:solidFill>
                <a:latin typeface="Arial" charset="0"/>
              </a:rPr>
              <a:t>Звіт</a:t>
            </a:r>
            <a:br>
              <a:rPr lang="uk-UA" altLang="ru-RU" sz="3200" dirty="0">
                <a:solidFill>
                  <a:schemeClr val="tx1"/>
                </a:solidFill>
                <a:latin typeface="Arial" charset="0"/>
              </a:rPr>
            </a:br>
            <a:r>
              <a:rPr lang="uk-UA" altLang="ru-RU" sz="3200" dirty="0">
                <a:solidFill>
                  <a:schemeClr val="tx1"/>
                </a:solidFill>
                <a:latin typeface="Arial" charset="0"/>
              </a:rPr>
              <a:t>з навчальної </a:t>
            </a:r>
            <a:r>
              <a:rPr lang="uk-UA" altLang="ru-RU" sz="3200" dirty="0" err="1">
                <a:solidFill>
                  <a:schemeClr val="tx1"/>
                </a:solidFill>
                <a:latin typeface="Arial" charset="0"/>
              </a:rPr>
              <a:t>ландшафтно</a:t>
            </a:r>
            <a:r>
              <a:rPr lang="uk-UA" altLang="ru-RU" sz="3200" dirty="0">
                <a:solidFill>
                  <a:schemeClr val="tx1"/>
                </a:solidFill>
                <a:latin typeface="Arial" charset="0"/>
              </a:rPr>
              <a:t>-екологічної практики</a:t>
            </a:r>
            <a:br>
              <a:rPr lang="uk-UA" altLang="ru-RU" sz="3200" dirty="0">
                <a:solidFill>
                  <a:schemeClr val="tx1"/>
                </a:solidFill>
                <a:latin typeface="Arial" charset="0"/>
              </a:rPr>
            </a:br>
            <a:r>
              <a:rPr lang="uk-UA" altLang="ru-RU" sz="3200" dirty="0">
                <a:solidFill>
                  <a:schemeClr val="tx1"/>
                </a:solidFill>
                <a:latin typeface="Arial" charset="0"/>
              </a:rPr>
              <a:t>Дослідження </a:t>
            </a:r>
            <a:r>
              <a:rPr lang="uk-UA" altLang="ru-RU" sz="3200" dirty="0" err="1">
                <a:solidFill>
                  <a:schemeClr val="tx1"/>
                </a:solidFill>
                <a:latin typeface="Arial" charset="0"/>
              </a:rPr>
              <a:t>ландшафтно-ахітектурної</a:t>
            </a:r>
            <a:r>
              <a:rPr lang="uk-UA" altLang="ru-RU" sz="3200" dirty="0">
                <a:solidFill>
                  <a:schemeClr val="tx1"/>
                </a:solidFill>
                <a:latin typeface="Arial" charset="0"/>
              </a:rPr>
              <a:t> структури </a:t>
            </a:r>
            <a:r>
              <a:rPr lang="uk-UA" altLang="ru-RU" sz="3200" i="1" dirty="0" err="1">
                <a:solidFill>
                  <a:schemeClr val="tx1"/>
                </a:solidFill>
                <a:latin typeface="Arial" charset="0"/>
              </a:rPr>
              <a:t>Вознесенівського</a:t>
            </a:r>
            <a:r>
              <a:rPr lang="uk-UA" altLang="ru-RU" sz="3200" i="1" dirty="0">
                <a:solidFill>
                  <a:schemeClr val="tx1"/>
                </a:solidFill>
                <a:latin typeface="Arial" charset="0"/>
              </a:rPr>
              <a:t> району м. Запоріжжя</a:t>
            </a:r>
            <a:endParaRPr lang="ru-RU" altLang="ru-RU" sz="3200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332656"/>
            <a:ext cx="8507288" cy="70609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Карта-схема ландшафтно-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Вознесенівського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м. Запоріжжя</a:t>
            </a:r>
          </a:p>
        </p:txBody>
      </p:sp>
      <p:pic>
        <p:nvPicPr>
          <p:cNvPr id="1027" name="Picture 3" descr="C:\Users\Александр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340769"/>
            <a:ext cx="8834858" cy="515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1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77863" y="492369"/>
            <a:ext cx="9690026" cy="1083213"/>
          </a:xfrm>
        </p:spPr>
        <p:txBody>
          <a:bodyPr/>
          <a:lstStyle/>
          <a:p>
            <a:pPr algn="ctr" eaLnBrk="1" hangingPunct="1"/>
            <a:r>
              <a:rPr lang="uk-UA" sz="3200" dirty="0"/>
              <a:t>Побудова карти-гіпотези території дослідження. </a:t>
            </a:r>
            <a:br>
              <a:rPr lang="uk-UA" sz="3200" dirty="0"/>
            </a:b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7863" y="2107040"/>
            <a:ext cx="3356951" cy="26439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dirty="0">
                <a:solidFill>
                  <a:schemeClr val="bg1"/>
                </a:solidFill>
              </a:rPr>
              <a:t>Точка № 1. Перехрестя бульвару Гвардійський та вулиці Нижньодніпровська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4579" name="Picture 4" descr="У Запоріжжі триває весняне прибирання - Офіційний сайт Запорізької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2350" y="1407576"/>
            <a:ext cx="7371787" cy="495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2721" y="1055053"/>
            <a:ext cx="3141149" cy="203983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dirty="0">
                <a:solidFill>
                  <a:schemeClr val="bg1"/>
                </a:solidFill>
              </a:rPr>
              <a:t>Точка № 2. Центральна частина парку «Трудової слави»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603" name="Picture 2" descr="Алея Слави (Запоріжжя)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628" y="712422"/>
            <a:ext cx="7523651" cy="511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383479" y="836516"/>
            <a:ext cx="4019710" cy="2159901"/>
          </a:xfrm>
        </p:spPr>
        <p:txBody>
          <a:bodyPr/>
          <a:lstStyle/>
          <a:p>
            <a:pPr eaLnBrk="1" hangingPunct="1"/>
            <a:r>
              <a:rPr lang="uk-UA" sz="2400" b="1" dirty="0">
                <a:solidFill>
                  <a:schemeClr val="bg1"/>
                </a:solidFill>
              </a:rPr>
              <a:t>Точка № 3.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 ДК «</a:t>
            </a:r>
            <a:r>
              <a:rPr lang="uk-UA" sz="2400" b="1" dirty="0" err="1">
                <a:solidFill>
                  <a:schemeClr val="bg1"/>
                </a:solidFill>
              </a:rPr>
              <a:t>Днепроспецсталь</a:t>
            </a:r>
            <a:r>
              <a:rPr lang="uk-UA" sz="2000" dirty="0">
                <a:solidFill>
                  <a:schemeClr val="bg1"/>
                </a:solidFill>
              </a:rPr>
              <a:t>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Как выглядит ДК Днепроспецсталь в 2020 году - Запорожье Vgorode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3189" y="366489"/>
            <a:ext cx="7517876" cy="582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669559" y="889048"/>
            <a:ext cx="4549555" cy="2539951"/>
          </a:xfrm>
        </p:spPr>
        <p:txBody>
          <a:bodyPr/>
          <a:lstStyle/>
          <a:p>
            <a:pPr eaLnBrk="1" hangingPunct="1"/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2800" dirty="0">
                <a:solidFill>
                  <a:schemeClr val="bg1"/>
                </a:solidFill>
              </a:rPr>
              <a:t>Точка № 4.</a:t>
            </a:r>
            <a:br>
              <a:rPr lang="uk-UA" sz="2800" dirty="0">
                <a:solidFill>
                  <a:schemeClr val="bg1"/>
                </a:solidFill>
              </a:rPr>
            </a:br>
            <a:r>
              <a:rPr lang="uk-UA" sz="2800" dirty="0">
                <a:solidFill>
                  <a:schemeClr val="bg1"/>
                </a:solidFill>
              </a:rPr>
              <a:t> Кінотеатр </a:t>
            </a:r>
            <a:br>
              <a:rPr lang="uk-UA" sz="2800" dirty="0">
                <a:solidFill>
                  <a:schemeClr val="bg1"/>
                </a:solidFill>
              </a:rPr>
            </a:br>
            <a:r>
              <a:rPr lang="uk-UA" sz="2800" dirty="0">
                <a:solidFill>
                  <a:schemeClr val="bg1"/>
                </a:solidFill>
              </a:rPr>
              <a:t>ім. </a:t>
            </a:r>
            <a:r>
              <a:rPr lang="uk-UA" sz="2800" dirty="0" err="1">
                <a:solidFill>
                  <a:schemeClr val="bg1"/>
                </a:solidFill>
              </a:rPr>
              <a:t>Маяковского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О кинотеатре им. Маяковского | Запорожь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4375" y="657527"/>
            <a:ext cx="7512146" cy="554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59375" y="1086754"/>
            <a:ext cx="3304662" cy="1614244"/>
          </a:xfrm>
        </p:spPr>
        <p:txBody>
          <a:bodyPr/>
          <a:lstStyle/>
          <a:p>
            <a:pPr eaLnBrk="1" hangingPunct="1"/>
            <a:r>
              <a:rPr lang="uk-UA" sz="2400" b="1" dirty="0">
                <a:solidFill>
                  <a:schemeClr val="bg1"/>
                </a:solidFill>
              </a:rPr>
              <a:t>Точка № 5.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Алея Слави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8674" name="Picture 2" descr="Алея Бойової Слави - Запоріжжя | військовий меморіал / пам'ятник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2345" y="1112276"/>
            <a:ext cx="7633446" cy="521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366125" y="6454775"/>
            <a:ext cx="1350963" cy="1778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747054" y="932694"/>
            <a:ext cx="4303247" cy="2809313"/>
          </a:xfrm>
        </p:spPr>
        <p:txBody>
          <a:bodyPr/>
          <a:lstStyle/>
          <a:p>
            <a:pPr eaLnBrk="1" hangingPunct="1"/>
            <a:r>
              <a:rPr lang="uk-UA" sz="2400" b="1" dirty="0">
                <a:solidFill>
                  <a:schemeClr val="bg1"/>
                </a:solidFill>
              </a:rPr>
              <a:t>Точка № 6.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Критий ринок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Критий ринок - Запоріжж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271" y="867244"/>
            <a:ext cx="7160675" cy="51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706927" y="844062"/>
            <a:ext cx="3935412" cy="3938954"/>
          </a:xfrm>
        </p:spPr>
        <p:txBody>
          <a:bodyPr/>
          <a:lstStyle/>
          <a:p>
            <a:pPr eaLnBrk="1" hangingPunct="1"/>
            <a:r>
              <a:rPr lang="uk-UA" sz="2400" b="1" dirty="0">
                <a:solidFill>
                  <a:schemeClr val="bg1"/>
                </a:solidFill>
              </a:rPr>
              <a:t>Точка № 7.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Фонтан на площі Маяковського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Площа Маяковського - Запоріжж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6" y="926783"/>
            <a:ext cx="7150881" cy="536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649288" y="173038"/>
            <a:ext cx="3964915" cy="2795245"/>
          </a:xfrm>
        </p:spPr>
        <p:txBody>
          <a:bodyPr/>
          <a:lstStyle/>
          <a:p>
            <a:pPr eaLnBrk="1" hangingPunct="1"/>
            <a:r>
              <a:rPr lang="uk-UA" sz="2400" dirty="0">
                <a:solidFill>
                  <a:schemeClr val="bg1"/>
                </a:solidFill>
              </a:rPr>
              <a:t>Точка № 8. </a:t>
            </a:r>
            <a:br>
              <a:rPr lang="uk-UA" sz="2400" dirty="0">
                <a:solidFill>
                  <a:schemeClr val="bg1"/>
                </a:solidFill>
              </a:rPr>
            </a:br>
            <a:r>
              <a:rPr lang="uk-UA" sz="2400" dirty="0">
                <a:solidFill>
                  <a:schemeClr val="bg1"/>
                </a:solidFill>
              </a:rPr>
              <a:t> Міська лікарня № 6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Департамент охорони здоров'я Запорізької міської ради — Комунальна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4598" y="787791"/>
            <a:ext cx="6805642" cy="51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731837" y="119063"/>
            <a:ext cx="10100285" cy="727075"/>
          </a:xfrm>
        </p:spPr>
        <p:txBody>
          <a:bodyPr/>
          <a:lstStyle/>
          <a:p>
            <a:pPr algn="ctr" eaLnBrk="1" hangingPunct="1"/>
            <a:r>
              <a:rPr lang="uk-UA" dirty="0"/>
              <a:t> Карта-гіпотеза території дослідження</a:t>
            </a:r>
            <a:endParaRPr lang="ru-RU" dirty="0"/>
          </a:p>
        </p:txBody>
      </p:sp>
      <p:pic>
        <p:nvPicPr>
          <p:cNvPr id="3277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506" y="846138"/>
            <a:ext cx="5359790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6334" y="996950"/>
            <a:ext cx="4395788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150" y="176213"/>
            <a:ext cx="8596313" cy="6286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Історія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7800" y="982664"/>
            <a:ext cx="11259234" cy="202782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err="1">
                <a:solidFill>
                  <a:schemeClr val="bg1"/>
                </a:solidFill>
              </a:rPr>
              <a:t>Вознесенівський</a:t>
            </a:r>
            <a:r>
              <a:rPr lang="ru-RU" dirty="0">
                <a:solidFill>
                  <a:schemeClr val="bg1"/>
                </a:solidFill>
              </a:rPr>
              <a:t> район </a:t>
            </a:r>
            <a:r>
              <a:rPr lang="ru-RU" dirty="0" err="1">
                <a:solidFill>
                  <a:schemeClr val="bg1"/>
                </a:solidFill>
              </a:rPr>
              <a:t>Запоріжжя</a:t>
            </a:r>
            <a:r>
              <a:rPr lang="ru-RU" dirty="0">
                <a:solidFill>
                  <a:schemeClr val="bg1"/>
                </a:solidFill>
              </a:rPr>
              <a:t> створено в 1939 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місці</a:t>
            </a:r>
            <a:r>
              <a:rPr lang="ru-RU" dirty="0">
                <a:solidFill>
                  <a:schemeClr val="bg1"/>
                </a:solidFill>
              </a:rPr>
              <a:t> селища Вознесенка, яке </a:t>
            </a:r>
            <a:r>
              <a:rPr lang="ru-RU" dirty="0" err="1">
                <a:solidFill>
                  <a:schemeClr val="bg1"/>
                </a:solidFill>
              </a:rPr>
              <a:t>розділяло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Соцмісто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Олександрівськ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solidFill>
                  <a:schemeClr val="bg1"/>
                </a:solidFill>
              </a:rPr>
              <a:t>Активна </a:t>
            </a:r>
            <a:r>
              <a:rPr lang="ru-RU" dirty="0" err="1">
                <a:solidFill>
                  <a:schemeClr val="bg1"/>
                </a:solidFill>
              </a:rPr>
              <a:t>забудова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розпочалася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післявоєнні</a:t>
            </a:r>
            <a:r>
              <a:rPr lang="ru-RU" dirty="0">
                <a:solidFill>
                  <a:schemeClr val="bg1"/>
                </a:solidFill>
              </a:rPr>
              <a:t> роки. </a:t>
            </a:r>
            <a:r>
              <a:rPr lang="ru-RU" dirty="0" err="1">
                <a:solidFill>
                  <a:schemeClr val="bg1"/>
                </a:solidFill>
              </a:rPr>
              <a:t>Географія</a:t>
            </a:r>
            <a:r>
              <a:rPr lang="ru-RU" dirty="0">
                <a:solidFill>
                  <a:schemeClr val="bg1"/>
                </a:solidFill>
              </a:rPr>
              <a:t> району </a:t>
            </a:r>
            <a:r>
              <a:rPr lang="ru-RU" dirty="0" err="1">
                <a:solidFill>
                  <a:schemeClr val="bg1"/>
                </a:solidFill>
              </a:rPr>
              <a:t>неодноразово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змінювалася</a:t>
            </a:r>
            <a:r>
              <a:rPr lang="ru-RU" dirty="0">
                <a:solidFill>
                  <a:schemeClr val="bg1"/>
                </a:solidFill>
              </a:rPr>
              <a:t> і остаточно </a:t>
            </a:r>
            <a:r>
              <a:rPr lang="ru-RU" dirty="0" err="1">
                <a:solidFill>
                  <a:schemeClr val="bg1"/>
                </a:solidFill>
              </a:rPr>
              <a:t>сформувалася</a:t>
            </a:r>
            <a:r>
              <a:rPr lang="ru-RU" dirty="0">
                <a:solidFill>
                  <a:schemeClr val="bg1"/>
                </a:solidFill>
              </a:rPr>
              <a:t> у 1995 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, коли до </a:t>
            </a:r>
            <a:r>
              <a:rPr lang="ru-RU" dirty="0" err="1">
                <a:solidFill>
                  <a:schemeClr val="bg1"/>
                </a:solidFill>
              </a:rPr>
              <a:t>Вознесенівського</a:t>
            </a:r>
            <a:r>
              <a:rPr lang="ru-RU" dirty="0">
                <a:solidFill>
                  <a:schemeClr val="bg1"/>
                </a:solidFill>
              </a:rPr>
              <a:t> району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включено о. </a:t>
            </a:r>
            <a:r>
              <a:rPr lang="ru-RU" dirty="0" err="1">
                <a:solidFill>
                  <a:schemeClr val="bg1"/>
                </a:solidFill>
              </a:rPr>
              <a:t>Хортицю</a:t>
            </a:r>
            <a:r>
              <a:rPr lang="ru-RU" dirty="0">
                <a:solidFill>
                  <a:schemeClr val="bg1"/>
                </a:solidFill>
              </a:rPr>
              <a:t> та о.‌‌ Байду.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solidFill>
                  <a:schemeClr val="bg1"/>
                </a:solidFill>
              </a:rPr>
              <a:t>До 2016 року район </a:t>
            </a:r>
            <a:r>
              <a:rPr lang="ru-RU" dirty="0" err="1">
                <a:solidFill>
                  <a:schemeClr val="bg1"/>
                </a:solidFill>
              </a:rPr>
              <a:t>називався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Орджонікідзевським</a:t>
            </a:r>
            <a:r>
              <a:rPr lang="ru-RU" dirty="0">
                <a:solidFill>
                  <a:schemeClr val="bg1"/>
                </a:solidFill>
              </a:rPr>
              <a:t> на честь </a:t>
            </a:r>
            <a:r>
              <a:rPr lang="ru-RU" dirty="0" err="1">
                <a:solidFill>
                  <a:schemeClr val="bg1"/>
                </a:solidFill>
              </a:rPr>
              <a:t>радянського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партійного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діяча</a:t>
            </a:r>
            <a:r>
              <a:rPr lang="ru-RU" dirty="0">
                <a:solidFill>
                  <a:schemeClr val="bg1"/>
                </a:solidFill>
              </a:rPr>
              <a:t> Серго </a:t>
            </a:r>
            <a:r>
              <a:rPr lang="ru-RU" dirty="0" err="1">
                <a:solidFill>
                  <a:schemeClr val="bg1"/>
                </a:solidFill>
              </a:rPr>
              <a:t>Орджонікідзе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9459" name="Picture 2" descr="Олександрівськ в період Першої світової війни | Запорожье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828" y="2909887"/>
            <a:ext cx="6096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690562" y="158750"/>
            <a:ext cx="10915284" cy="706438"/>
          </a:xfrm>
        </p:spPr>
        <p:txBody>
          <a:bodyPr/>
          <a:lstStyle/>
          <a:p>
            <a:pPr eaLnBrk="1" hangingPunct="1"/>
            <a:r>
              <a:rPr lang="uk-UA" dirty="0"/>
              <a:t> </a:t>
            </a:r>
            <a:r>
              <a:rPr lang="uk-UA" sz="3200" dirty="0"/>
              <a:t>Карта </a:t>
            </a:r>
            <a:r>
              <a:rPr lang="uk-UA" sz="3200" dirty="0" err="1"/>
              <a:t>літогенної</a:t>
            </a:r>
            <a:r>
              <a:rPr lang="uk-UA" sz="3200" dirty="0"/>
              <a:t> основи території дослідження</a:t>
            </a:r>
            <a:endParaRPr lang="ru-RU" sz="3200" dirty="0"/>
          </a:p>
        </p:txBody>
      </p:sp>
      <p:pic>
        <p:nvPicPr>
          <p:cNvPr id="3481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2" y="933450"/>
            <a:ext cx="5405438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357" y="933450"/>
            <a:ext cx="44450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587" y="323838"/>
            <a:ext cx="11138071" cy="5715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 </a:t>
            </a:r>
            <a:r>
              <a:rPr lang="uk-UA" sz="2400" dirty="0" err="1"/>
              <a:t>Ландшафтно</a:t>
            </a:r>
            <a:r>
              <a:rPr lang="uk-UA" sz="2400" dirty="0"/>
              <a:t>-архітектурна карта </a:t>
            </a:r>
            <a:r>
              <a:rPr lang="uk-UA" sz="2400" dirty="0" err="1"/>
              <a:t>Вознесенівського</a:t>
            </a:r>
            <a:r>
              <a:rPr lang="uk-UA" sz="2400" dirty="0"/>
              <a:t> району м. Запоріжжя</a:t>
            </a:r>
            <a:endParaRPr lang="ru-RU" sz="2400" dirty="0"/>
          </a:p>
        </p:txBody>
      </p:sp>
      <p:pic>
        <p:nvPicPr>
          <p:cNvPr id="3584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293" y="1029274"/>
            <a:ext cx="5607709" cy="569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1206" y="1219188"/>
            <a:ext cx="4635500" cy="53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563" y="63500"/>
            <a:ext cx="8596312" cy="9953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Карта-схема </a:t>
            </a:r>
            <a:r>
              <a:rPr lang="uk-UA" dirty="0" err="1"/>
              <a:t>замощеності</a:t>
            </a:r>
            <a:r>
              <a:rPr lang="uk-UA" dirty="0"/>
              <a:t> та </a:t>
            </a:r>
            <a:r>
              <a:rPr lang="uk-UA" dirty="0" err="1"/>
              <a:t>забудованості</a:t>
            </a:r>
            <a:endParaRPr lang="ru-RU" dirty="0"/>
          </a:p>
        </p:txBody>
      </p:sp>
      <p:pic>
        <p:nvPicPr>
          <p:cNvPr id="3379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616" y="1127125"/>
            <a:ext cx="5978525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1193" y="1058863"/>
            <a:ext cx="4297362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691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E39F5C-60F7-438D-9033-15D9B5D4E4D3}"/>
              </a:ext>
            </a:extLst>
          </p:cNvPr>
          <p:cNvSpPr/>
          <p:nvPr/>
        </p:nvSpPr>
        <p:spPr>
          <a:xfrm>
            <a:off x="548641" y="773723"/>
            <a:ext cx="105929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Індивідуальне творче завдання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На прикладі району (мікрорайону,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пмт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селища тощо), у якому ви мешкаєте, опишіть: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685800" algn="l"/>
              </a:tabLst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до яких класів, підкласів і типів антропогенних ландшафтів належить територія;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685800" algn="l"/>
              </a:tabLst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які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ландшафтно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-архітектурні одиниці можна виділити і за якими діагностичними ознаками;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>
                <a:tab pos="685800" algn="l"/>
              </a:tabLst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яку частку (приблизно, %)  займають  промисловий,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селітебний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рекреаційний та інші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класи і типи антропогенних ландшафтів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. Які антропогенні ландшафти переважають?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Примітка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: для виконання роботи можна скористатися картами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Goole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у Вашому телефоні або надрукованими картами та атласами, але потрібно враховувати масштаб карти.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4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182688" y="107950"/>
            <a:ext cx="8596312" cy="969963"/>
          </a:xfrm>
        </p:spPr>
        <p:txBody>
          <a:bodyPr/>
          <a:lstStyle/>
          <a:p>
            <a:pPr eaLnBrk="1" hangingPunct="1"/>
            <a:r>
              <a:rPr lang="uk-UA"/>
              <a:t>Методика проведення досліджень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863" y="1241425"/>
            <a:ext cx="8596312" cy="5500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>
                <a:solidFill>
                  <a:srgbClr val="663300"/>
                </a:solidFill>
                <a:highlight>
                  <a:srgbClr val="FFFF00"/>
                </a:highlight>
              </a:rPr>
              <a:t>І. </a:t>
            </a:r>
            <a:r>
              <a:rPr lang="ru-RU" b="1" dirty="0" err="1">
                <a:solidFill>
                  <a:srgbClr val="663300"/>
                </a:solidFill>
                <a:highlight>
                  <a:srgbClr val="FFFF00"/>
                </a:highlight>
              </a:rPr>
              <a:t>Підготовчий</a:t>
            </a:r>
            <a:r>
              <a:rPr lang="ru-RU" b="1" dirty="0">
                <a:solidFill>
                  <a:srgbClr val="663300"/>
                </a:solidFill>
                <a:highlight>
                  <a:srgbClr val="FFFF00"/>
                </a:highlight>
              </a:rPr>
              <a:t> </a:t>
            </a:r>
            <a:r>
              <a:rPr lang="ru-RU" b="1" dirty="0" err="1">
                <a:solidFill>
                  <a:srgbClr val="663300"/>
                </a:solidFill>
                <a:highlight>
                  <a:srgbClr val="FFFF00"/>
                </a:highlight>
              </a:rPr>
              <a:t>етап</a:t>
            </a:r>
            <a:r>
              <a:rPr lang="ru-RU" b="1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err="1">
                <a:solidFill>
                  <a:schemeClr val="bg1"/>
                </a:solidFill>
              </a:rPr>
              <a:t>Завдання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Вивчення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картографічних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матеріалів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аерофотознімків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звітів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досліджень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галузевих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організацій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 err="1">
                <a:solidFill>
                  <a:schemeClr val="bg1"/>
                </a:solidFill>
              </a:rPr>
              <a:t>Створення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робочих</a:t>
            </a:r>
            <a:r>
              <a:rPr lang="ru-RU" b="1" dirty="0">
                <a:solidFill>
                  <a:schemeClr val="bg1"/>
                </a:solidFill>
              </a:rPr>
              <a:t> карт: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solidFill>
                  <a:schemeClr val="bg1"/>
                </a:solidFill>
              </a:rPr>
              <a:t>1.2.1. Карт-</a:t>
            </a:r>
            <a:r>
              <a:rPr lang="ru-RU" dirty="0" err="1">
                <a:solidFill>
                  <a:schemeClr val="bg1"/>
                </a:solidFill>
              </a:rPr>
              <a:t>гіпотез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морфолітогенного</a:t>
            </a:r>
            <a:r>
              <a:rPr lang="ru-RU" dirty="0">
                <a:solidFill>
                  <a:schemeClr val="bg1"/>
                </a:solidFill>
              </a:rPr>
              <a:t> компоненту й антропогенного </a:t>
            </a:r>
            <a:r>
              <a:rPr lang="ru-RU" dirty="0" err="1">
                <a:solidFill>
                  <a:schemeClr val="bg1"/>
                </a:solidFill>
              </a:rPr>
              <a:t>покриву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ділянок</a:t>
            </a:r>
            <a:r>
              <a:rPr lang="ru-RU" dirty="0">
                <a:solidFill>
                  <a:schemeClr val="bg1"/>
                </a:solidFill>
              </a:rPr>
              <a:t> 1 та 2 (центральна </a:t>
            </a:r>
            <a:r>
              <a:rPr lang="ru-RU" dirty="0" err="1">
                <a:solidFill>
                  <a:schemeClr val="bg1"/>
                </a:solidFill>
              </a:rPr>
              <a:t>частина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міста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садибна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забудова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околиць</a:t>
            </a:r>
            <a:r>
              <a:rPr lang="ru-RU" dirty="0">
                <a:solidFill>
                  <a:schemeClr val="bg1"/>
                </a:solidFill>
              </a:rPr>
              <a:t>)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solidFill>
                  <a:schemeClr val="bg1"/>
                </a:solidFill>
              </a:rPr>
              <a:t>1.2.2. </a:t>
            </a:r>
            <a:r>
              <a:rPr lang="ru-RU" dirty="0" err="1">
                <a:solidFill>
                  <a:schemeClr val="bg1"/>
                </a:solidFill>
              </a:rPr>
              <a:t>Ландшафтної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карти-гіпотези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ділянки</a:t>
            </a:r>
            <a:r>
              <a:rPr lang="ru-RU" dirty="0">
                <a:solidFill>
                  <a:schemeClr val="bg1"/>
                </a:solidFill>
              </a:rPr>
              <a:t> 3 (природного ландшафту </a:t>
            </a:r>
            <a:r>
              <a:rPr lang="ru-RU" dirty="0" err="1">
                <a:solidFill>
                  <a:schemeClr val="bg1"/>
                </a:solidFill>
              </a:rPr>
              <a:t>околиць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міста</a:t>
            </a:r>
            <a:r>
              <a:rPr lang="ru-RU" dirty="0">
                <a:solidFill>
                  <a:schemeClr val="bg1"/>
                </a:solidFill>
              </a:rPr>
              <a:t>) </a:t>
            </a:r>
            <a:r>
              <a:rPr lang="ru-RU" dirty="0" err="1">
                <a:solidFill>
                  <a:schemeClr val="bg1"/>
                </a:solidFill>
              </a:rPr>
              <a:t>Розробка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схеми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маршрутів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точок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спостереження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вибір</a:t>
            </a:r>
            <a:r>
              <a:rPr lang="ru-RU" dirty="0">
                <a:solidFill>
                  <a:schemeClr val="bg1"/>
                </a:solidFill>
              </a:rPr>
              <a:t> масштабу </a:t>
            </a:r>
            <a:r>
              <a:rPr lang="ru-RU" dirty="0" err="1">
                <a:solidFill>
                  <a:schemeClr val="bg1"/>
                </a:solidFill>
              </a:rPr>
              <a:t>ландшафтних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досліджень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err="1">
                <a:solidFill>
                  <a:schemeClr val="bg1"/>
                </a:solidFill>
              </a:rPr>
              <a:t>Визначення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узгодження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єдиної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системи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умовний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позначень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індексів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скорочень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використовуються</a:t>
            </a:r>
            <a:r>
              <a:rPr lang="ru-RU" dirty="0">
                <a:solidFill>
                  <a:schemeClr val="bg1"/>
                </a:solidFill>
              </a:rPr>
              <a:t> при ландшафтному </a:t>
            </a:r>
            <a:r>
              <a:rPr lang="ru-RU" dirty="0" err="1">
                <a:solidFill>
                  <a:schemeClr val="bg1"/>
                </a:solidFill>
              </a:rPr>
              <a:t>дослідженні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профілюванні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складанні</a:t>
            </a:r>
            <a:r>
              <a:rPr lang="ru-RU" dirty="0">
                <a:solidFill>
                  <a:schemeClr val="bg1"/>
                </a:solidFill>
              </a:rPr>
              <a:t> карт.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95350" y="120650"/>
            <a:ext cx="8596313" cy="903288"/>
          </a:xfrm>
        </p:spPr>
        <p:txBody>
          <a:bodyPr/>
          <a:lstStyle/>
          <a:p>
            <a:pPr eaLnBrk="1" hangingPunct="1"/>
            <a:r>
              <a:rPr lang="uk-UA"/>
              <a:t>Методика проведення досліджень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863" y="1338263"/>
            <a:ext cx="10069854" cy="5240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800" b="1" dirty="0">
                <a:solidFill>
                  <a:srgbClr val="663300"/>
                </a:solidFill>
                <a:highlight>
                  <a:srgbClr val="FFFF00"/>
                </a:highlight>
              </a:rPr>
              <a:t>ІІ. </a:t>
            </a:r>
            <a:r>
              <a:rPr lang="ru-RU" sz="2800" b="1" dirty="0" err="1">
                <a:solidFill>
                  <a:srgbClr val="663300"/>
                </a:solidFill>
                <a:highlight>
                  <a:srgbClr val="FFFF00"/>
                </a:highlight>
              </a:rPr>
              <a:t>Польовий</a:t>
            </a:r>
            <a:r>
              <a:rPr lang="ru-RU" sz="2800" b="1" dirty="0">
                <a:solidFill>
                  <a:srgbClr val="663300"/>
                </a:solidFill>
                <a:highlight>
                  <a:srgbClr val="FFFF00"/>
                </a:highlight>
              </a:rPr>
              <a:t> </a:t>
            </a:r>
            <a:r>
              <a:rPr lang="ru-RU" sz="2800" b="1" dirty="0" err="1">
                <a:solidFill>
                  <a:srgbClr val="663300"/>
                </a:solidFill>
                <a:highlight>
                  <a:srgbClr val="FFFF00"/>
                </a:highlight>
              </a:rPr>
              <a:t>етап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800" b="1" dirty="0" err="1">
                <a:solidFill>
                  <a:schemeClr val="bg1"/>
                </a:solidFill>
              </a:rPr>
              <a:t>Завдання</a:t>
            </a:r>
            <a:r>
              <a:rPr lang="ru-RU" sz="2800" b="1" dirty="0">
                <a:solidFill>
                  <a:schemeClr val="bg1"/>
                </a:solidFill>
              </a:rPr>
              <a:t>: </a:t>
            </a:r>
            <a:r>
              <a:rPr lang="ru-RU" sz="2800" dirty="0" err="1">
                <a:solidFill>
                  <a:schemeClr val="bg1"/>
                </a:solidFill>
              </a:rPr>
              <a:t>Дослідження</a:t>
            </a:r>
            <a:r>
              <a:rPr lang="ru-RU" sz="2800" dirty="0">
                <a:solidFill>
                  <a:schemeClr val="bg1"/>
                </a:solidFill>
              </a:rPr>
              <a:t> на точках </a:t>
            </a:r>
            <a:r>
              <a:rPr lang="ru-RU" sz="2800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dirty="0">
                <a:solidFill>
                  <a:schemeClr val="bg1"/>
                </a:solidFill>
              </a:rPr>
              <a:t>: </a:t>
            </a:r>
            <a:r>
              <a:rPr lang="ru-RU" sz="2800" dirty="0" err="1">
                <a:solidFill>
                  <a:schemeClr val="bg1"/>
                </a:solidFill>
              </a:rPr>
              <a:t>заповнення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бланків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опису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фацій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відбір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зразків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ґрунту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рослинності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тощо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фіксація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даних</a:t>
            </a:r>
            <a:r>
              <a:rPr lang="ru-RU" sz="2800" dirty="0">
                <a:solidFill>
                  <a:schemeClr val="bg1"/>
                </a:solidFill>
              </a:rPr>
              <a:t> на </a:t>
            </a:r>
            <a:r>
              <a:rPr lang="ru-RU" sz="2800" dirty="0" err="1">
                <a:solidFill>
                  <a:schemeClr val="bg1"/>
                </a:solidFill>
              </a:rPr>
              <a:t>карті</a:t>
            </a:r>
            <a:r>
              <a:rPr lang="ru-RU" sz="2800" dirty="0">
                <a:solidFill>
                  <a:schemeClr val="bg1"/>
                </a:solidFill>
              </a:rPr>
              <a:t> фактичного </a:t>
            </a:r>
            <a:r>
              <a:rPr lang="ru-RU" sz="2800" dirty="0" err="1">
                <a:solidFill>
                  <a:schemeClr val="bg1"/>
                </a:solidFill>
              </a:rPr>
              <a:t>матеріалу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Підготовка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звітної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документації</a:t>
            </a:r>
            <a:r>
              <a:rPr lang="ru-RU" sz="2800" dirty="0">
                <a:solidFill>
                  <a:schemeClr val="bg1"/>
                </a:solidFill>
              </a:rPr>
              <a:t> про </a:t>
            </a:r>
            <a:r>
              <a:rPr lang="ru-RU" sz="2800" dirty="0" err="1">
                <a:solidFill>
                  <a:schemeClr val="bg1"/>
                </a:solidFill>
              </a:rPr>
              <a:t>проведення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польових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досліджень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800" b="1" dirty="0">
                <a:solidFill>
                  <a:schemeClr val="bg1"/>
                </a:solidFill>
              </a:rPr>
              <a:t>Результат: </a:t>
            </a:r>
            <a:r>
              <a:rPr lang="ru-RU" sz="2800" dirty="0">
                <a:solidFill>
                  <a:schemeClr val="bg1"/>
                </a:solidFill>
              </a:rPr>
              <a:t>бланки </a:t>
            </a:r>
            <a:r>
              <a:rPr lang="ru-RU" sz="2800" dirty="0" err="1">
                <a:solidFill>
                  <a:schemeClr val="bg1"/>
                </a:solidFill>
              </a:rPr>
              <a:t>опису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фацій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звітна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відомість</a:t>
            </a:r>
            <a:r>
              <a:rPr lang="ru-RU" sz="2800" dirty="0">
                <a:solidFill>
                  <a:schemeClr val="bg1"/>
                </a:solidFill>
              </a:rPr>
              <a:t>; схема </a:t>
            </a:r>
            <a:r>
              <a:rPr lang="ru-RU" sz="2800" dirty="0" err="1">
                <a:solidFill>
                  <a:schemeClr val="bg1"/>
                </a:solidFill>
              </a:rPr>
              <a:t>маршрутних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досліджень</a:t>
            </a:r>
            <a:r>
              <a:rPr lang="ru-RU" sz="2800" dirty="0">
                <a:solidFill>
                  <a:schemeClr val="bg1"/>
                </a:solidFill>
              </a:rPr>
              <a:t> та </a:t>
            </a:r>
            <a:r>
              <a:rPr lang="ru-RU" sz="2800" dirty="0" err="1">
                <a:solidFill>
                  <a:schemeClr val="bg1"/>
                </a:solidFill>
              </a:rPr>
              <a:t>точок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dirty="0">
                <a:solidFill>
                  <a:schemeClr val="bg1"/>
                </a:solidFill>
              </a:rPr>
              <a:t>; </a:t>
            </a:r>
            <a:r>
              <a:rPr lang="ru-RU" sz="2800" dirty="0" err="1">
                <a:solidFill>
                  <a:schemeClr val="bg1"/>
                </a:solidFill>
              </a:rPr>
              <a:t>звіт</a:t>
            </a:r>
            <a:r>
              <a:rPr lang="ru-RU" sz="2800" dirty="0">
                <a:solidFill>
                  <a:schemeClr val="bg1"/>
                </a:solidFill>
              </a:rPr>
              <a:t> про </a:t>
            </a:r>
            <a:r>
              <a:rPr lang="ru-RU" sz="2800" dirty="0" err="1">
                <a:solidFill>
                  <a:schemeClr val="bg1"/>
                </a:solidFill>
              </a:rPr>
              <a:t>польові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дослідження</a:t>
            </a:r>
            <a:r>
              <a:rPr lang="ru-RU" sz="2800" dirty="0"/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88" y="0"/>
            <a:ext cx="8596312" cy="6842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Методика проведення досліджень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862" y="831850"/>
            <a:ext cx="9943245" cy="56784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b="1" dirty="0">
                <a:solidFill>
                  <a:srgbClr val="663300"/>
                </a:solidFill>
                <a:highlight>
                  <a:srgbClr val="FFFF00"/>
                </a:highlight>
              </a:rPr>
              <a:t>ІІІ. </a:t>
            </a:r>
            <a:r>
              <a:rPr lang="ru-RU" sz="2400" b="1" dirty="0" err="1">
                <a:solidFill>
                  <a:srgbClr val="663300"/>
                </a:solidFill>
                <a:highlight>
                  <a:srgbClr val="FFFF00"/>
                </a:highlight>
              </a:rPr>
              <a:t>Камеральний</a:t>
            </a:r>
            <a:r>
              <a:rPr lang="ru-RU" sz="2400" b="1" dirty="0">
                <a:solidFill>
                  <a:srgbClr val="663300"/>
                </a:solidFill>
                <a:highlight>
                  <a:srgbClr val="FFFF00"/>
                </a:highlight>
              </a:rPr>
              <a:t> </a:t>
            </a:r>
            <a:r>
              <a:rPr lang="ru-RU" sz="2400" b="1" dirty="0" err="1">
                <a:solidFill>
                  <a:srgbClr val="663300"/>
                </a:solidFill>
                <a:highlight>
                  <a:srgbClr val="FFFF00"/>
                </a:highlight>
              </a:rPr>
              <a:t>етап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b="1" dirty="0" err="1">
                <a:solidFill>
                  <a:schemeClr val="bg1"/>
                </a:solidFill>
              </a:rPr>
              <a:t>Завдання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bg1"/>
                </a:solidFill>
              </a:rPr>
              <a:t>3.1. </a:t>
            </a:r>
            <a:r>
              <a:rPr lang="ru-RU" sz="2400" dirty="0" err="1">
                <a:solidFill>
                  <a:schemeClr val="bg1"/>
                </a:solidFill>
              </a:rPr>
              <a:t>Створення</a:t>
            </a:r>
            <a:r>
              <a:rPr lang="ru-RU" sz="2400" dirty="0">
                <a:solidFill>
                  <a:schemeClr val="bg1"/>
                </a:solidFill>
              </a:rPr>
              <a:t> ландшафтно-</a:t>
            </a:r>
            <a:r>
              <a:rPr lang="ru-RU" sz="2400" dirty="0" err="1">
                <a:solidFill>
                  <a:schemeClr val="bg1"/>
                </a:solidFill>
              </a:rPr>
              <a:t>архітектурної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карти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ділянок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дослідження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 а) Карта-</a:t>
            </a:r>
            <a:r>
              <a:rPr lang="ru-RU" sz="2400" dirty="0" err="1">
                <a:solidFill>
                  <a:schemeClr val="bg1"/>
                </a:solidFill>
              </a:rPr>
              <a:t>гіпотеза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території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дослідження</a:t>
            </a:r>
            <a:r>
              <a:rPr lang="ru-RU" sz="2400" dirty="0">
                <a:solidFill>
                  <a:schemeClr val="bg1"/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</a:rPr>
              <a:t> б) карта </a:t>
            </a:r>
            <a:r>
              <a:rPr lang="uk-UA" sz="2400" dirty="0" err="1">
                <a:solidFill>
                  <a:schemeClr val="bg1"/>
                </a:solidFill>
              </a:rPr>
              <a:t>літогенної</a:t>
            </a:r>
            <a:r>
              <a:rPr lang="uk-UA" sz="2400" dirty="0">
                <a:solidFill>
                  <a:schemeClr val="bg1"/>
                </a:solidFill>
              </a:rPr>
              <a:t> основи з легендою;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</a:rPr>
              <a:t> в)  </a:t>
            </a:r>
            <a:r>
              <a:rPr lang="uk-UA" sz="2400" dirty="0" err="1">
                <a:solidFill>
                  <a:schemeClr val="bg1"/>
                </a:solidFill>
              </a:rPr>
              <a:t>ландшафтно</a:t>
            </a:r>
            <a:r>
              <a:rPr lang="uk-UA" sz="2400" dirty="0">
                <a:solidFill>
                  <a:schemeClr val="bg1"/>
                </a:solidFill>
              </a:rPr>
              <a:t>-архітектурна карта з легендою;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400" dirty="0">
                <a:solidFill>
                  <a:schemeClr val="bg1"/>
                </a:solidFill>
              </a:rPr>
              <a:t> г) карта </a:t>
            </a:r>
            <a:r>
              <a:rPr lang="uk-UA" sz="2400" dirty="0" err="1">
                <a:solidFill>
                  <a:schemeClr val="bg1"/>
                </a:solidFill>
              </a:rPr>
              <a:t>замощенності-забудованості</a:t>
            </a:r>
            <a:r>
              <a:rPr lang="uk-UA" sz="2400" dirty="0">
                <a:solidFill>
                  <a:schemeClr val="bg1"/>
                </a:solidFill>
              </a:rPr>
              <a:t> з легендою;</a:t>
            </a:r>
            <a:endParaRPr lang="ru-RU" sz="24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bg1"/>
                </a:solidFill>
              </a:rPr>
              <a:t>3.2. </a:t>
            </a:r>
            <a:r>
              <a:rPr lang="ru-RU" sz="2400" dirty="0" err="1">
                <a:solidFill>
                  <a:schemeClr val="bg1"/>
                </a:solidFill>
              </a:rPr>
              <a:t>Аналіз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особливостей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трансформації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ландшафтної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структури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міста</a:t>
            </a:r>
            <a:r>
              <a:rPr lang="ru-RU" sz="2400" dirty="0">
                <a:solidFill>
                  <a:schemeClr val="bg1"/>
                </a:solidFill>
              </a:rPr>
              <a:t> і проект </a:t>
            </a:r>
            <a:r>
              <a:rPr lang="ru-RU" sz="2400" dirty="0" err="1">
                <a:solidFill>
                  <a:schemeClr val="bg1"/>
                </a:solidFill>
              </a:rPr>
              <a:t>оптимізації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його</a:t>
            </a:r>
            <a:r>
              <a:rPr lang="ru-RU" sz="2400" dirty="0">
                <a:solidFill>
                  <a:schemeClr val="bg1"/>
                </a:solidFill>
              </a:rPr>
              <a:t> ландшафтно-</a:t>
            </a:r>
            <a:r>
              <a:rPr lang="ru-RU" sz="2400" dirty="0" err="1">
                <a:solidFill>
                  <a:schemeClr val="bg1"/>
                </a:solidFill>
              </a:rPr>
              <a:t>архітектурної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структури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bg1"/>
                </a:solidFill>
              </a:rPr>
              <a:t>3.1. </a:t>
            </a:r>
            <a:r>
              <a:rPr lang="ru-RU" sz="2400" dirty="0" err="1">
                <a:solidFill>
                  <a:schemeClr val="bg1"/>
                </a:solidFill>
              </a:rPr>
              <a:t>Оформлення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звіту</a:t>
            </a:r>
            <a:r>
              <a:rPr lang="ru-RU" sz="2400" dirty="0">
                <a:solidFill>
                  <a:schemeClr val="bg1"/>
                </a:solidFill>
              </a:rPr>
              <a:t> про </a:t>
            </a:r>
            <a:r>
              <a:rPr lang="ru-RU" sz="2400" dirty="0" err="1">
                <a:solidFill>
                  <a:schemeClr val="bg1"/>
                </a:solidFill>
              </a:rPr>
              <a:t>проведення</a:t>
            </a:r>
            <a:r>
              <a:rPr lang="ru-RU" sz="2400" dirty="0">
                <a:solidFill>
                  <a:schemeClr val="bg1"/>
                </a:solidFill>
              </a:rPr>
              <a:t> ландшафтно-</a:t>
            </a:r>
            <a:r>
              <a:rPr lang="ru-RU" sz="2400" dirty="0" err="1">
                <a:solidFill>
                  <a:schemeClr val="bg1"/>
                </a:solidFill>
              </a:rPr>
              <a:t>екологічного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дослідження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території</a:t>
            </a:r>
            <a:r>
              <a:rPr lang="ru-RU" sz="2400" dirty="0">
                <a:solidFill>
                  <a:schemeClr val="bg1"/>
                </a:solidFill>
              </a:rPr>
              <a:t> (структура наведена у </a:t>
            </a:r>
            <a:r>
              <a:rPr lang="ru-RU" sz="2400" dirty="0" err="1">
                <a:solidFill>
                  <a:schemeClr val="bg1"/>
                </a:solidFill>
              </a:rPr>
              <a:t>додатках</a:t>
            </a:r>
            <a:r>
              <a:rPr lang="ru-RU" sz="2400" dirty="0">
                <a:solidFill>
                  <a:schemeClr val="bg1"/>
                </a:solidFill>
              </a:rPr>
              <a:t>)</a:t>
            </a:r>
            <a:r>
              <a:rPr lang="ru-RU" sz="2400" dirty="0"/>
              <a:t>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120650"/>
            <a:ext cx="8596312" cy="12033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/>
              <a:t>Порядок фіксації матеріалів дослідження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500" y="1323975"/>
            <a:ext cx="11063654" cy="5130800"/>
          </a:xfrm>
        </p:spPr>
        <p:txBody>
          <a:bodyPr rtlCol="0">
            <a:normAutofit/>
          </a:bodyPr>
          <a:lstStyle/>
          <a:p>
            <a:pPr marL="18288"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>
                <a:solidFill>
                  <a:schemeClr val="bg1"/>
                </a:solidFill>
              </a:rPr>
              <a:t>Фіксація польових спостережень у Добовому Гаю (текстова, цифрова) проводилась у польовому щоденнику. Керівник практики розділяє студентів по групах та надає їм певну територію, де вони працюють. Визначать всю необхідну інформацію безпосередньо на ділянці дослідження, ходять по </a:t>
            </a:r>
            <a:r>
              <a:rPr lang="uk-UA" dirty="0" err="1">
                <a:solidFill>
                  <a:schemeClr val="bg1"/>
                </a:solidFill>
              </a:rPr>
              <a:t>заздалегіть</a:t>
            </a:r>
            <a:r>
              <a:rPr lang="uk-UA" dirty="0">
                <a:solidFill>
                  <a:schemeClr val="bg1"/>
                </a:solidFill>
              </a:rPr>
              <a:t> підготовленому маршруту (точках спостереження). </a:t>
            </a:r>
          </a:p>
          <a:p>
            <a:pPr marL="18288"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uk-UA" dirty="0">
              <a:solidFill>
                <a:schemeClr val="bg1"/>
              </a:solidFill>
            </a:endParaRPr>
          </a:p>
          <a:p>
            <a:pPr marL="18288"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solidFill>
                  <a:schemeClr val="bg1"/>
                </a:solidFill>
              </a:rPr>
              <a:t>   </a:t>
            </a:r>
            <a:r>
              <a:rPr lang="ru-RU" dirty="0" err="1">
                <a:solidFill>
                  <a:schemeClr val="bg1"/>
                </a:solidFill>
              </a:rPr>
              <a:t>Всі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дані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отримані</a:t>
            </a:r>
            <a:r>
              <a:rPr lang="ru-RU" dirty="0">
                <a:solidFill>
                  <a:schemeClr val="bg1"/>
                </a:solidFill>
              </a:rPr>
              <a:t> на точках </a:t>
            </a:r>
            <a:r>
              <a:rPr lang="ru-RU" dirty="0" err="1">
                <a:solidFill>
                  <a:schemeClr val="bg1"/>
                </a:solidFill>
              </a:rPr>
              <a:t>спостереження</a:t>
            </a:r>
            <a:r>
              <a:rPr lang="ru-RU" dirty="0">
                <a:solidFill>
                  <a:schemeClr val="bg1"/>
                </a:solidFill>
              </a:rPr>
              <a:t> та маршрутах </a:t>
            </a:r>
            <a:r>
              <a:rPr lang="ru-RU" dirty="0" err="1">
                <a:solidFill>
                  <a:schemeClr val="bg1"/>
                </a:solidFill>
              </a:rPr>
              <a:t>фіксуються</a:t>
            </a:r>
            <a:r>
              <a:rPr lang="ru-RU" dirty="0">
                <a:solidFill>
                  <a:schemeClr val="bg1"/>
                </a:solidFill>
              </a:rPr>
              <a:t> студентом у </a:t>
            </a:r>
            <a:r>
              <a:rPr lang="ru-RU" dirty="0" err="1">
                <a:solidFill>
                  <a:schemeClr val="bg1"/>
                </a:solidFill>
              </a:rPr>
              <a:t>польовому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щоденнику</a:t>
            </a:r>
            <a:r>
              <a:rPr lang="ru-RU" dirty="0">
                <a:solidFill>
                  <a:schemeClr val="bg1"/>
                </a:solidFill>
              </a:rPr>
              <a:t>. На </a:t>
            </a:r>
            <a:r>
              <a:rPr lang="ru-RU" dirty="0" err="1">
                <a:solidFill>
                  <a:schemeClr val="bg1"/>
                </a:solidFill>
              </a:rPr>
              <a:t>кожній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точці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складається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якісна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кількісна</a:t>
            </a:r>
            <a:r>
              <a:rPr lang="ru-RU" dirty="0">
                <a:solidFill>
                  <a:schemeClr val="bg1"/>
                </a:solidFill>
              </a:rPr>
              <a:t> характеристика </a:t>
            </a:r>
            <a:r>
              <a:rPr lang="ru-RU" dirty="0" err="1">
                <a:solidFill>
                  <a:schemeClr val="bg1"/>
                </a:solidFill>
              </a:rPr>
              <a:t>геосистеми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Всі</a:t>
            </a:r>
            <a:r>
              <a:rPr lang="ru-RU" dirty="0">
                <a:solidFill>
                  <a:schemeClr val="bg1"/>
                </a:solidFill>
              </a:rPr>
              <a:t> записи та зарисовки </a:t>
            </a:r>
            <a:r>
              <a:rPr lang="ru-RU" dirty="0" err="1">
                <a:solidFill>
                  <a:schemeClr val="bg1"/>
                </a:solidFill>
              </a:rPr>
              <a:t>здійснюються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кожним</a:t>
            </a:r>
            <a:r>
              <a:rPr lang="ru-RU" dirty="0">
                <a:solidFill>
                  <a:schemeClr val="bg1"/>
                </a:solidFill>
              </a:rPr>
              <a:t> студентом </a:t>
            </a:r>
            <a:r>
              <a:rPr lang="ru-RU" dirty="0" err="1">
                <a:solidFill>
                  <a:schemeClr val="bg1"/>
                </a:solidFill>
              </a:rPr>
              <a:t>безпосередньо</a:t>
            </a:r>
            <a:r>
              <a:rPr lang="ru-RU" dirty="0">
                <a:solidFill>
                  <a:schemeClr val="bg1"/>
                </a:solidFill>
              </a:rPr>
              <a:t> в на </a:t>
            </a:r>
            <a:r>
              <a:rPr lang="ru-RU" dirty="0" err="1">
                <a:solidFill>
                  <a:schemeClr val="bg1"/>
                </a:solidFill>
              </a:rPr>
              <a:t>точці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спостереження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uk-UA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76C45E-97D5-46DB-B92F-B940C92732F3}"/>
              </a:ext>
            </a:extLst>
          </p:cNvPr>
          <p:cNvSpPr/>
          <p:nvPr/>
        </p:nvSpPr>
        <p:spPr>
          <a:xfrm>
            <a:off x="1026943" y="450166"/>
            <a:ext cx="99880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b="1" i="1" dirty="0">
                <a:solidFill>
                  <a:srgbClr val="66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66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Співвідношення рівнів класифікаційних одиниць</a:t>
            </a:r>
            <a:r>
              <a:rPr lang="uk-UA" sz="2000" dirty="0">
                <a:solidFill>
                  <a:srgbClr val="66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природних ландшафтів і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ландшафтно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-архітектурних систем має таку послідовність: ЛАЕ – фація, ЛАГ –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підурочище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ЛАМ – урочище, ЛАК – місцевість, ЛАС – вид ландшафту.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виділення окремих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ландшафтно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-архітектурних одиниць важливим компонентом є рельєф місцевості,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місцерозташувння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 також ступінь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трансформованості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(перетворення) геологічної будови і ґрунтового покриву.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ЛАС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місто (селище,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пмт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райони міста;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ЛАМ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мікрорайони;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ЛАГ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 група будинків, присадибна ділянка, сквер, частина вулиці;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ЛАЕ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окремі будинки або споруди, пішохідні доріжки, дитячий або спортмайданчик.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корпус № 3 (біофак), квітник, газон, доріжка з лавками тощо – окремі 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ЛАЕ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Разом уся територія навколо корпусу № 3 – 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ЛАГ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Усі навчальні корпуси, будівлі, гуртожитки, спортивний корпус, території навколо них утворюють студмістечко – 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ЛАМ.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ЛАМ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(студмістечко Запорізької політехніки, територія дитячої лікарні з корпусами тощо) – об’єднуються у більші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ландшафтно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-архітектурні одиниці.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>
            <a:extLst>
              <a:ext uri="{FF2B5EF4-FFF2-40B4-BE49-F238E27FC236}">
                <a16:creationId xmlns:a16="http://schemas.microsoft.com/office/drawing/2014/main" id="{75405B72-9A7C-4363-B336-6A2FCD31AF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3379" y="413826"/>
            <a:ext cx="9917723" cy="715963"/>
          </a:xfrm>
        </p:spPr>
        <p:txBody>
          <a:bodyPr/>
          <a:lstStyle/>
          <a:p>
            <a:r>
              <a:rPr lang="uk-UA" altLang="ru-RU" sz="2000" dirty="0"/>
              <a:t>Карта-схема Олександрівського району м. Запоріжжя</a:t>
            </a:r>
          </a:p>
        </p:txBody>
      </p:sp>
      <p:pic>
        <p:nvPicPr>
          <p:cNvPr id="55302" name="Picture 6" descr="UCFe0DG5QTk">
            <a:extLst>
              <a:ext uri="{FF2B5EF4-FFF2-40B4-BE49-F238E27FC236}">
                <a16:creationId xmlns:a16="http://schemas.microsoft.com/office/drawing/2014/main" id="{67482B8E-DC99-4EA7-AB14-E707570CC8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017508" y="1253289"/>
            <a:ext cx="10180374" cy="50912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249" y="441147"/>
            <a:ext cx="10353822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 </a:t>
            </a:r>
            <a:r>
              <a:rPr lang="uk-UA" sz="2700" dirty="0"/>
              <a:t>Вивчення </a:t>
            </a:r>
            <a:r>
              <a:rPr lang="uk-UA" sz="2700" dirty="0" err="1"/>
              <a:t>ландшафтно</a:t>
            </a:r>
            <a:r>
              <a:rPr lang="uk-UA" sz="2700" dirty="0"/>
              <a:t>-архітектурних </a:t>
            </a:r>
            <a:r>
              <a:rPr lang="uk-UA" sz="2700" dirty="0" err="1"/>
              <a:t>комплеків</a:t>
            </a:r>
            <a:r>
              <a:rPr lang="uk-UA" sz="2700" dirty="0"/>
              <a:t> </a:t>
            </a:r>
            <a:r>
              <a:rPr lang="uk-UA" sz="2700" dirty="0" err="1"/>
              <a:t>Вознесенівського</a:t>
            </a:r>
            <a:r>
              <a:rPr lang="uk-UA" sz="2700" dirty="0"/>
              <a:t> району м. Запоріжжя</a:t>
            </a:r>
            <a:endParaRPr lang="ru-RU" sz="2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2090" r="12786" b="11706"/>
          <a:stretch/>
        </p:blipFill>
        <p:spPr bwMode="auto">
          <a:xfrm>
            <a:off x="1080784" y="1435122"/>
            <a:ext cx="10087750" cy="514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06988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180</TotalTime>
  <Words>631</Words>
  <Application>Microsoft Office PowerPoint</Application>
  <PresentationFormat>Широкоэкранный</PresentationFormat>
  <Paragraphs>64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</vt:lpstr>
      <vt:lpstr>Calibri</vt:lpstr>
      <vt:lpstr>Cambria</vt:lpstr>
      <vt:lpstr>Century Gothic</vt:lpstr>
      <vt:lpstr>Times New Roman</vt:lpstr>
      <vt:lpstr>Trebuchet MS</vt:lpstr>
      <vt:lpstr>Wingdings 2</vt:lpstr>
      <vt:lpstr>Wingdings 3</vt:lpstr>
      <vt:lpstr>Грань</vt:lpstr>
      <vt:lpstr>Остин</vt:lpstr>
      <vt:lpstr>Оформление по умолчанию</vt:lpstr>
      <vt:lpstr>Соседство</vt:lpstr>
      <vt:lpstr>Звіт з навчальної ландшафтно-екологічної практики Дослідження ландшафтно-ахітектурної структури Вознесенівського району м. Запоріжжя</vt:lpstr>
      <vt:lpstr>Історія</vt:lpstr>
      <vt:lpstr>Методика проведення досліджень</vt:lpstr>
      <vt:lpstr>Методика проведення досліджень</vt:lpstr>
      <vt:lpstr>Методика проведення досліджень</vt:lpstr>
      <vt:lpstr>Порядок фіксації матеріалів дослідження</vt:lpstr>
      <vt:lpstr>Презентация PowerPoint</vt:lpstr>
      <vt:lpstr>Карта-схема Олександрівського району м. Запоріжжя</vt:lpstr>
      <vt:lpstr> Вивчення ландшафтно-архітектурних комплеків Вознесенівського району м. Запоріжжя</vt:lpstr>
      <vt:lpstr>Карта-схема ландшафтно-архітектурних комплексів   Вознесенівського району м. Запоріжжя</vt:lpstr>
      <vt:lpstr>Побудова карти-гіпотези території дослідження.  </vt:lpstr>
      <vt:lpstr>Презентация PowerPoint</vt:lpstr>
      <vt:lpstr>Точка № 3.  ДК «Днепроспецсталь»</vt:lpstr>
      <vt:lpstr> Точка № 4.  Кінотеатр  ім. Маяковского</vt:lpstr>
      <vt:lpstr>Точка № 5. Алея Слави</vt:lpstr>
      <vt:lpstr>Точка № 6. Критий ринок</vt:lpstr>
      <vt:lpstr>Точка № 7. Фонтан на площі Маяковського</vt:lpstr>
      <vt:lpstr>Точка № 8.   Міська лікарня № 6</vt:lpstr>
      <vt:lpstr> Карта-гіпотеза території дослідження</vt:lpstr>
      <vt:lpstr> Карта літогенної основи території дослідження</vt:lpstr>
      <vt:lpstr> Ландшафтно-архітектурна карта Вознесенівського району м. Запоріжжя</vt:lpstr>
      <vt:lpstr>Карта-схема замощеності та забудованості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з навчальної ландшафтно-екологічної практики Вознесенівський район</dc:title>
  <dc:creator>Артем Булан</dc:creator>
  <cp:lastModifiedBy>Natalia</cp:lastModifiedBy>
  <cp:revision>22</cp:revision>
  <dcterms:created xsi:type="dcterms:W3CDTF">2020-06-24T07:08:03Z</dcterms:created>
  <dcterms:modified xsi:type="dcterms:W3CDTF">2022-06-12T14:17:55Z</dcterms:modified>
</cp:coreProperties>
</file>