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4"/>
  </p:notesMasterIdLst>
  <p:sldIdLst>
    <p:sldId id="257" r:id="rId2"/>
    <p:sldId id="259" r:id="rId3"/>
    <p:sldId id="260" r:id="rId4"/>
    <p:sldId id="261" r:id="rId5"/>
    <p:sldId id="262" r:id="rId6"/>
    <p:sldId id="271" r:id="rId7"/>
    <p:sldId id="274" r:id="rId8"/>
    <p:sldId id="263" r:id="rId9"/>
    <p:sldId id="276" r:id="rId10"/>
    <p:sldId id="275" r:id="rId11"/>
    <p:sldId id="277" r:id="rId12"/>
    <p:sldId id="264"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6CD118B0-16DB-45A8-B481-004A53ED73D6}">
          <p14:sldIdLst>
            <p14:sldId id="257"/>
            <p14:sldId id="259"/>
            <p14:sldId id="260"/>
            <p14:sldId id="261"/>
            <p14:sldId id="262"/>
            <p14:sldId id="271"/>
            <p14:sldId id="274"/>
            <p14:sldId id="263"/>
            <p14:sldId id="276"/>
            <p14:sldId id="275"/>
            <p14:sldId id="277"/>
            <p14:sldId id="264"/>
          </p14:sldIdLst>
        </p14:section>
        <p14:section name="Раздел без заголовка" id="{37BA6E40-501D-4997-9039-31DED3122C63}">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420" autoAdjust="0"/>
    <p:restoredTop sz="94660"/>
  </p:normalViewPr>
  <p:slideViewPr>
    <p:cSldViewPr snapToGrid="0">
      <p:cViewPr varScale="1">
        <p:scale>
          <a:sx n="80" d="100"/>
          <a:sy n="80" d="100"/>
        </p:scale>
        <p:origin x="811"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A47F6B-1DFD-44C4-AC4B-8DF9146FA8BB}" type="datetimeFigureOut">
              <a:rPr lang="ru-RU" smtClean="0"/>
              <a:t>16.09.2020</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7313D5-069C-4FAE-9B25-351E5161AF61}" type="slidenum">
              <a:rPr lang="ru-RU" smtClean="0"/>
              <a:t>‹#›</a:t>
            </a:fld>
            <a:endParaRPr lang="ru-RU"/>
          </a:p>
        </p:txBody>
      </p:sp>
    </p:spTree>
    <p:extLst>
      <p:ext uri="{BB962C8B-B14F-4D97-AF65-F5344CB8AC3E}">
        <p14:creationId xmlns:p14="http://schemas.microsoft.com/office/powerpoint/2010/main" val="3684854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307313D5-069C-4FAE-9B25-351E5161AF61}" type="slidenum">
              <a:rPr lang="ru-RU" smtClean="0"/>
              <a:t>2</a:t>
            </a:fld>
            <a:endParaRPr lang="ru-RU"/>
          </a:p>
        </p:txBody>
      </p:sp>
    </p:spTree>
    <p:extLst>
      <p:ext uri="{BB962C8B-B14F-4D97-AF65-F5344CB8AC3E}">
        <p14:creationId xmlns:p14="http://schemas.microsoft.com/office/powerpoint/2010/main" val="145294934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128403" y="945913"/>
            <a:ext cx="8637073" cy="2618554"/>
          </a:xfrm>
        </p:spPr>
        <p:txBody>
          <a:bodyPr bIns="0" anchor="b">
            <a:normAutofit/>
          </a:bodyPr>
          <a:lstStyle>
            <a:lvl1pPr algn="l">
              <a:defRPr sz="6600"/>
            </a:lvl1pPr>
          </a:lstStyle>
          <a:p>
            <a:r>
              <a:rPr lang="ru-RU"/>
              <a:t>Образец заголовка</a:t>
            </a:r>
            <a:endParaRPr lang="en-US" dirty="0"/>
          </a:p>
        </p:txBody>
      </p:sp>
      <p:sp>
        <p:nvSpPr>
          <p:cNvPr id="3" name="Subtitle 2"/>
          <p:cNvSpPr>
            <a:spLocks noGrp="1"/>
          </p:cNvSpPr>
          <p:nvPr>
            <p:ph type="subTitle" idx="1"/>
          </p:nvPr>
        </p:nvSpPr>
        <p:spPr>
          <a:xfrm>
            <a:off x="1128404" y="3564467"/>
            <a:ext cx="8637072" cy="1071095"/>
          </a:xfrm>
        </p:spPr>
        <p:txBody>
          <a:bodyPr tIns="91440" bIns="91440">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4002B8BD-2B3B-44F9-8BA4-97D2EDCA0B41}" type="datetimeFigureOut">
              <a:rPr lang="ru-RU" smtClean="0"/>
              <a:t>16.09.2020</a:t>
            </a:fld>
            <a:endParaRPr lang="ru-RU"/>
          </a:p>
        </p:txBody>
      </p:sp>
      <p:sp>
        <p:nvSpPr>
          <p:cNvPr id="5" name="Footer Placeholder 4"/>
          <p:cNvSpPr>
            <a:spLocks noGrp="1"/>
          </p:cNvSpPr>
          <p:nvPr>
            <p:ph type="ftr" sz="quarter" idx="11"/>
          </p:nvPr>
        </p:nvSpPr>
        <p:spPr>
          <a:xfrm>
            <a:off x="1127124" y="329307"/>
            <a:ext cx="5943668" cy="309201"/>
          </a:xfrm>
        </p:spPr>
        <p:txBody>
          <a:bodyPr/>
          <a:lstStyle/>
          <a:p>
            <a:endParaRPr lang="ru-RU"/>
          </a:p>
        </p:txBody>
      </p:sp>
      <p:sp>
        <p:nvSpPr>
          <p:cNvPr id="6" name="Slide Number Placeholder 5"/>
          <p:cNvSpPr>
            <a:spLocks noGrp="1"/>
          </p:cNvSpPr>
          <p:nvPr>
            <p:ph type="sldNum" sz="quarter" idx="12"/>
          </p:nvPr>
        </p:nvSpPr>
        <p:spPr>
          <a:xfrm>
            <a:off x="9924392" y="134930"/>
            <a:ext cx="811019" cy="503578"/>
          </a:xfrm>
        </p:spPr>
        <p:txBody>
          <a:bodyPr/>
          <a:lstStyle/>
          <a:p>
            <a:fld id="{F4E73523-02A4-4411-9157-805C7BA735E6}" type="slidenum">
              <a:rPr lang="ru-RU" smtClean="0"/>
              <a:t>‹#›</a:t>
            </a:fld>
            <a:endParaRPr lang="ru-RU"/>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7792884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002B8BD-2B3B-44F9-8BA4-97D2EDCA0B41}" type="datetimeFigureOut">
              <a:rPr lang="ru-RU" smtClean="0"/>
              <a:t>16.09.2020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4E73523-02A4-4411-9157-805C7BA735E6}" type="slidenum">
              <a:rPr lang="ru-RU" smtClean="0"/>
              <a:t>‹#›</a:t>
            </a:fld>
            <a:endParaRPr lang="ru-RU"/>
          </a:p>
        </p:txBody>
      </p:sp>
      <p:pic>
        <p:nvPicPr>
          <p:cNvPr id="15" name="Picture 14"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8703483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4709" y="798973"/>
            <a:ext cx="1615742" cy="4659889"/>
          </a:xfrm>
        </p:spPr>
        <p:txBody>
          <a:bodyPr vert="eaVert"/>
          <a:lstStyle>
            <a:lvl1pPr algn="l">
              <a:defRPr/>
            </a:lvl1pPr>
          </a:lstStyle>
          <a:p>
            <a:r>
              <a:rPr lang="ru-RU"/>
              <a:t>Образец заголовка</a:t>
            </a:r>
            <a:endParaRPr lang="en-US" dirty="0"/>
          </a:p>
        </p:txBody>
      </p:sp>
      <p:sp>
        <p:nvSpPr>
          <p:cNvPr id="3" name="Vertical Text Placeholder 2"/>
          <p:cNvSpPr>
            <a:spLocks noGrp="1"/>
          </p:cNvSpPr>
          <p:nvPr>
            <p:ph type="body" orient="vert" idx="1"/>
          </p:nvPr>
        </p:nvSpPr>
        <p:spPr>
          <a:xfrm>
            <a:off x="1130270" y="798973"/>
            <a:ext cx="7828830" cy="465988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002B8BD-2B3B-44F9-8BA4-97D2EDCA0B41}" type="datetimeFigureOut">
              <a:rPr lang="ru-RU" smtClean="0"/>
              <a:t>16.09.2020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4E73523-02A4-4411-9157-805C7BA735E6}" type="slidenum">
              <a:rPr lang="ru-RU" smtClean="0"/>
              <a:t>‹#›</a:t>
            </a:fld>
            <a:endParaRPr lang="ru-RU"/>
          </a:p>
        </p:txBody>
      </p:sp>
      <p:pic>
        <p:nvPicPr>
          <p:cNvPr id="17" name="Picture 16"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59215" b="36435"/>
          <a:stretch/>
        </p:blipFill>
        <p:spPr>
          <a:xfrm rot="5400000">
            <a:off x="8642279" y="3046916"/>
            <a:ext cx="4663440" cy="155448"/>
          </a:xfrm>
          <a:prstGeom prst="rect">
            <a:avLst/>
          </a:prstGeom>
          <a:noFill/>
          <a:ln>
            <a:noFill/>
          </a:ln>
        </p:spPr>
      </p:pic>
    </p:spTree>
    <p:extLst>
      <p:ext uri="{BB962C8B-B14F-4D97-AF65-F5344CB8AC3E}">
        <p14:creationId xmlns:p14="http://schemas.microsoft.com/office/powerpoint/2010/main" val="35157633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lvl1pPr>
              <a:defRPr sz="1200"/>
            </a:lvl1pPr>
          </a:lstStyle>
          <a:p>
            <a:fld id="{4002B8BD-2B3B-44F9-8BA4-97D2EDCA0B41}" type="datetimeFigureOut">
              <a:rPr lang="ru-RU" smtClean="0"/>
              <a:t>16.09.2020</a:t>
            </a:fld>
            <a:endParaRPr lang="ru-RU"/>
          </a:p>
        </p:txBody>
      </p:sp>
      <p:sp>
        <p:nvSpPr>
          <p:cNvPr id="5" name="Footer Placeholder 4"/>
          <p:cNvSpPr>
            <a:spLocks noGrp="1"/>
          </p:cNvSpPr>
          <p:nvPr>
            <p:ph type="ftr" sz="quarter" idx="11"/>
          </p:nvPr>
        </p:nvSpPr>
        <p:spPr/>
        <p:txBody>
          <a:bodyPr/>
          <a:lstStyle>
            <a:lvl1pPr>
              <a:defRPr sz="1200"/>
            </a:lvl1pPr>
          </a:lstStyle>
          <a:p>
            <a:endParaRPr lang="ru-RU"/>
          </a:p>
        </p:txBody>
      </p:sp>
      <p:sp>
        <p:nvSpPr>
          <p:cNvPr id="6" name="Slide Number Placeholder 5"/>
          <p:cNvSpPr>
            <a:spLocks noGrp="1"/>
          </p:cNvSpPr>
          <p:nvPr>
            <p:ph type="sldNum" sz="quarter" idx="12"/>
          </p:nvPr>
        </p:nvSpPr>
        <p:spPr/>
        <p:txBody>
          <a:bodyPr/>
          <a:lstStyle/>
          <a:p>
            <a:fld id="{F4E73523-02A4-4411-9157-805C7BA735E6}" type="slidenum">
              <a:rPr lang="ru-RU" smtClean="0"/>
              <a:t>‹#›</a:t>
            </a:fld>
            <a:endParaRPr lang="ru-RU"/>
          </a:p>
        </p:txBody>
      </p:sp>
      <p:pic>
        <p:nvPicPr>
          <p:cNvPr id="24" name="Picture 2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4731627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29167" y="1756129"/>
            <a:ext cx="8619060" cy="2050065"/>
          </a:xfrm>
        </p:spPr>
        <p:txBody>
          <a:bodyPr anchor="b">
            <a:normAutofit/>
          </a:bodyPr>
          <a:lstStyle>
            <a:lvl1pPr algn="l">
              <a:defRPr sz="3600"/>
            </a:lvl1pPr>
          </a:lstStyle>
          <a:p>
            <a:r>
              <a:rPr lang="ru-RU"/>
              <a:t>Образец заголовка</a:t>
            </a:r>
            <a:endParaRPr lang="en-US" dirty="0"/>
          </a:p>
        </p:txBody>
      </p:sp>
      <p:sp>
        <p:nvSpPr>
          <p:cNvPr id="3" name="Text Placeholder 2"/>
          <p:cNvSpPr>
            <a:spLocks noGrp="1"/>
          </p:cNvSpPr>
          <p:nvPr>
            <p:ph type="body" idx="1" hasCustomPrompt="1"/>
          </p:nvPr>
        </p:nvSpPr>
        <p:spPr>
          <a:xfrm>
            <a:off x="1129166" y="3806195"/>
            <a:ext cx="861906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4002B8BD-2B3B-44F9-8BA4-97D2EDCA0B41}" type="datetimeFigureOut">
              <a:rPr lang="ru-RU" smtClean="0"/>
              <a:t>16.09.2020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4E73523-02A4-4411-9157-805C7BA735E6}" type="slidenum">
              <a:rPr lang="ru-RU" smtClean="0"/>
              <a:t>‹#›</a:t>
            </a:fld>
            <a:endParaRPr lang="ru-RU"/>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2386004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131052" y="958037"/>
            <a:ext cx="9605635" cy="1059305"/>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1129166" y="2165621"/>
            <a:ext cx="4645152" cy="329385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095606" y="2171769"/>
            <a:ext cx="4645152" cy="328709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4002B8BD-2B3B-44F9-8BA4-97D2EDCA0B41}" type="datetimeFigureOut">
              <a:rPr lang="ru-RU" smtClean="0"/>
              <a:t>16.09.2020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4E73523-02A4-4411-9157-805C7BA735E6}" type="slidenum">
              <a:rPr lang="ru-RU" smtClean="0"/>
              <a:t>‹#›</a:t>
            </a:fld>
            <a:endParaRPr lang="ru-RU"/>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9672409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129166" y="953336"/>
            <a:ext cx="9607661" cy="1056319"/>
          </a:xfrm>
        </p:spPr>
        <p:txBody>
          <a:bodyPr/>
          <a:lstStyle/>
          <a:p>
            <a:r>
              <a:rPr lang="ru-RU"/>
              <a:t>Образец заголовка</a:t>
            </a:r>
            <a:endParaRPr lang="en-US" dirty="0"/>
          </a:p>
        </p:txBody>
      </p:sp>
      <p:sp>
        <p:nvSpPr>
          <p:cNvPr id="3" name="Text Placeholder 2"/>
          <p:cNvSpPr>
            <a:spLocks noGrp="1"/>
          </p:cNvSpPr>
          <p:nvPr>
            <p:ph type="body" idx="1"/>
          </p:nvPr>
        </p:nvSpPr>
        <p:spPr>
          <a:xfrm>
            <a:off x="1129166" y="2169727"/>
            <a:ext cx="4645152" cy="801943"/>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129166" y="2974448"/>
            <a:ext cx="4645152" cy="2493876"/>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094337" y="2173181"/>
            <a:ext cx="4645152" cy="802237"/>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094337" y="2971669"/>
            <a:ext cx="4645152" cy="248719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4002B8BD-2B3B-44F9-8BA4-97D2EDCA0B41}" type="datetimeFigureOut">
              <a:rPr lang="ru-RU" smtClean="0"/>
              <a:t>16.09.2020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F4E73523-02A4-4411-9157-805C7BA735E6}" type="slidenum">
              <a:rPr lang="ru-RU" smtClean="0"/>
              <a:t>‹#›</a:t>
            </a:fld>
            <a:endParaRPr lang="ru-RU"/>
          </a:p>
        </p:txBody>
      </p:sp>
      <p:pic>
        <p:nvPicPr>
          <p:cNvPr id="18" name="Picture 17"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4881518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4002B8BD-2B3B-44F9-8BA4-97D2EDCA0B41}" type="datetimeFigureOut">
              <a:rPr lang="ru-RU" smtClean="0"/>
              <a:t>16.09.2020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F4E73523-02A4-4411-9157-805C7BA735E6}" type="slidenum">
              <a:rPr lang="ru-RU" smtClean="0"/>
              <a:t>‹#›</a:t>
            </a:fld>
            <a:endParaRPr lang="ru-RU"/>
          </a:p>
        </p:txBody>
      </p:sp>
      <p:pic>
        <p:nvPicPr>
          <p:cNvPr id="14" name="Picture 1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4467461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02B8BD-2B3B-44F9-8BA4-97D2EDCA0B41}" type="datetimeFigureOut">
              <a:rPr lang="ru-RU" smtClean="0"/>
              <a:t>16.09.2020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F4E73523-02A4-4411-9157-805C7BA735E6}" type="slidenum">
              <a:rPr lang="ru-RU" smtClean="0"/>
              <a:t>‹#›</a:t>
            </a:fld>
            <a:endParaRPr lang="ru-RU"/>
          </a:p>
        </p:txBody>
      </p:sp>
    </p:spTree>
    <p:extLst>
      <p:ext uri="{BB962C8B-B14F-4D97-AF65-F5344CB8AC3E}">
        <p14:creationId xmlns:p14="http://schemas.microsoft.com/office/powerpoint/2010/main" val="2081336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24291" y="952578"/>
            <a:ext cx="3275013" cy="2322176"/>
          </a:xfrm>
        </p:spPr>
        <p:txBody>
          <a:bodyPr anchor="b">
            <a:normAutofit/>
          </a:bodyPr>
          <a:lstStyle>
            <a:lvl1pPr algn="l">
              <a:defRPr sz="2400"/>
            </a:lvl1pPr>
          </a:lstStyle>
          <a:p>
            <a:r>
              <a:rPr lang="ru-RU"/>
              <a:t>Образец заголовка</a:t>
            </a:r>
            <a:endParaRPr lang="en-US" dirty="0"/>
          </a:p>
        </p:txBody>
      </p:sp>
      <p:sp>
        <p:nvSpPr>
          <p:cNvPr id="3" name="Content Placeholder 2"/>
          <p:cNvSpPr>
            <a:spLocks noGrp="1"/>
          </p:cNvSpPr>
          <p:nvPr>
            <p:ph idx="1"/>
          </p:nvPr>
        </p:nvSpPr>
        <p:spPr>
          <a:xfrm>
            <a:off x="4723334" y="952578"/>
            <a:ext cx="6012470" cy="4505221"/>
          </a:xfrm>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124291" y="3274754"/>
            <a:ext cx="3275013" cy="2178918"/>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4002B8BD-2B3B-44F9-8BA4-97D2EDCA0B41}" type="datetimeFigureOut">
              <a:rPr lang="ru-RU" smtClean="0"/>
              <a:t>16.09.2020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4E73523-02A4-4411-9157-805C7BA735E6}" type="slidenum">
              <a:rPr lang="ru-RU" smtClean="0"/>
              <a:t>‹#›</a:t>
            </a:fld>
            <a:endParaRPr lang="ru-RU"/>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4925997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tx1">
                    <a:lumMod val="85000"/>
                    <a:lumOff val="15000"/>
                  </a:schemeClr>
                </a:gs>
                <a:gs pos="100000">
                  <a:schemeClr val="tx1">
                    <a:lumMod val="95000"/>
                    <a:lumOff val="5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14300" prst="artDeco"/>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129124" y="1129513"/>
            <a:ext cx="5854872" cy="1924208"/>
          </a:xfrm>
        </p:spPr>
        <p:txBody>
          <a:bodyPr anchor="b">
            <a:normAutofit/>
          </a:bodyPr>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1128247" y="3053721"/>
            <a:ext cx="5846486" cy="2096013"/>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1125300" y="5469856"/>
            <a:ext cx="5849605" cy="320123"/>
          </a:xfrm>
        </p:spPr>
        <p:txBody>
          <a:bodyPr/>
          <a:lstStyle>
            <a:lvl1pPr algn="l">
              <a:defRPr/>
            </a:lvl1pPr>
          </a:lstStyle>
          <a:p>
            <a:fld id="{4002B8BD-2B3B-44F9-8BA4-97D2EDCA0B41}" type="datetimeFigureOut">
              <a:rPr lang="ru-RU" smtClean="0"/>
              <a:t>16.09.2020</a:t>
            </a:fld>
            <a:endParaRPr lang="ru-RU"/>
          </a:p>
        </p:txBody>
      </p:sp>
      <p:sp>
        <p:nvSpPr>
          <p:cNvPr id="6" name="Footer Placeholder 5"/>
          <p:cNvSpPr>
            <a:spLocks noGrp="1"/>
          </p:cNvSpPr>
          <p:nvPr>
            <p:ph type="ftr" sz="quarter" idx="11"/>
          </p:nvPr>
        </p:nvSpPr>
        <p:spPr>
          <a:xfrm>
            <a:off x="1125300" y="318640"/>
            <a:ext cx="4877818" cy="320931"/>
          </a:xfrm>
        </p:spPr>
        <p:txBody>
          <a:bodyPr/>
          <a:lstStyle/>
          <a:p>
            <a:endParaRPr lang="ru-RU"/>
          </a:p>
        </p:txBody>
      </p:sp>
      <p:sp>
        <p:nvSpPr>
          <p:cNvPr id="7" name="Slide Number Placeholder 6"/>
          <p:cNvSpPr>
            <a:spLocks noGrp="1"/>
          </p:cNvSpPr>
          <p:nvPr>
            <p:ph type="sldNum" sz="quarter" idx="12"/>
          </p:nvPr>
        </p:nvSpPr>
        <p:spPr>
          <a:xfrm>
            <a:off x="6176794" y="137408"/>
            <a:ext cx="811019" cy="503578"/>
          </a:xfrm>
        </p:spPr>
        <p:txBody>
          <a:bodyPr/>
          <a:lstStyle/>
          <a:p>
            <a:fld id="{F4E73523-02A4-4411-9157-805C7BA735E6}" type="slidenum">
              <a:rPr lang="ru-RU" smtClean="0"/>
              <a:t>‹#›</a:t>
            </a:fld>
            <a:endParaRPr lang="ru-RU"/>
          </a:p>
        </p:txBody>
      </p:sp>
      <p:pic>
        <p:nvPicPr>
          <p:cNvPr id="22" name="Picture 21"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t="474" r="48549" b="36564"/>
          <a:stretch/>
        </p:blipFill>
        <p:spPr>
          <a:xfrm>
            <a:off x="1125460" y="643464"/>
            <a:ext cx="5879592" cy="155448"/>
          </a:xfrm>
          <a:prstGeom prst="rect">
            <a:avLst/>
          </a:prstGeom>
          <a:noFill/>
          <a:ln>
            <a:noFill/>
          </a:ln>
        </p:spPr>
      </p:pic>
    </p:spTree>
    <p:extLst>
      <p:ext uri="{BB962C8B-B14F-4D97-AF65-F5344CB8AC3E}">
        <p14:creationId xmlns:p14="http://schemas.microsoft.com/office/powerpoint/2010/main" val="687002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19336"/>
            <a:ext cx="12192000" cy="742950"/>
          </a:xfrm>
          <a:prstGeom prst="rect">
            <a:avLst/>
          </a:prstGeom>
        </p:spPr>
      </p:pic>
      <p:sp>
        <p:nvSpPr>
          <p:cNvPr id="13" name="Rectangle 12"/>
          <p:cNvSpPr/>
          <p:nvPr/>
        </p:nvSpPr>
        <p:spPr>
          <a:xfrm>
            <a:off x="0" y="468769"/>
            <a:ext cx="12192000" cy="5647024"/>
          </a:xfrm>
          <a:prstGeom prst="rect">
            <a:avLst/>
          </a:prstGeom>
          <a:gradFill flip="none" rotWithShape="1">
            <a:gsLst>
              <a:gs pos="0">
                <a:schemeClr val="bg2">
                  <a:alpha val="0"/>
                  <a:lumMod val="100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p:cNvCxnSpPr/>
          <p:nvPr/>
        </p:nvCxnSpPr>
        <p:spPr>
          <a:xfrm>
            <a:off x="0" y="6121269"/>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130270" y="953324"/>
            <a:ext cx="9603275" cy="1049235"/>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1130270" y="2171769"/>
            <a:ext cx="9603275" cy="3294576"/>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232830" y="330370"/>
            <a:ext cx="2515396"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002B8BD-2B3B-44F9-8BA4-97D2EDCA0B41}" type="datetimeFigureOut">
              <a:rPr lang="ru-RU" smtClean="0"/>
              <a:t>16.09.2020</a:t>
            </a:fld>
            <a:endParaRPr lang="ru-RU"/>
          </a:p>
        </p:txBody>
      </p:sp>
      <p:sp>
        <p:nvSpPr>
          <p:cNvPr id="5" name="Footer Placeholder 4"/>
          <p:cNvSpPr>
            <a:spLocks noGrp="1"/>
          </p:cNvSpPr>
          <p:nvPr>
            <p:ph type="ftr" sz="quarter" idx="3"/>
          </p:nvPr>
        </p:nvSpPr>
        <p:spPr>
          <a:xfrm>
            <a:off x="1130270"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9918076" y="137408"/>
            <a:ext cx="811019" cy="503578"/>
          </a:xfrm>
          <a:prstGeom prst="rect">
            <a:avLst/>
          </a:prstGeom>
        </p:spPr>
        <p:txBody>
          <a:bodyPr vert="horz" lIns="91440" tIns="45720" rIns="91440" bIns="45720" rtlCol="0" anchor="t"/>
          <a:lstStyle>
            <a:lvl1pPr algn="r">
              <a:defRPr sz="2800">
                <a:solidFill>
                  <a:schemeClr val="accent1"/>
                </a:solidFill>
              </a:defRPr>
            </a:lvl1pPr>
          </a:lstStyle>
          <a:p>
            <a:fld id="{F4E73523-02A4-4411-9157-805C7BA735E6}" type="slidenum">
              <a:rPr lang="ru-RU" smtClean="0"/>
              <a:t>‹#›</a:t>
            </a:fld>
            <a:endParaRPr lang="ru-RU"/>
          </a:p>
        </p:txBody>
      </p:sp>
    </p:spTree>
    <p:extLst>
      <p:ext uri="{BB962C8B-B14F-4D97-AF65-F5344CB8AC3E}">
        <p14:creationId xmlns:p14="http://schemas.microsoft.com/office/powerpoint/2010/main" val="14049658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6F162F5-F9A0-465F-B5AD-606ECBFE0A50}"/>
              </a:ext>
            </a:extLst>
          </p:cNvPr>
          <p:cNvSpPr>
            <a:spLocks noGrp="1"/>
          </p:cNvSpPr>
          <p:nvPr>
            <p:ph type="title"/>
          </p:nvPr>
        </p:nvSpPr>
        <p:spPr>
          <a:xfrm>
            <a:off x="783771" y="804519"/>
            <a:ext cx="10271083" cy="4635227"/>
          </a:xfrm>
        </p:spPr>
        <p:txBody>
          <a:bodyPr>
            <a:normAutofit/>
          </a:bodyPr>
          <a:lstStyle/>
          <a:p>
            <a:pPr algn="ctr"/>
            <a:r>
              <a:rPr lang="uk-UA" b="1" dirty="0" smtClean="0"/>
              <a:t/>
            </a:r>
            <a:br>
              <a:rPr lang="uk-UA" b="1" dirty="0" smtClean="0"/>
            </a:br>
            <a:r>
              <a:rPr lang="uk-UA" b="1" dirty="0"/>
              <a:t/>
            </a:r>
            <a:br>
              <a:rPr lang="uk-UA" b="1" dirty="0"/>
            </a:br>
            <a:r>
              <a:rPr lang="uk-UA" sz="4400" b="1" dirty="0" smtClean="0">
                <a:latin typeface="Times New Roman" panose="02020603050405020304" pitchFamily="18" charset="0"/>
                <a:cs typeface="Times New Roman" panose="02020603050405020304" pitchFamily="18" charset="0"/>
              </a:rPr>
              <a:t/>
            </a:r>
            <a:br>
              <a:rPr lang="uk-UA" sz="4400" b="1" dirty="0" smtClean="0">
                <a:latin typeface="Times New Roman" panose="02020603050405020304" pitchFamily="18" charset="0"/>
                <a:cs typeface="Times New Roman" panose="02020603050405020304" pitchFamily="18" charset="0"/>
              </a:rPr>
            </a:br>
            <a:r>
              <a:rPr lang="uk-UA" sz="4400" b="1" dirty="0" smtClean="0">
                <a:latin typeface="Times New Roman" panose="02020603050405020304" pitchFamily="18" charset="0"/>
                <a:cs typeface="Times New Roman" panose="02020603050405020304" pitchFamily="18" charset="0"/>
              </a:rPr>
              <a:t>КЛАСИЧНІ ЕТНОСОЦІОЛОГІЧНІ </a:t>
            </a:r>
            <a:br>
              <a:rPr lang="uk-UA" sz="4400" b="1" dirty="0" smtClean="0">
                <a:latin typeface="Times New Roman" panose="02020603050405020304" pitchFamily="18" charset="0"/>
                <a:cs typeface="Times New Roman" panose="02020603050405020304" pitchFamily="18" charset="0"/>
              </a:rPr>
            </a:br>
            <a:r>
              <a:rPr lang="uk-UA" sz="4400" b="1" dirty="0" smtClean="0">
                <a:latin typeface="Times New Roman" panose="02020603050405020304" pitchFamily="18" charset="0"/>
                <a:cs typeface="Times New Roman" panose="02020603050405020304" pitchFamily="18" charset="0"/>
              </a:rPr>
              <a:t/>
            </a:r>
            <a:br>
              <a:rPr lang="uk-UA" sz="4400" b="1" dirty="0" smtClean="0">
                <a:latin typeface="Times New Roman" panose="02020603050405020304" pitchFamily="18" charset="0"/>
                <a:cs typeface="Times New Roman" panose="02020603050405020304" pitchFamily="18" charset="0"/>
              </a:rPr>
            </a:br>
            <a:r>
              <a:rPr lang="uk-UA" sz="4400" b="1" dirty="0" smtClean="0">
                <a:latin typeface="Times New Roman" panose="02020603050405020304" pitchFamily="18" charset="0"/>
                <a:cs typeface="Times New Roman" panose="02020603050405020304" pitchFamily="18" charset="0"/>
              </a:rPr>
              <a:t>ПАРАДИГМИ</a:t>
            </a:r>
            <a:r>
              <a:rPr lang="ru-RU" dirty="0"/>
              <a:t/>
            </a:r>
            <a:br>
              <a:rPr lang="ru-RU" dirty="0"/>
            </a:br>
            <a:endParaRPr lang="ru-RU" sz="6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91112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8566A30-560E-4A82-B4F6-D0B0F5488497}"/>
              </a:ext>
            </a:extLst>
          </p:cNvPr>
          <p:cNvSpPr>
            <a:spLocks noGrp="1"/>
          </p:cNvSpPr>
          <p:nvPr>
            <p:ph type="title"/>
          </p:nvPr>
        </p:nvSpPr>
        <p:spPr>
          <a:xfrm>
            <a:off x="849086" y="953324"/>
            <a:ext cx="10972800" cy="5152201"/>
          </a:xfrm>
        </p:spPr>
        <p:txBody>
          <a:bodyPr>
            <a:normAutofit fontScale="90000"/>
          </a:bodyPr>
          <a:lstStyle/>
          <a:p>
            <a:r>
              <a:rPr lang="uk-UA" sz="2400" dirty="0" err="1">
                <a:latin typeface="Times New Roman" panose="02020603050405020304" pitchFamily="18" charset="0"/>
                <a:cs typeface="Times New Roman" panose="02020603050405020304" pitchFamily="18" charset="0"/>
              </a:rPr>
              <a:t>Е.Геллнер</a:t>
            </a:r>
            <a:r>
              <a:rPr lang="uk-UA" sz="2400" dirty="0">
                <a:latin typeface="Times New Roman" panose="02020603050405020304" pitchFamily="18" charset="0"/>
                <a:cs typeface="Times New Roman" panose="02020603050405020304" pitchFamily="18" charset="0"/>
              </a:rPr>
              <a:t> («Нації і націоналізм») – нації виникли фактично на «пустому місці» як наслідок раціональної потреби держави в організації та впорядкованості населення з метою ефективного управління. Нації виникають одночасно із буржуазними державами, де домінує «третій стан». В основі нації є не міф, а містифікація.</a:t>
            </a:r>
            <a:r>
              <a:rPr lang="ru-RU" sz="2400" dirty="0">
                <a:latin typeface="Times New Roman" panose="02020603050405020304" pitchFamily="18" charset="0"/>
                <a:cs typeface="Times New Roman" panose="02020603050405020304" pitchFamily="18" charset="0"/>
              </a:rPr>
              <a:t/>
            </a:r>
            <a:br>
              <a:rPr lang="ru-RU" sz="2400" dirty="0">
                <a:latin typeface="Times New Roman" panose="02020603050405020304" pitchFamily="18" charset="0"/>
                <a:cs typeface="Times New Roman" panose="02020603050405020304" pitchFamily="18" charset="0"/>
              </a:rPr>
            </a:br>
            <a:r>
              <a:rPr lang="uk-UA" sz="2400" dirty="0">
                <a:latin typeface="Times New Roman" panose="02020603050405020304" pitchFamily="18" charset="0"/>
                <a:cs typeface="Times New Roman" panose="02020603050405020304" pitchFamily="18" charset="0"/>
              </a:rPr>
              <a:t>Аграрно-письмові спільноти – засновані на сільському господарстві та стабільній технології. Світогляд не передбачає інтенсивного пізнання та освоєння природи. Цінності пов’язані із ієрархією та примусом. Значення має соціальна позиція. Цінується наявність дітей чоловічої статі. Обмежені ресурси, низький рівень продуктивності. Складна статусна організація. Писемність мало поширена. Відбувається засвоєння «живої» культури, що передається в процесі безпосередньої взаємодії. Характерна риса – напруга між «високою» культурою, яка передається в системі освіти, та культурою «живою». Виникає розрив, який стабілізує суспільство – адже людина на прагне приєднатись до того, що вона не розуміє та не підтримує. Суспільство постійно генерує культурні відмінності (</a:t>
            </a:r>
            <a:r>
              <a:rPr lang="uk-UA" sz="2400" dirty="0" err="1">
                <a:latin typeface="Times New Roman" panose="02020603050405020304" pitchFamily="18" charset="0"/>
                <a:cs typeface="Times New Roman" panose="02020603050405020304" pitchFamily="18" charset="0"/>
              </a:rPr>
              <a:t>Ю.Лотман</a:t>
            </a:r>
            <a:r>
              <a:rPr lang="uk-UA" sz="2400" dirty="0">
                <a:latin typeface="Times New Roman" panose="02020603050405020304" pitchFamily="18" charset="0"/>
                <a:cs typeface="Times New Roman" panose="02020603050405020304" pitchFamily="18" charset="0"/>
              </a:rPr>
              <a:t> – відмінності у зверненнях аристократів в залежності від того, скількома селянами вони володіли), в суспільствах діє система культивації відмінностей. </a:t>
            </a:r>
            <a:r>
              <a:rPr lang="ru-RU" sz="2000" dirty="0">
                <a:latin typeface="Times New Roman" panose="02020603050405020304" pitchFamily="18" charset="0"/>
                <a:cs typeface="Times New Roman" panose="02020603050405020304" pitchFamily="18" charset="0"/>
              </a:rPr>
              <a:t/>
            </a:r>
            <a:br>
              <a:rPr lang="ru-RU" sz="2000"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417108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8566A30-560E-4A82-B4F6-D0B0F5488497}"/>
              </a:ext>
            </a:extLst>
          </p:cNvPr>
          <p:cNvSpPr>
            <a:spLocks noGrp="1"/>
          </p:cNvSpPr>
          <p:nvPr>
            <p:ph type="title"/>
          </p:nvPr>
        </p:nvSpPr>
        <p:spPr>
          <a:xfrm>
            <a:off x="849086" y="953324"/>
            <a:ext cx="10972800" cy="5152201"/>
          </a:xfrm>
        </p:spPr>
        <p:txBody>
          <a:bodyPr>
            <a:normAutofit/>
          </a:bodyPr>
          <a:lstStyle/>
          <a:p>
            <a:r>
              <a:rPr lang="ru-RU" sz="2400" dirty="0">
                <a:latin typeface="Times New Roman" panose="02020603050405020304" pitchFamily="18" charset="0"/>
                <a:cs typeface="Times New Roman" panose="02020603050405020304" pitchFamily="18" charset="0"/>
              </a:rPr>
              <a:t/>
            </a:r>
            <a:br>
              <a:rPr lang="ru-RU" sz="2400" dirty="0">
                <a:latin typeface="Times New Roman" panose="02020603050405020304" pitchFamily="18" charset="0"/>
                <a:cs typeface="Times New Roman" panose="02020603050405020304" pitchFamily="18" charset="0"/>
              </a:rPr>
            </a:br>
            <a:r>
              <a:rPr lang="uk-UA" sz="2400" dirty="0">
                <a:latin typeface="Times New Roman" panose="02020603050405020304" pitchFamily="18" charset="0"/>
                <a:cs typeface="Times New Roman" panose="02020603050405020304" pitchFamily="18" charset="0"/>
              </a:rPr>
              <a:t>Розвинене індустріальне суспільство. </a:t>
            </a:r>
            <a:r>
              <a:rPr lang="uk-UA" sz="2400" dirty="0" smtClean="0">
                <a:latin typeface="Times New Roman" panose="02020603050405020304" pitchFamily="18" charset="0"/>
                <a:cs typeface="Times New Roman" panose="02020603050405020304" pitchFamily="18" charset="0"/>
              </a:rPr>
              <a:t/>
            </a:r>
            <a:br>
              <a:rPr lang="uk-UA" sz="2400" dirty="0" smtClean="0">
                <a:latin typeface="Times New Roman" panose="02020603050405020304" pitchFamily="18" charset="0"/>
                <a:cs typeface="Times New Roman" panose="02020603050405020304" pitchFamily="18" charset="0"/>
              </a:rPr>
            </a:br>
            <a:r>
              <a:rPr lang="uk-UA" sz="2400" dirty="0" smtClean="0">
                <a:latin typeface="Times New Roman" panose="02020603050405020304" pitchFamily="18" charset="0"/>
                <a:cs typeface="Times New Roman" panose="02020603050405020304" pitchFamily="18" charset="0"/>
              </a:rPr>
              <a:t>Безперервна </a:t>
            </a:r>
            <a:r>
              <a:rPr lang="uk-UA" sz="2400" dirty="0">
                <a:latin typeface="Times New Roman" panose="02020603050405020304" pitchFamily="18" charset="0"/>
                <a:cs typeface="Times New Roman" panose="02020603050405020304" pitchFamily="18" charset="0"/>
              </a:rPr>
              <a:t>інноваційна діяльність, зростання продуктивності. </a:t>
            </a:r>
            <a:r>
              <a:rPr lang="uk-UA" sz="2400" dirty="0" smtClean="0">
                <a:latin typeface="Times New Roman" panose="02020603050405020304" pitchFamily="18" charset="0"/>
                <a:cs typeface="Times New Roman" panose="02020603050405020304" pitchFamily="18" charset="0"/>
              </a:rPr>
              <a:t/>
            </a:r>
            <a:br>
              <a:rPr lang="uk-UA" sz="2400" dirty="0" smtClean="0">
                <a:latin typeface="Times New Roman" panose="02020603050405020304" pitchFamily="18" charset="0"/>
                <a:cs typeface="Times New Roman" panose="02020603050405020304" pitchFamily="18" charset="0"/>
              </a:rPr>
            </a:br>
            <a:r>
              <a:rPr lang="uk-UA" sz="2400" dirty="0" smtClean="0">
                <a:latin typeface="Times New Roman" panose="02020603050405020304" pitchFamily="18" charset="0"/>
                <a:cs typeface="Times New Roman" panose="02020603050405020304" pitchFamily="18" charset="0"/>
              </a:rPr>
              <a:t>Економічне </a:t>
            </a:r>
            <a:r>
              <a:rPr lang="uk-UA" sz="2400" dirty="0">
                <a:latin typeface="Times New Roman" panose="02020603050405020304" pitchFamily="18" charset="0"/>
                <a:cs typeface="Times New Roman" panose="02020603050405020304" pitchFamily="18" charset="0"/>
              </a:rPr>
              <a:t>зростання швидше, ніж зростання демографічне. </a:t>
            </a:r>
            <a:r>
              <a:rPr lang="uk-UA" sz="2400" dirty="0" smtClean="0">
                <a:latin typeface="Times New Roman" panose="02020603050405020304" pitchFamily="18" charset="0"/>
                <a:cs typeface="Times New Roman" panose="02020603050405020304" pitchFamily="18" charset="0"/>
              </a:rPr>
              <a:t/>
            </a:r>
            <a:br>
              <a:rPr lang="uk-UA" sz="2400" dirty="0" smtClean="0">
                <a:latin typeface="Times New Roman" panose="02020603050405020304" pitchFamily="18" charset="0"/>
                <a:cs typeface="Times New Roman" panose="02020603050405020304" pitchFamily="18" charset="0"/>
              </a:rPr>
            </a:br>
            <a:r>
              <a:rPr lang="uk-UA" sz="2400" dirty="0" smtClean="0">
                <a:latin typeface="Times New Roman" panose="02020603050405020304" pitchFamily="18" charset="0"/>
                <a:cs typeface="Times New Roman" panose="02020603050405020304" pitchFamily="18" charset="0"/>
              </a:rPr>
              <a:t>Цінується </a:t>
            </a:r>
            <a:r>
              <a:rPr lang="uk-UA" sz="2400" dirty="0">
                <a:latin typeface="Times New Roman" panose="02020603050405020304" pitchFamily="18" charset="0"/>
                <a:cs typeface="Times New Roman" panose="02020603050405020304" pitchFamily="18" charset="0"/>
              </a:rPr>
              <a:t>не кількість дітей та не фізична сила, а розумова. </a:t>
            </a:r>
            <a:r>
              <a:rPr lang="uk-UA" sz="2400" dirty="0" smtClean="0">
                <a:latin typeface="Times New Roman" panose="02020603050405020304" pitchFamily="18" charset="0"/>
                <a:cs typeface="Times New Roman" panose="02020603050405020304" pitchFamily="18" charset="0"/>
              </a:rPr>
              <a:t/>
            </a:r>
            <a:br>
              <a:rPr lang="uk-UA" sz="2400" dirty="0" smtClean="0">
                <a:latin typeface="Times New Roman" panose="02020603050405020304" pitchFamily="18" charset="0"/>
                <a:cs typeface="Times New Roman" panose="02020603050405020304" pitchFamily="18" charset="0"/>
              </a:rPr>
            </a:br>
            <a:r>
              <a:rPr lang="uk-UA" sz="2400" dirty="0" smtClean="0">
                <a:latin typeface="Times New Roman" panose="02020603050405020304" pitchFamily="18" charset="0"/>
                <a:cs typeface="Times New Roman" panose="02020603050405020304" pitchFamily="18" charset="0"/>
              </a:rPr>
              <a:t>Корисними </a:t>
            </a:r>
            <a:r>
              <a:rPr lang="uk-UA" sz="2400" dirty="0">
                <a:latin typeface="Times New Roman" panose="02020603050405020304" pitchFamily="18" charset="0"/>
                <a:cs typeface="Times New Roman" panose="02020603050405020304" pitchFamily="18" charset="0"/>
              </a:rPr>
              <a:t>є лише освічені члени спільноти. </a:t>
            </a:r>
            <a:r>
              <a:rPr lang="uk-UA" sz="2400" dirty="0" smtClean="0">
                <a:latin typeface="Times New Roman" panose="02020603050405020304" pitchFamily="18" charset="0"/>
                <a:cs typeface="Times New Roman" panose="02020603050405020304" pitchFamily="18" charset="0"/>
              </a:rPr>
              <a:t/>
            </a:r>
            <a:br>
              <a:rPr lang="uk-UA" sz="2400" dirty="0" smtClean="0">
                <a:latin typeface="Times New Roman" panose="02020603050405020304" pitchFamily="18" charset="0"/>
                <a:cs typeface="Times New Roman" panose="02020603050405020304" pitchFamily="18" charset="0"/>
              </a:rPr>
            </a:br>
            <a:r>
              <a:rPr lang="uk-UA" sz="2400" dirty="0" smtClean="0">
                <a:latin typeface="Times New Roman" panose="02020603050405020304" pitchFamily="18" charset="0"/>
                <a:cs typeface="Times New Roman" panose="02020603050405020304" pitchFamily="18" charset="0"/>
              </a:rPr>
              <a:t>Зміна </a:t>
            </a:r>
            <a:r>
              <a:rPr lang="uk-UA" sz="2400" dirty="0">
                <a:latin typeface="Times New Roman" panose="02020603050405020304" pitchFamily="18" charset="0"/>
                <a:cs typeface="Times New Roman" panose="02020603050405020304" pitchFamily="18" charset="0"/>
              </a:rPr>
              <a:t>характеру праці та відсутність безпосереднього зіткнення із природою. Розвиток універсальної комунікації. </a:t>
            </a:r>
            <a:r>
              <a:rPr lang="uk-UA" sz="2400" dirty="0" smtClean="0">
                <a:latin typeface="Times New Roman" panose="02020603050405020304" pitchFamily="18" charset="0"/>
                <a:cs typeface="Times New Roman" panose="02020603050405020304" pitchFamily="18" charset="0"/>
              </a:rPr>
              <a:t/>
            </a:r>
            <a:br>
              <a:rPr lang="uk-UA" sz="2400" dirty="0" smtClean="0">
                <a:latin typeface="Times New Roman" panose="02020603050405020304" pitchFamily="18" charset="0"/>
                <a:cs typeface="Times New Roman" panose="02020603050405020304" pitchFamily="18" charset="0"/>
              </a:rPr>
            </a:br>
            <a:r>
              <a:rPr lang="uk-UA" sz="2400" dirty="0" smtClean="0">
                <a:latin typeface="Times New Roman" panose="02020603050405020304" pitchFamily="18" charset="0"/>
                <a:cs typeface="Times New Roman" panose="02020603050405020304" pitchFamily="18" charset="0"/>
              </a:rPr>
              <a:t>Створення </a:t>
            </a:r>
            <a:r>
              <a:rPr lang="uk-UA" sz="2400" dirty="0">
                <a:latin typeface="Times New Roman" panose="02020603050405020304" pitchFamily="18" charset="0"/>
                <a:cs typeface="Times New Roman" panose="02020603050405020304" pitchFamily="18" charset="0"/>
              </a:rPr>
              <a:t>єдиної стандартизованої та впорядкованої культури. </a:t>
            </a:r>
            <a:r>
              <a:rPr lang="uk-UA" sz="2400" dirty="0" smtClean="0">
                <a:latin typeface="Times New Roman" panose="02020603050405020304" pitchFamily="18" charset="0"/>
                <a:cs typeface="Times New Roman" panose="02020603050405020304" pitchFamily="18" charset="0"/>
              </a:rPr>
              <a:t/>
            </a:r>
            <a:br>
              <a:rPr lang="uk-UA" sz="2400" dirty="0" smtClean="0">
                <a:latin typeface="Times New Roman" panose="02020603050405020304" pitchFamily="18" charset="0"/>
                <a:cs typeface="Times New Roman" panose="02020603050405020304" pitchFamily="18" charset="0"/>
              </a:rPr>
            </a:br>
            <a:r>
              <a:rPr lang="uk-UA" sz="2400" dirty="0" smtClean="0">
                <a:latin typeface="Times New Roman" panose="02020603050405020304" pitchFamily="18" charset="0"/>
                <a:cs typeface="Times New Roman" panose="02020603050405020304" pitchFamily="18" charset="0"/>
              </a:rPr>
              <a:t>Культура </a:t>
            </a:r>
            <a:r>
              <a:rPr lang="uk-UA" sz="2400" dirty="0">
                <a:latin typeface="Times New Roman" panose="02020603050405020304" pitchFamily="18" charset="0"/>
                <a:cs typeface="Times New Roman" panose="02020603050405020304" pitchFamily="18" charset="0"/>
              </a:rPr>
              <a:t>є високою, адже передбачає попередню освіту. </a:t>
            </a:r>
            <a:r>
              <a:rPr lang="uk-UA" sz="2400" dirty="0" smtClean="0">
                <a:latin typeface="Times New Roman" panose="02020603050405020304" pitchFamily="18" charset="0"/>
                <a:cs typeface="Times New Roman" panose="02020603050405020304" pitchFamily="18" charset="0"/>
              </a:rPr>
              <a:t/>
            </a:r>
            <a:br>
              <a:rPr lang="uk-UA" sz="2400" dirty="0" smtClean="0">
                <a:latin typeface="Times New Roman" panose="02020603050405020304" pitchFamily="18" charset="0"/>
                <a:cs typeface="Times New Roman" panose="02020603050405020304" pitchFamily="18" charset="0"/>
              </a:rPr>
            </a:br>
            <a:r>
              <a:rPr lang="uk-UA" sz="2400" dirty="0" smtClean="0">
                <a:latin typeface="Times New Roman" panose="02020603050405020304" pitchFamily="18" charset="0"/>
                <a:cs typeface="Times New Roman" panose="02020603050405020304" pitchFamily="18" charset="0"/>
              </a:rPr>
              <a:t>Постійні </a:t>
            </a:r>
            <a:r>
              <a:rPr lang="uk-UA" sz="2400" dirty="0">
                <a:latin typeface="Times New Roman" panose="02020603050405020304" pitchFamily="18" charset="0"/>
                <a:cs typeface="Times New Roman" panose="02020603050405020304" pitchFamily="18" charset="0"/>
              </a:rPr>
              <a:t>новації призводять до того, що стабільна соціальна структура є неможливою. </a:t>
            </a:r>
            <a:r>
              <a:rPr lang="uk-UA" sz="2400" dirty="0" smtClean="0">
                <a:latin typeface="Times New Roman" panose="02020603050405020304" pitchFamily="18" charset="0"/>
                <a:cs typeface="Times New Roman" panose="02020603050405020304" pitchFamily="18" charset="0"/>
              </a:rPr>
              <a:t/>
            </a:r>
            <a:br>
              <a:rPr lang="uk-UA" sz="2400" dirty="0" smtClean="0">
                <a:latin typeface="Times New Roman" panose="02020603050405020304" pitchFamily="18" charset="0"/>
                <a:cs typeface="Times New Roman" panose="02020603050405020304" pitchFamily="18" charset="0"/>
              </a:rPr>
            </a:br>
            <a:r>
              <a:rPr lang="uk-UA" sz="2400" dirty="0" smtClean="0">
                <a:latin typeface="Times New Roman" panose="02020603050405020304" pitchFamily="18" charset="0"/>
                <a:cs typeface="Times New Roman" panose="02020603050405020304" pitchFamily="18" charset="0"/>
              </a:rPr>
              <a:t>Зникають </a:t>
            </a:r>
            <a:r>
              <a:rPr lang="uk-UA" sz="2400" dirty="0">
                <a:latin typeface="Times New Roman" panose="02020603050405020304" pitchFamily="18" charset="0"/>
                <a:cs typeface="Times New Roman" panose="02020603050405020304" pitchFamily="18" charset="0"/>
              </a:rPr>
              <a:t>нездоланні бар’єри. </a:t>
            </a:r>
            <a:r>
              <a:rPr lang="ru-RU" sz="2400" dirty="0">
                <a:latin typeface="Times New Roman" panose="02020603050405020304" pitchFamily="18" charset="0"/>
                <a:cs typeface="Times New Roman" panose="02020603050405020304" pitchFamily="18" charset="0"/>
              </a:rPr>
              <a:t/>
            </a:r>
            <a:br>
              <a:rPr lang="ru-RU" sz="2400" dirty="0">
                <a:latin typeface="Times New Roman" panose="02020603050405020304" pitchFamily="18" charset="0"/>
                <a:cs typeface="Times New Roman" panose="02020603050405020304" pitchFamily="18" charset="0"/>
              </a:rPr>
            </a:br>
            <a:r>
              <a:rPr lang="ru-RU" sz="2400" dirty="0">
                <a:latin typeface="Times New Roman" panose="02020603050405020304" pitchFamily="18" charset="0"/>
                <a:cs typeface="Times New Roman" panose="02020603050405020304" pitchFamily="18" charset="0"/>
              </a:rPr>
              <a:t/>
            </a:r>
            <a:br>
              <a:rPr lang="ru-RU" sz="2400" dirty="0">
                <a:latin typeface="Times New Roman" panose="02020603050405020304" pitchFamily="18" charset="0"/>
                <a:cs typeface="Times New Roman" panose="02020603050405020304" pitchFamily="18" charset="0"/>
              </a:rPr>
            </a:b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936580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E02981D-12C5-4FC8-A6EB-D3FBD0C24552}"/>
              </a:ext>
            </a:extLst>
          </p:cNvPr>
          <p:cNvSpPr>
            <a:spLocks noGrp="1"/>
          </p:cNvSpPr>
          <p:nvPr>
            <p:ph type="title"/>
          </p:nvPr>
        </p:nvSpPr>
        <p:spPr>
          <a:xfrm>
            <a:off x="765111" y="804518"/>
            <a:ext cx="11140750" cy="5167073"/>
          </a:xfrm>
        </p:spPr>
        <p:txBody>
          <a:bodyPr>
            <a:normAutofit fontScale="90000"/>
          </a:bodyPr>
          <a:lstStyle/>
          <a:p>
            <a:r>
              <a:rPr lang="uk-UA" sz="2700" b="1" dirty="0">
                <a:latin typeface="Times New Roman" panose="02020603050405020304" pitchFamily="18" charset="0"/>
                <a:cs typeface="Times New Roman" panose="02020603050405020304" pitchFamily="18" charset="0"/>
              </a:rPr>
              <a:t>Перехідні стадії:</a:t>
            </a:r>
            <a:r>
              <a:rPr lang="ru-RU" sz="2700" dirty="0">
                <a:latin typeface="Times New Roman" panose="02020603050405020304" pitchFamily="18" charset="0"/>
                <a:cs typeface="Times New Roman" panose="02020603050405020304" pitchFamily="18" charset="0"/>
              </a:rPr>
              <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1 – слабка </a:t>
            </a:r>
            <a:r>
              <a:rPr lang="uk-UA" sz="2700" dirty="0" err="1">
                <a:latin typeface="Times New Roman" panose="02020603050405020304" pitchFamily="18" charset="0"/>
                <a:cs typeface="Times New Roman" panose="02020603050405020304" pitchFamily="18" charset="0"/>
              </a:rPr>
              <a:t>вираженість</a:t>
            </a:r>
            <a:r>
              <a:rPr lang="uk-UA" sz="2700" dirty="0">
                <a:latin typeface="Times New Roman" panose="02020603050405020304" pitchFamily="18" charset="0"/>
                <a:cs typeface="Times New Roman" panose="02020603050405020304" pitchFamily="18" charset="0"/>
              </a:rPr>
              <a:t> етнічного начала, відсутність політичної ідеї. Перехід від монархій до демократій, від багатства до влади (в </a:t>
            </a:r>
            <a:r>
              <a:rPr lang="uk-UA" sz="2700" dirty="0" err="1">
                <a:latin typeface="Times New Roman" panose="02020603050405020304" pitchFamily="18" charset="0"/>
                <a:cs typeface="Times New Roman" panose="02020603050405020304" pitchFamily="18" charset="0"/>
              </a:rPr>
              <a:t>агр</a:t>
            </a:r>
            <a:r>
              <a:rPr lang="uk-UA" sz="2700" dirty="0">
                <a:latin typeface="Times New Roman" panose="02020603050405020304" pitchFamily="18" charset="0"/>
                <a:cs typeface="Times New Roman" panose="02020603050405020304" pitchFamily="18" charset="0"/>
              </a:rPr>
              <a:t>. суспільстві – навпаки);</a:t>
            </a:r>
            <a:r>
              <a:rPr lang="ru-RU" sz="2700" dirty="0">
                <a:latin typeface="Times New Roman" panose="02020603050405020304" pitchFamily="18" charset="0"/>
                <a:cs typeface="Times New Roman" panose="02020603050405020304" pitchFamily="18" charset="0"/>
              </a:rPr>
              <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2 – поява націоналізму. Втілення ідеї одна культура – одна держава. Методи – освіти, примусова заміна (вбивства), депортації, </a:t>
            </a:r>
            <a:r>
              <a:rPr lang="uk-UA" sz="2700">
                <a:latin typeface="Times New Roman" panose="02020603050405020304" pitchFamily="18" charset="0"/>
                <a:cs typeface="Times New Roman" panose="02020603050405020304" pitchFamily="18" charset="0"/>
              </a:rPr>
              <a:t>зміна </a:t>
            </a:r>
            <a:r>
              <a:rPr lang="uk-UA" sz="2700" smtClean="0">
                <a:latin typeface="Times New Roman" panose="02020603050405020304" pitchFamily="18" charset="0"/>
                <a:cs typeface="Times New Roman" panose="02020603050405020304" pitchFamily="18" charset="0"/>
              </a:rPr>
              <a:t>кордонів;</a:t>
            </a:r>
            <a:r>
              <a:rPr lang="ru-RU" sz="2700" dirty="0">
                <a:latin typeface="Times New Roman" panose="02020603050405020304" pitchFamily="18" charset="0"/>
                <a:cs typeface="Times New Roman" panose="02020603050405020304" pitchFamily="18" charset="0"/>
              </a:rPr>
              <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3 – розпад багатонаціональних імперій та заміна їх національними утвореннями. Проблема національних меншин та «</a:t>
            </a:r>
            <a:r>
              <a:rPr lang="uk-UA" sz="2700" dirty="0" err="1">
                <a:latin typeface="Times New Roman" panose="02020603050405020304" pitchFamily="18" charset="0"/>
                <a:cs typeface="Times New Roman" panose="02020603050405020304" pitchFamily="18" charset="0"/>
              </a:rPr>
              <a:t>тюрем</a:t>
            </a:r>
            <a:r>
              <a:rPr lang="uk-UA" sz="2700" dirty="0">
                <a:latin typeface="Times New Roman" panose="02020603050405020304" pitchFamily="18" charset="0"/>
                <a:cs typeface="Times New Roman" panose="02020603050405020304" pitchFamily="18" charset="0"/>
              </a:rPr>
              <a:t> народів»;</a:t>
            </a:r>
            <a:r>
              <a:rPr lang="ru-RU" sz="2700" dirty="0">
                <a:latin typeface="Times New Roman" panose="02020603050405020304" pitchFamily="18" charset="0"/>
                <a:cs typeface="Times New Roman" panose="02020603050405020304" pitchFamily="18" charset="0"/>
              </a:rPr>
              <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4 – іредентизм (політика об’єднання населення в єдине утворення);</a:t>
            </a:r>
            <a:r>
              <a:rPr lang="ru-RU" sz="2700" dirty="0">
                <a:latin typeface="Times New Roman" panose="02020603050405020304" pitchFamily="18" charset="0"/>
                <a:cs typeface="Times New Roman" panose="02020603050405020304" pitchFamily="18" charset="0"/>
              </a:rPr>
              <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5 – примусові розселення – етнічні групи повинні співпадати із певними територіями (депортації) – (</a:t>
            </a:r>
            <a:r>
              <a:rPr lang="uk-UA" sz="2700" dirty="0" err="1">
                <a:latin typeface="Times New Roman" panose="02020603050405020304" pitchFamily="18" charset="0"/>
                <a:cs typeface="Times New Roman" panose="02020603050405020304" pitchFamily="18" charset="0"/>
              </a:rPr>
              <a:t>авт</a:t>
            </a:r>
            <a:r>
              <a:rPr lang="uk-UA" sz="2700" dirty="0">
                <a:latin typeface="Times New Roman" panose="02020603050405020304" pitchFamily="18" charset="0"/>
                <a:cs typeface="Times New Roman" panose="02020603050405020304" pitchFamily="18" charset="0"/>
              </a:rPr>
              <a:t>. назва «ніч та туман» - у Германії так називали операції з примусових переселень);</a:t>
            </a:r>
            <a:r>
              <a:rPr lang="ru-RU" sz="2700" dirty="0">
                <a:latin typeface="Times New Roman" panose="02020603050405020304" pitchFamily="18" charset="0"/>
                <a:cs typeface="Times New Roman" panose="02020603050405020304" pitchFamily="18" charset="0"/>
              </a:rPr>
              <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6 – висока насиченість та зменшення наслідків націоналізму. Етнічні почуття частково нівелює економічна рівність та благополуччя. Виникнення федерацій та конфедерацій, забезпечення не кордонів, а мобільності всіх груп населення. </a:t>
            </a:r>
            <a:r>
              <a:rPr lang="ru-RU" dirty="0"/>
              <a:t/>
            </a:r>
            <a:br>
              <a:rPr lang="ru-RU" dirty="0"/>
            </a:br>
            <a:r>
              <a:rPr lang="ru-RU" dirty="0"/>
              <a:t> </a:t>
            </a:r>
            <a:br>
              <a:rPr lang="ru-RU" dirty="0"/>
            </a:br>
            <a:r>
              <a:rPr lang="ru-RU" dirty="0"/>
              <a:t/>
            </a:r>
            <a:br>
              <a:rPr lang="ru-RU" dirty="0"/>
            </a:b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r>
              <a:rPr lang="ru-RU" dirty="0"/>
              <a:t/>
            </a:r>
            <a:br>
              <a:rPr lang="ru-RU" dirty="0"/>
            </a:br>
            <a:r>
              <a:rPr lang="uk-UA" dirty="0"/>
              <a:t> </a:t>
            </a:r>
            <a:r>
              <a:rPr lang="ru-RU" dirty="0"/>
              <a:t/>
            </a:r>
            <a:br>
              <a:rPr lang="ru-RU" dirty="0"/>
            </a:br>
            <a:endParaRPr lang="ru-RU" dirty="0"/>
          </a:p>
        </p:txBody>
      </p:sp>
    </p:spTree>
    <p:extLst>
      <p:ext uri="{BB962C8B-B14F-4D97-AF65-F5344CB8AC3E}">
        <p14:creationId xmlns:p14="http://schemas.microsoft.com/office/powerpoint/2010/main" val="1400257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6C9E743-2D76-4EB4-A77C-8B13815E9AC1}"/>
              </a:ext>
            </a:extLst>
          </p:cNvPr>
          <p:cNvSpPr>
            <a:spLocks noGrp="1"/>
          </p:cNvSpPr>
          <p:nvPr>
            <p:ph type="title"/>
          </p:nvPr>
        </p:nvSpPr>
        <p:spPr>
          <a:xfrm>
            <a:off x="690465" y="851173"/>
            <a:ext cx="11150082" cy="3920852"/>
          </a:xfrm>
        </p:spPr>
        <p:txBody>
          <a:bodyPr>
            <a:normAutofit/>
          </a:bodyPr>
          <a:lstStyle/>
          <a:p>
            <a:r>
              <a:rPr lang="uk-UA" dirty="0">
                <a:latin typeface="Times New Roman" panose="02020603050405020304" pitchFamily="18" charset="0"/>
                <a:ea typeface="Times New Roman" panose="02020603050405020304" pitchFamily="18" charset="0"/>
              </a:rPr>
              <a:t/>
            </a:r>
            <a:br>
              <a:rPr lang="uk-UA" dirty="0">
                <a:latin typeface="Times New Roman" panose="02020603050405020304" pitchFamily="18" charset="0"/>
                <a:ea typeface="Times New Roman" panose="02020603050405020304" pitchFamily="18" charset="0"/>
              </a:rPr>
            </a:br>
            <a:r>
              <a:rPr lang="uk-UA" b="1" dirty="0">
                <a:latin typeface="Times New Roman" panose="02020603050405020304" pitchFamily="18" charset="0"/>
                <a:ea typeface="Times New Roman" panose="02020603050405020304" pitchFamily="18" charset="0"/>
              </a:rPr>
              <a:t>План.</a:t>
            </a:r>
            <a:r>
              <a:rPr lang="uk-UA" dirty="0">
                <a:latin typeface="Times New Roman" panose="02020603050405020304" pitchFamily="18" charset="0"/>
                <a:ea typeface="Times New Roman" panose="02020603050405020304" pitchFamily="18" charset="0"/>
              </a:rPr>
              <a:t/>
            </a:r>
            <a:br>
              <a:rPr lang="uk-UA" dirty="0">
                <a:latin typeface="Times New Roman" panose="02020603050405020304" pitchFamily="18" charset="0"/>
                <a:ea typeface="Times New Roman" panose="02020603050405020304" pitchFamily="18" charset="0"/>
              </a:rPr>
            </a:br>
            <a:r>
              <a:rPr lang="uk-UA" dirty="0">
                <a:latin typeface="Times New Roman" panose="02020603050405020304" pitchFamily="18" charset="0"/>
                <a:ea typeface="Times New Roman" panose="02020603050405020304" pitchFamily="18" charset="0"/>
              </a:rPr>
              <a:t/>
            </a:r>
            <a:br>
              <a:rPr lang="uk-UA" dirty="0">
                <a:latin typeface="Times New Roman" panose="02020603050405020304" pitchFamily="18" charset="0"/>
                <a:ea typeface="Times New Roman" panose="02020603050405020304" pitchFamily="18" charset="0"/>
              </a:rPr>
            </a:br>
            <a:r>
              <a:rPr lang="uk-UA" dirty="0">
                <a:latin typeface="Times New Roman" panose="02020603050405020304" pitchFamily="18" charset="0"/>
                <a:cs typeface="Times New Roman" panose="02020603050405020304" pitchFamily="18" charset="0"/>
              </a:rPr>
              <a:t>1. </a:t>
            </a:r>
            <a:r>
              <a:rPr lang="uk-UA" dirty="0" err="1">
                <a:latin typeface="Times New Roman" panose="02020603050405020304" pitchFamily="18" charset="0"/>
                <a:cs typeface="Times New Roman" panose="02020603050405020304" pitchFamily="18" charset="0"/>
              </a:rPr>
              <a:t>Примордіалістський</a:t>
            </a:r>
            <a:r>
              <a:rPr lang="uk-UA" dirty="0">
                <a:latin typeface="Times New Roman" panose="02020603050405020304" pitchFamily="18" charset="0"/>
                <a:cs typeface="Times New Roman" panose="02020603050405020304" pitchFamily="18" charset="0"/>
              </a:rPr>
              <a:t> підхід.</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r>
              <a:rPr lang="uk-UA" dirty="0">
                <a:latin typeface="Times New Roman" panose="02020603050405020304" pitchFamily="18" charset="0"/>
                <a:cs typeface="Times New Roman" panose="02020603050405020304" pitchFamily="18" charset="0"/>
              </a:rPr>
              <a:t>2. Інструментальний підхід.</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r>
              <a:rPr lang="uk-UA" dirty="0">
                <a:latin typeface="Times New Roman" panose="02020603050405020304" pitchFamily="18" charset="0"/>
                <a:cs typeface="Times New Roman" panose="02020603050405020304" pitchFamily="18" charset="0"/>
              </a:rPr>
              <a:t>3. </a:t>
            </a:r>
            <a:r>
              <a:rPr lang="uk-UA" dirty="0" err="1">
                <a:latin typeface="Times New Roman" panose="02020603050405020304" pitchFamily="18" charset="0"/>
                <a:cs typeface="Times New Roman" panose="02020603050405020304" pitchFamily="18" charset="0"/>
              </a:rPr>
              <a:t>Конструктуривізм</a:t>
            </a:r>
            <a:r>
              <a:rPr lang="uk-UA" dirty="0">
                <a:latin typeface="Times New Roman" panose="02020603050405020304" pitchFamily="18" charset="0"/>
                <a:cs typeface="Times New Roman" panose="02020603050405020304" pitchFamily="18" charset="0"/>
              </a:rPr>
              <a:t> в </a:t>
            </a:r>
            <a:r>
              <a:rPr lang="uk-UA" dirty="0" err="1">
                <a:latin typeface="Times New Roman" panose="02020603050405020304" pitchFamily="18" charset="0"/>
                <a:cs typeface="Times New Roman" panose="02020603050405020304" pitchFamily="18" charset="0"/>
              </a:rPr>
              <a:t>етносоціології</a:t>
            </a:r>
            <a:r>
              <a:rPr lang="uk-UA" dirty="0">
                <a:latin typeface="Times New Roman" panose="02020603050405020304" pitchFamily="18" charset="0"/>
                <a:cs typeface="Times New Roman" panose="02020603050405020304" pitchFamily="18" charset="0"/>
              </a:rPr>
              <a:t>.</a:t>
            </a:r>
            <a:r>
              <a:rPr lang="ru-RU" dirty="0"/>
              <a:t/>
            </a:r>
            <a:br>
              <a:rPr lang="ru-RU" dirty="0"/>
            </a:br>
            <a:r>
              <a:rPr lang="ru-RU" sz="2800" dirty="0">
                <a:latin typeface="Times New Roman" panose="02020603050405020304" pitchFamily="18" charset="0"/>
                <a:ea typeface="Times New Roman" panose="02020603050405020304" pitchFamily="18" charset="0"/>
              </a:rPr>
              <a:t/>
            </a:r>
            <a:br>
              <a:rPr lang="ru-RU" sz="28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30030694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AEC93F2-D592-401F-B2CD-4F3A15E6468E}"/>
              </a:ext>
            </a:extLst>
          </p:cNvPr>
          <p:cNvSpPr>
            <a:spLocks noGrp="1"/>
          </p:cNvSpPr>
          <p:nvPr>
            <p:ph type="title"/>
          </p:nvPr>
        </p:nvSpPr>
        <p:spPr>
          <a:xfrm>
            <a:off x="671803" y="356649"/>
            <a:ext cx="10879493" cy="5577620"/>
          </a:xfrm>
        </p:spPr>
        <p:txBody>
          <a:bodyPr>
            <a:normAutofit fontScale="90000"/>
          </a:bodyPr>
          <a:lstStyle/>
          <a:p>
            <a:r>
              <a:rPr lang="uk-UA" dirty="0">
                <a:latin typeface="Times New Roman" panose="02020603050405020304" pitchFamily="18" charset="0"/>
                <a:cs typeface="Times New Roman" panose="02020603050405020304" pitchFamily="18" charset="0"/>
              </a:rPr>
              <a:t/>
            </a:r>
            <a:br>
              <a:rPr lang="uk-UA" dirty="0">
                <a:latin typeface="Times New Roman" panose="02020603050405020304" pitchFamily="18" charset="0"/>
                <a:cs typeface="Times New Roman" panose="02020603050405020304" pitchFamily="18" charset="0"/>
              </a:rPr>
            </a:br>
            <a:r>
              <a:rPr lang="uk-UA" b="1" dirty="0">
                <a:latin typeface="Times New Roman" panose="02020603050405020304" pitchFamily="18" charset="0"/>
                <a:cs typeface="Times New Roman" panose="02020603050405020304" pitchFamily="18" charset="0"/>
              </a:rPr>
              <a:t>Питання 1.</a:t>
            </a:r>
            <a:br>
              <a:rPr lang="uk-UA" b="1" dirty="0">
                <a:latin typeface="Times New Roman" panose="02020603050405020304" pitchFamily="18" charset="0"/>
                <a:cs typeface="Times New Roman" panose="02020603050405020304" pitchFamily="18" charset="0"/>
              </a:rPr>
            </a:br>
            <a:r>
              <a:rPr lang="uk-UA" sz="2000" dirty="0" err="1" smtClean="0">
                <a:latin typeface="Times New Roman" panose="02020603050405020304" pitchFamily="18" charset="0"/>
                <a:cs typeface="Times New Roman" panose="02020603050405020304" pitchFamily="18" charset="0"/>
              </a:rPr>
              <a:t>Примордіалізм</a:t>
            </a:r>
            <a:r>
              <a:rPr lang="uk-UA" sz="2000" dirty="0" smtClean="0">
                <a:latin typeface="Times New Roman" panose="02020603050405020304" pitchFamily="18" charset="0"/>
                <a:cs typeface="Times New Roman" panose="02020603050405020304" pitchFamily="18" charset="0"/>
              </a:rPr>
              <a:t> </a:t>
            </a:r>
            <a:r>
              <a:rPr lang="uk-UA" sz="2000" dirty="0">
                <a:latin typeface="Times New Roman" panose="02020603050405020304" pitchFamily="18" charset="0"/>
                <a:cs typeface="Times New Roman" panose="02020603050405020304" pitchFamily="18" charset="0"/>
              </a:rPr>
              <a:t>– лат. – «первісний». Іноді – </a:t>
            </a:r>
            <a:r>
              <a:rPr lang="uk-UA" sz="2000" dirty="0" err="1">
                <a:latin typeface="Times New Roman" panose="02020603050405020304" pitchFamily="18" charset="0"/>
                <a:cs typeface="Times New Roman" panose="02020603050405020304" pitchFamily="18" charset="0"/>
              </a:rPr>
              <a:t>ессенціалізм</a:t>
            </a:r>
            <a:r>
              <a:rPr lang="uk-UA" sz="2000" dirty="0">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
            </a:r>
            <a:br>
              <a:rPr lang="ru-RU" sz="2000" dirty="0">
                <a:latin typeface="Times New Roman" panose="02020603050405020304" pitchFamily="18" charset="0"/>
                <a:cs typeface="Times New Roman" panose="02020603050405020304" pitchFamily="18" charset="0"/>
              </a:rPr>
            </a:br>
            <a:r>
              <a:rPr lang="uk-UA" sz="2000" dirty="0" smtClean="0">
                <a:latin typeface="Times New Roman" panose="02020603050405020304" pitchFamily="18" charset="0"/>
                <a:cs typeface="Times New Roman" panose="02020603050405020304" pitchFamily="18" charset="0"/>
              </a:rPr>
              <a:t>Етнічна </a:t>
            </a:r>
            <a:r>
              <a:rPr lang="uk-UA" sz="2000" dirty="0">
                <a:latin typeface="Times New Roman" panose="02020603050405020304" pitchFamily="18" charset="0"/>
                <a:cs typeface="Times New Roman" panose="02020603050405020304" pitchFamily="18" charset="0"/>
              </a:rPr>
              <a:t>приналежність – </a:t>
            </a:r>
            <a:r>
              <a:rPr lang="uk-UA" sz="2000" dirty="0" err="1">
                <a:latin typeface="Times New Roman" panose="02020603050405020304" pitchFamily="18" charset="0"/>
                <a:cs typeface="Times New Roman" panose="02020603050405020304" pitchFamily="18" charset="0"/>
              </a:rPr>
              <a:t>приморідальна</a:t>
            </a:r>
            <a:r>
              <a:rPr lang="uk-UA" sz="2000" dirty="0">
                <a:latin typeface="Times New Roman" panose="02020603050405020304" pitchFamily="18" charset="0"/>
                <a:cs typeface="Times New Roman" panose="02020603050405020304" pitchFamily="18" charset="0"/>
              </a:rPr>
              <a:t> властивість людського суспільства та культури. Вроджена якість ідентичності, що має об’єктивну основу або в природі, або в суспільстві. Напрям виник у Німеччині в ХІХ ст. </a:t>
            </a:r>
            <a:r>
              <a:rPr lang="ru-RU" sz="2000" dirty="0">
                <a:latin typeface="Times New Roman" panose="02020603050405020304" pitchFamily="18" charset="0"/>
                <a:cs typeface="Times New Roman" panose="02020603050405020304" pitchFamily="18" charset="0"/>
              </a:rPr>
              <a:t/>
            </a:r>
            <a:br>
              <a:rPr lang="ru-RU" sz="2000" dirty="0">
                <a:latin typeface="Times New Roman" panose="02020603050405020304" pitchFamily="18" charset="0"/>
                <a:cs typeface="Times New Roman" panose="02020603050405020304" pitchFamily="18" charset="0"/>
              </a:rPr>
            </a:br>
            <a:r>
              <a:rPr lang="uk-UA" sz="2000" dirty="0" smtClean="0">
                <a:latin typeface="Times New Roman" panose="02020603050405020304" pitchFamily="18" charset="0"/>
                <a:cs typeface="Times New Roman" panose="02020603050405020304" pitchFamily="18" charset="0"/>
              </a:rPr>
              <a:t>1957 </a:t>
            </a:r>
            <a:r>
              <a:rPr lang="uk-UA" sz="2000" dirty="0">
                <a:latin typeface="Times New Roman" panose="02020603050405020304" pitchFamily="18" charset="0"/>
                <a:cs typeface="Times New Roman" panose="02020603050405020304" pitchFamily="18" charset="0"/>
              </a:rPr>
              <a:t>– термін ввів Е. </a:t>
            </a:r>
            <a:r>
              <a:rPr lang="uk-UA" sz="2000" dirty="0" err="1">
                <a:latin typeface="Times New Roman" panose="02020603050405020304" pitchFamily="18" charset="0"/>
                <a:cs typeface="Times New Roman" panose="02020603050405020304" pitchFamily="18" charset="0"/>
              </a:rPr>
              <a:t>Шилз</a:t>
            </a:r>
            <a:r>
              <a:rPr lang="uk-UA" sz="2000" dirty="0">
                <a:latin typeface="Times New Roman" panose="02020603050405020304" pitchFamily="18" charset="0"/>
                <a:cs typeface="Times New Roman" panose="02020603050405020304" pitchFamily="18" charset="0"/>
              </a:rPr>
              <a:t>. В архаїчних суспільствах спорідненість розглядається як особлива близькість, особливий вид значущого відношення. </a:t>
            </a:r>
            <a:r>
              <a:rPr lang="ru-RU" sz="2000" dirty="0">
                <a:latin typeface="Times New Roman" panose="02020603050405020304" pitchFamily="18" charset="0"/>
                <a:cs typeface="Times New Roman" panose="02020603050405020304" pitchFamily="18" charset="0"/>
              </a:rPr>
              <a:t/>
            </a:r>
            <a:br>
              <a:rPr lang="ru-RU" sz="2000" dirty="0">
                <a:latin typeface="Times New Roman" panose="02020603050405020304" pitchFamily="18" charset="0"/>
                <a:cs typeface="Times New Roman" panose="02020603050405020304" pitchFamily="18" charset="0"/>
              </a:rPr>
            </a:br>
            <a:r>
              <a:rPr lang="ru-RU" sz="2000" dirty="0" smtClean="0">
                <a:latin typeface="Times New Roman" panose="02020603050405020304" pitchFamily="18" charset="0"/>
                <a:cs typeface="Times New Roman" panose="02020603050405020304" pitchFamily="18" charset="0"/>
              </a:rPr>
              <a:t/>
            </a:r>
            <a:br>
              <a:rPr lang="ru-RU" sz="2000" dirty="0" smtClean="0">
                <a:latin typeface="Times New Roman" panose="02020603050405020304" pitchFamily="18" charset="0"/>
                <a:cs typeface="Times New Roman" panose="02020603050405020304" pitchFamily="18" charset="0"/>
              </a:rPr>
            </a:br>
            <a:r>
              <a:rPr lang="uk-UA" sz="2000" dirty="0" err="1" smtClean="0">
                <a:latin typeface="Times New Roman" panose="02020603050405020304" pitchFamily="18" charset="0"/>
                <a:cs typeface="Times New Roman" panose="02020603050405020304" pitchFamily="18" charset="0"/>
              </a:rPr>
              <a:t>Е.Сміт</a:t>
            </a:r>
            <a:r>
              <a:rPr lang="uk-UA" sz="2000" dirty="0" smtClean="0">
                <a:latin typeface="Times New Roman" panose="02020603050405020304" pitchFamily="18" charset="0"/>
                <a:cs typeface="Times New Roman" panose="02020603050405020304" pitchFamily="18" charset="0"/>
              </a:rPr>
              <a:t> </a:t>
            </a:r>
            <a:r>
              <a:rPr lang="uk-UA" sz="2000" dirty="0">
                <a:latin typeface="Times New Roman" panose="02020603050405020304" pitchFamily="18" charset="0"/>
                <a:cs typeface="Times New Roman" panose="02020603050405020304" pitchFamily="18" charset="0"/>
              </a:rPr>
              <a:t>– «Міфи та спогади про націю». </a:t>
            </a:r>
            <a:r>
              <a:rPr lang="uk-UA" sz="2000" dirty="0" err="1">
                <a:latin typeface="Times New Roman" panose="02020603050405020304" pitchFamily="18" charset="0"/>
                <a:cs typeface="Times New Roman" panose="02020603050405020304" pitchFamily="18" charset="0"/>
              </a:rPr>
              <a:t>Приморіалізм</a:t>
            </a:r>
            <a:r>
              <a:rPr lang="uk-UA" sz="2000" dirty="0">
                <a:latin typeface="Times New Roman" panose="02020603050405020304" pitchFamily="18" charset="0"/>
                <a:cs typeface="Times New Roman" panose="02020603050405020304" pitchFamily="18" charset="0"/>
              </a:rPr>
              <a:t> представлений 3 напрямками:</a:t>
            </a:r>
            <a:r>
              <a:rPr lang="ru-RU" sz="2000" dirty="0">
                <a:latin typeface="Times New Roman" panose="02020603050405020304" pitchFamily="18" charset="0"/>
                <a:cs typeface="Times New Roman" panose="02020603050405020304" pitchFamily="18" charset="0"/>
              </a:rPr>
              <a:t/>
            </a:r>
            <a:br>
              <a:rPr lang="ru-RU" sz="2000" dirty="0">
                <a:latin typeface="Times New Roman" panose="02020603050405020304" pitchFamily="18" charset="0"/>
                <a:cs typeface="Times New Roman" panose="02020603050405020304" pitchFamily="18" charset="0"/>
              </a:rPr>
            </a:br>
            <a:r>
              <a:rPr lang="uk-UA" sz="2000" dirty="0">
                <a:latin typeface="Times New Roman" panose="02020603050405020304" pitchFamily="18" charset="0"/>
                <a:cs typeface="Times New Roman" panose="02020603050405020304" pitchFamily="18" charset="0"/>
              </a:rPr>
              <a:t>1) ессенціальний – етнос є незмінною формою існування суспільства, яка забезпечує зв’язок між різними типами спільнот. Теорії, які не розрізняють поняття «етнос», «нація» та «народ». Етнос як незмінний </a:t>
            </a:r>
            <a:r>
              <a:rPr lang="uk-UA" sz="2000" dirty="0" smtClean="0">
                <a:latin typeface="Times New Roman" panose="02020603050405020304" pitchFamily="18" charset="0"/>
                <a:cs typeface="Times New Roman" panose="02020603050405020304" pitchFamily="18" charset="0"/>
              </a:rPr>
              <a:t>феномен;</a:t>
            </a:r>
            <a:r>
              <a:rPr lang="ru-RU" sz="2000" dirty="0">
                <a:latin typeface="Times New Roman" panose="02020603050405020304" pitchFamily="18" charset="0"/>
                <a:cs typeface="Times New Roman" panose="02020603050405020304" pitchFamily="18" charset="0"/>
              </a:rPr>
              <a:t/>
            </a:r>
            <a:br>
              <a:rPr lang="ru-RU" sz="2000" dirty="0">
                <a:latin typeface="Times New Roman" panose="02020603050405020304" pitchFamily="18" charset="0"/>
                <a:cs typeface="Times New Roman" panose="02020603050405020304" pitchFamily="18" charset="0"/>
              </a:rPr>
            </a:br>
            <a:r>
              <a:rPr lang="uk-UA" sz="2000" dirty="0">
                <a:latin typeface="Times New Roman" panose="02020603050405020304" pitchFamily="18" charset="0"/>
                <a:cs typeface="Times New Roman" panose="02020603050405020304" pitchFamily="18" charset="0"/>
              </a:rPr>
              <a:t>2) родовий – етнічні символи – спрямовані на демонстрацію безперервності ліній </a:t>
            </a:r>
            <a:r>
              <a:rPr lang="uk-UA" sz="2000" dirty="0" err="1">
                <a:latin typeface="Times New Roman" panose="02020603050405020304" pitchFamily="18" charset="0"/>
                <a:cs typeface="Times New Roman" panose="02020603050405020304" pitchFamily="18" charset="0"/>
              </a:rPr>
              <a:t>родства</a:t>
            </a:r>
            <a:r>
              <a:rPr lang="uk-UA" sz="2000" dirty="0">
                <a:latin typeface="Times New Roman" panose="02020603050405020304" pitchFamily="18" charset="0"/>
                <a:cs typeface="Times New Roman" panose="02020603050405020304" pitchFamily="18" charset="0"/>
              </a:rPr>
              <a:t>. Етнос як зв’язок між екзогамними частинами. Критика – відносини є більш складними, ніж просто </a:t>
            </a:r>
            <a:r>
              <a:rPr lang="uk-UA" sz="2000" dirty="0" smtClean="0">
                <a:latin typeface="Times New Roman" panose="02020603050405020304" pitchFamily="18" charset="0"/>
                <a:cs typeface="Times New Roman" panose="02020603050405020304" pitchFamily="18" charset="0"/>
              </a:rPr>
              <a:t>міжродові;</a:t>
            </a:r>
            <a:r>
              <a:rPr lang="ru-RU" sz="2000" dirty="0">
                <a:latin typeface="Times New Roman" panose="02020603050405020304" pitchFamily="18" charset="0"/>
                <a:cs typeface="Times New Roman" panose="02020603050405020304" pitchFamily="18" charset="0"/>
              </a:rPr>
              <a:t/>
            </a:r>
            <a:br>
              <a:rPr lang="ru-RU" sz="2000" dirty="0">
                <a:latin typeface="Times New Roman" panose="02020603050405020304" pitchFamily="18" charset="0"/>
                <a:cs typeface="Times New Roman" panose="02020603050405020304" pitchFamily="18" charset="0"/>
              </a:rPr>
            </a:br>
            <a:r>
              <a:rPr lang="uk-UA" sz="2000" dirty="0">
                <a:latin typeface="Times New Roman" panose="02020603050405020304" pitchFamily="18" charset="0"/>
                <a:cs typeface="Times New Roman" panose="02020603050405020304" pitchFamily="18" charset="0"/>
              </a:rPr>
              <a:t>3) «</a:t>
            </a:r>
            <a:r>
              <a:rPr lang="uk-UA" sz="2000" dirty="0" err="1">
                <a:latin typeface="Times New Roman" panose="02020603050405020304" pitchFamily="18" charset="0"/>
                <a:cs typeface="Times New Roman" panose="02020603050405020304" pitchFamily="18" charset="0"/>
              </a:rPr>
              <a:t>примордиалізм</a:t>
            </a:r>
            <a:r>
              <a:rPr lang="uk-UA" sz="2000" dirty="0">
                <a:latin typeface="Times New Roman" panose="02020603050405020304" pitchFamily="18" charset="0"/>
                <a:cs typeface="Times New Roman" panose="02020603050405020304" pitchFamily="18" charset="0"/>
              </a:rPr>
              <a:t> </a:t>
            </a:r>
            <a:r>
              <a:rPr lang="uk-UA" sz="2000" dirty="0" err="1">
                <a:latin typeface="Times New Roman" panose="02020603050405020304" pitchFamily="18" charset="0"/>
                <a:cs typeface="Times New Roman" panose="02020603050405020304" pitchFamily="18" charset="0"/>
              </a:rPr>
              <a:t>К.Гіртца</a:t>
            </a:r>
            <a:r>
              <a:rPr lang="uk-UA" sz="2000" dirty="0">
                <a:latin typeface="Times New Roman" panose="02020603050405020304" pitchFamily="18" charset="0"/>
                <a:cs typeface="Times New Roman" panose="02020603050405020304" pitchFamily="18" charset="0"/>
              </a:rPr>
              <a:t>» (автор теорії символічної антропології) – залежність між історичними формами етносів довести неможливо, але при соціологічному аналізі їх необхідно враховувати як реальні.</a:t>
            </a:r>
            <a:r>
              <a:rPr lang="ru-RU" dirty="0"/>
              <a:t/>
            </a:r>
            <a:br>
              <a:rPr lang="ru-RU" dirty="0"/>
            </a:b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r>
              <a:rPr lang="uk-UA" dirty="0">
                <a:latin typeface="Times New Roman" panose="02020603050405020304" pitchFamily="18" charset="0"/>
                <a:cs typeface="Times New Roman" panose="02020603050405020304" pitchFamily="18" charset="0"/>
              </a:rPr>
              <a:t/>
            </a:r>
            <a:br>
              <a:rPr lang="uk-UA" dirty="0">
                <a:latin typeface="Times New Roman" panose="02020603050405020304" pitchFamily="18" charset="0"/>
                <a:cs typeface="Times New Roman" panose="02020603050405020304" pitchFamily="18" charset="0"/>
              </a:rPr>
            </a:br>
            <a:r>
              <a:rPr lang="ru-RU" dirty="0"/>
              <a:t/>
            </a:r>
            <a:br>
              <a:rPr lang="ru-RU" dirty="0"/>
            </a:b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93655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5833B29-A48D-4C85-84AB-692CB44572D4}"/>
              </a:ext>
            </a:extLst>
          </p:cNvPr>
          <p:cNvSpPr>
            <a:spLocks noGrp="1"/>
          </p:cNvSpPr>
          <p:nvPr>
            <p:ph type="title"/>
          </p:nvPr>
        </p:nvSpPr>
        <p:spPr>
          <a:xfrm>
            <a:off x="550506" y="438539"/>
            <a:ext cx="11402007" cy="6419462"/>
          </a:xfrm>
        </p:spPr>
        <p:txBody>
          <a:bodyPr>
            <a:normAutofit fontScale="90000"/>
          </a:bodyPr>
          <a:lstStyle/>
          <a:p>
            <a:r>
              <a:rPr lang="uk-UA" dirty="0">
                <a:latin typeface="Times New Roman" panose="02020603050405020304" pitchFamily="18" charset="0"/>
                <a:cs typeface="Times New Roman" panose="02020603050405020304" pitchFamily="18" charset="0"/>
              </a:rPr>
              <a:t/>
            </a:r>
            <a:br>
              <a:rPr lang="uk-UA" dirty="0">
                <a:latin typeface="Times New Roman" panose="02020603050405020304" pitchFamily="18" charset="0"/>
                <a:cs typeface="Times New Roman" panose="02020603050405020304" pitchFamily="18" charset="0"/>
              </a:rPr>
            </a:br>
            <a:r>
              <a:rPr lang="uk-UA" b="1" dirty="0" smtClean="0">
                <a:latin typeface="Times New Roman" panose="02020603050405020304" pitchFamily="18" charset="0"/>
                <a:cs typeface="Times New Roman" panose="02020603050405020304" pitchFamily="18" charset="0"/>
              </a:rPr>
              <a:t>Природній </a:t>
            </a:r>
            <a:r>
              <a:rPr lang="uk-UA" b="1" dirty="0">
                <a:latin typeface="Times New Roman" panose="02020603050405020304" pitchFamily="18" charset="0"/>
                <a:cs typeface="Times New Roman" panose="02020603050405020304" pitchFamily="18" charset="0"/>
              </a:rPr>
              <a:t>напрям. </a:t>
            </a:r>
            <a:r>
              <a:rPr lang="uk-UA" dirty="0" err="1">
                <a:latin typeface="Times New Roman" panose="02020603050405020304" pitchFamily="18" charset="0"/>
                <a:cs typeface="Times New Roman" panose="02020603050405020304" pitchFamily="18" charset="0"/>
              </a:rPr>
              <a:t>Етнічність</a:t>
            </a:r>
            <a:r>
              <a:rPr lang="uk-UA" dirty="0">
                <a:latin typeface="Times New Roman" panose="02020603050405020304" pitchFamily="18" charset="0"/>
                <a:cs typeface="Times New Roman" panose="02020603050405020304" pitchFamily="18" charset="0"/>
              </a:rPr>
              <a:t> – розширена родова група. П. ван дер </a:t>
            </a:r>
            <a:r>
              <a:rPr lang="uk-UA" dirty="0" err="1">
                <a:latin typeface="Times New Roman" panose="02020603050405020304" pitchFamily="18" charset="0"/>
                <a:cs typeface="Times New Roman" panose="02020603050405020304" pitchFamily="18" charset="0"/>
              </a:rPr>
              <a:t>Берге</a:t>
            </a:r>
            <a:r>
              <a:rPr lang="uk-UA" dirty="0">
                <a:latin typeface="Times New Roman" panose="02020603050405020304" pitchFamily="18" charset="0"/>
                <a:cs typeface="Times New Roman" panose="02020603050405020304" pitchFamily="18" charset="0"/>
              </a:rPr>
              <a:t> – </a:t>
            </a:r>
            <a:r>
              <a:rPr lang="uk-UA" dirty="0" err="1">
                <a:latin typeface="Times New Roman" panose="02020603050405020304" pitchFamily="18" charset="0"/>
                <a:cs typeface="Times New Roman" panose="02020603050405020304" pitchFamily="18" charset="0"/>
              </a:rPr>
              <a:t>етнічність</a:t>
            </a:r>
            <a:r>
              <a:rPr lang="uk-UA" dirty="0">
                <a:latin typeface="Times New Roman" panose="02020603050405020304" pitchFamily="18" charset="0"/>
                <a:cs typeface="Times New Roman" panose="02020603050405020304" pitchFamily="18" charset="0"/>
              </a:rPr>
              <a:t> як генетична схильність до відбору (непотизм – фаворитизм, або </a:t>
            </a:r>
            <a:r>
              <a:rPr lang="uk-UA" dirty="0" err="1">
                <a:latin typeface="Times New Roman" panose="02020603050405020304" pitchFamily="18" charset="0"/>
                <a:cs typeface="Times New Roman" panose="02020603050405020304" pitchFamily="18" charset="0"/>
              </a:rPr>
              <a:t>кумовство</a:t>
            </a:r>
            <a:r>
              <a:rPr lang="uk-UA" dirty="0">
                <a:latin typeface="Times New Roman" panose="02020603050405020304" pitchFamily="18" charset="0"/>
                <a:cs typeface="Times New Roman" panose="02020603050405020304" pitchFamily="18" charset="0"/>
              </a:rPr>
              <a:t>). Непотизм робить групу еволюційно більш стійкою, тому саме він підтримується природнім відбором та закріплюється на генетичному рівнів. </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r>
              <a:rPr lang="uk-UA" dirty="0" err="1">
                <a:latin typeface="Times New Roman" panose="02020603050405020304" pitchFamily="18" charset="0"/>
                <a:cs typeface="Times New Roman" panose="02020603050405020304" pitchFamily="18" charset="0"/>
              </a:rPr>
              <a:t>Реципрокність</a:t>
            </a:r>
            <a:r>
              <a:rPr lang="uk-UA" dirty="0">
                <a:latin typeface="Times New Roman" panose="02020603050405020304" pitchFamily="18" charset="0"/>
                <a:cs typeface="Times New Roman" panose="02020603050405020304" pitchFamily="18" charset="0"/>
              </a:rPr>
              <a:t> – співробітництво між віддаленими родичами та індивідами, не пов’язаними відносинами спорідненості. В умовах, коли взаємодія із членами власної спільноти є неможливою, індивід може доповнити координовану поведінку із іншими людьми, що також збільшує можливості передачі генів. На практиці – із розвитком спільно та збільшення їх чисельності розвивається взаємодія, хоча зберігається розподіл за принципом «свої»-«чужі».</a:t>
            </a:r>
            <a:r>
              <a:rPr lang="ru-RU" dirty="0"/>
              <a:t/>
            </a:r>
            <a:br>
              <a:rPr lang="ru-RU" dirty="0"/>
            </a:br>
            <a:r>
              <a:rPr lang="ru-RU" dirty="0"/>
              <a:t/>
            </a:r>
            <a:br>
              <a:rPr lang="ru-RU" dirty="0"/>
            </a:b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r>
              <a:rPr lang="ru-RU" sz="2700" dirty="0">
                <a:latin typeface="Times New Roman" panose="02020603050405020304" pitchFamily="18" charset="0"/>
                <a:cs typeface="Times New Roman" panose="02020603050405020304" pitchFamily="18" charset="0"/>
              </a:rPr>
              <a:t/>
            </a:r>
            <a:br>
              <a:rPr lang="ru-RU" sz="2700" dirty="0">
                <a:latin typeface="Times New Roman" panose="02020603050405020304" pitchFamily="18" charset="0"/>
                <a:cs typeface="Times New Roman" panose="02020603050405020304" pitchFamily="18" charset="0"/>
              </a:rPr>
            </a:br>
            <a:endParaRPr lang="ru-RU" sz="27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56324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F9A481A-03CF-4664-BA9D-0D88FE4ACFB5}"/>
              </a:ext>
            </a:extLst>
          </p:cNvPr>
          <p:cNvSpPr>
            <a:spLocks noGrp="1"/>
          </p:cNvSpPr>
          <p:nvPr>
            <p:ph type="title"/>
          </p:nvPr>
        </p:nvSpPr>
        <p:spPr>
          <a:xfrm>
            <a:off x="830424" y="895739"/>
            <a:ext cx="10702213" cy="4917232"/>
          </a:xfrm>
        </p:spPr>
        <p:txBody>
          <a:bodyPr>
            <a:normAutofit fontScale="90000"/>
          </a:bodyPr>
          <a:lstStyle/>
          <a:p>
            <a:r>
              <a:rPr lang="ru-RU" sz="2400" dirty="0">
                <a:latin typeface="Times New Roman" panose="02020603050405020304" pitchFamily="18" charset="0"/>
                <a:cs typeface="Times New Roman" panose="02020603050405020304" pitchFamily="18" charset="0"/>
              </a:rPr>
              <a:t/>
            </a:r>
            <a:br>
              <a:rPr lang="ru-RU" sz="2400" dirty="0">
                <a:latin typeface="Times New Roman" panose="02020603050405020304" pitchFamily="18" charset="0"/>
                <a:cs typeface="Times New Roman" panose="02020603050405020304" pitchFamily="18" charset="0"/>
              </a:rPr>
            </a:br>
            <a:r>
              <a:rPr lang="uk-UA" sz="2400" b="1" dirty="0" smtClean="0">
                <a:latin typeface="Times New Roman" panose="02020603050405020304" pitchFamily="18" charset="0"/>
                <a:cs typeface="Times New Roman" panose="02020603050405020304" pitchFamily="18" charset="0"/>
              </a:rPr>
              <a:t>Еволюційно-історичний </a:t>
            </a:r>
            <a:r>
              <a:rPr lang="uk-UA" sz="2400" b="1" dirty="0">
                <a:latin typeface="Times New Roman" panose="02020603050405020304" pitchFamily="18" charset="0"/>
                <a:cs typeface="Times New Roman" panose="02020603050405020304" pitchFamily="18" charset="0"/>
              </a:rPr>
              <a:t>напрям. </a:t>
            </a:r>
            <a:r>
              <a:rPr lang="uk-UA" sz="2400" dirty="0">
                <a:latin typeface="Times New Roman" panose="02020603050405020304" pitchFamily="18" charset="0"/>
                <a:cs typeface="Times New Roman" panose="02020603050405020304" pitchFamily="18" charset="0"/>
              </a:rPr>
              <a:t>Етнос розглядається як група, яка займає певну територію, розділяє спільну стабільну культуру, усвідомлює власну єдність та відокремленість від інших спільнот. Самі ознаки не є </a:t>
            </a:r>
            <a:r>
              <a:rPr lang="uk-UA" sz="2400" dirty="0" err="1">
                <a:latin typeface="Times New Roman" panose="02020603050405020304" pitchFamily="18" charset="0"/>
                <a:cs typeface="Times New Roman" panose="02020603050405020304" pitchFamily="18" charset="0"/>
              </a:rPr>
              <a:t>етнодиференційованими</a:t>
            </a:r>
            <a:r>
              <a:rPr lang="uk-UA" sz="2400" dirty="0">
                <a:latin typeface="Times New Roman" panose="02020603050405020304" pitchFamily="18" charset="0"/>
                <a:cs typeface="Times New Roman" panose="02020603050405020304" pitchFamily="18" charset="0"/>
              </a:rPr>
              <a:t>, вони діють лише у сукупності. Таким чином етноси є </a:t>
            </a:r>
            <a:r>
              <a:rPr lang="uk-UA" sz="2400" dirty="0" err="1">
                <a:latin typeface="Times New Roman" panose="02020603050405020304" pitchFamily="18" charset="0"/>
                <a:cs typeface="Times New Roman" panose="02020603050405020304" pitchFamily="18" charset="0"/>
              </a:rPr>
              <a:t>примордіальними</a:t>
            </a:r>
            <a:r>
              <a:rPr lang="uk-UA" sz="2400" dirty="0">
                <a:latin typeface="Times New Roman" panose="02020603050405020304" pitchFamily="18" charset="0"/>
                <a:cs typeface="Times New Roman" panose="02020603050405020304" pitchFamily="18" charset="0"/>
              </a:rPr>
              <a:t> групами, але із соціальними властивостями. Формування етносу є тривалим історичним процесом, в основі якого знаходяться спільність мови та території.</a:t>
            </a:r>
            <a:r>
              <a:rPr lang="ru-RU" sz="2400" dirty="0">
                <a:latin typeface="Times New Roman" panose="02020603050405020304" pitchFamily="18" charset="0"/>
                <a:cs typeface="Times New Roman" panose="02020603050405020304" pitchFamily="18" charset="0"/>
              </a:rPr>
              <a:t/>
            </a:r>
            <a:br>
              <a:rPr lang="ru-RU" sz="2400" dirty="0">
                <a:latin typeface="Times New Roman" panose="02020603050405020304" pitchFamily="18" charset="0"/>
                <a:cs typeface="Times New Roman" panose="02020603050405020304" pitchFamily="18" charset="0"/>
              </a:rPr>
            </a:br>
            <a:r>
              <a:rPr lang="uk-UA" sz="2400" dirty="0" smtClean="0">
                <a:latin typeface="Times New Roman" panose="02020603050405020304" pitchFamily="18" charset="0"/>
                <a:cs typeface="Times New Roman" panose="02020603050405020304" pitchFamily="18" charset="0"/>
              </a:rPr>
              <a:t>Специфічні </a:t>
            </a:r>
            <a:r>
              <a:rPr lang="uk-UA" sz="2400" dirty="0">
                <a:latin typeface="Times New Roman" panose="02020603050405020304" pitchFamily="18" charset="0"/>
                <a:cs typeface="Times New Roman" panose="02020603050405020304" pitchFamily="18" charset="0"/>
              </a:rPr>
              <a:t>компоненти етносу: звичаї, традиції, норми поведінки, релігія.</a:t>
            </a:r>
            <a:r>
              <a:rPr lang="ru-RU" sz="2400" dirty="0">
                <a:latin typeface="Times New Roman" panose="02020603050405020304" pitchFamily="18" charset="0"/>
                <a:cs typeface="Times New Roman" panose="02020603050405020304" pitchFamily="18" charset="0"/>
              </a:rPr>
              <a:t/>
            </a:r>
            <a:br>
              <a:rPr lang="ru-RU" sz="2400" dirty="0">
                <a:latin typeface="Times New Roman" panose="02020603050405020304" pitchFamily="18" charset="0"/>
                <a:cs typeface="Times New Roman" panose="02020603050405020304" pitchFamily="18" charset="0"/>
              </a:rPr>
            </a:br>
            <a:r>
              <a:rPr lang="uk-UA" sz="2400" dirty="0">
                <a:latin typeface="Times New Roman" panose="02020603050405020304" pitchFamily="18" charset="0"/>
                <a:cs typeface="Times New Roman" panose="02020603050405020304" pitchFamily="18" charset="0"/>
              </a:rPr>
              <a:t>На етнос перетворюється лише та група, яка усвідомлює себе відокремлене об’єднання. </a:t>
            </a:r>
            <a:r>
              <a:rPr lang="ru-RU" sz="2400" dirty="0">
                <a:latin typeface="Times New Roman" panose="02020603050405020304" pitchFamily="18" charset="0"/>
                <a:cs typeface="Times New Roman" panose="02020603050405020304" pitchFamily="18" charset="0"/>
              </a:rPr>
              <a:t/>
            </a:r>
            <a:br>
              <a:rPr lang="ru-RU" sz="2400" dirty="0">
                <a:latin typeface="Times New Roman" panose="02020603050405020304" pitchFamily="18" charset="0"/>
                <a:cs typeface="Times New Roman" panose="02020603050405020304" pitchFamily="18" charset="0"/>
              </a:rPr>
            </a:br>
            <a:r>
              <a:rPr lang="ru-RU" sz="2400" dirty="0" smtClean="0">
                <a:latin typeface="Times New Roman" panose="02020603050405020304" pitchFamily="18" charset="0"/>
                <a:cs typeface="Times New Roman" panose="02020603050405020304" pitchFamily="18" charset="0"/>
              </a:rPr>
              <a:t/>
            </a:r>
            <a:br>
              <a:rPr lang="ru-RU" sz="2400" dirty="0" smtClean="0">
                <a:latin typeface="Times New Roman" panose="02020603050405020304" pitchFamily="18" charset="0"/>
                <a:cs typeface="Times New Roman" panose="02020603050405020304" pitchFamily="18" charset="0"/>
              </a:rPr>
            </a:br>
            <a:r>
              <a:rPr lang="uk-UA" sz="2400" dirty="0" err="1" smtClean="0">
                <a:latin typeface="Times New Roman" panose="02020603050405020304" pitchFamily="18" charset="0"/>
                <a:cs typeface="Times New Roman" panose="02020603050405020304" pitchFamily="18" charset="0"/>
              </a:rPr>
              <a:t>Примордиалістські</a:t>
            </a:r>
            <a:r>
              <a:rPr lang="uk-UA" sz="2400" dirty="0" smtClean="0">
                <a:latin typeface="Times New Roman" panose="02020603050405020304" pitchFamily="18" charset="0"/>
                <a:cs typeface="Times New Roman" panose="02020603050405020304" pitchFamily="18" charset="0"/>
              </a:rPr>
              <a:t> </a:t>
            </a:r>
            <a:r>
              <a:rPr lang="uk-UA" sz="2400" dirty="0">
                <a:latin typeface="Times New Roman" panose="02020603050405020304" pitchFamily="18" charset="0"/>
                <a:cs typeface="Times New Roman" panose="02020603050405020304" pitchFamily="18" charset="0"/>
              </a:rPr>
              <a:t>концепції трактують етнічні групи як реально існуючі групи людей, які характеризуються біологічним відтворенням; розділяють базові культурні цінності, що мають вираз у зовнішній єдності культурних форм; утворюють єдині кола комунікацій і взаємодій; забезпечують ідентифікацію для членів своєї групи і визнання їх іншими групами, відокремленими від інших категорій того ж порядку.</a:t>
            </a:r>
            <a:r>
              <a:rPr lang="uk-UA" dirty="0">
                <a:latin typeface="Times New Roman" panose="02020603050405020304" pitchFamily="18" charset="0"/>
                <a:cs typeface="Times New Roman" panose="02020603050405020304" pitchFamily="18" charset="0"/>
              </a:rPr>
              <a:t/>
            </a:r>
            <a:br>
              <a:rPr lang="uk-UA" dirty="0">
                <a:latin typeface="Times New Roman" panose="02020603050405020304" pitchFamily="18" charset="0"/>
                <a:cs typeface="Times New Roman" panose="02020603050405020304" pitchFamily="18" charset="0"/>
              </a:rPr>
            </a:br>
            <a:r>
              <a:rPr lang="uk-UA" dirty="0">
                <a:latin typeface="Times New Roman" panose="02020603050405020304" pitchFamily="18" charset="0"/>
                <a:cs typeface="Times New Roman" panose="02020603050405020304" pitchFamily="18" charset="0"/>
              </a:rPr>
              <a:t/>
            </a:r>
            <a:br>
              <a:rPr lang="uk-UA" dirty="0">
                <a:latin typeface="Times New Roman" panose="02020603050405020304" pitchFamily="18" charset="0"/>
                <a:cs typeface="Times New Roman" panose="02020603050405020304" pitchFamily="18" charset="0"/>
              </a:rPr>
            </a:br>
            <a:r>
              <a:rPr lang="uk-UA" dirty="0">
                <a:latin typeface="Times New Roman" panose="02020603050405020304" pitchFamily="18" charset="0"/>
                <a:cs typeface="Times New Roman" panose="02020603050405020304" pitchFamily="18" charset="0"/>
              </a:rPr>
              <a:t/>
            </a:r>
            <a:br>
              <a:rPr lang="uk-UA" dirty="0">
                <a:latin typeface="Times New Roman" panose="02020603050405020304" pitchFamily="18" charset="0"/>
                <a:cs typeface="Times New Roman" panose="02020603050405020304" pitchFamily="18" charset="0"/>
              </a:rPr>
            </a:br>
            <a:r>
              <a:rPr lang="ru-RU" sz="3000" dirty="0">
                <a:latin typeface="Times New Roman" panose="02020603050405020304" pitchFamily="18" charset="0"/>
                <a:cs typeface="Times New Roman" panose="02020603050405020304" pitchFamily="18" charset="0"/>
              </a:rPr>
              <a:t/>
            </a:r>
            <a:br>
              <a:rPr lang="ru-RU" sz="3000" dirty="0">
                <a:latin typeface="Times New Roman" panose="02020603050405020304" pitchFamily="18" charset="0"/>
                <a:cs typeface="Times New Roman" panose="02020603050405020304" pitchFamily="18" charset="0"/>
              </a:rPr>
            </a:br>
            <a:endParaRPr lang="ru-RU"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199369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6F5541C-2446-4BA8-B823-468B873075A3}"/>
              </a:ext>
            </a:extLst>
          </p:cNvPr>
          <p:cNvSpPr>
            <a:spLocks noGrp="1"/>
          </p:cNvSpPr>
          <p:nvPr>
            <p:ph type="title"/>
          </p:nvPr>
        </p:nvSpPr>
        <p:spPr>
          <a:xfrm>
            <a:off x="597159" y="295275"/>
            <a:ext cx="10944807" cy="5611003"/>
          </a:xfrm>
        </p:spPr>
        <p:txBody>
          <a:bodyPr>
            <a:normAutofit fontScale="90000"/>
          </a:bodyPr>
          <a:lstStyle/>
          <a:p>
            <a:r>
              <a:rPr lang="uk-UA" sz="2000" b="1" dirty="0">
                <a:latin typeface="Times New Roman" panose="02020603050405020304" pitchFamily="18" charset="0"/>
                <a:cs typeface="Times New Roman" panose="02020603050405020304" pitchFamily="18" charset="0"/>
              </a:rPr>
              <a:t>Питання 2.</a:t>
            </a:r>
            <a:r>
              <a:rPr lang="uk-UA" dirty="0">
                <a:latin typeface="Times New Roman" panose="02020603050405020304" pitchFamily="18" charset="0"/>
                <a:cs typeface="Times New Roman" panose="02020603050405020304" pitchFamily="18" charset="0"/>
              </a:rPr>
              <a:t/>
            </a:r>
            <a:br>
              <a:rPr lang="uk-UA" dirty="0">
                <a:latin typeface="Times New Roman" panose="02020603050405020304" pitchFamily="18" charset="0"/>
                <a:cs typeface="Times New Roman" panose="02020603050405020304" pitchFamily="18" charset="0"/>
              </a:rPr>
            </a:br>
            <a:r>
              <a:rPr lang="uk-UA" dirty="0" smtClean="0">
                <a:latin typeface="Times New Roman" panose="02020603050405020304" pitchFamily="18" charset="0"/>
                <a:cs typeface="Times New Roman" panose="02020603050405020304" pitchFamily="18" charset="0"/>
              </a:rPr>
              <a:t/>
            </a:r>
            <a:br>
              <a:rPr lang="uk-UA" dirty="0" smtClean="0">
                <a:latin typeface="Times New Roman" panose="02020603050405020304" pitchFamily="18" charset="0"/>
                <a:cs typeface="Times New Roman" panose="02020603050405020304" pitchFamily="18" charset="0"/>
              </a:rPr>
            </a:br>
            <a:r>
              <a:rPr lang="uk-UA" sz="2000" dirty="0" smtClean="0">
                <a:latin typeface="Times New Roman" panose="02020603050405020304" pitchFamily="18" charset="0"/>
                <a:cs typeface="Times New Roman" panose="02020603050405020304" pitchFamily="18" charset="0"/>
              </a:rPr>
              <a:t>1970-ті </a:t>
            </a:r>
            <a:r>
              <a:rPr lang="uk-UA" sz="2000" dirty="0">
                <a:latin typeface="Times New Roman" panose="02020603050405020304" pitchFamily="18" charset="0"/>
                <a:cs typeface="Times New Roman" panose="02020603050405020304" pitchFamily="18" charset="0"/>
              </a:rPr>
              <a:t>– </a:t>
            </a:r>
            <a:r>
              <a:rPr lang="uk-UA" sz="2000" dirty="0" err="1">
                <a:latin typeface="Times New Roman" panose="02020603050405020304" pitchFamily="18" charset="0"/>
                <a:cs typeface="Times New Roman" panose="02020603050405020304" pitchFamily="18" charset="0"/>
              </a:rPr>
              <a:t>етнічність</a:t>
            </a:r>
            <a:r>
              <a:rPr lang="uk-UA" sz="2000" dirty="0">
                <a:latin typeface="Times New Roman" panose="02020603050405020304" pitchFamily="18" charset="0"/>
                <a:cs typeface="Times New Roman" panose="02020603050405020304" pitchFamily="18" charset="0"/>
              </a:rPr>
              <a:t> розглядається як інструмент, що дозволяє отримати перемогу в боротьбі за благополуччя, статус та владу. Е. визначалась як почуття солідарності, яке виникає внаслідок прагнення до отримання переваг. </a:t>
            </a:r>
            <a:r>
              <a:rPr lang="ru-RU" sz="2000" dirty="0">
                <a:latin typeface="Times New Roman" panose="02020603050405020304" pitchFamily="18" charset="0"/>
                <a:cs typeface="Times New Roman" panose="02020603050405020304" pitchFamily="18" charset="0"/>
              </a:rPr>
              <a:t/>
            </a:r>
            <a:br>
              <a:rPr lang="ru-RU" sz="2000" dirty="0">
                <a:latin typeface="Times New Roman" panose="02020603050405020304" pitchFamily="18" charset="0"/>
                <a:cs typeface="Times New Roman" panose="02020603050405020304" pitchFamily="18" charset="0"/>
              </a:rPr>
            </a:br>
            <a:r>
              <a:rPr lang="uk-UA" sz="2000" dirty="0">
                <a:latin typeface="Times New Roman" panose="02020603050405020304" pitchFamily="18" charset="0"/>
                <a:cs typeface="Times New Roman" panose="02020603050405020304" pitchFamily="18" charset="0"/>
              </a:rPr>
              <a:t>В</a:t>
            </a:r>
            <a:r>
              <a:rPr lang="uk-UA" sz="2000" dirty="0" smtClean="0">
                <a:latin typeface="Times New Roman" panose="02020603050405020304" pitchFamily="18" charset="0"/>
                <a:cs typeface="Times New Roman" panose="02020603050405020304" pitchFamily="18" charset="0"/>
              </a:rPr>
              <a:t>изначає </a:t>
            </a:r>
            <a:r>
              <a:rPr lang="uk-UA" sz="2000" dirty="0">
                <a:latin typeface="Times New Roman" panose="02020603050405020304" pitchFamily="18" charset="0"/>
                <a:cs typeface="Times New Roman" panose="02020603050405020304" pitchFamily="18" charset="0"/>
              </a:rPr>
              <a:t>характер </a:t>
            </a:r>
            <a:r>
              <a:rPr lang="uk-UA" sz="2000" dirty="0" err="1">
                <a:latin typeface="Times New Roman" panose="02020603050405020304" pitchFamily="18" charset="0"/>
                <a:cs typeface="Times New Roman" panose="02020603050405020304" pitchFamily="18" charset="0"/>
              </a:rPr>
              <a:t>міжгрупових</a:t>
            </a:r>
            <a:r>
              <a:rPr lang="uk-UA" sz="2000" dirty="0">
                <a:latin typeface="Times New Roman" panose="02020603050405020304" pitchFamily="18" charset="0"/>
                <a:cs typeface="Times New Roman" panose="02020603050405020304" pitchFamily="18" charset="0"/>
              </a:rPr>
              <a:t> відносин та </a:t>
            </a:r>
            <a:r>
              <a:rPr lang="uk-UA" sz="2000" dirty="0" smtClean="0">
                <a:latin typeface="Times New Roman" panose="02020603050405020304" pitchFamily="18" charset="0"/>
                <a:cs typeface="Times New Roman" panose="02020603050405020304" pitchFamily="18" charset="0"/>
              </a:rPr>
              <a:t>мобілізує </a:t>
            </a:r>
            <a:r>
              <a:rPr lang="uk-UA" sz="2000" dirty="0">
                <a:latin typeface="Times New Roman" panose="02020603050405020304" pitchFamily="18" charset="0"/>
                <a:cs typeface="Times New Roman" panose="02020603050405020304" pitchFamily="18" charset="0"/>
              </a:rPr>
              <a:t>групи на політичну боротьбу. </a:t>
            </a:r>
            <a:r>
              <a:rPr lang="uk-UA" sz="2000" dirty="0" smtClean="0">
                <a:latin typeface="Times New Roman" panose="02020603050405020304" pitchFamily="18" charset="0"/>
                <a:cs typeface="Times New Roman" panose="02020603050405020304" pitchFamily="18" charset="0"/>
              </a:rPr>
              <a:t/>
            </a:r>
            <a:br>
              <a:rPr lang="uk-UA" sz="2000" dirty="0" smtClean="0">
                <a:latin typeface="Times New Roman" panose="02020603050405020304" pitchFamily="18" charset="0"/>
                <a:cs typeface="Times New Roman" panose="02020603050405020304" pitchFamily="18" charset="0"/>
              </a:rPr>
            </a:br>
            <a:r>
              <a:rPr lang="uk-UA" sz="2000" dirty="0" smtClean="0">
                <a:latin typeface="Times New Roman" panose="02020603050405020304" pitchFamily="18" charset="0"/>
                <a:cs typeface="Times New Roman" panose="02020603050405020304" pitchFamily="18" charset="0"/>
              </a:rPr>
              <a:t>Опора </a:t>
            </a:r>
            <a:r>
              <a:rPr lang="uk-UA" sz="2000" dirty="0">
                <a:latin typeface="Times New Roman" panose="02020603050405020304" pitchFamily="18" charset="0"/>
                <a:cs typeface="Times New Roman" panose="02020603050405020304" pitchFamily="18" charset="0"/>
              </a:rPr>
              <a:t>на функціоналізм та прагматизм. </a:t>
            </a:r>
            <a:r>
              <a:rPr lang="uk-UA" sz="2000" dirty="0" smtClean="0">
                <a:latin typeface="Times New Roman" panose="02020603050405020304" pitchFamily="18" charset="0"/>
                <a:cs typeface="Times New Roman" panose="02020603050405020304" pitchFamily="18" charset="0"/>
              </a:rPr>
              <a:t/>
            </a:r>
            <a:br>
              <a:rPr lang="uk-UA" sz="2000" dirty="0" smtClean="0">
                <a:latin typeface="Times New Roman" panose="02020603050405020304" pitchFamily="18" charset="0"/>
                <a:cs typeface="Times New Roman" panose="02020603050405020304" pitchFamily="18" charset="0"/>
              </a:rPr>
            </a:br>
            <a:r>
              <a:rPr lang="uk-UA" sz="2000" dirty="0" smtClean="0">
                <a:latin typeface="Times New Roman" panose="02020603050405020304" pitchFamily="18" charset="0"/>
                <a:cs typeface="Times New Roman" panose="02020603050405020304" pitchFamily="18" charset="0"/>
              </a:rPr>
              <a:t>Еліта </a:t>
            </a:r>
            <a:r>
              <a:rPr lang="uk-UA" sz="2000" dirty="0">
                <a:latin typeface="Times New Roman" panose="02020603050405020304" pitchFamily="18" charset="0"/>
                <a:cs typeface="Times New Roman" panose="02020603050405020304" pitchFamily="18" charset="0"/>
              </a:rPr>
              <a:t>підтримує сегрегаційну модель розподілу суспільства. Дослідження поведінки етнічних меншин – відсутність врахування історичного контексту та соціальної специфіки суспільства. </a:t>
            </a:r>
            <a:r>
              <a:rPr lang="ru-RU" sz="2000" dirty="0">
                <a:latin typeface="Times New Roman" panose="02020603050405020304" pitchFamily="18" charset="0"/>
                <a:cs typeface="Times New Roman" panose="02020603050405020304" pitchFamily="18" charset="0"/>
              </a:rPr>
              <a:t/>
            </a:r>
            <a:br>
              <a:rPr lang="ru-RU" sz="2000" dirty="0">
                <a:latin typeface="Times New Roman" panose="02020603050405020304" pitchFamily="18" charset="0"/>
                <a:cs typeface="Times New Roman" panose="02020603050405020304" pitchFamily="18" charset="0"/>
              </a:rPr>
            </a:br>
            <a:r>
              <a:rPr lang="uk-UA" sz="2000" dirty="0">
                <a:latin typeface="Times New Roman" panose="02020603050405020304" pitchFamily="18" charset="0"/>
                <a:cs typeface="Times New Roman" panose="02020603050405020304" pitchFamily="18" charset="0"/>
              </a:rPr>
              <a:t>Орієнтація на дослідження процесів </a:t>
            </a:r>
            <a:r>
              <a:rPr lang="uk-UA" sz="2000" dirty="0" err="1">
                <a:latin typeface="Times New Roman" panose="02020603050405020304" pitchFamily="18" charset="0"/>
                <a:cs typeface="Times New Roman" panose="02020603050405020304" pitchFamily="18" charset="0"/>
              </a:rPr>
              <a:t>укрілпення</a:t>
            </a:r>
            <a:r>
              <a:rPr lang="uk-UA" sz="2000" dirty="0">
                <a:latin typeface="Times New Roman" panose="02020603050405020304" pitchFamily="18" charset="0"/>
                <a:cs typeface="Times New Roman" panose="02020603050405020304" pitchFamily="18" charset="0"/>
              </a:rPr>
              <a:t> та реорганізації етнічної структури. Представники: Натан </a:t>
            </a:r>
            <a:r>
              <a:rPr lang="uk-UA" sz="2000" dirty="0" err="1">
                <a:latin typeface="Times New Roman" panose="02020603050405020304" pitchFamily="18" charset="0"/>
                <a:cs typeface="Times New Roman" panose="02020603050405020304" pitchFamily="18" charset="0"/>
              </a:rPr>
              <a:t>Глейзер</a:t>
            </a:r>
            <a:r>
              <a:rPr lang="uk-UA" sz="2000" dirty="0">
                <a:latin typeface="Times New Roman" panose="02020603050405020304" pitchFamily="18" charset="0"/>
                <a:cs typeface="Times New Roman" panose="02020603050405020304" pitchFamily="18" charset="0"/>
              </a:rPr>
              <a:t> та </a:t>
            </a:r>
            <a:r>
              <a:rPr lang="uk-UA" sz="2000" dirty="0" err="1">
                <a:latin typeface="Times New Roman" panose="02020603050405020304" pitchFamily="18" charset="0"/>
                <a:cs typeface="Times New Roman" panose="02020603050405020304" pitchFamily="18" charset="0"/>
              </a:rPr>
              <a:t>Деніел</a:t>
            </a:r>
            <a:r>
              <a:rPr lang="uk-UA" sz="2000" dirty="0">
                <a:latin typeface="Times New Roman" panose="02020603050405020304" pitchFamily="18" charset="0"/>
                <a:cs typeface="Times New Roman" panose="02020603050405020304" pitchFamily="18" charset="0"/>
              </a:rPr>
              <a:t> </a:t>
            </a:r>
            <a:r>
              <a:rPr lang="uk-UA" sz="2000" dirty="0" err="1">
                <a:latin typeface="Times New Roman" panose="02020603050405020304" pitchFamily="18" charset="0"/>
                <a:cs typeface="Times New Roman" panose="02020603050405020304" pitchFamily="18" charset="0"/>
              </a:rPr>
              <a:t>Моніхен</a:t>
            </a:r>
            <a:r>
              <a:rPr lang="uk-UA" sz="2000" dirty="0">
                <a:latin typeface="Times New Roman" panose="02020603050405020304" pitchFamily="18" charset="0"/>
                <a:cs typeface="Times New Roman" panose="02020603050405020304" pitchFamily="18" charset="0"/>
              </a:rPr>
              <a:t> «</a:t>
            </a:r>
            <a:r>
              <a:rPr lang="uk-UA" sz="2000" dirty="0" err="1">
                <a:latin typeface="Times New Roman" panose="02020603050405020304" pitchFamily="18" charset="0"/>
                <a:cs typeface="Times New Roman" panose="02020603050405020304" pitchFamily="18" charset="0"/>
              </a:rPr>
              <a:t>Етнічність</a:t>
            </a:r>
            <a:r>
              <a:rPr lang="uk-UA" sz="2000" dirty="0">
                <a:latin typeface="Times New Roman" panose="02020603050405020304" pitchFamily="18" charset="0"/>
                <a:cs typeface="Times New Roman" panose="02020603050405020304" pitchFamily="18" charset="0"/>
              </a:rPr>
              <a:t>: теорія та досвід». </a:t>
            </a:r>
            <a:r>
              <a:rPr lang="ru-RU" sz="2000" dirty="0">
                <a:latin typeface="Times New Roman" panose="02020603050405020304" pitchFamily="18" charset="0"/>
                <a:cs typeface="Times New Roman" panose="02020603050405020304" pitchFamily="18" charset="0"/>
              </a:rPr>
              <a:t/>
            </a:r>
            <a:br>
              <a:rPr lang="ru-RU" sz="2000" dirty="0">
                <a:latin typeface="Times New Roman" panose="02020603050405020304" pitchFamily="18" charset="0"/>
                <a:cs typeface="Times New Roman" panose="02020603050405020304" pitchFamily="18" charset="0"/>
              </a:rPr>
            </a:br>
            <a:r>
              <a:rPr lang="uk-UA" sz="2000" dirty="0" err="1" smtClean="0">
                <a:latin typeface="Times New Roman" panose="02020603050405020304" pitchFamily="18" charset="0"/>
                <a:cs typeface="Times New Roman" panose="02020603050405020304" pitchFamily="18" charset="0"/>
              </a:rPr>
              <a:t>Етнічність</a:t>
            </a:r>
            <a:r>
              <a:rPr lang="uk-UA" sz="2000" dirty="0" smtClean="0">
                <a:latin typeface="Times New Roman" panose="02020603050405020304" pitchFamily="18" charset="0"/>
                <a:cs typeface="Times New Roman" panose="02020603050405020304" pitchFamily="18" charset="0"/>
              </a:rPr>
              <a:t> - як </a:t>
            </a:r>
            <a:r>
              <a:rPr lang="uk-UA" sz="2000" dirty="0">
                <a:latin typeface="Times New Roman" panose="02020603050405020304" pitchFamily="18" charset="0"/>
                <a:cs typeface="Times New Roman" panose="02020603050405020304" pitchFamily="18" charset="0"/>
              </a:rPr>
              <a:t>сукупність афективних почуттів та соціальних стратегій. </a:t>
            </a:r>
            <a:r>
              <a:rPr lang="ru-RU" sz="2000" dirty="0">
                <a:latin typeface="Times New Roman" panose="02020603050405020304" pitchFamily="18" charset="0"/>
                <a:cs typeface="Times New Roman" panose="02020603050405020304" pitchFamily="18" charset="0"/>
              </a:rPr>
              <a:t/>
            </a:r>
            <a:br>
              <a:rPr lang="ru-RU" sz="2000" dirty="0">
                <a:latin typeface="Times New Roman" panose="02020603050405020304" pitchFamily="18" charset="0"/>
                <a:cs typeface="Times New Roman" panose="02020603050405020304" pitchFamily="18" charset="0"/>
              </a:rPr>
            </a:br>
            <a:r>
              <a:rPr lang="uk-UA" sz="2000" dirty="0" err="1">
                <a:latin typeface="Times New Roman" panose="02020603050405020304" pitchFamily="18" charset="0"/>
                <a:cs typeface="Times New Roman" panose="02020603050405020304" pitchFamily="18" charset="0"/>
              </a:rPr>
              <a:t>Орландо</a:t>
            </a:r>
            <a:r>
              <a:rPr lang="uk-UA" sz="2000" dirty="0">
                <a:latin typeface="Times New Roman" panose="02020603050405020304" pitchFamily="18" charset="0"/>
                <a:cs typeface="Times New Roman" panose="02020603050405020304" pitchFamily="18" charset="0"/>
              </a:rPr>
              <a:t> </a:t>
            </a:r>
            <a:r>
              <a:rPr lang="uk-UA" sz="2000" dirty="0" err="1">
                <a:latin typeface="Times New Roman" panose="02020603050405020304" pitchFamily="18" charset="0"/>
                <a:cs typeface="Times New Roman" panose="02020603050405020304" pitchFamily="18" charset="0"/>
              </a:rPr>
              <a:t>Петерсон</a:t>
            </a:r>
            <a:r>
              <a:rPr lang="uk-UA" sz="2000" dirty="0">
                <a:latin typeface="Times New Roman" panose="02020603050405020304" pitchFamily="18" charset="0"/>
                <a:cs typeface="Times New Roman" panose="02020603050405020304" pitchFamily="18" charset="0"/>
              </a:rPr>
              <a:t> – сучасне суспільство побудоване на домінування «білих» на «кольоровими». </a:t>
            </a:r>
            <a:r>
              <a:rPr lang="ru-RU" sz="2000" dirty="0">
                <a:latin typeface="Times New Roman" panose="02020603050405020304" pitchFamily="18" charset="0"/>
                <a:cs typeface="Times New Roman" panose="02020603050405020304" pitchFamily="18" charset="0"/>
              </a:rPr>
              <a:t/>
            </a:r>
            <a:br>
              <a:rPr lang="ru-RU" sz="2000" dirty="0">
                <a:latin typeface="Times New Roman" panose="02020603050405020304" pitchFamily="18" charset="0"/>
                <a:cs typeface="Times New Roman" panose="02020603050405020304" pitchFamily="18" charset="0"/>
              </a:rPr>
            </a:br>
            <a:r>
              <a:rPr lang="uk-UA" sz="2000" dirty="0" err="1">
                <a:latin typeface="Times New Roman" panose="02020603050405020304" pitchFamily="18" charset="0"/>
                <a:cs typeface="Times New Roman" panose="02020603050405020304" pitchFamily="18" charset="0"/>
              </a:rPr>
              <a:t>М.Хетчер</a:t>
            </a:r>
            <a:r>
              <a:rPr lang="uk-UA" sz="2000" dirty="0">
                <a:latin typeface="Times New Roman" panose="02020603050405020304" pitchFamily="18" charset="0"/>
                <a:cs typeface="Times New Roman" panose="02020603050405020304" pitchFamily="18" charset="0"/>
              </a:rPr>
              <a:t> – «теорія раціонального вибору» - індивід намагається досягнути поставленої мети успішно та з найменшими зусиллями. Таким чином </a:t>
            </a:r>
            <a:r>
              <a:rPr lang="uk-UA" sz="2000" dirty="0" err="1" smtClean="0">
                <a:latin typeface="Times New Roman" panose="02020603050405020304" pitchFamily="18" charset="0"/>
                <a:cs typeface="Times New Roman" panose="02020603050405020304" pitchFamily="18" charset="0"/>
              </a:rPr>
              <a:t>етнічність</a:t>
            </a:r>
            <a:r>
              <a:rPr lang="uk-UA" sz="2000" dirty="0" smtClean="0">
                <a:latin typeface="Times New Roman" panose="02020603050405020304" pitchFamily="18" charset="0"/>
                <a:cs typeface="Times New Roman" panose="02020603050405020304" pitchFamily="18" charset="0"/>
              </a:rPr>
              <a:t> </a:t>
            </a:r>
            <a:r>
              <a:rPr lang="uk-UA" sz="2000" dirty="0">
                <a:latin typeface="Times New Roman" panose="02020603050405020304" pitchFamily="18" charset="0"/>
                <a:cs typeface="Times New Roman" panose="02020603050405020304" pitchFamily="18" charset="0"/>
              </a:rPr>
              <a:t>перетворюється на інструмент досягнення цілей. Якщо не допомагає – вона ігнорується. </a:t>
            </a:r>
            <a:r>
              <a:rPr lang="ru-RU" sz="2000" dirty="0">
                <a:latin typeface="Times New Roman" panose="02020603050405020304" pitchFamily="18" charset="0"/>
                <a:cs typeface="Times New Roman" panose="02020603050405020304" pitchFamily="18" charset="0"/>
              </a:rPr>
              <a:t/>
            </a:r>
            <a:br>
              <a:rPr lang="ru-RU" sz="2000" dirty="0">
                <a:latin typeface="Times New Roman" panose="02020603050405020304" pitchFamily="18" charset="0"/>
                <a:cs typeface="Times New Roman" panose="02020603050405020304" pitchFamily="18" charset="0"/>
              </a:rPr>
            </a:br>
            <a:r>
              <a:rPr lang="uk-UA" sz="2000" dirty="0" err="1">
                <a:latin typeface="Times New Roman" panose="02020603050405020304" pitchFamily="18" charset="0"/>
                <a:cs typeface="Times New Roman" panose="02020603050405020304" pitchFamily="18" charset="0"/>
              </a:rPr>
              <a:t>Е.Сміт</a:t>
            </a:r>
            <a:r>
              <a:rPr lang="uk-UA" sz="2000" dirty="0">
                <a:latin typeface="Times New Roman" panose="02020603050405020304" pitchFamily="18" charset="0"/>
                <a:cs typeface="Times New Roman" panose="02020603050405020304" pitchFamily="18" charset="0"/>
              </a:rPr>
              <a:t> – спільноти використовують власну </a:t>
            </a:r>
            <a:r>
              <a:rPr lang="uk-UA" sz="2000" dirty="0" smtClean="0">
                <a:latin typeface="Times New Roman" panose="02020603050405020304" pitchFamily="18" charset="0"/>
                <a:cs typeface="Times New Roman" panose="02020603050405020304" pitchFamily="18" charset="0"/>
              </a:rPr>
              <a:t>етнічну </a:t>
            </a:r>
            <a:r>
              <a:rPr lang="uk-UA" sz="2000" dirty="0">
                <a:latin typeface="Times New Roman" panose="02020603050405020304" pitchFamily="18" charset="0"/>
                <a:cs typeface="Times New Roman" panose="02020603050405020304" pitchFamily="18" charset="0"/>
              </a:rPr>
              <a:t>ідентичність для нав’язування влади. Ідентичність виступає штучним інструментом.</a:t>
            </a:r>
            <a:r>
              <a:rPr lang="ru-RU" sz="2000" dirty="0">
                <a:latin typeface="Times New Roman" panose="02020603050405020304" pitchFamily="18" charset="0"/>
                <a:cs typeface="Times New Roman" panose="02020603050405020304" pitchFamily="18" charset="0"/>
              </a:rPr>
              <a:t/>
            </a:r>
            <a:br>
              <a:rPr lang="ru-RU" sz="2000" dirty="0">
                <a:latin typeface="Times New Roman" panose="02020603050405020304" pitchFamily="18" charset="0"/>
                <a:cs typeface="Times New Roman" panose="02020603050405020304" pitchFamily="18" charset="0"/>
              </a:rPr>
            </a:br>
            <a:r>
              <a:rPr lang="uk-UA" sz="2000" dirty="0" err="1">
                <a:latin typeface="Times New Roman" panose="02020603050405020304" pitchFamily="18" charset="0"/>
                <a:cs typeface="Times New Roman" panose="02020603050405020304" pitchFamily="18" charset="0"/>
              </a:rPr>
              <a:t>Д.Мейсон</a:t>
            </a:r>
            <a:r>
              <a:rPr lang="uk-UA" sz="2000" dirty="0">
                <a:latin typeface="Times New Roman" panose="02020603050405020304" pitchFamily="18" charset="0"/>
                <a:cs typeface="Times New Roman" panose="02020603050405020304" pitchFamily="18" charset="0"/>
              </a:rPr>
              <a:t> – </a:t>
            </a:r>
            <a:r>
              <a:rPr lang="uk-UA" sz="2000" dirty="0" err="1">
                <a:latin typeface="Times New Roman" panose="02020603050405020304" pitchFamily="18" charset="0"/>
                <a:cs typeface="Times New Roman" panose="02020603050405020304" pitchFamily="18" charset="0"/>
              </a:rPr>
              <a:t>етнічність</a:t>
            </a:r>
            <a:r>
              <a:rPr lang="uk-UA" sz="2000" dirty="0">
                <a:latin typeface="Times New Roman" panose="02020603050405020304" pitchFamily="18" charset="0"/>
                <a:cs typeface="Times New Roman" panose="02020603050405020304" pitchFamily="18" charset="0"/>
              </a:rPr>
              <a:t> є ситуаційною та звернення до неї, як правило, спонтанне. </a:t>
            </a:r>
            <a:r>
              <a:rPr lang="ru-RU" sz="2000" dirty="0">
                <a:latin typeface="Times New Roman" panose="02020603050405020304" pitchFamily="18" charset="0"/>
                <a:cs typeface="Times New Roman" panose="02020603050405020304" pitchFamily="18" charset="0"/>
              </a:rPr>
              <a:t/>
            </a:r>
            <a:br>
              <a:rPr lang="ru-RU" sz="2000" dirty="0">
                <a:latin typeface="Times New Roman" panose="02020603050405020304" pitchFamily="18" charset="0"/>
                <a:cs typeface="Times New Roman" panose="02020603050405020304" pitchFamily="18" charset="0"/>
              </a:rPr>
            </a:br>
            <a:r>
              <a:rPr lang="uk-UA" sz="2000" dirty="0">
                <a:latin typeface="Times New Roman" panose="02020603050405020304" pitchFamily="18" charset="0"/>
                <a:cs typeface="Times New Roman" panose="02020603050405020304" pitchFamily="18" charset="0"/>
              </a:rPr>
              <a:t>Фредерік </a:t>
            </a:r>
            <a:r>
              <a:rPr lang="uk-UA" sz="2000" dirty="0" err="1">
                <a:latin typeface="Times New Roman" panose="02020603050405020304" pitchFamily="18" charset="0"/>
                <a:cs typeface="Times New Roman" panose="02020603050405020304" pitchFamily="18" charset="0"/>
              </a:rPr>
              <a:t>Барт</a:t>
            </a:r>
            <a:r>
              <a:rPr lang="uk-UA" sz="2000" dirty="0">
                <a:latin typeface="Times New Roman" panose="02020603050405020304" pitchFamily="18" charset="0"/>
                <a:cs typeface="Times New Roman" panose="02020603050405020304" pitchFamily="18" charset="0"/>
              </a:rPr>
              <a:t> (Норвегія) – відмова від розгляду етносу як фіксованої спільноти. Пропозиція – розглядати його як постійно мінливу «межу» між різними соціальними сегментами. Один й той самий індивід може виступати як носій різних </a:t>
            </a:r>
            <a:r>
              <a:rPr lang="uk-UA" sz="2000" dirty="0" err="1">
                <a:latin typeface="Times New Roman" panose="02020603050405020304" pitchFamily="18" charset="0"/>
                <a:cs typeface="Times New Roman" panose="02020603050405020304" pitchFamily="18" charset="0"/>
              </a:rPr>
              <a:t>ідентичностей</a:t>
            </a:r>
            <a:r>
              <a:rPr lang="uk-UA" sz="2000" dirty="0">
                <a:latin typeface="Times New Roman" panose="02020603050405020304" pitchFamily="18" charset="0"/>
                <a:cs typeface="Times New Roman" panose="02020603050405020304" pitchFamily="18" charset="0"/>
              </a:rPr>
              <a:t>. </a:t>
            </a:r>
            <a:r>
              <a:rPr lang="ru-RU" dirty="0"/>
              <a:t/>
            </a:r>
            <a:br>
              <a:rPr lang="ru-RU" dirty="0"/>
            </a:br>
            <a:r>
              <a:rPr lang="ru-RU" sz="2900" dirty="0">
                <a:latin typeface="Times New Roman" panose="02020603050405020304" pitchFamily="18" charset="0"/>
                <a:cs typeface="Times New Roman" panose="02020603050405020304" pitchFamily="18" charset="0"/>
              </a:rPr>
              <a:t/>
            </a:r>
            <a:br>
              <a:rPr lang="ru-RU" sz="2900" dirty="0">
                <a:latin typeface="Times New Roman" panose="02020603050405020304" pitchFamily="18" charset="0"/>
                <a:cs typeface="Times New Roman" panose="02020603050405020304" pitchFamily="18" charset="0"/>
              </a:rPr>
            </a:br>
            <a:r>
              <a:rPr lang="ru-RU" sz="1600" dirty="0"/>
              <a:t/>
            </a:r>
            <a:br>
              <a:rPr lang="ru-RU" sz="1600" dirty="0"/>
            </a:br>
            <a:r>
              <a:rPr lang="uk-UA" sz="1600" dirty="0">
                <a:latin typeface="Times New Roman" panose="02020603050405020304" pitchFamily="18" charset="0"/>
                <a:cs typeface="Times New Roman" panose="02020603050405020304" pitchFamily="18" charset="0"/>
              </a:rPr>
              <a:t/>
            </a:r>
            <a:br>
              <a:rPr lang="uk-UA" sz="1600" dirty="0">
                <a:latin typeface="Times New Roman" panose="02020603050405020304" pitchFamily="18" charset="0"/>
                <a:cs typeface="Times New Roman" panose="02020603050405020304" pitchFamily="18" charset="0"/>
              </a:rPr>
            </a:br>
            <a:endParaRPr lang="ru-RU" sz="1600" dirty="0"/>
          </a:p>
        </p:txBody>
      </p:sp>
    </p:spTree>
    <p:extLst>
      <p:ext uri="{BB962C8B-B14F-4D97-AF65-F5344CB8AC3E}">
        <p14:creationId xmlns:p14="http://schemas.microsoft.com/office/powerpoint/2010/main" val="4653307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969D214-6B12-4DD8-914A-CF4C80FB859B}"/>
              </a:ext>
            </a:extLst>
          </p:cNvPr>
          <p:cNvSpPr>
            <a:spLocks noGrp="1"/>
          </p:cNvSpPr>
          <p:nvPr>
            <p:ph type="title"/>
          </p:nvPr>
        </p:nvSpPr>
        <p:spPr>
          <a:xfrm>
            <a:off x="933450" y="953324"/>
            <a:ext cx="10801350" cy="4971226"/>
          </a:xfrm>
        </p:spPr>
        <p:txBody>
          <a:bodyPr>
            <a:normAutofit fontScale="90000"/>
          </a:bodyPr>
          <a:lstStyle/>
          <a:p>
            <a:r>
              <a:rPr lang="ru-RU" sz="2700" b="1" dirty="0" err="1" smtClean="0">
                <a:latin typeface="Times New Roman" panose="02020603050405020304" pitchFamily="18" charset="0"/>
                <a:cs typeface="Times New Roman" panose="02020603050405020304" pitchFamily="18" charset="0"/>
              </a:rPr>
              <a:t>Питання</a:t>
            </a:r>
            <a:r>
              <a:rPr lang="ru-RU" sz="2700" b="1" dirty="0" smtClean="0">
                <a:latin typeface="Times New Roman" panose="02020603050405020304" pitchFamily="18" charset="0"/>
                <a:cs typeface="Times New Roman" panose="02020603050405020304" pitchFamily="18" charset="0"/>
              </a:rPr>
              <a:t> 3.</a:t>
            </a:r>
            <a:r>
              <a:rPr lang="ru-RU" sz="2700" dirty="0" smtClean="0">
                <a:latin typeface="Times New Roman" panose="02020603050405020304" pitchFamily="18" charset="0"/>
                <a:cs typeface="Times New Roman" panose="02020603050405020304" pitchFamily="18" charset="0"/>
              </a:rPr>
              <a:t/>
            </a:r>
            <a:br>
              <a:rPr lang="ru-RU" sz="2700" dirty="0" smtClean="0">
                <a:latin typeface="Times New Roman" panose="02020603050405020304" pitchFamily="18" charset="0"/>
                <a:cs typeface="Times New Roman" panose="02020603050405020304" pitchFamily="18" charset="0"/>
              </a:rPr>
            </a:br>
            <a:r>
              <a:rPr lang="uk-UA" sz="2700" dirty="0" smtClean="0">
                <a:latin typeface="Times New Roman" panose="02020603050405020304" pitchFamily="18" charset="0"/>
                <a:cs typeface="Times New Roman" panose="02020603050405020304" pitchFamily="18" charset="0"/>
              </a:rPr>
              <a:t>1970-1980-ті</a:t>
            </a:r>
            <a:r>
              <a:rPr lang="uk-UA" sz="2700" dirty="0">
                <a:latin typeface="Times New Roman" panose="02020603050405020304" pitchFamily="18" charset="0"/>
                <a:cs typeface="Times New Roman" panose="02020603050405020304" pitchFamily="18" charset="0"/>
              </a:rPr>
              <a:t>, США та Австралія. </a:t>
            </a:r>
            <a:r>
              <a:rPr lang="uk-UA" sz="2700" dirty="0" smtClean="0">
                <a:latin typeface="Times New Roman" panose="02020603050405020304" pitchFamily="18" charset="0"/>
                <a:cs typeface="Times New Roman" panose="02020603050405020304" pitchFamily="18" charset="0"/>
              </a:rPr>
              <a:t>Етнічні </a:t>
            </a:r>
            <a:r>
              <a:rPr lang="uk-UA" sz="2700" dirty="0">
                <a:latin typeface="Times New Roman" panose="02020603050405020304" pitchFamily="18" charset="0"/>
                <a:cs typeface="Times New Roman" panose="02020603050405020304" pitchFamily="18" charset="0"/>
              </a:rPr>
              <a:t>відчуття є інтелектуальним конструктом, який свідомо створюється письменниками, вченими та політиками. Ключову роль відіграє мова. </a:t>
            </a:r>
            <a:r>
              <a:rPr lang="ru-RU" sz="2700" dirty="0">
                <a:latin typeface="Times New Roman" panose="02020603050405020304" pitchFamily="18" charset="0"/>
                <a:cs typeface="Times New Roman" panose="02020603050405020304" pitchFamily="18" charset="0"/>
              </a:rPr>
              <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	</a:t>
            </a:r>
            <a:r>
              <a:rPr lang="uk-UA" sz="2700" dirty="0" err="1">
                <a:latin typeface="Times New Roman" panose="02020603050405020304" pitchFamily="18" charset="0"/>
                <a:cs typeface="Times New Roman" panose="02020603050405020304" pitchFamily="18" charset="0"/>
              </a:rPr>
              <a:t>Ф.Барт</a:t>
            </a:r>
            <a:r>
              <a:rPr lang="uk-UA" sz="2700" dirty="0">
                <a:latin typeface="Times New Roman" panose="02020603050405020304" pitchFamily="18" charset="0"/>
                <a:cs typeface="Times New Roman" panose="02020603050405020304" pitchFamily="18" charset="0"/>
              </a:rPr>
              <a:t> та </a:t>
            </a:r>
            <a:r>
              <a:rPr lang="uk-UA" sz="2700" dirty="0" err="1">
                <a:latin typeface="Times New Roman" panose="02020603050405020304" pitchFamily="18" charset="0"/>
                <a:cs typeface="Times New Roman" panose="02020603050405020304" pitchFamily="18" charset="0"/>
              </a:rPr>
              <a:t>Дж.Комарофф</a:t>
            </a:r>
            <a:r>
              <a:rPr lang="uk-UA" sz="2700" dirty="0">
                <a:latin typeface="Times New Roman" panose="02020603050405020304" pitchFamily="18" charset="0"/>
                <a:cs typeface="Times New Roman" panose="02020603050405020304" pitchFamily="18" charset="0"/>
              </a:rPr>
              <a:t> – </a:t>
            </a:r>
            <a:r>
              <a:rPr lang="uk-UA" sz="2700" dirty="0" err="1" smtClean="0">
                <a:latin typeface="Times New Roman" panose="02020603050405020304" pitchFamily="18" charset="0"/>
                <a:cs typeface="Times New Roman" panose="02020603050405020304" pitchFamily="18" charset="0"/>
              </a:rPr>
              <a:t>етнічність</a:t>
            </a:r>
            <a:r>
              <a:rPr lang="uk-UA" sz="2700" dirty="0" smtClean="0">
                <a:latin typeface="Times New Roman" panose="02020603050405020304" pitchFamily="18" charset="0"/>
                <a:cs typeface="Times New Roman" panose="02020603050405020304" pitchFamily="18" charset="0"/>
              </a:rPr>
              <a:t> </a:t>
            </a:r>
            <a:r>
              <a:rPr lang="uk-UA" sz="2700" dirty="0">
                <a:latin typeface="Times New Roman" panose="02020603050405020304" pitchFamily="18" charset="0"/>
                <a:cs typeface="Times New Roman" panose="02020603050405020304" pitchFamily="18" charset="0"/>
              </a:rPr>
              <a:t>є широкою категорією ідентичності та ситуативним феноменом. Межа етнічної групи спрямовує соціальне життя у певний напрямок та має наслідком специфічну поведінку. Саме тому у різних групах спостерігаються різні культурні явища. Він </a:t>
            </a:r>
            <a:r>
              <a:rPr lang="uk-UA" sz="2700" dirty="0" err="1">
                <a:latin typeface="Times New Roman" panose="02020603050405020304" pitchFamily="18" charset="0"/>
                <a:cs typeface="Times New Roman" panose="02020603050405020304" pitchFamily="18" charset="0"/>
              </a:rPr>
              <a:t>внутрішньогрупові</a:t>
            </a:r>
            <a:r>
              <a:rPr lang="uk-UA" sz="2700" dirty="0">
                <a:latin typeface="Times New Roman" panose="02020603050405020304" pitchFamily="18" charset="0"/>
                <a:cs typeface="Times New Roman" panose="02020603050405020304" pitchFamily="18" charset="0"/>
              </a:rPr>
              <a:t> відносини базуються на культурі. </a:t>
            </a:r>
            <a:r>
              <a:rPr lang="ru-RU" sz="2700" dirty="0">
                <a:latin typeface="Times New Roman" panose="02020603050405020304" pitchFamily="18" charset="0"/>
                <a:cs typeface="Times New Roman" panose="02020603050405020304" pitchFamily="18" charset="0"/>
              </a:rPr>
              <a:t/>
            </a:r>
            <a:br>
              <a:rPr lang="ru-RU" sz="2700" dirty="0">
                <a:latin typeface="Times New Roman" panose="02020603050405020304" pitchFamily="18" charset="0"/>
                <a:cs typeface="Times New Roman" panose="02020603050405020304" pitchFamily="18" charset="0"/>
              </a:rPr>
            </a:br>
            <a:r>
              <a:rPr lang="uk-UA" sz="2700" dirty="0" err="1" smtClean="0">
                <a:latin typeface="Times New Roman" panose="02020603050405020304" pitchFamily="18" charset="0"/>
                <a:cs typeface="Times New Roman" panose="02020603050405020304" pitchFamily="18" charset="0"/>
              </a:rPr>
              <a:t>Етнічність</a:t>
            </a:r>
            <a:r>
              <a:rPr lang="uk-UA" sz="2700" dirty="0" smtClean="0">
                <a:latin typeface="Times New Roman" panose="02020603050405020304" pitchFamily="18" charset="0"/>
                <a:cs typeface="Times New Roman" panose="02020603050405020304" pitchFamily="18" charset="0"/>
              </a:rPr>
              <a:t> </a:t>
            </a:r>
            <a:r>
              <a:rPr lang="uk-UA" sz="2700" dirty="0">
                <a:latin typeface="Times New Roman" panose="02020603050405020304" pitchFamily="18" charset="0"/>
                <a:cs typeface="Times New Roman" panose="02020603050405020304" pitchFamily="18" charset="0"/>
              </a:rPr>
              <a:t>– є питанням свідомості та уявлення про </a:t>
            </a:r>
            <a:r>
              <a:rPr lang="uk-UA" sz="2700" dirty="0" err="1" smtClean="0">
                <a:latin typeface="Times New Roman" panose="02020603050405020304" pitchFamily="18" charset="0"/>
                <a:cs typeface="Times New Roman" panose="02020603050405020304" pitchFamily="18" charset="0"/>
              </a:rPr>
              <a:t>етнічність</a:t>
            </a:r>
            <a:r>
              <a:rPr lang="uk-UA" sz="2700" dirty="0" smtClean="0">
                <a:latin typeface="Times New Roman" panose="02020603050405020304" pitchFamily="18" charset="0"/>
                <a:cs typeface="Times New Roman" panose="02020603050405020304" pitchFamily="18" charset="0"/>
              </a:rPr>
              <a:t>. </a:t>
            </a:r>
            <a:r>
              <a:rPr lang="uk-UA" sz="2700" dirty="0">
                <a:latin typeface="Times New Roman" panose="02020603050405020304" pitchFamily="18" charset="0"/>
                <a:cs typeface="Times New Roman" panose="02020603050405020304" pitchFamily="18" charset="0"/>
              </a:rPr>
              <a:t>Область культурної самоідентифікації по відношенню до інших спільнот. Так, ознакою </a:t>
            </a:r>
            <a:r>
              <a:rPr lang="uk-UA" sz="2700" dirty="0" err="1" smtClean="0">
                <a:latin typeface="Times New Roman" panose="02020603050405020304" pitchFamily="18" charset="0"/>
                <a:cs typeface="Times New Roman" panose="02020603050405020304" pitchFamily="18" charset="0"/>
              </a:rPr>
              <a:t>етнічності</a:t>
            </a:r>
            <a:r>
              <a:rPr lang="uk-UA" sz="2700" dirty="0" smtClean="0">
                <a:latin typeface="Times New Roman" panose="02020603050405020304" pitchFamily="18" charset="0"/>
                <a:cs typeface="Times New Roman" panose="02020603050405020304" pitchFamily="18" charset="0"/>
              </a:rPr>
              <a:t> </a:t>
            </a:r>
            <a:r>
              <a:rPr lang="uk-UA" sz="2700" dirty="0">
                <a:latin typeface="Times New Roman" panose="02020603050405020304" pitchFamily="18" charset="0"/>
                <a:cs typeface="Times New Roman" panose="02020603050405020304" pitchFamily="18" charset="0"/>
              </a:rPr>
              <a:t>є не реальна спільність походження, а наявність відповідного міфу. Це процес конструювання нових спільнот, заснованих на вірі. </a:t>
            </a:r>
            <a:r>
              <a:rPr lang="ru-RU" sz="2700" dirty="0">
                <a:latin typeface="Times New Roman" panose="02020603050405020304" pitchFamily="18" charset="0"/>
                <a:cs typeface="Times New Roman" panose="02020603050405020304" pitchFamily="18" charset="0"/>
              </a:rPr>
              <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Центральне поняття – межа, яка є мінливою. </a:t>
            </a:r>
            <a:r>
              <a:rPr lang="uk-UA" sz="2700" dirty="0" smtClean="0">
                <a:latin typeface="Times New Roman" panose="02020603050405020304" pitchFamily="18" charset="0"/>
                <a:cs typeface="Times New Roman" panose="02020603050405020304" pitchFamily="18" charset="0"/>
              </a:rPr>
              <a:t>Етнічна </a:t>
            </a:r>
            <a:r>
              <a:rPr lang="uk-UA" sz="2700" dirty="0">
                <a:latin typeface="Times New Roman" panose="02020603050405020304" pitchFamily="18" charset="0"/>
                <a:cs typeface="Times New Roman" panose="02020603050405020304" pitchFamily="18" charset="0"/>
              </a:rPr>
              <a:t>самоідентифікація – наслідок внутрішнього відбору, результат згоди соціально активного населення. </a:t>
            </a:r>
            <a:r>
              <a:rPr lang="ru-RU" sz="2000" dirty="0"/>
              <a:t/>
            </a:r>
            <a:br>
              <a:rPr lang="ru-RU" sz="2000" dirty="0"/>
            </a:br>
            <a:r>
              <a:rPr lang="ru-RU" sz="3600" dirty="0">
                <a:latin typeface="Times New Roman" panose="02020603050405020304" pitchFamily="18" charset="0"/>
                <a:cs typeface="Times New Roman" panose="02020603050405020304" pitchFamily="18" charset="0"/>
              </a:rPr>
              <a:t/>
            </a:r>
            <a:br>
              <a:rPr lang="ru-RU" sz="3600" dirty="0">
                <a:latin typeface="Times New Roman" panose="02020603050405020304" pitchFamily="18" charset="0"/>
                <a:cs typeface="Times New Roman" panose="02020603050405020304" pitchFamily="18" charset="0"/>
              </a:rPr>
            </a:br>
            <a:endParaRPr lang="ru-RU"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798888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0CEE99F-DA60-4EB3-887B-AA9EC0826AF3}"/>
              </a:ext>
            </a:extLst>
          </p:cNvPr>
          <p:cNvSpPr>
            <a:spLocks noGrp="1"/>
          </p:cNvSpPr>
          <p:nvPr>
            <p:ph type="title"/>
          </p:nvPr>
        </p:nvSpPr>
        <p:spPr>
          <a:xfrm>
            <a:off x="821094" y="1082351"/>
            <a:ext cx="10711543" cy="4870774"/>
          </a:xfrm>
        </p:spPr>
        <p:txBody>
          <a:bodyPr>
            <a:normAutofit/>
          </a:bodyPr>
          <a:lstStyle/>
          <a:p>
            <a:r>
              <a:rPr lang="uk-UA" sz="2400" b="1" dirty="0" err="1" smtClean="0">
                <a:latin typeface="Times New Roman" panose="02020603050405020304" pitchFamily="18" charset="0"/>
                <a:cs typeface="Times New Roman" panose="02020603050405020304" pitchFamily="18" charset="0"/>
              </a:rPr>
              <a:t>Е.Хобсбаум</a:t>
            </a:r>
            <a:r>
              <a:rPr lang="uk-UA" sz="2400" dirty="0" smtClean="0">
                <a:latin typeface="Times New Roman" panose="02020603050405020304" pitchFamily="18" charset="0"/>
                <a:cs typeface="Times New Roman" panose="02020603050405020304" pitchFamily="18" charset="0"/>
              </a:rPr>
              <a:t> – поняття було вигадане буржуазією для обґрунтування власного домінування та вирішення завдань капіталістичного класу. </a:t>
            </a:r>
            <a:br>
              <a:rPr lang="uk-UA" sz="2400" dirty="0" smtClean="0">
                <a:latin typeface="Times New Roman" panose="02020603050405020304" pitchFamily="18" charset="0"/>
                <a:cs typeface="Times New Roman" panose="02020603050405020304" pitchFamily="18" charset="0"/>
              </a:rPr>
            </a:br>
            <a:r>
              <a:rPr lang="uk-UA" sz="2400" dirty="0">
                <a:latin typeface="Times New Roman" panose="02020603050405020304" pitchFamily="18" charset="0"/>
                <a:cs typeface="Times New Roman" panose="02020603050405020304" pitchFamily="18" charset="0"/>
              </a:rPr>
              <a:t>«Нації і націоналізм після 1780 року».</a:t>
            </a:r>
            <a:r>
              <a:rPr lang="uk-UA" sz="2400" dirty="0" smtClean="0">
                <a:latin typeface="Times New Roman" panose="02020603050405020304" pitchFamily="18" charset="0"/>
                <a:cs typeface="Times New Roman" panose="02020603050405020304" pitchFamily="18" charset="0"/>
              </a:rPr>
              <a:t/>
            </a:r>
            <a:br>
              <a:rPr lang="uk-UA" sz="2400" dirty="0" smtClean="0">
                <a:latin typeface="Times New Roman" panose="02020603050405020304" pitchFamily="18" charset="0"/>
                <a:cs typeface="Times New Roman" panose="02020603050405020304" pitchFamily="18" charset="0"/>
              </a:rPr>
            </a:br>
            <a:r>
              <a:rPr lang="uk-UA" sz="2400" dirty="0" smtClean="0">
                <a:latin typeface="Times New Roman" panose="02020603050405020304" pitchFamily="18" charset="0"/>
                <a:cs typeface="Times New Roman" panose="02020603050405020304" pitchFamily="18" charset="0"/>
              </a:rPr>
              <a:t>Побудова національної держави співпадає із побудовою національної економіки. </a:t>
            </a:r>
            <a:br>
              <a:rPr lang="uk-UA" sz="2400" dirty="0" smtClean="0">
                <a:latin typeface="Times New Roman" panose="02020603050405020304" pitchFamily="18" charset="0"/>
                <a:cs typeface="Times New Roman" panose="02020603050405020304" pitchFamily="18" charset="0"/>
              </a:rPr>
            </a:br>
            <a:r>
              <a:rPr lang="uk-UA" sz="2400" dirty="0" smtClean="0">
                <a:latin typeface="Times New Roman" panose="02020603050405020304" pitchFamily="18" charset="0"/>
                <a:cs typeface="Times New Roman" panose="02020603050405020304" pitchFamily="18" charset="0"/>
              </a:rPr>
              <a:t>Всі спроби встановити об’єктивні та суб’єктивні критерії нації були невдалими. Саме поняття не є стародавнім, а виникає не пізніше </a:t>
            </a:r>
            <a:r>
              <a:rPr lang="en-US" sz="2400" dirty="0" smtClean="0">
                <a:latin typeface="Times New Roman" panose="02020603050405020304" pitchFamily="18" charset="0"/>
                <a:cs typeface="Times New Roman" panose="02020603050405020304" pitchFamily="18" charset="0"/>
              </a:rPr>
              <a:t>XVIII</a:t>
            </a:r>
            <a:r>
              <a:rPr lang="uk-UA" sz="2400" dirty="0" smtClean="0">
                <a:latin typeface="Times New Roman" panose="02020603050405020304" pitchFamily="18" charset="0"/>
                <a:cs typeface="Times New Roman" panose="02020603050405020304" pitchFamily="18" charset="0"/>
              </a:rPr>
              <a:t> століття.  </a:t>
            </a:r>
            <a:br>
              <a:rPr lang="uk-UA" sz="2400" dirty="0" smtClean="0">
                <a:latin typeface="Times New Roman" panose="02020603050405020304" pitchFamily="18" charset="0"/>
                <a:cs typeface="Times New Roman" panose="02020603050405020304" pitchFamily="18" charset="0"/>
              </a:rPr>
            </a:br>
            <a:r>
              <a:rPr lang="uk-UA" sz="2400" dirty="0" smtClean="0">
                <a:latin typeface="Times New Roman" panose="02020603050405020304" pitchFamily="18" charset="0"/>
                <a:cs typeface="Times New Roman" panose="02020603050405020304" pitchFamily="18" charset="0"/>
              </a:rPr>
              <a:t>Нація – будь-яка достатньо велика людська спільнота, члени якої сприймають себе як націю.</a:t>
            </a:r>
            <a:br>
              <a:rPr lang="uk-UA" sz="2400" dirty="0" smtClean="0">
                <a:latin typeface="Times New Roman" panose="02020603050405020304" pitchFamily="18" charset="0"/>
                <a:cs typeface="Times New Roman" panose="02020603050405020304" pitchFamily="18" charset="0"/>
              </a:rPr>
            </a:br>
            <a:r>
              <a:rPr lang="uk-UA" sz="2400" dirty="0" smtClean="0">
                <a:latin typeface="Times New Roman" panose="02020603050405020304" pitchFamily="18" charset="0"/>
                <a:cs typeface="Times New Roman" panose="02020603050405020304" pitchFamily="18" charset="0"/>
              </a:rPr>
              <a:t> Націоналізм виникає із народних почуттів, що є результатом діяльності держави та правлячої еліти. </a:t>
            </a:r>
            <a:br>
              <a:rPr lang="uk-UA" sz="2400" dirty="0" smtClean="0">
                <a:latin typeface="Times New Roman" panose="02020603050405020304" pitchFamily="18" charset="0"/>
                <a:cs typeface="Times New Roman" panose="02020603050405020304" pitchFamily="18" charset="0"/>
              </a:rPr>
            </a:br>
            <a:r>
              <a:rPr lang="uk-UA" sz="2400" dirty="0" smtClean="0">
                <a:latin typeface="Times New Roman" panose="02020603050405020304" pitchFamily="18" charset="0"/>
                <a:cs typeface="Times New Roman" panose="02020603050405020304" pitchFamily="18" charset="0"/>
              </a:rPr>
              <a:t>У </a:t>
            </a:r>
            <a:r>
              <a:rPr lang="uk-UA" sz="2400" dirty="0" err="1" smtClean="0">
                <a:latin typeface="Times New Roman" panose="02020603050405020304" pitchFamily="18" charset="0"/>
                <a:cs typeface="Times New Roman" panose="02020603050405020304" pitchFamily="18" charset="0"/>
              </a:rPr>
              <a:t>ХІХст</a:t>
            </a:r>
            <a:r>
              <a:rPr lang="uk-UA" sz="2400" dirty="0" smtClean="0">
                <a:latin typeface="Times New Roman" panose="02020603050405020304" pitchFamily="18" charset="0"/>
                <a:cs typeface="Times New Roman" panose="02020603050405020304" pitchFamily="18" charset="0"/>
              </a:rPr>
              <a:t>. жителі стали регулярно вступати в контакт із національною державою та її агентами: реєстрації, переписи, військова повинність, інститути освіти. </a:t>
            </a:r>
            <a:r>
              <a:rPr lang="ru-RU" sz="1800" dirty="0"/>
              <a:t/>
            </a:r>
            <a:br>
              <a:rPr lang="ru-RU" sz="1800" dirty="0"/>
            </a:br>
            <a:endParaRPr lang="ru-RU"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30379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0CEE99F-DA60-4EB3-887B-AA9EC0826AF3}"/>
              </a:ext>
            </a:extLst>
          </p:cNvPr>
          <p:cNvSpPr>
            <a:spLocks noGrp="1"/>
          </p:cNvSpPr>
          <p:nvPr>
            <p:ph type="title"/>
          </p:nvPr>
        </p:nvSpPr>
        <p:spPr>
          <a:xfrm>
            <a:off x="906819" y="1110926"/>
            <a:ext cx="10711543" cy="4870774"/>
          </a:xfrm>
        </p:spPr>
        <p:txBody>
          <a:bodyPr>
            <a:normAutofit fontScale="90000"/>
          </a:bodyPr>
          <a:lstStyle/>
          <a:p>
            <a:r>
              <a:rPr lang="uk-UA" sz="2800" dirty="0">
                <a:latin typeface="Times New Roman" panose="02020603050405020304" pitchFamily="18" charset="0"/>
                <a:cs typeface="Times New Roman" panose="02020603050405020304" pitchFamily="18" charset="0"/>
              </a:rPr>
              <a:t>Виникає 2 типи питань: яким чином можна зв’язати людину із урядом; яким чином забезпечити її відданість. </a:t>
            </a:r>
            <a:r>
              <a:rPr lang="uk-UA" sz="2800" dirty="0" smtClean="0">
                <a:latin typeface="Times New Roman" panose="02020603050405020304" pitchFamily="18" charset="0"/>
                <a:cs typeface="Times New Roman" panose="02020603050405020304" pitchFamily="18" charset="0"/>
              </a:rPr>
              <a:t/>
            </a:r>
            <a:br>
              <a:rPr lang="uk-UA" sz="2800" dirty="0" smtClean="0">
                <a:latin typeface="Times New Roman" panose="02020603050405020304" pitchFamily="18" charset="0"/>
                <a:cs typeface="Times New Roman" panose="02020603050405020304" pitchFamily="18" charset="0"/>
              </a:rPr>
            </a:br>
            <a:r>
              <a:rPr lang="uk-UA" sz="2800" dirty="0" smtClean="0">
                <a:latin typeface="Times New Roman" panose="02020603050405020304" pitchFamily="18" charset="0"/>
                <a:cs typeface="Times New Roman" panose="02020603050405020304" pitchFamily="18" charset="0"/>
              </a:rPr>
              <a:t>Всі </a:t>
            </a:r>
            <a:r>
              <a:rPr lang="uk-UA" sz="2800" dirty="0">
                <a:latin typeface="Times New Roman" panose="02020603050405020304" pitchFamily="18" charset="0"/>
                <a:cs typeface="Times New Roman" panose="02020603050405020304" pitchFamily="18" charset="0"/>
              </a:rPr>
              <a:t>традиційні інститути відданості були ослаблені – династична легітимність, божа воля, релігійні спільноти. </a:t>
            </a:r>
            <a:r>
              <a:rPr lang="uk-UA" sz="2800" dirty="0" smtClean="0">
                <a:latin typeface="Times New Roman" panose="02020603050405020304" pitchFamily="18" charset="0"/>
                <a:cs typeface="Times New Roman" panose="02020603050405020304" pitchFamily="18" charset="0"/>
              </a:rPr>
              <a:t/>
            </a:r>
            <a:br>
              <a:rPr lang="uk-UA" sz="2800" dirty="0" smtClean="0">
                <a:latin typeface="Times New Roman" panose="02020603050405020304" pitchFamily="18" charset="0"/>
                <a:cs typeface="Times New Roman" panose="02020603050405020304" pitchFamily="18" charset="0"/>
              </a:rPr>
            </a:br>
            <a:r>
              <a:rPr lang="uk-UA" sz="2800" dirty="0" smtClean="0">
                <a:latin typeface="Times New Roman" panose="02020603050405020304" pitchFamily="18" charset="0"/>
                <a:cs typeface="Times New Roman" panose="02020603050405020304" pitchFamily="18" charset="0"/>
              </a:rPr>
              <a:t>Націоналізм </a:t>
            </a:r>
            <a:r>
              <a:rPr lang="uk-UA" sz="2800" dirty="0">
                <a:latin typeface="Times New Roman" panose="02020603050405020304" pitchFamily="18" charset="0"/>
                <a:cs typeface="Times New Roman" panose="02020603050405020304" pitchFamily="18" charset="0"/>
              </a:rPr>
              <a:t>– потужний інструмент ідентифікації людини із державою, особливо у період робочих рухів. Перетворившись на народ, громадяни здобувають спільну пам’ять, знаки та символи, знаки загальної спільності. Механізм – «винахід традиції» - свідомо конструюються державою: мобілізація почуття колективної приналежності на макрорівні. </a:t>
            </a:r>
            <a:r>
              <a:rPr lang="uk-UA" sz="2800" dirty="0" smtClean="0">
                <a:latin typeface="Times New Roman" panose="02020603050405020304" pitchFamily="18" charset="0"/>
                <a:cs typeface="Times New Roman" panose="02020603050405020304" pitchFamily="18" charset="0"/>
              </a:rPr>
              <a:t/>
            </a:r>
            <a:br>
              <a:rPr lang="uk-UA" sz="2800" dirty="0" smtClean="0">
                <a:latin typeface="Times New Roman" panose="02020603050405020304" pitchFamily="18" charset="0"/>
                <a:cs typeface="Times New Roman" panose="02020603050405020304" pitchFamily="18" charset="0"/>
              </a:rPr>
            </a:br>
            <a:r>
              <a:rPr lang="uk-UA" sz="2800" dirty="0" smtClean="0">
                <a:latin typeface="Times New Roman" panose="02020603050405020304" pitchFamily="18" charset="0"/>
                <a:cs typeface="Times New Roman" panose="02020603050405020304" pitchFamily="18" charset="0"/>
              </a:rPr>
              <a:t>Сучасний </a:t>
            </a:r>
            <a:r>
              <a:rPr lang="uk-UA" sz="2800" dirty="0">
                <a:latin typeface="Times New Roman" panose="02020603050405020304" pitchFamily="18" charset="0"/>
                <a:cs typeface="Times New Roman" panose="02020603050405020304" pitchFamily="18" charset="0"/>
              </a:rPr>
              <a:t>націоналізм не здатен вирішити проблеми </a:t>
            </a:r>
            <a:r>
              <a:rPr lang="uk-UA" sz="2800" dirty="0" smtClean="0">
                <a:latin typeface="Times New Roman" panose="02020603050405020304" pitchFamily="18" charset="0"/>
                <a:cs typeface="Times New Roman" panose="02020603050405020304" pitchFamily="18" charset="0"/>
              </a:rPr>
              <a:t>ХХІ ст</a:t>
            </a:r>
            <a:r>
              <a:rPr lang="uk-UA" sz="2800" dirty="0">
                <a:latin typeface="Times New Roman" panose="02020603050405020304" pitchFamily="18" charset="0"/>
                <a:cs typeface="Times New Roman" panose="02020603050405020304" pitchFamily="18" charset="0"/>
              </a:rPr>
              <a:t>. – адже він втрачає власне базове підґрунтя – національну економіку. </a:t>
            </a:r>
            <a:r>
              <a:rPr lang="uk-UA" sz="2800" dirty="0" smtClean="0">
                <a:latin typeface="Times New Roman" panose="02020603050405020304" pitchFamily="18" charset="0"/>
                <a:cs typeface="Times New Roman" panose="02020603050405020304" pitchFamily="18" charset="0"/>
              </a:rPr>
              <a:t/>
            </a:r>
            <a:br>
              <a:rPr lang="uk-UA" sz="2800" dirty="0" smtClean="0">
                <a:latin typeface="Times New Roman" panose="02020603050405020304" pitchFamily="18" charset="0"/>
                <a:cs typeface="Times New Roman" panose="02020603050405020304" pitchFamily="18" charset="0"/>
              </a:rPr>
            </a:br>
            <a:r>
              <a:rPr lang="uk-UA" sz="2800" dirty="0" smtClean="0">
                <a:latin typeface="Times New Roman" panose="02020603050405020304" pitchFamily="18" charset="0"/>
                <a:cs typeface="Times New Roman" panose="02020603050405020304" pitchFamily="18" charset="0"/>
              </a:rPr>
              <a:t>Націоналізм </a:t>
            </a:r>
            <a:r>
              <a:rPr lang="uk-UA" sz="2800" dirty="0">
                <a:latin typeface="Times New Roman" panose="02020603050405020304" pitchFamily="18" charset="0"/>
                <a:cs typeface="Times New Roman" panose="02020603050405020304" pitchFamily="18" charset="0"/>
              </a:rPr>
              <a:t>починає замінюватись фундаменталізмом як протестом проти «чужих».</a:t>
            </a:r>
            <a:r>
              <a:rPr lang="ru-RU" sz="1800" dirty="0"/>
              <a:t/>
            </a:r>
            <a:br>
              <a:rPr lang="ru-RU" sz="1800" dirty="0"/>
            </a:br>
            <a:endParaRPr lang="ru-RU"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42431199"/>
      </p:ext>
    </p:extLst>
  </p:cSld>
  <p:clrMapOvr>
    <a:masterClrMapping/>
  </p:clrMapOvr>
</p:sld>
</file>

<file path=ppt/theme/theme1.xml><?xml version="1.0" encoding="utf-8"?>
<a:theme xmlns:a="http://schemas.openxmlformats.org/drawingml/2006/main" name="Галерея">
  <a:themeElements>
    <a:clrScheme name="Галерея">
      <a:dk1>
        <a:sysClr val="windowText" lastClr="000000"/>
      </a:dk1>
      <a:lt1>
        <a:sysClr val="window" lastClr="FFFFFF"/>
      </a:lt1>
      <a:dk2>
        <a:srgbClr val="454545"/>
      </a:dk2>
      <a:lt2>
        <a:srgbClr val="DCDCE0"/>
      </a:lt2>
      <a:accent1>
        <a:srgbClr val="415588"/>
      </a:accent1>
      <a:accent2>
        <a:srgbClr val="4294B6"/>
      </a:accent2>
      <a:accent3>
        <a:srgbClr val="087D7C"/>
      </a:accent3>
      <a:accent4>
        <a:srgbClr val="2CB663"/>
      </a:accent4>
      <a:accent5>
        <a:srgbClr val="DF8822"/>
      </a:accent5>
      <a:accent6>
        <a:srgbClr val="BC410A"/>
      </a:accent6>
      <a:hlink>
        <a:srgbClr val="5977C4"/>
      </a:hlink>
      <a:folHlink>
        <a:srgbClr val="A1A9BF"/>
      </a:folHlink>
    </a:clrScheme>
    <a:fontScheme name="Галерея">
      <a:majorFont>
        <a:latin typeface="Century Gothic" panose="020B0502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алерея">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lumMod val="108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E050AC27-895F-4B90-991D-A6818FC89AB6}"/>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113</TotalTime>
  <Words>98</Words>
  <Application>Microsoft Office PowerPoint</Application>
  <PresentationFormat>Широкоэкранный</PresentationFormat>
  <Paragraphs>13</Paragraphs>
  <Slides>12</Slides>
  <Notes>1</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12</vt:i4>
      </vt:variant>
    </vt:vector>
  </HeadingPairs>
  <TitlesOfParts>
    <vt:vector size="17" baseType="lpstr">
      <vt:lpstr>Arial</vt:lpstr>
      <vt:lpstr>Calibri</vt:lpstr>
      <vt:lpstr>Century Gothic</vt:lpstr>
      <vt:lpstr>Times New Roman</vt:lpstr>
      <vt:lpstr>Галерея</vt:lpstr>
      <vt:lpstr>   КЛАСИЧНІ ЕТНОСОЦІОЛОГІЧНІ   ПАРАДИГМИ </vt:lpstr>
      <vt:lpstr> План.  1. Примордіалістський підхід. 2. Інструментальний підхід. 3. Конструктуривізм в етносоціології.  </vt:lpstr>
      <vt:lpstr> Питання 1. Примордіалізм – лат. – «первісний». Іноді – ессенціалізм. Етнічна приналежність – приморідальна властивість людського суспільства та культури. Вроджена якість ідентичності, що має об’єктивну основу або в природі, або в суспільстві. Напрям виник у Німеччині в ХІХ ст.  1957 – термін ввів Е. Шилз. В архаїчних суспільствах спорідненість розглядається як особлива близькість, особливий вид значущого відношення.   Е.Сміт – «Міфи та спогади про націю». Приморіалізм представлений 3 напрямками: 1) ессенціальний – етнос є незмінною формою існування суспільства, яка забезпечує зв’язок між різними типами спільнот. Теорії, які не розрізняють поняття «етнос», «нація» та «народ». Етнос як незмінний феномен; 2) родовий – етнічні символи – спрямовані на демонстрацію безперервності ліній родства. Етнос як зв’язок між екзогамними частинами. Критика – відносини є більш складними, ніж просто міжродові; 3) «примордиалізм К.Гіртца» (автор теорії символічної антропології) – залежність між історичними формами етносів довести неможливо, але при соціологічному аналізі їх необхідно враховувати як реальні.     </vt:lpstr>
      <vt:lpstr> Природній напрям. Етнічність – розширена родова група. П. ван дер Берге – етнічність як генетична схильність до відбору (непотизм – фаворитизм, або кумовство). Непотизм робить групу еволюційно більш стійкою, тому саме він підтримується природнім відбором та закріплюється на генетичному рівнів.  Реципрокність – співробітництво між віддаленими родичами та індивідами, не пов’язаними відносинами спорідненості. В умовах, коли взаємодія із членами власної спільноти є неможливою, індивід може доповнити координовану поведінку із іншими людьми, що також збільшує можливості передачі генів. На практиці – із розвитком спільно та збільшення їх чисельності розвивається взаємодія, хоча зберігається розподіл за принципом «свої»-«чужі».    </vt:lpstr>
      <vt:lpstr> Еволюційно-історичний напрям. Етнос розглядається як група, яка займає певну територію, розділяє спільну стабільну культуру, усвідомлює власну єдність та відокремленість від інших спільнот. Самі ознаки не є етнодиференційованими, вони діють лише у сукупності. Таким чином етноси є примордіальними групами, але із соціальними властивостями. Формування етносу є тривалим історичним процесом, в основі якого знаходяться спільність мови та території. Специфічні компоненти етносу: звичаї, традиції, норми поведінки, релігія. На етнос перетворюється лише та група, яка усвідомлює себе відокремлене об’єднання.   Примордиалістські концепції трактують етнічні групи як реально існуючі групи людей, які характеризуються біологічним відтворенням; розділяють базові культурні цінності, що мають вираз у зовнішній єдності культурних форм; утворюють єдині кола комунікацій і взаємодій; забезпечують ідентифікацію для членів своєї групи і визнання їх іншими групами, відокремленими від інших категорій того ж порядку.    </vt:lpstr>
      <vt:lpstr>Питання 2.  1970-ті – етнічність розглядається як інструмент, що дозволяє отримати перемогу в боротьбі за благополуччя, статус та владу. Е. визначалась як почуття солідарності, яке виникає внаслідок прагнення до отримання переваг.  Визначає характер міжгрупових відносин та мобілізує групи на політичну боротьбу.  Опора на функціоналізм та прагматизм.  Еліта підтримує сегрегаційну модель розподілу суспільства. Дослідження поведінки етнічних меншин – відсутність врахування історичного контексту та соціальної специфіки суспільства.  Орієнтація на дослідження процесів укрілпення та реорганізації етнічної структури. Представники: Натан Глейзер та Деніел Моніхен «Етнічність: теорія та досвід».  Етнічність - як сукупність афективних почуттів та соціальних стратегій.  Орландо Петерсон – сучасне суспільство побудоване на домінування «білих» на «кольоровими».  М.Хетчер – «теорія раціонального вибору» - індивід намагається досягнути поставленої мети успішно та з найменшими зусиллями. Таким чином етнічність перетворюється на інструмент досягнення цілей. Якщо не допомагає – вона ігнорується.  Е.Сміт – спільноти використовують власну етнічну ідентичність для нав’язування влади. Ідентичність виступає штучним інструментом. Д.Мейсон – етнічність є ситуаційною та звернення до неї, як правило, спонтанне.  Фредерік Барт (Норвегія) – відмова від розгляду етносу як фіксованої спільноти. Пропозиція – розглядати його як постійно мінливу «межу» між різними соціальними сегментами. Один й той самий індивід може виступати як носій різних ідентичностей.     </vt:lpstr>
      <vt:lpstr>Питання 3. 1970-1980-ті, США та Австралія. Етнічні відчуття є інтелектуальним конструктом, який свідомо створюється письменниками, вченими та політиками. Ключову роль відіграє мова.   Ф.Барт та Дж.Комарофф – етнічність є широкою категорією ідентичності та ситуативним феноменом. Межа етнічної групи спрямовує соціальне життя у певний напрямок та має наслідком специфічну поведінку. Саме тому у різних групах спостерігаються різні культурні явища. Він внутрішньогрупові відносини базуються на культурі.  Етнічність – є питанням свідомості та уявлення про етнічність. Область культурної самоідентифікації по відношенню до інших спільнот. Так, ознакою етнічності є не реальна спільність походження, а наявність відповідного міфу. Це процес конструювання нових спільнот, заснованих на вірі.  Центральне поняття – межа, яка є мінливою. Етнічна самоідентифікація – наслідок внутрішнього відбору, результат згоди соціально активного населення.   </vt:lpstr>
      <vt:lpstr>Е.Хобсбаум – поняття було вигадане буржуазією для обґрунтування власного домінування та вирішення завдань капіталістичного класу.  «Нації і націоналізм після 1780 року». Побудова національної держави співпадає із побудовою національної економіки.  Всі спроби встановити об’єктивні та суб’єктивні критерії нації були невдалими. Саме поняття не є стародавнім, а виникає не пізніше XVIII століття.   Нація – будь-яка достатньо велика людська спільнота, члени якої сприймають себе як націю.  Націоналізм виникає із народних почуттів, що є результатом діяльності держави та правлячої еліти.  У ХІХст. жителі стали регулярно вступати в контакт із національною державою та її агентами: реєстрації, переписи, військова повинність, інститути освіти.  </vt:lpstr>
      <vt:lpstr>Виникає 2 типи питань: яким чином можна зв’язати людину із урядом; яким чином забезпечити її відданість.  Всі традиційні інститути відданості були ослаблені – династична легітимність, божа воля, релігійні спільноти.  Націоналізм – потужний інструмент ідентифікації людини із державою, особливо у період робочих рухів. Перетворившись на народ, громадяни здобувають спільну пам’ять, знаки та символи, знаки загальної спільності. Механізм – «винахід традиції» - свідомо конструюються державою: мобілізація почуття колективної приналежності на макрорівні.  Сучасний націоналізм не здатен вирішити проблеми ХХІ ст. – адже він втрачає власне базове підґрунтя – національну економіку.  Націоналізм починає замінюватись фундаменталізмом як протестом проти «чужих». </vt:lpstr>
      <vt:lpstr>Е.Геллнер («Нації і націоналізм») – нації виникли фактично на «пустому місці» як наслідок раціональної потреби держави в організації та впорядкованості населення з метою ефективного управління. Нації виникають одночасно із буржуазними державами, де домінує «третій стан». В основі нації є не міф, а містифікація. Аграрно-письмові спільноти – засновані на сільському господарстві та стабільній технології. Світогляд не передбачає інтенсивного пізнання та освоєння природи. Цінності пов’язані із ієрархією та примусом. Значення має соціальна позиція. Цінується наявність дітей чоловічої статі. Обмежені ресурси, низький рівень продуктивності. Складна статусна організація. Писемність мало поширена. Відбувається засвоєння «живої» культури, що передається в процесі безпосередньої взаємодії. Характерна риса – напруга між «високою» культурою, яка передається в системі освіти, та культурою «живою». Виникає розрив, який стабілізує суспільство – адже людина на прагне приєднатись до того, що вона не розуміє та не підтримує. Суспільство постійно генерує культурні відмінності (Ю.Лотман – відмінності у зверненнях аристократів в залежності від того, скількома селянами вони володіли), в суспільствах діє система культивації відмінностей.   </vt:lpstr>
      <vt:lpstr> Розвинене індустріальне суспільство.  Безперервна інноваційна діяльність, зростання продуктивності.  Економічне зростання швидше, ніж зростання демографічне.  Цінується не кількість дітей та не фізична сила, а розумова.  Корисними є лише освічені члени спільноти.  Зміна характеру праці та відсутність безпосереднього зіткнення із природою. Розвиток універсальної комунікації.  Створення єдиної стандартизованої та впорядкованої культури.  Культура є високою, адже передбачає попередню освіту.  Постійні новації призводять до того, що стабільна соціальна структура є неможливою.  Зникають нездоланні бар’єри.   </vt:lpstr>
      <vt:lpstr>Перехідні стадії: 1 – слабка вираженість етнічного начала, відсутність політичної ідеї. Перехід від монархій до демократій, від багатства до влади (в агр. суспільстві – навпаки); 2 – поява націоналізму. Втілення ідеї одна культура – одна держава. Методи – освіти, примусова заміна (вбивства), депортації, зміна кордонів; 3 – розпад багатонаціональних імперій та заміна їх національними утвореннями. Проблема національних меншин та «тюрем народів»; 4 – іредентизм (політика об’єднання населення в єдине утворення); 5 – примусові розселення – етнічні групи повинні співпадати із певними територіями (депортації) – (авт. назва «ніч та туман» - у Германії так називали операції з примусових переселень); 6 – висока насиченість та зменшення наслідків націоналізму. Етнічні почуття частково нівелює економічна рівність та благополуччя. Виникнення федерацій та конфедерацій, забезпечення не кордонів, а мобільності всіх груп населення.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1 соціологія як наука</dc:title>
  <dc:creator>user</dc:creator>
  <cp:lastModifiedBy>user</cp:lastModifiedBy>
  <cp:revision>18</cp:revision>
  <dcterms:created xsi:type="dcterms:W3CDTF">2019-01-24T09:36:20Z</dcterms:created>
  <dcterms:modified xsi:type="dcterms:W3CDTF">2020-09-16T05:24:49Z</dcterms:modified>
</cp:coreProperties>
</file>