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303" r:id="rId2"/>
    <p:sldId id="257" r:id="rId3"/>
    <p:sldId id="258" r:id="rId4"/>
    <p:sldId id="259" r:id="rId5"/>
    <p:sldId id="260" r:id="rId6"/>
    <p:sldId id="292" r:id="rId7"/>
    <p:sldId id="266" r:id="rId8"/>
    <p:sldId id="294" r:id="rId9"/>
    <p:sldId id="263" r:id="rId10"/>
    <p:sldId id="265" r:id="rId11"/>
    <p:sldId id="295" r:id="rId12"/>
    <p:sldId id="267" r:id="rId13"/>
    <p:sldId id="268" r:id="rId14"/>
    <p:sldId id="296" r:id="rId15"/>
    <p:sldId id="271" r:id="rId16"/>
    <p:sldId id="272" r:id="rId17"/>
    <p:sldId id="297" r:id="rId18"/>
    <p:sldId id="298" r:id="rId19"/>
    <p:sldId id="275" r:id="rId20"/>
    <p:sldId id="276" r:id="rId21"/>
    <p:sldId id="277" r:id="rId22"/>
    <p:sldId id="282" r:id="rId23"/>
    <p:sldId id="299" r:id="rId24"/>
    <p:sldId id="279" r:id="rId25"/>
    <p:sldId id="280" r:id="rId26"/>
    <p:sldId id="281" r:id="rId27"/>
    <p:sldId id="283" r:id="rId28"/>
    <p:sldId id="300" r:id="rId29"/>
    <p:sldId id="301" r:id="rId30"/>
    <p:sldId id="286" r:id="rId31"/>
    <p:sldId id="287" r:id="rId32"/>
    <p:sldId id="289" r:id="rId33"/>
    <p:sldId id="302" r:id="rId3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7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598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826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843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29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945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591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7147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730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04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831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4B4D8BA-1162-4FF7-ABE8-1B1E2A805D1E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D602D9-8EC7-4972-A4E5-C2897290EBA5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68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uk-UA" sz="5400" dirty="0" smtClean="0"/>
              <a:t>Основні напрямки зовнішньої політики України</a:t>
            </a:r>
            <a:endParaRPr lang="uk-UA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uk-UA" sz="3200" b="1" dirty="0" smtClean="0"/>
              <a:t>Лекція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561929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1857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Cambria" panose="02040503050406030204" pitchFamily="18" charset="0"/>
              </a:rPr>
              <a:t>Україна є членом таких організацій: </a:t>
            </a:r>
            <a:endParaRPr lang="uk-UA" sz="2800" b="1" dirty="0" smtClean="0">
              <a:latin typeface="Cambria" panose="02040503050406030204" pitchFamily="18" charset="0"/>
            </a:endParaRPr>
          </a:p>
          <a:p>
            <a:pPr algn="ctr"/>
            <a:endParaRPr lang="uk-UA" sz="2000" b="1" dirty="0" smtClean="0"/>
          </a:p>
          <a:p>
            <a:pPr algn="ctr"/>
            <a:r>
              <a:rPr lang="uk-UA" sz="2800" b="1" dirty="0" smtClean="0">
                <a:latin typeface="Cambria" panose="02040503050406030204" pitchFamily="18" charset="0"/>
              </a:rPr>
              <a:t>Світова </a:t>
            </a:r>
            <a:r>
              <a:rPr lang="uk-UA" sz="2800" b="1" dirty="0">
                <a:latin typeface="Cambria" panose="02040503050406030204" pitchFamily="18" charset="0"/>
              </a:rPr>
              <a:t>організація торгівлі </a:t>
            </a:r>
            <a:endParaRPr lang="uk-UA" sz="2800" b="1" dirty="0" smtClean="0">
              <a:latin typeface="Cambria" panose="02040503050406030204" pitchFamily="18" charset="0"/>
            </a:endParaRPr>
          </a:p>
          <a:p>
            <a:endParaRPr lang="uk-UA" sz="2000" dirty="0"/>
          </a:p>
          <a:p>
            <a:r>
              <a:rPr lang="uk-UA" sz="2400" dirty="0" smtClean="0">
                <a:latin typeface="Cambria" panose="02040503050406030204" pitchFamily="18" charset="0"/>
              </a:rPr>
              <a:t>Україна </a:t>
            </a:r>
            <a:r>
              <a:rPr lang="uk-UA" sz="2400" dirty="0">
                <a:latin typeface="Cambria" panose="02040503050406030204" pitchFamily="18" charset="0"/>
              </a:rPr>
              <a:t>вступила до СОТ 5 лютого 2008 р. Вступ України до СОТ </a:t>
            </a:r>
            <a:r>
              <a:rPr lang="uk-UA" sz="2400" dirty="0" smtClean="0">
                <a:latin typeface="Cambria" panose="02040503050406030204" pitchFamily="18" charset="0"/>
              </a:rPr>
              <a:t>створює </a:t>
            </a:r>
          </a:p>
          <a:p>
            <a:r>
              <a:rPr lang="uk-UA" sz="2400" dirty="0" smtClean="0">
                <a:latin typeface="Cambria" panose="02040503050406030204" pitchFamily="18" charset="0"/>
              </a:rPr>
              <a:t>сприятливі </a:t>
            </a:r>
            <a:r>
              <a:rPr lang="uk-UA" sz="2400" dirty="0">
                <a:latin typeface="Cambria" panose="02040503050406030204" pitchFamily="18" charset="0"/>
              </a:rPr>
              <a:t>умови для нарощування експорту, інтеграції країни у </a:t>
            </a:r>
            <a:endParaRPr lang="uk-UA" sz="2400" dirty="0" smtClean="0">
              <a:latin typeface="Cambria" panose="02040503050406030204" pitchFamily="18" charset="0"/>
            </a:endParaRPr>
          </a:p>
          <a:p>
            <a:r>
              <a:rPr lang="uk-UA" sz="2400" dirty="0" smtClean="0">
                <a:latin typeface="Cambria" panose="02040503050406030204" pitchFamily="18" charset="0"/>
              </a:rPr>
              <a:t>світову </a:t>
            </a:r>
            <a:r>
              <a:rPr lang="uk-UA" sz="2400" dirty="0">
                <a:latin typeface="Cambria" panose="02040503050406030204" pitchFamily="18" charset="0"/>
              </a:rPr>
              <a:t>економіку, дає можливість врегулювати торговельні конфлікти </a:t>
            </a:r>
            <a:endParaRPr lang="uk-UA" sz="2400" dirty="0" smtClean="0">
              <a:latin typeface="Cambria" panose="02040503050406030204" pitchFamily="18" charset="0"/>
            </a:endParaRPr>
          </a:p>
          <a:p>
            <a:r>
              <a:rPr lang="uk-UA" sz="2400" dirty="0" smtClean="0">
                <a:latin typeface="Cambria" panose="02040503050406030204" pitchFamily="18" charset="0"/>
              </a:rPr>
              <a:t>та </a:t>
            </a:r>
            <a:r>
              <a:rPr lang="uk-UA" sz="2400" dirty="0">
                <a:latin typeface="Cambria" panose="02040503050406030204" pitchFamily="18" charset="0"/>
              </a:rPr>
              <a:t>захиститися від </a:t>
            </a:r>
            <a:r>
              <a:rPr lang="uk-UA" sz="2400" dirty="0" err="1">
                <a:latin typeface="Cambria" panose="02040503050406030204" pitchFamily="18" charset="0"/>
              </a:rPr>
              <a:t>необгрунтованих</a:t>
            </a:r>
            <a:r>
              <a:rPr lang="uk-UA" sz="2400" dirty="0">
                <a:latin typeface="Cambria" panose="02040503050406030204" pitchFamily="18" charset="0"/>
              </a:rPr>
              <a:t> дій партнерів і конкурентів</a:t>
            </a:r>
            <a:r>
              <a:rPr lang="uk-UA" sz="2400" dirty="0" smtClean="0">
                <a:latin typeface="Cambria" panose="02040503050406030204" pitchFamily="18" charset="0"/>
              </a:rPr>
              <a:t>.</a:t>
            </a:r>
          </a:p>
          <a:p>
            <a:endParaRPr lang="uk-UA" sz="2000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3" y="2840182"/>
            <a:ext cx="8021783" cy="3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"/>
            <a:ext cx="12191998" cy="26161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ambria" panose="02040503050406030204" pitchFamily="18" charset="0"/>
              </a:rPr>
              <a:t>Європейський Союз </a:t>
            </a:r>
          </a:p>
          <a:p>
            <a:pPr algn="just"/>
            <a:endParaRPr lang="uk-UA" sz="2000" dirty="0" smtClean="0">
              <a:latin typeface="Cambria" panose="02040503050406030204" pitchFamily="18" charset="0"/>
            </a:endParaRPr>
          </a:p>
          <a:p>
            <a:pPr algn="just"/>
            <a:r>
              <a:rPr lang="uk-UA" sz="2000" dirty="0" smtClean="0">
                <a:latin typeface="Cambria" panose="02040503050406030204" pitchFamily="18" charset="0"/>
              </a:rPr>
              <a:t>З </a:t>
            </a:r>
            <a:r>
              <a:rPr lang="uk-UA" sz="2000" dirty="0">
                <a:latin typeface="Cambria" panose="02040503050406030204" pitchFamily="18" charset="0"/>
              </a:rPr>
              <a:t>1998 р. набрала чинності Угода про партнерство і співробітництво між Україною та Євросоюзом. Цілями співробітництва України з ЄС визначено: розвиток політичного діалогу; сприяння розвитку торгівлі, інвестицій; створення умов для взаємовигідного співробітництва в усіх галузях; підтримка зусиль України по зміцненню демократії, розвитку її економічного потенціалу і завершенню переходу до ринкової економіки</a:t>
            </a:r>
            <a:r>
              <a:rPr lang="uk-UA" sz="2000" dirty="0" smtClean="0">
                <a:latin typeface="Cambria" panose="02040503050406030204" pitchFamily="18" charset="0"/>
              </a:rPr>
              <a:t>.</a:t>
            </a:r>
          </a:p>
          <a:p>
            <a:pPr algn="just"/>
            <a:endParaRPr lang="uk-UA" sz="2000" dirty="0" smtClean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40732"/>
            <a:ext cx="5638800" cy="4417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1" y="2440732"/>
            <a:ext cx="6553199" cy="44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5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13855"/>
            <a:ext cx="12192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676767"/>
                </a:solidFill>
                <a:latin typeface="Open Sans"/>
              </a:rPr>
              <a:t>Вже починаючи з червня 2017 року почав діяти без віз. можна відвідати практично будь-яку країну ЄС. Виняток – Великобританія та Ірландія, які є членом Євросоюзу, але не входять до складу Шенгенської зони. ЗНО Безвізовий режим — статус, що дозволяє громадянам України вільно перетинати міждержавні кордони країн Європейського Союзу без попереднього звернення до посольства для отримання дозволу, починаючи з 11 червня 2017 року</a:t>
            </a:r>
            <a:r>
              <a:rPr lang="uk-UA" dirty="0" smtClean="0">
                <a:solidFill>
                  <a:srgbClr val="676767"/>
                </a:solidFill>
                <a:latin typeface="Open Sans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544" y="1463473"/>
            <a:ext cx="6719455" cy="4951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3473"/>
            <a:ext cx="5472543" cy="4812636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882109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9249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Відносини</a:t>
            </a:r>
            <a:r>
              <a:rPr lang="ru-RU" sz="2400" b="1" dirty="0"/>
              <a:t> з </a:t>
            </a:r>
            <a:r>
              <a:rPr lang="ru-RU" sz="2400" b="1" dirty="0" smtClean="0"/>
              <a:t>НАТО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sz="1600" dirty="0"/>
              <a:t>1994-Україна </a:t>
            </a:r>
            <a:r>
              <a:rPr lang="ru-RU" sz="1600" dirty="0" err="1"/>
              <a:t>приєдналася</a:t>
            </a:r>
            <a:r>
              <a:rPr lang="ru-RU" sz="1600" dirty="0"/>
              <a:t> до </a:t>
            </a:r>
            <a:r>
              <a:rPr lang="ru-RU" sz="1600" dirty="0" err="1"/>
              <a:t>програми</a:t>
            </a:r>
            <a:r>
              <a:rPr lang="ru-RU" sz="1600" dirty="0"/>
              <a:t> НАТО «Партнерство </a:t>
            </a:r>
            <a:r>
              <a:rPr lang="ru-RU" sz="1600" dirty="0" err="1"/>
              <a:t>заради</a:t>
            </a:r>
            <a:r>
              <a:rPr lang="ru-RU" sz="1600" dirty="0"/>
              <a:t> миру»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1997-в </a:t>
            </a:r>
            <a:r>
              <a:rPr lang="ru-RU" sz="1600" dirty="0" err="1"/>
              <a:t>Мадриді</a:t>
            </a:r>
            <a:r>
              <a:rPr lang="ru-RU" sz="1600" dirty="0"/>
              <a:t> </a:t>
            </a:r>
            <a:r>
              <a:rPr lang="ru-RU" sz="1600" dirty="0" err="1"/>
              <a:t>підписано</a:t>
            </a:r>
            <a:r>
              <a:rPr lang="ru-RU" sz="1600" dirty="0"/>
              <a:t> ХАРТІЮ ПРО ОСОБЛИВЕ ПАРТНЕРСТВО МІЖ УКРАЇНОЮ І НАТО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2006-2008-НАТО </a:t>
            </a:r>
            <a:r>
              <a:rPr lang="ru-RU" sz="1600" dirty="0" err="1"/>
              <a:t>оголошує</a:t>
            </a:r>
            <a:r>
              <a:rPr lang="ru-RU" sz="1600" dirty="0"/>
              <a:t> </a:t>
            </a:r>
            <a:r>
              <a:rPr lang="ru-RU" sz="1600" dirty="0" err="1"/>
              <a:t>політику</a:t>
            </a:r>
            <a:r>
              <a:rPr lang="ru-RU" sz="1600" dirty="0"/>
              <a:t> </a:t>
            </a:r>
            <a:r>
              <a:rPr lang="ru-RU" sz="1600" dirty="0" err="1"/>
              <a:t>відкритих</a:t>
            </a:r>
            <a:r>
              <a:rPr lang="ru-RU" sz="1600" dirty="0"/>
              <a:t> дверей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вступу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2010-Янукович </a:t>
            </a:r>
            <a:r>
              <a:rPr lang="ru-RU" sz="1600" dirty="0" err="1"/>
              <a:t>ліквідував</a:t>
            </a:r>
            <a:r>
              <a:rPr lang="ru-RU" sz="1600" dirty="0"/>
              <a:t> </a:t>
            </a:r>
            <a:r>
              <a:rPr lang="ru-RU" sz="1600" dirty="0" err="1"/>
              <a:t>національний</a:t>
            </a:r>
            <a:r>
              <a:rPr lang="ru-RU" sz="1600" dirty="0"/>
              <a:t> центр з </a:t>
            </a:r>
            <a:r>
              <a:rPr lang="ru-RU" sz="1600" dirty="0" err="1"/>
              <a:t>питань</a:t>
            </a:r>
            <a:r>
              <a:rPr lang="ru-RU" sz="1600" dirty="0"/>
              <a:t> </a:t>
            </a:r>
            <a:r>
              <a:rPr lang="ru-RU" sz="1600" dirty="0" err="1"/>
              <a:t>Євроатлантичної</a:t>
            </a:r>
            <a:r>
              <a:rPr lang="ru-RU" sz="1600" dirty="0"/>
              <a:t> </a:t>
            </a:r>
            <a:r>
              <a:rPr lang="ru-RU" sz="1600" dirty="0" err="1"/>
              <a:t>інтеграції</a:t>
            </a:r>
            <a:r>
              <a:rPr lang="ru-RU" sz="1600" dirty="0"/>
              <a:t>. </a:t>
            </a:r>
            <a:r>
              <a:rPr lang="ru-RU" sz="1600" dirty="0" err="1"/>
              <a:t>Оголошено</a:t>
            </a:r>
            <a:r>
              <a:rPr lang="ru-RU" sz="1600" dirty="0"/>
              <a:t> про </a:t>
            </a:r>
            <a:r>
              <a:rPr lang="ru-RU" sz="1600" dirty="0" err="1"/>
              <a:t>позаблоковий</a:t>
            </a:r>
            <a:r>
              <a:rPr lang="ru-RU" sz="1600" dirty="0"/>
              <a:t> статус </a:t>
            </a:r>
            <a:r>
              <a:rPr lang="ru-RU" sz="1600" dirty="0" err="1"/>
              <a:t>України</a:t>
            </a:r>
            <a:r>
              <a:rPr lang="ru-RU" sz="1600" dirty="0"/>
              <a:t>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2014 </a:t>
            </a:r>
            <a:r>
              <a:rPr lang="ru-RU" sz="1600" dirty="0" err="1"/>
              <a:t>грудень-скасовано</a:t>
            </a:r>
            <a:r>
              <a:rPr lang="ru-RU" sz="1600" dirty="0"/>
              <a:t> </a:t>
            </a:r>
            <a:r>
              <a:rPr lang="ru-RU" sz="1600" dirty="0" err="1"/>
              <a:t>позаблоковий</a:t>
            </a:r>
            <a:r>
              <a:rPr lang="ru-RU" sz="1600" dirty="0"/>
              <a:t> статус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4 </a:t>
            </a:r>
            <a:r>
              <a:rPr lang="ru-RU" sz="1600" dirty="0"/>
              <a:t>лютого 2016 р. ВРУ </a:t>
            </a:r>
            <a:r>
              <a:rPr lang="ru-RU" sz="1600" dirty="0" err="1"/>
              <a:t>ратифікувала</a:t>
            </a:r>
            <a:r>
              <a:rPr lang="ru-RU" sz="1600" dirty="0"/>
              <a:t> Угоду </a:t>
            </a:r>
            <a:r>
              <a:rPr lang="ru-RU" sz="1600" dirty="0" err="1"/>
              <a:t>між</a:t>
            </a:r>
            <a:r>
              <a:rPr lang="ru-RU" sz="1600" dirty="0"/>
              <a:t> Урядом </a:t>
            </a:r>
            <a:r>
              <a:rPr lang="ru-RU" sz="1600" dirty="0" err="1"/>
              <a:t>України</a:t>
            </a:r>
            <a:r>
              <a:rPr lang="ru-RU" sz="1600" dirty="0"/>
              <a:t> та </a:t>
            </a:r>
            <a:r>
              <a:rPr lang="ru-RU" sz="1600" dirty="0" err="1"/>
              <a:t>Організацією</a:t>
            </a:r>
            <a:r>
              <a:rPr lang="ru-RU" sz="1600" dirty="0"/>
              <a:t> </a:t>
            </a:r>
            <a:r>
              <a:rPr lang="ru-RU" sz="1600" dirty="0" err="1"/>
              <a:t>Північноатлантичного</a:t>
            </a:r>
            <a:r>
              <a:rPr lang="ru-RU" sz="1600" dirty="0"/>
              <a:t> Договору про статус </a:t>
            </a:r>
            <a:r>
              <a:rPr lang="ru-RU" sz="1600" dirty="0" err="1"/>
              <a:t>Представництва</a:t>
            </a:r>
            <a:r>
              <a:rPr lang="ru-RU" sz="1600" dirty="0"/>
              <a:t> НАТО в </a:t>
            </a:r>
            <a:r>
              <a:rPr lang="ru-RU" sz="1600" dirty="0" err="1"/>
              <a:t>Україні</a:t>
            </a:r>
            <a:r>
              <a:rPr lang="ru-RU" sz="1600" dirty="0"/>
              <a:t>, </a:t>
            </a:r>
            <a:r>
              <a:rPr lang="ru-RU" sz="1600" dirty="0" err="1"/>
              <a:t>якою</a:t>
            </a:r>
            <a:r>
              <a:rPr lang="ru-RU" sz="1600" dirty="0"/>
              <a:t> </a:t>
            </a:r>
            <a:r>
              <a:rPr lang="ru-RU" sz="1600" dirty="0" err="1"/>
              <a:t>передбачається</a:t>
            </a:r>
            <a:r>
              <a:rPr lang="ru-RU" sz="1600" dirty="0"/>
              <a:t> </a:t>
            </a:r>
            <a:r>
              <a:rPr lang="ru-RU" sz="1600" dirty="0" err="1"/>
              <a:t>об’єднання</a:t>
            </a:r>
            <a:r>
              <a:rPr lang="ru-RU" sz="1600" dirty="0"/>
              <a:t> Центру </a:t>
            </a:r>
            <a:r>
              <a:rPr lang="ru-RU" sz="1600" dirty="0" err="1"/>
              <a:t>інформації</a:t>
            </a:r>
            <a:r>
              <a:rPr lang="ru-RU" sz="1600" dirty="0"/>
              <a:t> та </a:t>
            </a:r>
            <a:r>
              <a:rPr lang="ru-RU" sz="1600" dirty="0" err="1"/>
              <a:t>документації</a:t>
            </a:r>
            <a:r>
              <a:rPr lang="ru-RU" sz="1600" dirty="0"/>
              <a:t> НАТО з </a:t>
            </a:r>
            <a:r>
              <a:rPr lang="ru-RU" sz="1600" dirty="0" err="1"/>
              <a:t>Офісом</a:t>
            </a:r>
            <a:r>
              <a:rPr lang="ru-RU" sz="1600" dirty="0"/>
              <a:t> </a:t>
            </a:r>
            <a:r>
              <a:rPr lang="ru-RU" sz="1600" dirty="0" err="1"/>
              <a:t>зв’язку</a:t>
            </a:r>
            <a:r>
              <a:rPr lang="ru-RU" sz="1600" dirty="0"/>
              <a:t> НАТО в </a:t>
            </a:r>
            <a:r>
              <a:rPr lang="ru-RU" sz="1600" dirty="0" err="1"/>
              <a:t>єдину</a:t>
            </a:r>
            <a:r>
              <a:rPr lang="ru-RU" sz="1600" dirty="0"/>
              <a:t> </a:t>
            </a:r>
            <a:r>
              <a:rPr lang="ru-RU" sz="1600" dirty="0" err="1"/>
              <a:t>дипломатичну</a:t>
            </a:r>
            <a:r>
              <a:rPr lang="ru-RU" sz="1600" dirty="0"/>
              <a:t> </a:t>
            </a:r>
            <a:r>
              <a:rPr lang="ru-RU" sz="1600" dirty="0" err="1"/>
              <a:t>установу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стало першим </a:t>
            </a:r>
            <a:r>
              <a:rPr lang="ru-RU" sz="1600" dirty="0" err="1"/>
              <a:t>випадком</a:t>
            </a:r>
            <a:r>
              <a:rPr lang="ru-RU" sz="1600" dirty="0"/>
              <a:t> в </a:t>
            </a:r>
            <a:r>
              <a:rPr lang="ru-RU" sz="1600" dirty="0" err="1"/>
              <a:t>історії</a:t>
            </a:r>
            <a:r>
              <a:rPr lang="ru-RU" sz="1600" dirty="0"/>
              <a:t> НАТО. </a:t>
            </a:r>
            <a:r>
              <a:rPr lang="ru-RU" sz="1600" dirty="0" smtClean="0"/>
              <a:t>10 </a:t>
            </a:r>
            <a:r>
              <a:rPr lang="ru-RU" sz="1600" dirty="0" err="1"/>
              <a:t>липня</a:t>
            </a:r>
            <a:r>
              <a:rPr lang="ru-RU" sz="1600" dirty="0"/>
              <a:t> 2017 р. </a:t>
            </a:r>
            <a:r>
              <a:rPr lang="ru-RU" sz="1600" dirty="0" err="1"/>
              <a:t>відбулось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офіційне</a:t>
            </a:r>
            <a:r>
              <a:rPr lang="ru-RU" sz="1600" dirty="0"/>
              <a:t> </a:t>
            </a:r>
            <a:r>
              <a:rPr lang="ru-RU" sz="1600" dirty="0" err="1"/>
              <a:t>відкриття</a:t>
            </a:r>
            <a:r>
              <a:rPr lang="ru-RU" sz="1600" dirty="0"/>
              <a:t> в рамках </a:t>
            </a:r>
            <a:r>
              <a:rPr lang="ru-RU" sz="1600" dirty="0" err="1"/>
              <a:t>візиту</a:t>
            </a:r>
            <a:r>
              <a:rPr lang="ru-RU" sz="1600" dirty="0"/>
              <a:t> </a:t>
            </a:r>
            <a:r>
              <a:rPr lang="ru-RU" sz="1600" dirty="0" err="1"/>
              <a:t>делегації</a:t>
            </a:r>
            <a:r>
              <a:rPr lang="ru-RU" sz="1600" dirty="0"/>
              <a:t> ПАР НАТО в </a:t>
            </a:r>
            <a:r>
              <a:rPr lang="ru-RU" sz="1600" dirty="0" err="1"/>
              <a:t>Україну</a:t>
            </a:r>
            <a:r>
              <a:rPr lang="ru-RU" sz="1600" dirty="0"/>
              <a:t>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9 </a:t>
            </a:r>
            <a:r>
              <a:rPr lang="ru-RU" sz="1600" dirty="0" err="1"/>
              <a:t>липня</a:t>
            </a:r>
            <a:r>
              <a:rPr lang="ru-RU" sz="1600" dirty="0"/>
              <a:t> 2017 р. набрав </a:t>
            </a:r>
            <a:r>
              <a:rPr lang="ru-RU" sz="1600" dirty="0" err="1"/>
              <a:t>чинності</a:t>
            </a:r>
            <a:r>
              <a:rPr lang="ru-RU" sz="1600" dirty="0"/>
              <a:t> Закон, </a:t>
            </a:r>
            <a:r>
              <a:rPr lang="ru-RU" sz="1600" dirty="0" err="1"/>
              <a:t>який</a:t>
            </a:r>
            <a:r>
              <a:rPr lang="ru-RU" sz="1600" dirty="0"/>
              <a:t> </a:t>
            </a:r>
            <a:r>
              <a:rPr lang="ru-RU" sz="1600" dirty="0" err="1"/>
              <a:t>закріплює</a:t>
            </a:r>
            <a:r>
              <a:rPr lang="ru-RU" sz="1600" dirty="0"/>
              <a:t> членство в НАТО в </a:t>
            </a:r>
            <a:r>
              <a:rPr lang="ru-RU" sz="1600" dirty="0" err="1"/>
              <a:t>якості</a:t>
            </a:r>
            <a:r>
              <a:rPr lang="ru-RU" sz="1600" dirty="0"/>
              <a:t> </a:t>
            </a:r>
            <a:r>
              <a:rPr lang="ru-RU" sz="1600" dirty="0" err="1"/>
              <a:t>пріоритетного</a:t>
            </a:r>
            <a:r>
              <a:rPr lang="ru-RU" sz="1600" dirty="0"/>
              <a:t> </a:t>
            </a:r>
            <a:r>
              <a:rPr lang="ru-RU" sz="1600" dirty="0" err="1"/>
              <a:t>зовнішньополітичного</a:t>
            </a:r>
            <a:r>
              <a:rPr lang="ru-RU" sz="1600" dirty="0"/>
              <a:t> </a:t>
            </a:r>
            <a:r>
              <a:rPr lang="ru-RU" sz="1600" dirty="0" smtClean="0"/>
              <a:t>курсу </a:t>
            </a:r>
            <a:r>
              <a:rPr lang="ru-RU" sz="1600" dirty="0" err="1"/>
              <a:t>України</a:t>
            </a:r>
            <a:r>
              <a:rPr lang="ru-RU" sz="1600" dirty="0"/>
              <a:t>. Ним внесено </a:t>
            </a:r>
            <a:r>
              <a:rPr lang="ru-RU" sz="1600" dirty="0" err="1"/>
              <a:t>зміни</a:t>
            </a:r>
            <a:r>
              <a:rPr lang="ru-RU" sz="1600" dirty="0"/>
              <a:t> до </a:t>
            </a:r>
            <a:r>
              <a:rPr lang="ru-RU" sz="1600" dirty="0" err="1"/>
              <a:t>законів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«Про засади </a:t>
            </a:r>
            <a:r>
              <a:rPr lang="ru-RU" sz="1600" dirty="0" err="1"/>
              <a:t>внутрішньої</a:t>
            </a:r>
            <a:r>
              <a:rPr lang="ru-RU" sz="1600" dirty="0"/>
              <a:t> і </a:t>
            </a:r>
            <a:r>
              <a:rPr lang="ru-RU" sz="1600" dirty="0" err="1"/>
              <a:t>зовнішньої</a:t>
            </a:r>
            <a:r>
              <a:rPr lang="ru-RU" sz="1600" dirty="0"/>
              <a:t> </a:t>
            </a:r>
            <a:r>
              <a:rPr lang="ru-RU" sz="1600" dirty="0" err="1"/>
              <a:t>політики</a:t>
            </a:r>
            <a:r>
              <a:rPr lang="ru-RU" sz="1600" dirty="0"/>
              <a:t>» і «Про </a:t>
            </a:r>
            <a:r>
              <a:rPr lang="ru-RU" sz="1600" dirty="0" err="1"/>
              <a:t>основи</a:t>
            </a:r>
            <a:r>
              <a:rPr lang="ru-RU" sz="1600" dirty="0"/>
              <a:t> </a:t>
            </a:r>
            <a:r>
              <a:rPr lang="ru-RU" sz="1600" dirty="0" err="1"/>
              <a:t>національної</a:t>
            </a:r>
            <a:r>
              <a:rPr lang="ru-RU" sz="1600" dirty="0"/>
              <a:t> </a:t>
            </a:r>
            <a:r>
              <a:rPr lang="ru-RU" sz="1600" dirty="0" err="1"/>
              <a:t>безпеки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».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21 </a:t>
            </a:r>
            <a:r>
              <a:rPr lang="ru-RU" sz="1600" dirty="0" err="1"/>
              <a:t>червня</a:t>
            </a:r>
            <a:r>
              <a:rPr lang="ru-RU" sz="1600" dirty="0"/>
              <a:t> 2018 р. Верховною Радою </a:t>
            </a:r>
            <a:r>
              <a:rPr lang="ru-RU" sz="1600" dirty="0" err="1"/>
              <a:t>України</a:t>
            </a:r>
            <a:r>
              <a:rPr lang="ru-RU" sz="1600" dirty="0"/>
              <a:t> </a:t>
            </a:r>
            <a:r>
              <a:rPr lang="ru-RU" sz="1600" dirty="0" err="1"/>
              <a:t>прийнято</a:t>
            </a:r>
            <a:r>
              <a:rPr lang="ru-RU" sz="1600" dirty="0"/>
              <a:t> Закон «Про </a:t>
            </a:r>
            <a:r>
              <a:rPr lang="ru-RU" sz="1600" dirty="0" err="1"/>
              <a:t>національну</a:t>
            </a:r>
            <a:r>
              <a:rPr lang="ru-RU" sz="1600" dirty="0"/>
              <a:t> </a:t>
            </a:r>
            <a:r>
              <a:rPr lang="ru-RU" sz="1600" dirty="0" err="1"/>
              <a:t>безпеку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», </a:t>
            </a:r>
            <a:r>
              <a:rPr lang="ru-RU" sz="1600" dirty="0" err="1"/>
              <a:t>який</a:t>
            </a:r>
            <a:r>
              <a:rPr lang="ru-RU" sz="1600" dirty="0"/>
              <a:t> набрав </a:t>
            </a:r>
            <a:r>
              <a:rPr lang="ru-RU" sz="1600" dirty="0" err="1"/>
              <a:t>чинності</a:t>
            </a:r>
            <a:r>
              <a:rPr lang="ru-RU" sz="1600" dirty="0"/>
              <a:t> 8 </a:t>
            </a:r>
            <a:r>
              <a:rPr lang="ru-RU" sz="1600" dirty="0" err="1"/>
              <a:t>липня</a:t>
            </a:r>
            <a:r>
              <a:rPr lang="ru-RU" sz="1600" dirty="0"/>
              <a:t> 2018 р. </a:t>
            </a:r>
          </a:p>
          <a:p>
            <a:endParaRPr lang="ru-RU" sz="1600" dirty="0" smtClean="0"/>
          </a:p>
          <a:p>
            <a:r>
              <a:rPr lang="ru-RU" sz="1600" dirty="0" smtClean="0"/>
              <a:t>У лютому 2019 </a:t>
            </a:r>
            <a:r>
              <a:rPr lang="ru-RU" sz="1600" dirty="0" err="1" smtClean="0"/>
              <a:t>році</a:t>
            </a:r>
            <a:r>
              <a:rPr lang="ru-RU" sz="1600" dirty="0" smtClean="0"/>
              <a:t> </a:t>
            </a:r>
            <a:r>
              <a:rPr lang="ru-RU" sz="1600" dirty="0" err="1" smtClean="0"/>
              <a:t>набули</a:t>
            </a:r>
            <a:r>
              <a:rPr lang="ru-RU" sz="1600" dirty="0" smtClean="0"/>
              <a:t> </a:t>
            </a:r>
            <a:r>
              <a:rPr lang="ru-RU" sz="1600" dirty="0" err="1" smtClean="0"/>
              <a:t>чинності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зміни</a:t>
            </a:r>
            <a:r>
              <a:rPr lang="ru-RU" sz="1600" dirty="0" smtClean="0"/>
              <a:t> до </a:t>
            </a:r>
            <a:r>
              <a:rPr lang="ru-RU" sz="1600" dirty="0" err="1" smtClean="0"/>
              <a:t>Конституції</a:t>
            </a:r>
            <a:r>
              <a:rPr lang="ru-RU" sz="1600" dirty="0" smtClean="0"/>
              <a:t> </a:t>
            </a:r>
            <a:r>
              <a:rPr lang="ru-RU" sz="1600" dirty="0" err="1" smtClean="0"/>
              <a:t>України</a:t>
            </a:r>
            <a:r>
              <a:rPr lang="ru-RU" sz="1600" dirty="0" smtClean="0"/>
              <a:t> </a:t>
            </a:r>
            <a:r>
              <a:rPr lang="ru-RU" sz="1600" dirty="0" err="1" smtClean="0"/>
              <a:t>щодо</a:t>
            </a:r>
            <a:r>
              <a:rPr lang="ru-RU" sz="1600" dirty="0" smtClean="0"/>
              <a:t> </a:t>
            </a:r>
            <a:r>
              <a:rPr lang="ru-RU" sz="1600" dirty="0" err="1" smtClean="0"/>
              <a:t>стратегічного</a:t>
            </a:r>
            <a:r>
              <a:rPr lang="ru-RU" sz="1600" dirty="0" smtClean="0"/>
              <a:t> курсу на </a:t>
            </a:r>
            <a:r>
              <a:rPr lang="ru-RU" sz="1600" dirty="0" err="1" smtClean="0"/>
              <a:t>набуття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повноправного</a:t>
            </a:r>
            <a:r>
              <a:rPr lang="ru-RU" sz="1600" dirty="0" smtClean="0"/>
              <a:t> членства </a:t>
            </a:r>
            <a:r>
              <a:rPr lang="ru-RU" sz="1600" dirty="0" err="1" smtClean="0"/>
              <a:t>України</a:t>
            </a:r>
            <a:r>
              <a:rPr lang="ru-RU" sz="1600" dirty="0" smtClean="0"/>
              <a:t> </a:t>
            </a:r>
            <a:r>
              <a:rPr lang="ru-RU" sz="1600" dirty="0"/>
              <a:t>в ЄС і НАТО, </a:t>
            </a:r>
            <a:r>
              <a:rPr lang="ru-RU" sz="1600" dirty="0" err="1"/>
              <a:t>згідно</a:t>
            </a:r>
            <a:r>
              <a:rPr lang="ru-RU" sz="1600" dirty="0"/>
              <a:t> з </a:t>
            </a:r>
            <a:r>
              <a:rPr lang="ru-RU" sz="1600" dirty="0" err="1"/>
              <a:t>якими</a:t>
            </a:r>
            <a:r>
              <a:rPr lang="ru-RU" sz="1600" dirty="0"/>
              <a:t> Президент </a:t>
            </a:r>
            <a:r>
              <a:rPr lang="ru-RU" sz="1600" dirty="0" err="1"/>
              <a:t>України</a:t>
            </a:r>
            <a:r>
              <a:rPr lang="ru-RU" sz="1600" dirty="0"/>
              <a:t> є гарантом </a:t>
            </a:r>
            <a:r>
              <a:rPr lang="ru-RU" sz="1600" dirty="0" err="1"/>
              <a:t>реалізації</a:t>
            </a:r>
            <a:r>
              <a:rPr lang="ru-RU" sz="1600" dirty="0"/>
              <a:t> </a:t>
            </a:r>
            <a:r>
              <a:rPr lang="ru-RU" sz="1600" dirty="0" err="1"/>
              <a:t>стратегічного</a:t>
            </a:r>
            <a:r>
              <a:rPr lang="ru-RU" sz="1600" dirty="0"/>
              <a:t> курсу </a:t>
            </a:r>
            <a:r>
              <a:rPr lang="ru-RU" sz="1600" dirty="0" err="1"/>
              <a:t>держави</a:t>
            </a:r>
            <a:r>
              <a:rPr lang="ru-RU" sz="1600" dirty="0"/>
              <a:t> на </a:t>
            </a:r>
            <a:r>
              <a:rPr lang="ru-RU" sz="1600" dirty="0" err="1"/>
              <a:t>набуття</a:t>
            </a:r>
            <a:r>
              <a:rPr lang="ru-RU" sz="1600" dirty="0"/>
              <a:t> </a:t>
            </a:r>
            <a:r>
              <a:rPr lang="ru-RU" sz="1600" dirty="0" err="1"/>
              <a:t>повноправного</a:t>
            </a:r>
            <a:r>
              <a:rPr lang="ru-RU" sz="1600" dirty="0"/>
              <a:t> членства </a:t>
            </a:r>
            <a:r>
              <a:rPr lang="ru-RU" sz="1600" dirty="0" err="1"/>
              <a:t>України</a:t>
            </a:r>
            <a:r>
              <a:rPr lang="ru-RU" sz="1600" dirty="0"/>
              <a:t> в ЄС та НАТО.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err="1" smtClean="0"/>
              <a:t>Україна</a:t>
            </a:r>
            <a:r>
              <a:rPr lang="ru-RU" sz="1600" dirty="0" smtClean="0"/>
              <a:t> </a:t>
            </a:r>
            <a:r>
              <a:rPr lang="ru-RU" sz="1600" dirty="0"/>
              <a:t>є </a:t>
            </a:r>
            <a:r>
              <a:rPr lang="ru-RU" sz="1600" dirty="0" err="1"/>
              <a:t>єдиною</a:t>
            </a:r>
            <a:r>
              <a:rPr lang="ru-RU" sz="1600" dirty="0"/>
              <a:t> </a:t>
            </a:r>
            <a:r>
              <a:rPr lang="ru-RU" sz="1600" dirty="0" err="1"/>
              <a:t>країною</a:t>
            </a:r>
            <a:r>
              <a:rPr lang="ru-RU" sz="1600" dirty="0"/>
              <a:t>-партнером НАТО,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бере</a:t>
            </a:r>
            <a:r>
              <a:rPr lang="ru-RU" sz="1600" dirty="0"/>
              <a:t> участь у </a:t>
            </a:r>
            <a:r>
              <a:rPr lang="ru-RU" sz="1600" dirty="0" err="1"/>
              <a:t>всіх</a:t>
            </a:r>
            <a:r>
              <a:rPr lang="ru-RU" sz="1600" dirty="0"/>
              <a:t> </a:t>
            </a:r>
            <a:r>
              <a:rPr lang="ru-RU" sz="1600" dirty="0" err="1"/>
              <a:t>основних</a:t>
            </a:r>
            <a:r>
              <a:rPr lang="ru-RU" sz="1600" dirty="0"/>
              <a:t> </a:t>
            </a:r>
            <a:r>
              <a:rPr lang="ru-RU" sz="1600" dirty="0" err="1"/>
              <a:t>поточних</a:t>
            </a:r>
            <a:r>
              <a:rPr lang="ru-RU" sz="1600" dirty="0"/>
              <a:t> </a:t>
            </a:r>
            <a:r>
              <a:rPr lang="ru-RU" sz="1600" dirty="0" err="1"/>
              <a:t>миротворчих</a:t>
            </a:r>
            <a:r>
              <a:rPr lang="ru-RU" sz="1600" dirty="0"/>
              <a:t> </a:t>
            </a:r>
            <a:r>
              <a:rPr lang="ru-RU" sz="1600" dirty="0" err="1"/>
              <a:t>місіях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її</a:t>
            </a:r>
            <a:r>
              <a:rPr lang="ru-RU" sz="1600" dirty="0"/>
              <a:t> проводом.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17212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1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909"/>
            <a:ext cx="12025745" cy="57861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Проблема навколо острова </a:t>
            </a:r>
            <a:r>
              <a:rPr lang="uk-UA" sz="2800" b="1" dirty="0" err="1"/>
              <a:t>Тузла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endParaRPr lang="uk-UA" dirty="0"/>
          </a:p>
          <a:p>
            <a:r>
              <a:rPr lang="uk-UA" dirty="0" smtClean="0"/>
              <a:t>29 </a:t>
            </a:r>
            <a:r>
              <a:rPr lang="uk-UA" dirty="0"/>
              <a:t>вересня 2003 р. влада Краснодарського краю за вказівкою з Москви почала будівництво греблі від станиці Тамань </a:t>
            </a:r>
            <a:r>
              <a:rPr lang="uk-UA" dirty="0" err="1"/>
              <a:t>Темрюцького</a:t>
            </a:r>
            <a:r>
              <a:rPr lang="uk-UA" dirty="0"/>
              <a:t> району в напрямку українського острова </a:t>
            </a:r>
            <a:r>
              <a:rPr lang="uk-UA" dirty="0" err="1"/>
              <a:t>Тузла</a:t>
            </a:r>
            <a:r>
              <a:rPr lang="uk-UA" dirty="0"/>
              <a:t>. Працюючи у три зміни, будівельники споруджували по 157 м греблі на день, щоб з’єднати острів із російським берегом. </a:t>
            </a:r>
            <a:endParaRPr lang="uk-UA" dirty="0" smtClean="0"/>
          </a:p>
          <a:p>
            <a:endParaRPr lang="uk-UA" dirty="0"/>
          </a:p>
          <a:p>
            <a:r>
              <a:rPr lang="uk-UA" dirty="0" smtClean="0"/>
              <a:t>Україна </a:t>
            </a:r>
            <a:r>
              <a:rPr lang="uk-UA" dirty="0"/>
              <a:t>посіла жорстку позицію щодо цього будівництва, розуміючи його справжню мету (офіційно Росія заявляла, що тривають будівельні роботи для укріплення берегової лінії). На острові було посилено охорону державного кордону України. </a:t>
            </a:r>
            <a:endParaRPr lang="uk-UA" dirty="0" smtClean="0"/>
          </a:p>
          <a:p>
            <a:endParaRPr lang="uk-UA" dirty="0"/>
          </a:p>
          <a:p>
            <a:r>
              <a:rPr lang="uk-UA" dirty="0" smtClean="0"/>
              <a:t>Країни </a:t>
            </a:r>
            <a:r>
              <a:rPr lang="uk-UA" dirty="0"/>
              <a:t>опинилися на межі збройного конфлікту. 23 жовтня 2003 р. Росія припинила будівництво за 102 м від українських територіальних вод і за 900 м від </a:t>
            </a:r>
            <a:r>
              <a:rPr lang="uk-UA" dirty="0" err="1"/>
              <a:t>Тузли</a:t>
            </a:r>
            <a:r>
              <a:rPr lang="uk-UA" dirty="0"/>
              <a:t>. </a:t>
            </a:r>
            <a:r>
              <a:rPr lang="uk-UA" dirty="0" smtClean="0"/>
              <a:t>І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з </a:t>
            </a:r>
            <a:r>
              <a:rPr lang="uk-UA" dirty="0"/>
              <a:t>метою врегулювання конфлікту відбулася зустріч президентів України Л. Кучми і Росії Володимира Путіна. Цього ж року було укладено договір, що розмежовував територію Керченської протоки й визначав статус Азовського моря. Хоча Україна відстояла своє право на острів </a:t>
            </a:r>
            <a:r>
              <a:rPr lang="uk-UA" dirty="0" err="1"/>
              <a:t>Тузла</a:t>
            </a:r>
            <a:r>
              <a:rPr lang="uk-UA" dirty="0"/>
              <a:t>, Азовське море було визнано внутрішніми водами двох держав, і кордон визначили тільки по </a:t>
            </a:r>
            <a:r>
              <a:rPr lang="uk-UA" dirty="0" err="1"/>
              <a:t>дну</a:t>
            </a:r>
            <a:r>
              <a:rPr lang="uk-UA" dirty="0"/>
              <a:t> моря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6360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26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1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63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1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5864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Відносини із Польщею </a:t>
            </a:r>
            <a:endParaRPr lang="uk-UA" sz="2800" b="1" dirty="0" smtClean="0"/>
          </a:p>
          <a:p>
            <a:endParaRPr lang="uk-UA" dirty="0"/>
          </a:p>
          <a:p>
            <a:r>
              <a:rPr lang="uk-UA" sz="2000" dirty="0" smtClean="0"/>
              <a:t>2 </a:t>
            </a:r>
            <a:r>
              <a:rPr lang="uk-UA" sz="2000" dirty="0"/>
              <a:t>грудня 1991 р. Республіка Польща першою визнала Україну як незалежну державу. </a:t>
            </a:r>
            <a:endParaRPr lang="uk-UA" sz="2000" dirty="0" smtClean="0"/>
          </a:p>
          <a:p>
            <a:endParaRPr lang="uk-UA" sz="2000" dirty="0"/>
          </a:p>
          <a:p>
            <a:r>
              <a:rPr lang="uk-UA" sz="2000" dirty="0" smtClean="0"/>
              <a:t>18 </a:t>
            </a:r>
            <a:r>
              <a:rPr lang="uk-UA" sz="2000" dirty="0"/>
              <a:t>травня 1992 р. між обома країнами був підписаний Договір про добросусідство, дружні відносини і співробітництво. </a:t>
            </a:r>
          </a:p>
          <a:p>
            <a:endParaRPr lang="uk-UA" sz="2000" dirty="0"/>
          </a:p>
          <a:p>
            <a:r>
              <a:rPr lang="uk-UA" sz="2000" dirty="0" smtClean="0"/>
              <a:t>Перспективи </a:t>
            </a:r>
            <a:r>
              <a:rPr lang="uk-UA" sz="2000" dirty="0"/>
              <a:t>економічної співпраці вбачаються в галузях фармацевтичної промисловості, сільського господарства та переробки сільськогосподарської продукції, енергетики та теплопостачання, модернізації транспорту, охорони довкілля. </a:t>
            </a:r>
            <a:endParaRPr lang="uk-UA" sz="2000" dirty="0" smtClean="0"/>
          </a:p>
          <a:p>
            <a:endParaRPr lang="uk-UA" sz="2000" dirty="0"/>
          </a:p>
          <a:p>
            <a:r>
              <a:rPr lang="uk-UA" sz="2000" dirty="0" smtClean="0"/>
              <a:t>Україна </a:t>
            </a:r>
            <a:r>
              <a:rPr lang="uk-UA" sz="2000" dirty="0"/>
              <a:t>й Польща визнали себе стратегічними партнерами. Україна не мала заперечень щодо приєднання Польщі до НАТО, а Польща, у свою чергу, підтримала Україну в її намаганні інтегруватися в європейські структури. </a:t>
            </a:r>
            <a:endParaRPr lang="uk-UA" sz="2000" dirty="0" smtClean="0"/>
          </a:p>
          <a:p>
            <a:r>
              <a:rPr lang="uk-UA" sz="2000" dirty="0" smtClean="0"/>
              <a:t>У </a:t>
            </a:r>
            <a:r>
              <a:rPr lang="uk-UA" sz="2000" dirty="0"/>
              <a:t>1997 р. було підписано спільну українсько-польську заяву «До порозуміння і єднання». Зустрічі керівників України та Польщі стали регулярними. Польщу почали називати «адвокатом України в Європі». </a:t>
            </a:r>
            <a:endParaRPr lang="uk-UA" sz="2000" dirty="0" smtClean="0"/>
          </a:p>
          <a:p>
            <a:endParaRPr lang="uk-UA" sz="2000" dirty="0"/>
          </a:p>
          <a:p>
            <a:r>
              <a:rPr lang="uk-UA" sz="2000" dirty="0" smtClean="0"/>
              <a:t>У </a:t>
            </a:r>
            <a:r>
              <a:rPr lang="uk-UA" sz="2000" dirty="0"/>
              <a:t>2008 р. Польща, Литва та Україна домовилися про створення спільної військової бригади. Проте втілити в життя цей проект вдалося лише у 2014 р</a:t>
            </a:r>
            <a:r>
              <a:rPr lang="uk-UA" sz="2000" dirty="0" smtClean="0"/>
              <a:t>.</a:t>
            </a:r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3472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7065818" cy="63401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Відносини із Румунією </a:t>
            </a:r>
            <a:endParaRPr lang="uk-UA" sz="2800" dirty="0" smtClean="0"/>
          </a:p>
          <a:p>
            <a:endParaRPr lang="uk-UA" dirty="0"/>
          </a:p>
          <a:p>
            <a:r>
              <a:rPr lang="uk-UA" dirty="0" smtClean="0"/>
              <a:t>Певний </a:t>
            </a:r>
            <a:r>
              <a:rPr lang="uk-UA" dirty="0"/>
              <a:t>час зі значними труднощами тривав переговорний процес між Україною та Румунією, яка також прагнула стати членом ЄС і НАТО. Окремі політичні сили в Румунії намагалися висунути до України територіальні претензії (Північна Буковина, Південна Бессарабія, острів Зміїний). </a:t>
            </a:r>
            <a:endParaRPr lang="uk-UA" dirty="0" smtClean="0"/>
          </a:p>
          <a:p>
            <a:endParaRPr lang="uk-UA" dirty="0"/>
          </a:p>
          <a:p>
            <a:r>
              <a:rPr lang="uk-UA" dirty="0" smtClean="0"/>
              <a:t>Урешті-решт </a:t>
            </a:r>
            <a:r>
              <a:rPr lang="uk-UA" dirty="0"/>
              <a:t>вдалося досягти згоди, і 2 червня 1997 р. у румунському місті Констанца був підписаний Договір про відносини добросусідства і співробітництва між Україною та Румунією, який зняв питання про невизначеність двосторонніх відносин. </a:t>
            </a:r>
            <a:endParaRPr lang="uk-UA" dirty="0" smtClean="0"/>
          </a:p>
          <a:p>
            <a:endParaRPr lang="uk-UA" dirty="0"/>
          </a:p>
          <a:p>
            <a:r>
              <a:rPr lang="uk-UA" dirty="0" smtClean="0"/>
              <a:t>У </a:t>
            </a:r>
            <a:r>
              <a:rPr lang="uk-UA" dirty="0"/>
              <a:t>ньому, зокрема, було чітко зафіксовано зобов’язання щодо забезпечення прав осіб, які належать до української меншини в Румунії та румунської — в Україні. </a:t>
            </a:r>
          </a:p>
          <a:p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2009 р. в міжнародному суді нарешті було розв’язано питання про поділ шельфу між двома державами в районі острова Зміїний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18" y="0"/>
            <a:ext cx="5126182" cy="63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68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83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10" y="180110"/>
            <a:ext cx="11374582" cy="649408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uk-UA" sz="3200" dirty="0" smtClean="0"/>
              <a:t>Головні </a:t>
            </a:r>
            <a:r>
              <a:rPr lang="uk-UA" sz="3200" dirty="0"/>
              <a:t>принципи зовнішньої політики </a:t>
            </a:r>
            <a:r>
              <a:rPr lang="uk-UA" sz="3200" dirty="0" smtClean="0"/>
              <a:t>України: </a:t>
            </a:r>
            <a:r>
              <a:rPr lang="uk-UA" sz="3200" dirty="0"/>
              <a:t>демократизм, миролюбність, ядерне роззброєння, розширення економічного співробітництва. </a:t>
            </a:r>
            <a:endParaRPr lang="uk-UA" sz="3200" dirty="0" smtClean="0"/>
          </a:p>
          <a:p>
            <a:r>
              <a:rPr lang="uk-UA" sz="3200" dirty="0" smtClean="0"/>
              <a:t>Україна відмовилася від реалізації </a:t>
            </a:r>
            <a:r>
              <a:rPr lang="uk-UA" sz="3200" dirty="0"/>
              <a:t>стратегію багатовекторності </a:t>
            </a:r>
            <a:r>
              <a:rPr lang="uk-UA" sz="3200" dirty="0" smtClean="0"/>
              <a:t>на користь </a:t>
            </a:r>
            <a:r>
              <a:rPr lang="uk-UA" sz="3200" dirty="0" err="1" smtClean="0"/>
              <a:t>одновекторності</a:t>
            </a:r>
            <a:r>
              <a:rPr lang="uk-UA" sz="3200" dirty="0"/>
              <a:t> зовнішньої </a:t>
            </a:r>
            <a:r>
              <a:rPr lang="uk-UA" sz="3200" dirty="0" smtClean="0"/>
              <a:t>політики. </a:t>
            </a:r>
          </a:p>
          <a:p>
            <a:r>
              <a:rPr lang="uk-UA" sz="3200" dirty="0" smtClean="0"/>
              <a:t> </a:t>
            </a:r>
            <a:r>
              <a:rPr lang="uk-UA" sz="3200" dirty="0"/>
              <a:t>Стратегічні партнери України: США, Польща та ще цілий ряд держав. Проте підтримувати рівнозначні відносини з основними своїми партнерами виявилося досить складно, хоча було досягнуто значних успіхів у двосторонніх відносинах. Добрі економічні та політичні зв'язки склалися між Україною і більшістю держав європейського </a:t>
            </a:r>
            <a:r>
              <a:rPr lang="uk-UA" sz="3200" dirty="0" smtClean="0"/>
              <a:t>континенту.</a:t>
            </a:r>
          </a:p>
          <a:p>
            <a:endParaRPr lang="uk-UA" sz="3200" dirty="0"/>
          </a:p>
          <a:p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3155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5666509" cy="680186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latin typeface="Cambria" panose="02040503050406030204" pitchFamily="18" charset="0"/>
              </a:rPr>
              <a:t>Організації, членом яких Україна уже </a:t>
            </a:r>
            <a:r>
              <a:rPr lang="uk-UA" sz="2800" b="1" dirty="0" smtClean="0">
                <a:latin typeface="Cambria" panose="02040503050406030204" pitchFamily="18" charset="0"/>
              </a:rPr>
              <a:t>є:</a:t>
            </a:r>
          </a:p>
          <a:p>
            <a:endParaRPr lang="uk-UA" sz="2000" b="1" dirty="0">
              <a:latin typeface="Cambria" panose="02040503050406030204" pitchFamily="18" charset="0"/>
            </a:endParaRPr>
          </a:p>
          <a:p>
            <a:endParaRPr lang="uk-UA" sz="2000" b="1" dirty="0" smtClean="0">
              <a:latin typeface="Cambria" panose="02040503050406030204" pitchFamily="18" charset="0"/>
            </a:endParaRPr>
          </a:p>
          <a:p>
            <a:pPr algn="just"/>
            <a:r>
              <a:rPr lang="uk-UA" sz="2000" b="1" dirty="0" smtClean="0">
                <a:latin typeface="Cambria" panose="02040503050406030204" pitchFamily="18" charset="0"/>
              </a:rPr>
              <a:t> </a:t>
            </a:r>
            <a:r>
              <a:rPr lang="uk-UA" sz="2000" b="1" dirty="0">
                <a:latin typeface="Cambria" panose="02040503050406030204" pitchFamily="18" charset="0"/>
              </a:rPr>
              <a:t>Організація Об'єднаних Націй </a:t>
            </a:r>
            <a:r>
              <a:rPr lang="uk-UA" sz="2000" dirty="0">
                <a:latin typeface="Cambria" panose="02040503050406030204" pitchFamily="18" charset="0"/>
              </a:rPr>
              <a:t>Україна є однією з країн-засновниць ООН у 1945 р. Членство України в ООН сприяє збереженню миру і міжнародної безпеки, попередженню загрози застосування сили. Під егідою ООН Україна приймає участь у миротворчих операціях, культурних і наукових місіях, надає гуманітарну допомогу країнам і народам, які цього </a:t>
            </a:r>
            <a:r>
              <a:rPr lang="uk-UA" sz="2000" dirty="0" smtClean="0">
                <a:latin typeface="Cambria" panose="02040503050406030204" pitchFamily="18" charset="0"/>
              </a:rPr>
              <a:t>потребують</a:t>
            </a:r>
          </a:p>
          <a:p>
            <a:endParaRPr lang="uk-UA" sz="2000" dirty="0">
              <a:latin typeface="Cambria" panose="02040503050406030204" pitchFamily="18" charset="0"/>
            </a:endParaRPr>
          </a:p>
          <a:p>
            <a:endParaRPr lang="uk-UA" sz="2000" dirty="0" smtClean="0">
              <a:latin typeface="Cambria" panose="02040503050406030204" pitchFamily="18" charset="0"/>
            </a:endParaRPr>
          </a:p>
          <a:p>
            <a:endParaRPr lang="uk-UA" sz="2000" dirty="0">
              <a:latin typeface="Cambria" panose="02040503050406030204" pitchFamily="18" charset="0"/>
            </a:endParaRPr>
          </a:p>
          <a:p>
            <a:endParaRPr lang="uk-UA" sz="2000" dirty="0" smtClean="0">
              <a:latin typeface="Cambria" panose="02040503050406030204" pitchFamily="18" charset="0"/>
            </a:endParaRPr>
          </a:p>
          <a:p>
            <a:endParaRPr lang="uk-UA" sz="2000" dirty="0">
              <a:latin typeface="Cambria" panose="02040503050406030204" pitchFamily="18" charset="0"/>
            </a:endParaRPr>
          </a:p>
          <a:p>
            <a:endParaRPr lang="uk-UA" sz="2000" dirty="0" smtClean="0">
              <a:latin typeface="Cambria" panose="02040503050406030204" pitchFamily="18" charset="0"/>
            </a:endParaRPr>
          </a:p>
          <a:p>
            <a:endParaRPr lang="uk-UA" sz="2000" dirty="0">
              <a:latin typeface="Cambria" panose="02040503050406030204" pitchFamily="18" charset="0"/>
            </a:endParaRPr>
          </a:p>
          <a:p>
            <a:endParaRPr lang="uk-UA" sz="2000" dirty="0" smtClean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509" y="1"/>
            <a:ext cx="6525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3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9406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333333"/>
                </a:solidFill>
                <a:latin typeface="Open Sans"/>
              </a:rPr>
              <a:t>Набуття </a:t>
            </a:r>
            <a:r>
              <a:rPr lang="uk-UA" sz="1600" b="1" dirty="0">
                <a:solidFill>
                  <a:srgbClr val="333333"/>
                </a:solidFill>
                <a:latin typeface="Open Sans"/>
              </a:rPr>
              <a:t>Україною членства в Раді Європи</a:t>
            </a:r>
            <a:endParaRPr lang="uk-UA" sz="1600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	Україна </a:t>
            </a:r>
            <a:r>
              <a:rPr lang="uk-UA" sz="1600" dirty="0">
                <a:solidFill>
                  <a:srgbClr val="333333"/>
                </a:solidFill>
                <a:latin typeface="Open Sans"/>
              </a:rPr>
              <a:t>подала заявку на членство в Раді Європи 14 липня 1992 року та до набуття членства стала стороною декількох європейських конвенцій.</a:t>
            </a:r>
          </a:p>
          <a:p>
            <a:pPr algn="just"/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	26 </a:t>
            </a:r>
            <a:r>
              <a:rPr lang="uk-UA" sz="1600" dirty="0">
                <a:solidFill>
                  <a:srgbClr val="333333"/>
                </a:solidFill>
                <a:latin typeface="Open Sans"/>
              </a:rPr>
              <a:t>вересня 1995 р. Парламентська асамблея Ради Європи (ПАРЄ) ухвалила позитивний висновок щодо заявки України на вступ до Ради Європи (висновок № 190 (1995). Комітет Міністрів Ради Європи ухвалив резолюцію про запрошення України стати членом організації.</a:t>
            </a:r>
          </a:p>
          <a:p>
            <a:pPr algn="just"/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	Україна </a:t>
            </a:r>
            <a:r>
              <a:rPr lang="uk-UA" sz="1600" dirty="0">
                <a:solidFill>
                  <a:srgbClr val="333333"/>
                </a:solidFill>
                <a:latin typeface="Open Sans"/>
              </a:rPr>
              <a:t>стала членом Ради Європи 9 листопада 1995 р.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Open Sans"/>
              </a:rPr>
              <a:t>Відповідно до положень Меморандуму про взаєморозуміння між Урядом України та Радою Європи, підписаного 6 листопада 2006 року, 15 вересня 1995 року у Києві відкрито Центр інформації та документації Ради Європи, на базі якого у 2001 р. створено Бюро інформації Ради Європи в Україні.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Open Sans"/>
              </a:rPr>
              <a:t> </a:t>
            </a:r>
          </a:p>
          <a:p>
            <a:pPr algn="just"/>
            <a:r>
              <a:rPr lang="uk-UA" sz="1600" b="1" dirty="0">
                <a:solidFill>
                  <a:srgbClr val="333333"/>
                </a:solidFill>
                <a:latin typeface="Open Sans"/>
              </a:rPr>
              <a:t>Участь України у керівних органах Ради Європи</a:t>
            </a:r>
            <a:endParaRPr lang="uk-UA" sz="1600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Open Sans"/>
              </a:rPr>
              <a:t>Відповідно до Статуту РЄ Україна представлена у </a:t>
            </a: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 </a:t>
            </a:r>
            <a:r>
              <a:rPr lang="uk-UA" sz="1600" dirty="0">
                <a:solidFill>
                  <a:srgbClr val="333333"/>
                </a:solidFill>
                <a:latin typeface="Open Sans"/>
              </a:rPr>
              <a:t>головних органах </a:t>
            </a: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РЄ: </a:t>
            </a:r>
          </a:p>
          <a:p>
            <a:pPr marL="285750" indent="-285750" algn="just">
              <a:buFontTx/>
              <a:buChar char="-"/>
            </a:pP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Комітеті </a:t>
            </a:r>
            <a:r>
              <a:rPr lang="uk-UA" sz="1600" dirty="0">
                <a:solidFill>
                  <a:srgbClr val="333333"/>
                </a:solidFill>
                <a:latin typeface="Open Sans"/>
              </a:rPr>
              <a:t>міністрів (КМ) Ради </a:t>
            </a: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Європи; </a:t>
            </a:r>
          </a:p>
          <a:p>
            <a:pPr marL="285750" indent="-285750" algn="just">
              <a:buFontTx/>
              <a:buChar char="-"/>
            </a:pPr>
            <a:endParaRPr lang="uk-UA" sz="1600" dirty="0" smtClean="0">
              <a:solidFill>
                <a:srgbClr val="333333"/>
              </a:solidFill>
              <a:latin typeface="Open Sans"/>
            </a:endParaRPr>
          </a:p>
          <a:p>
            <a:pPr algn="just"/>
            <a:endParaRPr lang="uk-UA" sz="1600" dirty="0" smtClean="0">
              <a:solidFill>
                <a:srgbClr val="333333"/>
              </a:solidFill>
              <a:latin typeface="Open Sans"/>
            </a:endParaRPr>
          </a:p>
          <a:p>
            <a:pPr algn="just"/>
            <a:endParaRPr lang="uk-UA" sz="1600" dirty="0">
              <a:solidFill>
                <a:srgbClr val="333333"/>
              </a:solidFill>
              <a:latin typeface="Open Sans"/>
            </a:endParaRPr>
          </a:p>
          <a:p>
            <a:pPr marL="285750" indent="-285750" algn="just">
              <a:buFontTx/>
              <a:buChar char="-"/>
            </a:pP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Парламентській </a:t>
            </a:r>
            <a:r>
              <a:rPr lang="uk-UA" sz="1600" dirty="0">
                <a:solidFill>
                  <a:srgbClr val="333333"/>
                </a:solidFill>
                <a:latin typeface="Open Sans"/>
              </a:rPr>
              <a:t>асамблеї Ради Європи, яка визначає основні напрямки діяльності Організації та має консультативний </a:t>
            </a: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статус;</a:t>
            </a:r>
          </a:p>
          <a:p>
            <a:pPr marL="285750" indent="-285750" algn="just">
              <a:buFontTx/>
              <a:buChar char="-"/>
            </a:pPr>
            <a:endParaRPr lang="uk-UA" sz="1600" dirty="0">
              <a:solidFill>
                <a:srgbClr val="333333"/>
              </a:solidFill>
              <a:latin typeface="Open Sans"/>
            </a:endParaRPr>
          </a:p>
          <a:p>
            <a:pPr marL="285750" indent="-285750" algn="just">
              <a:buFontTx/>
              <a:buChar char="-"/>
            </a:pPr>
            <a:endParaRPr lang="uk-UA" sz="1600" dirty="0" smtClean="0">
              <a:solidFill>
                <a:srgbClr val="333333"/>
              </a:solidFill>
              <a:latin typeface="Open Sans"/>
            </a:endParaRPr>
          </a:p>
          <a:p>
            <a:pPr marL="285750" indent="-285750" algn="just">
              <a:buFontTx/>
              <a:buChar char="-"/>
            </a:pP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Конгресі </a:t>
            </a:r>
            <a:r>
              <a:rPr lang="uk-UA" sz="1600" dirty="0">
                <a:solidFill>
                  <a:srgbClr val="333333"/>
                </a:solidFill>
                <a:latin typeface="Open Sans"/>
              </a:rPr>
              <a:t>місцевих та регіональних влад Ради Європи (КМРВРЄ). Беручи участь у роботі Конгресу, делегація України приймає безпосередню участь в обговоренні спільних проблем та обміні досвідом на рівні представників органів місцевої і регіональної влади європейських країн</a:t>
            </a:r>
            <a:r>
              <a:rPr lang="uk-UA" sz="1600" dirty="0" smtClean="0">
                <a:solidFill>
                  <a:srgbClr val="333333"/>
                </a:solidFill>
                <a:latin typeface="Open Sans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uk-UA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285750" indent="-285750" algn="just">
              <a:buFontTx/>
              <a:buChar char="-"/>
            </a:pPr>
            <a:endParaRPr lang="uk-UA" dirty="0" smtClean="0">
              <a:solidFill>
                <a:srgbClr val="333333"/>
              </a:solidFill>
              <a:latin typeface="Open Sans"/>
            </a:endParaRPr>
          </a:p>
          <a:p>
            <a:pPr marL="285750" indent="-285750" algn="just">
              <a:buFontTx/>
              <a:buChar char="-"/>
            </a:pPr>
            <a:endParaRPr lang="uk-UA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285750" indent="-285750" algn="just">
              <a:buFontTx/>
              <a:buChar char="-"/>
            </a:pPr>
            <a:endParaRPr lang="uk-UA" dirty="0" smtClean="0">
              <a:solidFill>
                <a:srgbClr val="333333"/>
              </a:solidFill>
              <a:latin typeface="Open Sans"/>
            </a:endParaRPr>
          </a:p>
          <a:p>
            <a:pPr marL="285750" indent="-285750" algn="just">
              <a:buFontTx/>
              <a:buChar char="-"/>
            </a:pPr>
            <a:endParaRPr lang="uk-UA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285750" indent="-285750" algn="just">
              <a:buFontTx/>
              <a:buChar char="-"/>
            </a:pPr>
            <a:endParaRPr lang="uk-UA" dirty="0" smtClean="0">
              <a:solidFill>
                <a:srgbClr val="333333"/>
              </a:solidFill>
              <a:latin typeface="Open Sans"/>
            </a:endParaRPr>
          </a:p>
          <a:p>
            <a:pPr algn="just"/>
            <a:endParaRPr lang="uk-UA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73" y="3280368"/>
            <a:ext cx="2700219" cy="858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37" y="5638800"/>
            <a:ext cx="2710610" cy="1053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346" y="4447308"/>
            <a:ext cx="2326145" cy="7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4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161</TotalTime>
  <Words>1045</Words>
  <Application>Microsoft Office PowerPoint</Application>
  <PresentationFormat>Широкоэкранный</PresentationFormat>
  <Paragraphs>103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Calibri Light</vt:lpstr>
      <vt:lpstr>Cambria</vt:lpstr>
      <vt:lpstr>Open Sans</vt:lpstr>
      <vt:lpstr>Ретро</vt:lpstr>
      <vt:lpstr>Основні напрямки зовнішньої політики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2020-10-19T13:22:37Z</dcterms:created>
  <dcterms:modified xsi:type="dcterms:W3CDTF">2020-10-19T16:05:52Z</dcterms:modified>
</cp:coreProperties>
</file>