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65" r:id="rId12"/>
    <p:sldId id="266" r:id="rId13"/>
    <p:sldId id="267" r:id="rId14"/>
    <p:sldId id="268" r:id="rId15"/>
    <p:sldId id="271" r:id="rId16"/>
    <p:sldId id="270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4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FF3F-B257-407E-8913-235FBDA38118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E0DEB-4C00-4C6E-B07B-408E11E99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FF3F-B257-407E-8913-235FBDA38118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E0DEB-4C00-4C6E-B07B-408E11E99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3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FF3F-B257-407E-8913-235FBDA38118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E0DEB-4C00-4C6E-B07B-408E11E99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75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FF3F-B257-407E-8913-235FBDA38118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E0DEB-4C00-4C6E-B07B-408E11E99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61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FF3F-B257-407E-8913-235FBDA38118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E0DEB-4C00-4C6E-B07B-408E11E99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1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FF3F-B257-407E-8913-235FBDA38118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E0DEB-4C00-4C6E-B07B-408E11E99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48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FF3F-B257-407E-8913-235FBDA38118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E0DEB-4C00-4C6E-B07B-408E11E99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09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FF3F-B257-407E-8913-235FBDA38118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E0DEB-4C00-4C6E-B07B-408E11E99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22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FF3F-B257-407E-8913-235FBDA38118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E0DEB-4C00-4C6E-B07B-408E11E99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5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FF3F-B257-407E-8913-235FBDA38118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E0DEB-4C00-4C6E-B07B-408E11E99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54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FF3F-B257-407E-8913-235FBDA38118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E0DEB-4C00-4C6E-B07B-408E11E99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20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FFF3F-B257-407E-8913-235FBDA38118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E0DEB-4C00-4C6E-B07B-408E11E99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8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7360" y="1481328"/>
            <a:ext cx="9235440" cy="3460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1000"/>
              </a:spcAft>
            </a:pPr>
            <a:r>
              <a:rPr lang="uk-UA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ТЕМА</a:t>
            </a:r>
            <a:r>
              <a:rPr lang="ru-RU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uk-UA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ДОВГОСТРОКОВЕ ФІНАНСОВЕ ПЛАНУВАННЯ І ФІНАНСОВА ПОЛІТИКА ПІДПРИЄМСТВА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Мета заняття – </a:t>
            </a: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зрозуміти мету довгострокового фінансового планування, з’ясувати суть стратегічного та перспективного фінансового планування, засвоїти зміст фінансової політики підприємства.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uk-UA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  <a:tabLst>
                <a:tab pos="540385" algn="l"/>
              </a:tabLst>
            </a:pPr>
            <a:r>
              <a:rPr lang="uk-UA" sz="14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План</a:t>
            </a:r>
            <a:endParaRPr lang="en-US" sz="95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Основи довгострокового фінансового планування підприємства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Стратегія формування фінансових ресурсів підприємства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Стратегія забезпечення фінансової безпеки підприємства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>
              <a:lnSpc>
                <a:spcPct val="115000"/>
              </a:lnSpc>
              <a:spcAft>
                <a:spcPts val="0"/>
              </a:spcAft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Інвестиційна стратегія підприємства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>
              <a:lnSpc>
                <a:spcPct val="115000"/>
              </a:lnSpc>
              <a:spcAft>
                <a:spcPts val="0"/>
              </a:spcAft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Фінансова політика підприємства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  <a:tabLst>
                <a:tab pos="540385" algn="l"/>
              </a:tabLst>
            </a:pPr>
            <a:r>
              <a:rPr lang="uk-UA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9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060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0165" y="969264"/>
            <a:ext cx="6616020" cy="502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933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25296"/>
            <a:ext cx="11740896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ctr">
              <a:lnSpc>
                <a:spcPct val="115000"/>
              </a:lnSpc>
              <a:spcAft>
                <a:spcPts val="0"/>
              </a:spcAft>
            </a:pPr>
            <a:r>
              <a:rPr lang="uk-UA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ПРОЦЕС СТРАТЕГІЧНОГО УПРАВЛІННЯ ФОРМУВАННЯМ ПОЗИКОВИХ ФІНАНСОВИХ РЕСУРСІВ ПІДПРИЄМСТВА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ct val="115000"/>
              </a:lnSpc>
              <a:spcAft>
                <a:spcPts val="0"/>
              </a:spcAft>
            </a:pPr>
            <a:r>
              <a:rPr lang="uk-UA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ctr">
              <a:lnSpc>
                <a:spcPct val="115000"/>
              </a:lnSpc>
              <a:spcAft>
                <a:spcPts val="0"/>
              </a:spcAft>
            </a:pPr>
            <a:r>
              <a:rPr lang="uk-UA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971800" lvl="6" indent="-2286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Аналіз залучення і використання позикових фінансових ресурсів підприємства у попередньому періоді.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971800" lvl="6" indent="-2286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Визначення цілей залучення позикових фінансових ресурсів у попередньому періоді.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971800" lvl="6" indent="-2286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Визначення граничного обсягу залучення позикових фінансових ресурсів.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971800" lvl="6" indent="-2286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Оцінка вартості залучення  позикових фінансових ресурсів з різних джерел.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971800" lvl="6" indent="-2286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Визначення строків використання позикових ресурсів.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971800" lvl="6" indent="-2286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Визначення складу основних кредиторів.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971800" lvl="6" indent="-2286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Формування ефективних умов залучення позикових ресурсів.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971800" lvl="6" indent="-2286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Забезпечення ефективного використання позикових ресурсів.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971800" lvl="6" indent="-2286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Забезпечення своєчасних розрахунків за одержані кредити.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523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8880" y="694618"/>
            <a:ext cx="6917817" cy="518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902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4288" y="1232326"/>
            <a:ext cx="7498080" cy="434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14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2294" y="1531048"/>
            <a:ext cx="7483006" cy="397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84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581" y="2066545"/>
            <a:ext cx="7605436" cy="200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040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23872" y="1620209"/>
            <a:ext cx="7339584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ctr">
              <a:lnSpc>
                <a:spcPct val="115000"/>
              </a:lnSpc>
              <a:spcAft>
                <a:spcPts val="0"/>
              </a:spcAft>
            </a:pPr>
            <a:r>
              <a:rPr lang="uk-UA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Інвестиційна стратегія підприємства повинна бути спрямована на вирішення таких основних завдань: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Забезпечення достатньої інвестиційної підтримки високих темпів розвитку операційної діяльності.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Забезпечення оптимального співвідношення «ризик / дохід» окремих реальних і фінансових інвестицій та інвестиційної діяльності в цілому.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Забезпечення оптимальної ліквідності інвестицій і можливостей швидкого реінвестування капіталу при зміні внутрішніх та зовнішніх умов здійснення інвестиційної діяльності.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Пошук напрямів прискорення реалізації діючої інвестиційної програми.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240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270" y="2249424"/>
            <a:ext cx="6928109" cy="192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517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970" y="142112"/>
            <a:ext cx="6690742" cy="615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881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4712" y="642937"/>
            <a:ext cx="5362575" cy="557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976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38272" y="2700298"/>
            <a:ext cx="6096000" cy="83561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uk-UA" sz="1400" b="1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Призначення довгострокового фінансового планування – визначення допустимих з позицій фінансової стійкості темпів розширення підприємства.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720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112" y="976312"/>
            <a:ext cx="5057775" cy="49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651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064" y="1452062"/>
            <a:ext cx="6515162" cy="3833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597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5456" y="1245185"/>
            <a:ext cx="6949440" cy="457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994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6752" y="1130236"/>
            <a:ext cx="7779144" cy="139350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206752" y="3133328"/>
            <a:ext cx="7303008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Фінансова стратегія охоплює всі форми фінансової діяльності підприємства, а саме:</a:t>
            </a:r>
            <a:endParaRPr lang="en-US" sz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uk-UA" sz="1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оптимізацію основних та оборотних засобів;</a:t>
            </a:r>
            <a:endParaRPr lang="en-US" sz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uk-UA" sz="1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формування та розподіл прибутку;</a:t>
            </a:r>
            <a:endParaRPr lang="en-US" sz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uk-UA" sz="1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грошові розрахунки;</a:t>
            </a:r>
            <a:endParaRPr lang="en-US" sz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uk-UA" sz="1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інвестиційну політику тощо.</a:t>
            </a:r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344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696" y="1160294"/>
            <a:ext cx="7799253" cy="447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08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1336633"/>
            <a:ext cx="6096000" cy="418473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1000"/>
              </a:spcAft>
            </a:pPr>
            <a:r>
              <a:rPr lang="uk-UA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Роль фінансової стратегії полягає в наступному: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Забезпечує механізм реалізації довгострокових загальних і фінансових цілей майбутнього економічного й соціального розвитку підприємства.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Дозволяє реально оцінити фінансові можливості підприємства, забезпечити максимальне використання його внутрішнього фінансового потенціалу і можливість активного маневрування фінансовими ресурсами.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Забезпечує можливість швидкої реалізації перспективних інвестиційних можливостей, що виникають у процесі динамічних змін чинників зовнішнього середовища.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Відбиває порівняльні переваги підприємства у фінансовій діяльності у порівнянні з його конкурентами.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Забезпечує взаємозв’язок стратегічного, поточного і оперативного управління фінансовою діяльністю підприємства.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Є однією з базових передумов стратегічних змін загальної організаційної структури управління.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182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0048" y="644134"/>
            <a:ext cx="7564895" cy="539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953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6145" y="1554480"/>
            <a:ext cx="7197229" cy="358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2850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172</Words>
  <Application>Microsoft Office PowerPoint</Application>
  <PresentationFormat>Широкоэкранный</PresentationFormat>
  <Paragraphs>45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</dc:creator>
  <cp:lastModifiedBy>A</cp:lastModifiedBy>
  <cp:revision>2</cp:revision>
  <dcterms:created xsi:type="dcterms:W3CDTF">2024-02-22T08:32:17Z</dcterms:created>
  <dcterms:modified xsi:type="dcterms:W3CDTF">2024-02-22T08:42:51Z</dcterms:modified>
</cp:coreProperties>
</file>