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19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6" r:id="rId9"/>
    <p:sldId id="297" r:id="rId10"/>
    <p:sldId id="264" r:id="rId11"/>
    <p:sldId id="263" r:id="rId12"/>
    <p:sldId id="265" r:id="rId13"/>
    <p:sldId id="293" r:id="rId14"/>
    <p:sldId id="259" r:id="rId15"/>
    <p:sldId id="260" r:id="rId16"/>
    <p:sldId id="261" r:id="rId17"/>
    <p:sldId id="262" r:id="rId18"/>
    <p:sldId id="301" r:id="rId19"/>
    <p:sldId id="302" r:id="rId20"/>
    <p:sldId id="303" r:id="rId21"/>
    <p:sldId id="304" r:id="rId22"/>
    <p:sldId id="300" r:id="rId23"/>
    <p:sldId id="298" r:id="rId24"/>
    <p:sldId id="299" r:id="rId25"/>
    <p:sldId id="279" r:id="rId26"/>
    <p:sldId id="305" r:id="rId27"/>
    <p:sldId id="266" r:id="rId28"/>
    <p:sldId id="268" r:id="rId29"/>
    <p:sldId id="284" r:id="rId30"/>
    <p:sldId id="269" r:id="rId31"/>
    <p:sldId id="285" r:id="rId32"/>
    <p:sldId id="280" r:id="rId33"/>
    <p:sldId id="281" r:id="rId34"/>
    <p:sldId id="270" r:id="rId35"/>
    <p:sldId id="278" r:id="rId36"/>
    <p:sldId id="273" r:id="rId37"/>
    <p:sldId id="306" r:id="rId38"/>
    <p:sldId id="307" r:id="rId39"/>
    <p:sldId id="308" r:id="rId40"/>
    <p:sldId id="274" r:id="rId41"/>
    <p:sldId id="275" r:id="rId42"/>
    <p:sldId id="309" r:id="rId43"/>
    <p:sldId id="310" r:id="rId44"/>
    <p:sldId id="312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4643"/>
  </p:normalViewPr>
  <p:slideViewPr>
    <p:cSldViewPr>
      <p:cViewPr varScale="1">
        <p:scale>
          <a:sx n="100" d="100"/>
          <a:sy n="100" d="100"/>
        </p:scale>
        <p:origin x="1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1255"/>
            <a:ext cx="6169868" cy="3083767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57200" y="3345021"/>
            <a:ext cx="61722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722396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9598CB-2BE5-2315-A0C7-05703CBF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318742-6AFC-76AD-7AB4-89B865CE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181BA-43FA-40BA-368B-35472EFA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9BF60-9591-C84C-B473-D2C01C08E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9458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938010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71550" y="365125"/>
            <a:ext cx="5718498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D8AB86-8CE2-C041-0E43-8416966B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D2BC33-D238-2247-504A-61D8B7B1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030875-34EA-05A1-0747-9F4BF20A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B908-8C8F-6649-82BB-223B3AFE74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91481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5AF6D0-21CE-C0D5-A89E-AF5BE063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18CE45-1026-2D11-7889-5B7B17C5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AC5E83-0C79-8FEE-E1BD-B9446214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DE3CE-6372-5B41-8D84-8386FD9303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034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5176"/>
            <a:ext cx="6172200" cy="308152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459486" y="3346704"/>
            <a:ext cx="61722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09584-6CFC-CE02-044F-11825664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AFA7E1-4C39-87FD-414A-FE3F7CAD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21A98B-ED6A-519F-0AB3-B6FD58D1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20772-F467-6C4D-A727-1986A5FFB4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726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71551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43449" y="1828801"/>
            <a:ext cx="3429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67BF51B8-A4FA-8C11-CAFF-370450C6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F5102E99-0CE1-D594-C965-8EF05B58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C54BAC45-4A1F-D463-BCBD-3830C718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AF12F-AE57-5F4F-BED1-9F4CE00DC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00667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9738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9738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4745736" y="1627258"/>
            <a:ext cx="3429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745736" y="2331720"/>
            <a:ext cx="3429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7" name="Місце для дати 3">
            <a:extLst>
              <a:ext uri="{FF2B5EF4-FFF2-40B4-BE49-F238E27FC236}">
                <a16:creationId xmlns:a16="http://schemas.microsoft.com/office/drawing/2014/main" id="{AE83E250-F28B-AE32-AA31-92D029BC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:a16="http://schemas.microsoft.com/office/drawing/2014/main" id="{F7A58593-5281-26F2-2B52-1E561144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553E5C40-67BE-A0B1-1984-792D06FF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7E4DD-2B07-EA4A-B4C2-52A910EA0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8186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дати 3">
            <a:extLst>
              <a:ext uri="{FF2B5EF4-FFF2-40B4-BE49-F238E27FC236}">
                <a16:creationId xmlns:a16="http://schemas.microsoft.com/office/drawing/2014/main" id="{C1564B0E-F027-767C-0CD1-B2D464EB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:a16="http://schemas.microsoft.com/office/drawing/2014/main" id="{034622C2-802C-6D0E-F29F-DFAF7C7E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ECC7824D-1625-9FA7-A9FE-22692284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C6141-1238-C845-B81D-8255E21E7D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5910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:a16="http://schemas.microsoft.com/office/drawing/2014/main" id="{222BC804-85F6-C3A8-993D-5D6AA1F7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:a16="http://schemas.microsoft.com/office/drawing/2014/main" id="{3305A41E-CA60-072B-3DD1-440FE62E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:a16="http://schemas.microsoft.com/office/drawing/2014/main" id="{2FC2E257-BD8B-8F1A-7EE2-427DDC64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65276-16DA-2F49-B26B-3150A9856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4594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ADE1684E-F4B4-F51E-A202-C9ED601D591C}"/>
              </a:ext>
            </a:extLst>
          </p:cNvPr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497" y="457200"/>
            <a:ext cx="2702303" cy="155448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4867" y="685800"/>
            <a:ext cx="4576665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84497" y="2101850"/>
            <a:ext cx="2702303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дати 4">
            <a:extLst>
              <a:ext uri="{FF2B5EF4-FFF2-40B4-BE49-F238E27FC236}">
                <a16:creationId xmlns:a16="http://schemas.microsoft.com/office/drawing/2014/main" id="{0A482F08-C6D5-5D2B-3C3C-DEB32240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ижнього колонтитула 5">
            <a:extLst>
              <a:ext uri="{FF2B5EF4-FFF2-40B4-BE49-F238E27FC236}">
                <a16:creationId xmlns:a16="http://schemas.microsoft.com/office/drawing/2014/main" id="{E94EB669-8461-6106-8EB5-62945118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омера слайда 6">
            <a:extLst>
              <a:ext uri="{FF2B5EF4-FFF2-40B4-BE49-F238E27FC236}">
                <a16:creationId xmlns:a16="http://schemas.microsoft.com/office/drawing/2014/main" id="{AF864754-0F0C-80C0-908E-EBAC728D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97FB-C111-FB4D-A9C2-EABA5C443C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5057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7">
            <a:extLst>
              <a:ext uri="{FF2B5EF4-FFF2-40B4-BE49-F238E27FC236}">
                <a16:creationId xmlns:a16="http://schemas.microsoft.com/office/drawing/2014/main" id="{7F793A98-7B08-8957-FCE2-ECF8006F1D34}"/>
              </a:ext>
            </a:extLst>
          </p:cNvPr>
          <p:cNvSpPr/>
          <p:nvPr/>
        </p:nvSpPr>
        <p:spPr bwMode="hidden">
          <a:xfrm>
            <a:off x="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7034" y="457200"/>
            <a:ext cx="2702052" cy="155448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-1"/>
            <a:ext cx="54864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5987034" y="2101850"/>
            <a:ext cx="2702052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156631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46D7984-7B51-47CE-63DE-7C757D5D0D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361950"/>
            <a:ext cx="72009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заголовка</a:t>
            </a:r>
          </a:p>
        </p:txBody>
      </p:sp>
      <p:sp>
        <p:nvSpPr>
          <p:cNvPr id="1027" name="Підзаголовок 2">
            <a:extLst>
              <a:ext uri="{FF2B5EF4-FFF2-40B4-BE49-F238E27FC236}">
                <a16:creationId xmlns:a16="http://schemas.microsoft.com/office/drawing/2014/main" id="{E34FE490-15DC-6152-0180-F6DBACACDB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1828800"/>
            <a:ext cx="72009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Зразок тексту</a:t>
            </a:r>
          </a:p>
          <a:p>
            <a:pPr lvl="1"/>
            <a:r>
              <a:rPr lang="uk-UA" altLang="ru-RU"/>
              <a:t>Другий рівень</a:t>
            </a:r>
          </a:p>
          <a:p>
            <a:pPr lvl="2"/>
            <a:r>
              <a:rPr lang="uk-UA" altLang="ru-RU"/>
              <a:t>Третій рівень</a:t>
            </a:r>
          </a:p>
          <a:p>
            <a:pPr lvl="3"/>
            <a:r>
              <a:rPr lang="uk-UA" altLang="ru-RU"/>
              <a:t>Четвертий рівень</a:t>
            </a:r>
          </a:p>
          <a:p>
            <a:pPr lvl="4"/>
            <a:r>
              <a:rPr lang="uk-UA" altLang="ru-RU"/>
              <a:t>П'ятий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7F7394-5EA1-4657-6E75-A5A521EA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64375" y="6384925"/>
            <a:ext cx="736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F8EC45-F60E-66CE-D3BE-45A107673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84925"/>
            <a:ext cx="457358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64F1B6-681A-A410-6542-39E7666EE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4500" y="6384925"/>
            <a:ext cx="6223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accent1"/>
                </a:solidFill>
              </a:defRPr>
            </a:lvl1pPr>
          </a:lstStyle>
          <a:p>
            <a:fld id="{A5D0A5DF-037F-6649-B787-DFB8C84E22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7" r:id="rId8"/>
    <p:sldLayoutId id="2147483758" r:id="rId9"/>
    <p:sldLayoutId id="2147483754" r:id="rId10"/>
    <p:sldLayoutId id="214748375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2_%20&#1060;&#1080;&#1079;&#1080;&#1082;&#1072;%20&#1083;&#1072;&#1079;&#1077;&#1088;&#1086;&#1074;.files/2-1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0.e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10" Type="http://schemas.openxmlformats.org/officeDocument/2006/relationships/image" Target="../media/image14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03EAFEE-DADC-273A-DCDC-4AD8EF92A9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00600" y="381000"/>
            <a:ext cx="4572000" cy="982663"/>
          </a:xfrm>
        </p:spPr>
        <p:txBody>
          <a:bodyPr/>
          <a:lstStyle/>
          <a:p>
            <a:pPr eaLnBrk="1" hangingPunct="1"/>
            <a:r>
              <a:rPr lang="uk-UA" altLang="ru-RU" b="1" i="1"/>
              <a:t>Лазери</a:t>
            </a:r>
            <a:endParaRPr lang="ru-RU" altLang="ru-RU" b="1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70413-F2FB-062A-7C67-166250B21F24}"/>
              </a:ext>
            </a:extLst>
          </p:cNvPr>
          <p:cNvSpPr txBox="1"/>
          <p:nvPr/>
        </p:nvSpPr>
        <p:spPr>
          <a:xfrm>
            <a:off x="304800" y="5943600"/>
            <a:ext cx="624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https://www.youtube.com/watch?v=DM_UONyzapw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4472C3F-D4F6-62C5-3C03-1A3FF0FB9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dirty="0"/>
              <a:t>Будова лазера</a:t>
            </a:r>
            <a:endParaRPr lang="ru-RU" altLang="ru-RU" b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5301C96-A9C6-88EC-650E-C0360EF26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ru-RU" altLang="ru-RU" i="1"/>
              <a:t>Активне середовище (серце лазера)</a:t>
            </a:r>
          </a:p>
          <a:p>
            <a:pPr algn="ctr" eaLnBrk="1" hangingPunct="1"/>
            <a:r>
              <a:rPr lang="ru-RU" altLang="ru-RU" i="1"/>
              <a:t>Система накачки (джерело енергії)</a:t>
            </a:r>
          </a:p>
          <a:p>
            <a:pPr algn="ctr" eaLnBrk="1" hangingPunct="1"/>
            <a:r>
              <a:rPr lang="ru-RU" altLang="ru-RU" i="1"/>
              <a:t>Оптичний резонатор (система дзеркал)</a:t>
            </a:r>
          </a:p>
          <a:p>
            <a:pPr eaLnBrk="1" hangingPunct="1"/>
            <a:endParaRPr lang="ru-RU" altLang="ru-RU" i="1"/>
          </a:p>
        </p:txBody>
      </p:sp>
      <p:pic>
        <p:nvPicPr>
          <p:cNvPr id="13316" name="Рисунок 5" descr="clip_image0021.gif">
            <a:extLst>
              <a:ext uri="{FF2B5EF4-FFF2-40B4-BE49-F238E27FC236}">
                <a16:creationId xmlns:a16="http://schemas.microsoft.com/office/drawing/2014/main" id="{3A4957CF-9073-EC50-AA90-6674CD164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62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2AC07B67-F562-BD5C-CA04-CD5147584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i="1"/>
              <a:t>Лазер — джерело світла. У порівнянні з іншими джерелами світла лазер має низку унікальних властивостей, пов'язаних з когерентністю і високою спрямованістю його випромінювання. Випромінювання «нелазерних» джерел світла не має цих особливостей.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i="1"/>
              <a:t>«Серце лазера» — його активний елемент. В одних лазерів це кристалічний або скляний стрижень циліндричної форми. В інших — запаяна скляна трубка, всередині якої перебуває спеціально підібрана газова суміш. В третіх — кювета зі спеціальною рідиною.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i="1"/>
              <a:t>При нагріванні будь-яке тіло починає випромінювати тепло. Однак випромінювання теплового джерела поширюється в усіх напрямках, тобто заповнює тілесний кут 4π стерадіан. Формування спрямованого пучка від такого джерела, здійснюване за допомогою системи діафрагм або оптичних систем, що складаються з лінз і дзеркал, завжди супроводжується втратою енергії. Жодна оптична система не дозволяє одержати на поверхні освітлюваного об'єкта потужність випромінювання більшу, ніж у самім джерелі світла.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934AAB3-84ED-D385-D354-EC953A32C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700" y="-79375"/>
            <a:ext cx="7200900" cy="1069975"/>
          </a:xfrm>
        </p:spPr>
        <p:txBody>
          <a:bodyPr/>
          <a:lstStyle/>
          <a:p>
            <a:pPr eaLnBrk="1" hangingPunct="1"/>
            <a:r>
              <a:rPr lang="uk-UA" altLang="ru-RU" b="1" dirty="0"/>
              <a:t>Робота лазерів</a:t>
            </a:r>
            <a:endParaRPr lang="ru-RU" altLang="ru-RU" b="1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107DAF4-063A-0AA3-6FFB-9B812AEC4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410450" cy="5186363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900" dirty="0"/>
              <a:t>Збуджений атом може мимовільно перейти на один з нижчих рівнів енергії, </a:t>
            </a:r>
            <a:r>
              <a:rPr lang="uk-UA" sz="2900" dirty="0" err="1"/>
              <a:t>випромінивши</a:t>
            </a:r>
            <a:r>
              <a:rPr lang="uk-UA" sz="2900" dirty="0"/>
              <a:t> при цьому квант світла. Світлові хвилі, випромінювані нагрітими тілами, формуються саме в результаті таких спонтанних переходів атомів і молекул. Спонтанне випромінювання різних атомів некогерентне. Однак, крім спонтанного випромінювання, існують випромінювальні акти іншого роду. Щоб створити лазер або оптичний квантовий генератор — джерело когерентного світла необхідно: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900" dirty="0"/>
              <a:t>- робоча речовина з інверсною заселеністю. Тільки тоді можна одержати підсилення світла за рахунок вимушених переходів.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900" dirty="0"/>
              <a:t>- робочу речовину слід помістити між дзеркалами, які здійснюють зворотний зв'язок.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uk-UA" sz="2900" dirty="0"/>
              <a:t>- підсилення дає робоча речовина, а отже, число збуджених атомів або молекул у робочій речовині повинне бути більшим від певного порогового значення, що залежить від коефіцієнта відбиття напівпрозорого дзеркала.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i="1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626A400B-93A9-9AAB-F31F-2CB826343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533400"/>
            <a:ext cx="7200900" cy="43481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altLang="ru-UA" sz="2400" b="1" dirty="0">
                <a:solidFill>
                  <a:srgbClr val="00B050"/>
                </a:solidFill>
              </a:rPr>
              <a:t>Властивості лазерного випромінювання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>
                <a:solidFill>
                  <a:srgbClr val="00B050"/>
                </a:solidFill>
              </a:rPr>
              <a:t>1)</a:t>
            </a:r>
            <a:r>
              <a:rPr lang="uk-UA" altLang="ru-UA" sz="2400" dirty="0">
                <a:solidFill>
                  <a:srgbClr val="00B050"/>
                </a:solidFill>
              </a:rPr>
              <a:t> </a:t>
            </a:r>
            <a:r>
              <a:rPr lang="uk-UA" altLang="ru-UA" sz="2400" b="1" i="1" dirty="0">
                <a:solidFill>
                  <a:srgbClr val="00B050"/>
                </a:solidFill>
              </a:rPr>
              <a:t>Висока ступінь монохроматичності.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UA" sz="2400" b="1" i="1" dirty="0">
                <a:solidFill>
                  <a:srgbClr val="FF0000"/>
                </a:solidFill>
              </a:rPr>
              <a:t>   </a:t>
            </a:r>
            <a:r>
              <a:rPr lang="uk-UA" altLang="ru-UA" sz="2000" b="1" i="1" dirty="0"/>
              <a:t>На практиці в спеціальних умовах вдається добитися, щоб відносна ширина спектральної лінії лазерного випромінювання в 10</a:t>
            </a:r>
            <a:r>
              <a:rPr lang="uk-UA" altLang="ru-UA" sz="2000" b="1" i="1" baseline="30000" dirty="0"/>
              <a:t>7</a:t>
            </a:r>
            <a:r>
              <a:rPr lang="uk-UA" altLang="ru-UA" sz="2000" b="1" i="1" dirty="0"/>
              <a:t> - 10</a:t>
            </a:r>
            <a:r>
              <a:rPr lang="uk-UA" altLang="ru-UA" sz="2000" b="1" i="1" baseline="30000" dirty="0"/>
              <a:t>8</a:t>
            </a:r>
            <a:r>
              <a:rPr lang="uk-UA" altLang="ru-UA" sz="2000" b="1" i="1" dirty="0"/>
              <a:t> разів була меншою за ширину найвужчих ліній спонтанного випромінювання, які спостерігаються в природі.</a:t>
            </a:r>
            <a:r>
              <a:rPr lang="ru-RU" altLang="ru-UA" sz="2400" dirty="0"/>
              <a:t> </a:t>
            </a:r>
            <a:endParaRPr lang="uk-UA" altLang="ru-UA" sz="2400" b="1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UA" sz="2400" b="1" i="1" dirty="0">
                <a:solidFill>
                  <a:srgbClr val="00B050"/>
                </a:solidFill>
              </a:rPr>
              <a:t>2) Когерентність.</a:t>
            </a:r>
          </a:p>
          <a:p>
            <a:pPr>
              <a:lnSpc>
                <a:spcPct val="90000"/>
              </a:lnSpc>
            </a:pPr>
            <a:r>
              <a:rPr lang="uk-UA" altLang="ru-UA" sz="2400" b="1" i="1" dirty="0">
                <a:solidFill>
                  <a:srgbClr val="00B050"/>
                </a:solidFill>
              </a:rPr>
              <a:t>3) Вузька спрямованість.</a:t>
            </a:r>
          </a:p>
          <a:p>
            <a:pPr>
              <a:lnSpc>
                <a:spcPct val="90000"/>
              </a:lnSpc>
            </a:pPr>
            <a:r>
              <a:rPr lang="uk-UA" altLang="ru-UA" sz="2000" b="1" i="1" dirty="0"/>
              <a:t>В лазері вдається одержати розбіжність променю менше 10</a:t>
            </a:r>
            <a:r>
              <a:rPr lang="uk-UA" altLang="ru-UA" sz="2000" b="1" i="1" baseline="30000" dirty="0"/>
              <a:t>-4 </a:t>
            </a:r>
            <a:r>
              <a:rPr lang="uk-UA" altLang="ru-UA" sz="2000" b="1" i="1" dirty="0"/>
              <a:t>радіани, тобто на рівні кутових секунд.</a:t>
            </a:r>
            <a:r>
              <a:rPr lang="ru-RU" altLang="ru-UA" sz="2000" dirty="0"/>
              <a:t> </a:t>
            </a:r>
            <a:endParaRPr lang="uk-UA" altLang="ru-UA" sz="2000" b="1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UA" sz="2400" b="1" i="1" dirty="0">
                <a:solidFill>
                  <a:srgbClr val="00B050"/>
                </a:solidFill>
              </a:rPr>
              <a:t>4) Висока густина потужності.</a:t>
            </a:r>
            <a:endParaRPr lang="ru-RU" altLang="ru-UA" sz="2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10193CB-064B-0671-262E-3E68F31E6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i="1"/>
              <a:t>Класифікація </a:t>
            </a:r>
            <a:endParaRPr lang="ru-RU" altLang="ru-RU" b="1" i="1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047D6B4-29D8-1E84-3BC2-E98A57B12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2400" i="1" u="sng"/>
              <a:t>За схемами функціонування</a:t>
            </a:r>
          </a:p>
          <a:p>
            <a:pPr eaLnBrk="1" hangingPunct="1">
              <a:buFontTx/>
              <a:buNone/>
            </a:pPr>
            <a:endParaRPr lang="uk-UA" altLang="ru-RU" i="1" u="sng"/>
          </a:p>
          <a:p>
            <a:pPr eaLnBrk="1" hangingPunct="1">
              <a:buFontTx/>
              <a:buNone/>
            </a:pPr>
            <a:endParaRPr lang="uk-UA" altLang="ru-RU"/>
          </a:p>
          <a:p>
            <a:pPr eaLnBrk="1" hangingPunct="1">
              <a:buFontTx/>
              <a:buNone/>
            </a:pPr>
            <a:endParaRPr lang="uk-UA" altLang="ru-RU"/>
          </a:p>
          <a:p>
            <a:pPr eaLnBrk="1" hangingPunct="1">
              <a:buFontTx/>
              <a:buNone/>
            </a:pPr>
            <a:r>
              <a:rPr lang="uk-UA" altLang="ru-RU" i="1"/>
              <a:t>3-рівневі                       квазі-4-рівневі</a:t>
            </a:r>
            <a:r>
              <a:rPr lang="uk-UA" altLang="ru-RU"/>
              <a:t>                       </a:t>
            </a:r>
            <a:r>
              <a:rPr lang="uk-UA" altLang="ru-RU" i="1"/>
              <a:t>4-рівневі</a:t>
            </a:r>
            <a:endParaRPr lang="ru-RU" altLang="ru-RU" i="1"/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8EDAF7B7-94B5-E59A-5C68-7E6548B70D4F}"/>
              </a:ext>
            </a:extLst>
          </p:cNvPr>
          <p:cNvSpPr>
            <a:spLocks noChangeArrowheads="1"/>
          </p:cNvSpPr>
          <p:nvPr/>
        </p:nvSpPr>
        <p:spPr bwMode="auto">
          <a:xfrm rot="7340847">
            <a:off x="1525588" y="2835275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5F4DD9B8-2BFC-054A-2EF8-4285063D977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4300" y="2857500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5BDCA351-06A0-FED7-A34A-2E83A5CC1900}"/>
              </a:ext>
            </a:extLst>
          </p:cNvPr>
          <p:cNvSpPr>
            <a:spLocks noChangeArrowheads="1"/>
          </p:cNvSpPr>
          <p:nvPr/>
        </p:nvSpPr>
        <p:spPr bwMode="auto">
          <a:xfrm rot="3870146">
            <a:off x="6276975" y="2778125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DD0452BA-5573-4F19-39AE-4586F1918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609600"/>
            <a:ext cx="7200900" cy="4348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2400" i="1" u="sng"/>
              <a:t>За агрегатним станом</a:t>
            </a:r>
          </a:p>
          <a:p>
            <a:pPr eaLnBrk="1" hangingPunct="1">
              <a:buFontTx/>
              <a:buNone/>
            </a:pPr>
            <a:endParaRPr lang="uk-UA" altLang="ru-RU"/>
          </a:p>
          <a:p>
            <a:pPr eaLnBrk="1" hangingPunct="1">
              <a:buFontTx/>
              <a:buNone/>
            </a:pPr>
            <a:endParaRPr lang="uk-UA" altLang="ru-RU"/>
          </a:p>
          <a:p>
            <a:pPr eaLnBrk="1" hangingPunct="1">
              <a:buFontTx/>
              <a:buNone/>
            </a:pPr>
            <a:endParaRPr lang="uk-UA" altLang="ru-RU"/>
          </a:p>
          <a:p>
            <a:pPr eaLnBrk="1" hangingPunct="1">
              <a:buFontTx/>
              <a:buNone/>
            </a:pPr>
            <a:r>
              <a:rPr lang="uk-UA" altLang="ru-RU" i="1"/>
              <a:t>          газові                             рідинні                  твердотільні</a:t>
            </a:r>
            <a:endParaRPr lang="ru-RU" altLang="ru-RU" i="1"/>
          </a:p>
        </p:txBody>
      </p:sp>
      <p:sp>
        <p:nvSpPr>
          <p:cNvPr id="10243" name="AutoShape 4">
            <a:extLst>
              <a:ext uri="{FF2B5EF4-FFF2-40B4-BE49-F238E27FC236}">
                <a16:creationId xmlns:a16="http://schemas.microsoft.com/office/drawing/2014/main" id="{F8C68C48-5097-CD1B-F464-C8CE832740A9}"/>
              </a:ext>
            </a:extLst>
          </p:cNvPr>
          <p:cNvSpPr>
            <a:spLocks noChangeArrowheads="1"/>
          </p:cNvSpPr>
          <p:nvPr/>
        </p:nvSpPr>
        <p:spPr bwMode="auto">
          <a:xfrm rot="7318025">
            <a:off x="1674813" y="1617663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AutoShape 5">
            <a:extLst>
              <a:ext uri="{FF2B5EF4-FFF2-40B4-BE49-F238E27FC236}">
                <a16:creationId xmlns:a16="http://schemas.microsoft.com/office/drawing/2014/main" id="{67824B60-9148-0744-7C12-2B62ACF1F0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6700" y="1714500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5" name="AutoShape 6">
            <a:extLst>
              <a:ext uri="{FF2B5EF4-FFF2-40B4-BE49-F238E27FC236}">
                <a16:creationId xmlns:a16="http://schemas.microsoft.com/office/drawing/2014/main" id="{E4160892-0785-61EF-8714-6871396A3093}"/>
              </a:ext>
            </a:extLst>
          </p:cNvPr>
          <p:cNvSpPr>
            <a:spLocks noChangeArrowheads="1"/>
          </p:cNvSpPr>
          <p:nvPr/>
        </p:nvSpPr>
        <p:spPr bwMode="auto">
          <a:xfrm rot="4065059">
            <a:off x="6175375" y="1641475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46" name="Рисунок 7" descr="311465.png">
            <a:extLst>
              <a:ext uri="{FF2B5EF4-FFF2-40B4-BE49-F238E27FC236}">
                <a16:creationId xmlns:a16="http://schemas.microsoft.com/office/drawing/2014/main" id="{85AB513A-E28B-BFD3-AC96-2A711F8DE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8" descr="default.jpeg">
            <a:extLst>
              <a:ext uri="{FF2B5EF4-FFF2-40B4-BE49-F238E27FC236}">
                <a16:creationId xmlns:a16="http://schemas.microsoft.com/office/drawing/2014/main" id="{FC3A298A-04EE-AA37-D361-F672E25C9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574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9" descr="Laser.jpg">
            <a:extLst>
              <a:ext uri="{FF2B5EF4-FFF2-40B4-BE49-F238E27FC236}">
                <a16:creationId xmlns:a16="http://schemas.microsoft.com/office/drawing/2014/main" id="{AE9915EC-BDA4-C707-9637-486740790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A5B983E4-477B-8F62-A891-594A1B029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2400" i="1" u="sng"/>
              <a:t>За методом отримання інверсії</a:t>
            </a:r>
          </a:p>
          <a:p>
            <a:pPr eaLnBrk="1" hangingPunct="1">
              <a:buFontTx/>
              <a:buNone/>
            </a:pPr>
            <a:endParaRPr lang="uk-UA" altLang="ru-RU" i="1" u="sng"/>
          </a:p>
          <a:p>
            <a:pPr eaLnBrk="1" hangingPunct="1">
              <a:buFontTx/>
              <a:buNone/>
            </a:pPr>
            <a:endParaRPr lang="uk-UA" altLang="ru-RU" i="1"/>
          </a:p>
          <a:p>
            <a:pPr eaLnBrk="1" hangingPunct="1">
              <a:buFontTx/>
              <a:buNone/>
            </a:pPr>
            <a:endParaRPr lang="uk-UA" altLang="ru-RU" i="1"/>
          </a:p>
          <a:p>
            <a:pPr eaLnBrk="1" hangingPunct="1">
              <a:buFontTx/>
              <a:buNone/>
            </a:pPr>
            <a:r>
              <a:rPr lang="uk-UA" altLang="ru-RU" i="1"/>
              <a:t> електронною                                                                           оптичною</a:t>
            </a:r>
          </a:p>
          <a:p>
            <a:pPr eaLnBrk="1" hangingPunct="1">
              <a:buFontTx/>
              <a:buNone/>
            </a:pPr>
            <a:r>
              <a:rPr lang="uk-UA" altLang="ru-RU" i="1"/>
              <a:t> накачкою                                                                                    накачкою</a:t>
            </a:r>
          </a:p>
          <a:p>
            <a:pPr eaLnBrk="1" hangingPunct="1">
              <a:buFontTx/>
              <a:buNone/>
            </a:pPr>
            <a:r>
              <a:rPr lang="uk-UA" altLang="ru-RU" i="1"/>
              <a:t>                                 хімічною                         тепловою</a:t>
            </a:r>
          </a:p>
          <a:p>
            <a:pPr eaLnBrk="1" hangingPunct="1">
              <a:buFontTx/>
              <a:buNone/>
            </a:pPr>
            <a:r>
              <a:rPr lang="uk-UA" altLang="ru-RU" i="1"/>
              <a:t>                                 накачкою                       накачкою</a:t>
            </a:r>
          </a:p>
          <a:p>
            <a:pPr algn="ctr" eaLnBrk="1" hangingPunct="1">
              <a:buFontTx/>
              <a:buNone/>
            </a:pPr>
            <a:endParaRPr lang="ru-RU" altLang="ru-RU" i="1"/>
          </a:p>
        </p:txBody>
      </p:sp>
      <p:sp>
        <p:nvSpPr>
          <p:cNvPr id="11267" name="AutoShape 4">
            <a:extLst>
              <a:ext uri="{FF2B5EF4-FFF2-40B4-BE49-F238E27FC236}">
                <a16:creationId xmlns:a16="http://schemas.microsoft.com/office/drawing/2014/main" id="{207C6C39-AD70-67E9-2084-24B319F354B3}"/>
              </a:ext>
            </a:extLst>
          </p:cNvPr>
          <p:cNvSpPr>
            <a:spLocks noChangeArrowheads="1"/>
          </p:cNvSpPr>
          <p:nvPr/>
        </p:nvSpPr>
        <p:spPr bwMode="auto">
          <a:xfrm rot="6886509">
            <a:off x="1317625" y="1789113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8" name="AutoShape 5">
            <a:extLst>
              <a:ext uri="{FF2B5EF4-FFF2-40B4-BE49-F238E27FC236}">
                <a16:creationId xmlns:a16="http://schemas.microsoft.com/office/drawing/2014/main" id="{5817AE05-782B-EE48-B731-C34FC14CBD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09800" y="2514600"/>
            <a:ext cx="1905000" cy="228600"/>
          </a:xfrm>
          <a:prstGeom prst="rightArrow">
            <a:avLst>
              <a:gd name="adj1" fmla="val 50000"/>
              <a:gd name="adj2" fmla="val 2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AutoShape 6">
            <a:extLst>
              <a:ext uri="{FF2B5EF4-FFF2-40B4-BE49-F238E27FC236}">
                <a16:creationId xmlns:a16="http://schemas.microsoft.com/office/drawing/2014/main" id="{816A9EDF-E33E-5CD7-B96E-0226AE0B60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62500" y="2552700"/>
            <a:ext cx="1981200" cy="228600"/>
          </a:xfrm>
          <a:prstGeom prst="rightArrow">
            <a:avLst>
              <a:gd name="adj1" fmla="val 50000"/>
              <a:gd name="adj2" fmla="val 2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7">
            <a:extLst>
              <a:ext uri="{FF2B5EF4-FFF2-40B4-BE49-F238E27FC236}">
                <a16:creationId xmlns:a16="http://schemas.microsoft.com/office/drawing/2014/main" id="{37AFB11E-ED4B-D01C-9A5B-E2B6AE189B45}"/>
              </a:ext>
            </a:extLst>
          </p:cNvPr>
          <p:cNvSpPr>
            <a:spLocks noChangeArrowheads="1"/>
          </p:cNvSpPr>
          <p:nvPr/>
        </p:nvSpPr>
        <p:spPr bwMode="auto">
          <a:xfrm rot="4370284">
            <a:off x="6743700" y="1800225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A09A30C-240B-CF2B-BD9B-8F60D3C9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0"/>
            <a:ext cx="7200900" cy="1752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розповсюдженою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 </a:t>
            </a:r>
            <a:r>
              <a:rPr lang="ru-RU" dirty="0" err="1"/>
              <a:t>класифікація</a:t>
            </a:r>
            <a:r>
              <a:rPr lang="ru-RU" dirty="0"/>
              <a:t> за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активного </a:t>
            </a:r>
            <a:r>
              <a:rPr lang="ru-RU" dirty="0" err="1"/>
              <a:t>середовища</a:t>
            </a:r>
            <a:r>
              <a:rPr lang="ru-RU" dirty="0"/>
              <a:t>: 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956594F-811E-DEDC-212F-21E3F0AF46E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90600" y="2133600"/>
            <a:ext cx="3429000" cy="43481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твердотільні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напівпровідникові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волоконні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газові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іонні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молекулярні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рідинні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газодинамічні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хімічні</a:t>
            </a:r>
            <a:endParaRPr lang="ru-RU" i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i="1" dirty="0"/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315059C1-61D5-5374-D625-8C65787FF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3450" y="2057400"/>
            <a:ext cx="3429000" cy="4348163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ексимерні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лазери</a:t>
            </a:r>
            <a:r>
              <a:rPr lang="ru-RU" i="1" dirty="0"/>
              <a:t> на центрах </a:t>
            </a:r>
            <a:r>
              <a:rPr lang="ru-RU" i="1" dirty="0" err="1"/>
              <a:t>забарвлення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фотодисоціаційні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лазери</a:t>
            </a:r>
            <a:r>
              <a:rPr lang="ru-RU" i="1" dirty="0"/>
              <a:t> на </a:t>
            </a:r>
            <a:r>
              <a:rPr lang="ru-RU" i="1" dirty="0" err="1"/>
              <a:t>вільних</a:t>
            </a:r>
            <a:r>
              <a:rPr lang="ru-RU" i="1" dirty="0"/>
              <a:t> </a:t>
            </a:r>
            <a:r>
              <a:rPr lang="ru-RU" i="1" dirty="0" err="1"/>
              <a:t>електронах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рентгенівські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лазери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перебудовою</a:t>
            </a:r>
            <a:r>
              <a:rPr lang="ru-RU" i="1" dirty="0"/>
              <a:t> </a:t>
            </a:r>
            <a:r>
              <a:rPr lang="ru-RU" i="1" dirty="0" err="1"/>
              <a:t>довжини</a:t>
            </a:r>
            <a:r>
              <a:rPr lang="ru-RU" i="1" dirty="0"/>
              <a:t> </a:t>
            </a:r>
            <a:r>
              <a:rPr lang="ru-RU" i="1" dirty="0" err="1"/>
              <a:t>хвилі</a:t>
            </a:r>
            <a:r>
              <a:rPr lang="ru-RU" i="1" dirty="0"/>
              <a:t> </a:t>
            </a:r>
            <a:r>
              <a:rPr lang="ru-RU" i="1" dirty="0" err="1"/>
              <a:t>генерації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раманівські</a:t>
            </a:r>
            <a:endParaRPr lang="ru-RU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i="1" dirty="0" err="1"/>
              <a:t>параметричні</a:t>
            </a:r>
            <a:endParaRPr lang="ru-RU" i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9A7BD-3D6E-3266-C7C8-5771F123566C}"/>
              </a:ext>
            </a:extLst>
          </p:cNvPr>
          <p:cNvSpPr txBox="1"/>
          <p:nvPr/>
        </p:nvSpPr>
        <p:spPr>
          <a:xfrm>
            <a:off x="381000" y="152400"/>
            <a:ext cx="83820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effectLst/>
                <a:latin typeface="+mn-lt"/>
              </a:rPr>
              <a:t>Газові лазери (СО</a:t>
            </a:r>
            <a:r>
              <a:rPr lang="uk-UA" sz="2800" b="1" i="0" baseline="-25000" dirty="0">
                <a:effectLst/>
                <a:latin typeface="+mn-lt"/>
              </a:rPr>
              <a:t>2</a:t>
            </a:r>
            <a:r>
              <a:rPr lang="uk-UA" sz="2800" b="1" i="0" dirty="0">
                <a:effectLst/>
                <a:latin typeface="+mn-lt"/>
              </a:rPr>
              <a:t>)</a:t>
            </a:r>
          </a:p>
          <a:p>
            <a:pPr algn="just"/>
            <a:endParaRPr lang="uk-UA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газу в лазері в якості активного середовища, має дуже важливу якість – це висока оптична однорідність, тобто промінь світла в газі розсіюється і спотворюється в найменшій мірі. Лазер на основі газу характеризується високою спрямованістю і монохроматичністю випромінювання, а також може працювати в безперервному режимі. Набагато підвищити потужність газового лазера можна при використанні різних методів збудження і збільшення тиск газу. Тому дані лазери найбільш часто використовуються там, де необхідна дуже висока спрямованість і монохроматичність променю. Найперший газовий лазер був створений в 1960 році на основі суміші гелію і неону, який до цього дня залишається найбільш поширеним. Після цього було створено, і ще в процесі створення, безліч найрізноманітніших газових лазерів, де використовуються квантові переходи нейтральних іонів, атомів і молекул в різних діапазонах спектру світлового променю (від ультрафіолетового до інфрачервоного, і навіть рентгенівського випромінювання)</a:t>
            </a:r>
          </a:p>
        </p:txBody>
      </p:sp>
    </p:spTree>
    <p:extLst>
      <p:ext uri="{BB962C8B-B14F-4D97-AF65-F5344CB8AC3E}">
        <p14:creationId xmlns:p14="http://schemas.microsoft.com/office/powerpoint/2010/main" val="272188350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E3E06-5039-5073-5329-777EC80CE05D}"/>
              </a:ext>
            </a:extLst>
          </p:cNvPr>
          <p:cNvSpPr txBox="1"/>
          <p:nvPr/>
        </p:nvSpPr>
        <p:spPr>
          <a:xfrm>
            <a:off x="533400" y="76200"/>
            <a:ext cx="8229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effectLst/>
                <a:latin typeface="+mn-lt"/>
                <a:cs typeface="Times New Roman" panose="02020603050405020304" pitchFamily="18" charset="0"/>
              </a:rPr>
              <a:t>Напівпровідникові лазери</a:t>
            </a:r>
          </a:p>
          <a:p>
            <a:pPr algn="ctr"/>
            <a:endParaRPr lang="uk-UA" sz="2800" b="1" i="0" dirty="0">
              <a:effectLst/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лазери працюють у видимому й інфрачервоному діапазонах. Мають ряд унікальних характеристик, які роблять їх особливо цінними на практиці. Напівпровідникові інжекційні лазери характеризуються високим, майже 100% ККД переходом електричної енергії в когерентне (вимушене) випромінювання; малим ступенем інерційності; можуть працювати в безперервному режимі; мають досить просту конструкцію; мають можливість перебудови довжини хвилі випромінювання, а також велика кількість напівпровідників, які можуть безперервно перекривати хвилі в діапазоні 0.32 – 32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 напівпровідникові лазери мають і свої недоліки – слабка спрямованість випромінювання, яка пов’язана з їх невеликим розміром; складності при отриманні високої монохроматичності випромінювання, що обумовлено великою шириною спектру спонтанного випромінювання на робочих рекомбінаційних переходах.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лазери використовуються тоді, коли не особливо важлива когерентність і спрямованість хвильових процесів, але потрібні малі розміри і високий ККД лазера.</a:t>
            </a:r>
          </a:p>
        </p:txBody>
      </p:sp>
    </p:spTree>
    <p:extLst>
      <p:ext uri="{BB962C8B-B14F-4D97-AF65-F5344CB8AC3E}">
        <p14:creationId xmlns:p14="http://schemas.microsoft.com/office/powerpoint/2010/main" val="32109051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6CFD4578-F856-C095-A0C2-BF73D991A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  <a:noFill/>
        </p:spPr>
        <p:txBody>
          <a:bodyPr lIns="0" tIns="0" rIns="0" bIns="0"/>
          <a:lstStyle/>
          <a:p>
            <a:r>
              <a:rPr lang="uk-UA" altLang="ru-UA" sz="2000" dirty="0">
                <a:latin typeface="Bookman Old Style" panose="02050604050505020204" pitchFamily="18" charset="0"/>
              </a:rPr>
              <a:t>Слово "лазер" складене з початкових букв в англійському словосполученні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Light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Amplification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by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Stimulated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Emission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of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ru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Radiation</a:t>
            </a:r>
            <a:r>
              <a:rPr lang="uk-UA" altLang="ru-UA" sz="2000" dirty="0">
                <a:latin typeface="Bookman Old Style" panose="02050604050505020204" pitchFamily="18" charset="0"/>
              </a:rPr>
              <a:t>, що українською означає: посилення світла за допомогою змушеного випромінювання. </a:t>
            </a:r>
            <a:r>
              <a:rPr lang="uk-UA" altLang="ru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Коротка історія створення лазера:</a:t>
            </a:r>
            <a:r>
              <a:rPr lang="uk-UA" altLang="ru-UA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</a:p>
          <a:p>
            <a:r>
              <a:rPr lang="uk-UA" altLang="ru-UA" sz="2000" dirty="0">
                <a:latin typeface="Bookman Old Style" panose="02050604050505020204" pitchFamily="18" charset="0"/>
              </a:rPr>
              <a:t>1917 р.- Ейнштейн вводить поняття “змушене випромінювання”</a:t>
            </a:r>
          </a:p>
          <a:p>
            <a:r>
              <a:rPr lang="uk-UA" altLang="ru-UA" sz="2000" dirty="0">
                <a:latin typeface="Bookman Old Style" panose="02050604050505020204" pitchFamily="18" charset="0"/>
              </a:rPr>
              <a:t>1939 р. – Фабрикант вказав на можливість використання змушеного випромінювання для підсилення електромагнітного випромінювання при його проходженні через речовину.</a:t>
            </a:r>
            <a:r>
              <a:rPr lang="ru-RU" altLang="ru-UA" sz="2000" dirty="0">
                <a:latin typeface="Bookman Old Style" panose="02050604050505020204" pitchFamily="18" charset="0"/>
              </a:rPr>
              <a:t> </a:t>
            </a:r>
          </a:p>
          <a:p>
            <a:r>
              <a:rPr lang="uk-UA" altLang="ru-UA" sz="2000" dirty="0">
                <a:latin typeface="Bookman Old Style" panose="02050604050505020204" pitchFamily="18" charset="0"/>
              </a:rPr>
              <a:t>1952 р. -  радянські фізики Басов і Прохоров (</a:t>
            </a:r>
            <a:r>
              <a:rPr lang="uk-UA" altLang="ru-UA" sz="2000" dirty="0" err="1">
                <a:latin typeface="Bookman Old Style" panose="02050604050505020204" pitchFamily="18" charset="0"/>
              </a:rPr>
              <a:t>Таунс</a:t>
            </a:r>
            <a:r>
              <a:rPr lang="uk-UA" altLang="ru-UA" sz="2000" dirty="0">
                <a:latin typeface="Bookman Old Style" panose="02050604050505020204" pitchFamily="18" charset="0"/>
              </a:rPr>
              <a:t> – США) зробили висновок про принципову можливість створення підсилювача випромінювання у СВЧ діапазоні.</a:t>
            </a:r>
          </a:p>
          <a:p>
            <a:r>
              <a:rPr lang="uk-UA" altLang="ru-UA" sz="2000" dirty="0">
                <a:latin typeface="Bookman Old Style" panose="02050604050505020204" pitchFamily="18" charset="0"/>
              </a:rPr>
              <a:t>1960 р.  - Т. </a:t>
            </a:r>
            <a:r>
              <a:rPr lang="uk-UA" altLang="ru-UA" sz="2000" b="1" dirty="0" err="1">
                <a:latin typeface="Bookman Old Style" panose="02050604050505020204" pitchFamily="18" charset="0"/>
              </a:rPr>
              <a:t>Мейман</a:t>
            </a:r>
            <a:r>
              <a:rPr lang="uk-UA" altLang="ru-UA" sz="2000" dirty="0">
                <a:latin typeface="Bookman Old Style" panose="02050604050505020204" pitchFamily="18" charset="0"/>
              </a:rPr>
              <a:t> створив перший у світі рубіновий лазер</a:t>
            </a:r>
            <a:r>
              <a:rPr lang="ru-RU" altLang="ru-UA" sz="20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1E985-AD0B-5AD0-FCEE-C1B15EBED98D}"/>
              </a:ext>
            </a:extLst>
          </p:cNvPr>
          <p:cNvSpPr txBox="1"/>
          <p:nvPr/>
        </p:nvSpPr>
        <p:spPr>
          <a:xfrm>
            <a:off x="342900" y="404812"/>
            <a:ext cx="845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-джерело когерентного, монохроматичного 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вузькоспрямованого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електромагнітного випромінювання оптичного діапазону, яке характеризується великою густиною енергії.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2542B-FEAD-07BA-3E0C-26668CF3ECE1}"/>
              </a:ext>
            </a:extLst>
          </p:cNvPr>
          <p:cNvSpPr txBox="1"/>
          <p:nvPr/>
        </p:nvSpPr>
        <p:spPr>
          <a:xfrm>
            <a:off x="304800" y="381000"/>
            <a:ext cx="8534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0" dirty="0">
                <a:effectLst/>
                <a:latin typeface="+mn-lt"/>
                <a:cs typeface="Times New Roman" panose="02020603050405020304" pitchFamily="18" charset="0"/>
              </a:rPr>
              <a:t>Рідинні лазери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рідинних лазерах активним середовищем є рідина. Важливою характеристикою даного лазера є можливість отримання великої енергії і потужності випромінювання при імпульсному і безперервному режимах роботи, застосовуючи циркуляцію використовуваної рідини для її охолодження. На даний момент особливо поширені рідинні лазери, що працюють на неорганічних активних рідинах або на розчинах органічних барвників.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Рідинні лазери на неорганічних активних рідинах характеризуються великою імпульсною енергією при значній середній потужності і випромінюванням з вузьким спектром частот.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Рідинні лазери, що працюють на розчинах органічних барвників, можуть працювати в широкому діапазоні випромінювання. Перекрити весь видимий спектр випромінювання, і навіть частину інфрачервоного ділянки можна, лише, замінивши барвник. Для накачування активного середовища в даному рідинному лазері використовуються, найчастіше,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твердотільні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лазери. Деякі барвники можуть накачуватися при впливі на них особливих імпульсних газосвітних ламп, з більш короткими інтенсивними спалахами білого кольору, ніж в звичайних імпульсних лампах.</a:t>
            </a:r>
          </a:p>
          <a:p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789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D1A11-4157-A010-16F5-D618772D9031}"/>
              </a:ext>
            </a:extLst>
          </p:cNvPr>
          <p:cNvSpPr txBox="1"/>
          <p:nvPr/>
        </p:nvSpPr>
        <p:spPr>
          <a:xfrm>
            <a:off x="76200" y="-12700"/>
            <a:ext cx="86868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dirty="0" err="1">
                <a:effectLst/>
                <a:latin typeface="+mn-lt"/>
                <a:cs typeface="Times New Roman" panose="02020603050405020304" pitchFamily="18" charset="0"/>
              </a:rPr>
              <a:t>Твердотільні</a:t>
            </a:r>
            <a:r>
              <a:rPr lang="uk-UA" sz="2400" b="1" i="0" dirty="0">
                <a:effectLst/>
                <a:latin typeface="+mn-lt"/>
                <a:cs typeface="Times New Roman" panose="02020603050405020304" pitchFamily="18" charset="0"/>
              </a:rPr>
              <a:t> лазери</a:t>
            </a:r>
          </a:p>
          <a:p>
            <a:pPr algn="ctr"/>
            <a:endParaRPr lang="uk-UA" sz="2400" b="1" i="0" dirty="0">
              <a:effectLst/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сьогоднішній день створено багато різних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твердотільних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лазерів, які можуть працювати і в імпульсному і в безперервному режимі випромінювання.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 зустрічаються лазери на рубіні і неодимовому склі, які є одними з найпотужніших імпульсних лазерів.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Неодимовий лазер може мати досить великий (довжиною до 100 см і діаметром 4-5 см) і оптично однорідний стрижень, який може дати імпульс генерації енергії 1000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час ~ 10-3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Працюють неодимові лазери на довжині хвилі ℓ = 1,06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мкм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Лазер на рубіні може видати повну енергію імпульсу генерації в сотні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тривалості імпульсу 10-3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найбільш широко використовуваних в даний час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твердотільних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лазерів є лазер, в якому матрицею служить ітрій-алюмінієвий гранат, а активатором – іони неодиму. Лазер має порівняно низький поріг збудження і високу теплопровідність, що дозволяє реалізувати генерацію при великій частоті проходження імпульсів, а також генерацію в безперервному режимі, ККД лазера порівняно високий. Електрооптичний ККД </a:t>
            </a:r>
            <a:r>
              <a:rPr lang="uk-UA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твердотільних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лазерів з використанням лампового накачування активних елементів 1 -3%.</a:t>
            </a:r>
          </a:p>
          <a:p>
            <a:pPr algn="ctr"/>
            <a:b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7074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16DAF7-1EE3-C4EF-D0FA-454B81F2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5724"/>
            <a:ext cx="7200900" cy="1069975"/>
          </a:xfrm>
        </p:spPr>
        <p:txBody>
          <a:bodyPr/>
          <a:lstStyle/>
          <a:p>
            <a:r>
              <a:rPr lang="uk-UA" altLang="ru-UA" b="1" dirty="0">
                <a:solidFill>
                  <a:srgbClr val="00B050"/>
                </a:solidFill>
              </a:rPr>
              <a:t>Рубіновий лазер</a:t>
            </a:r>
            <a:endParaRPr lang="ru-RU" altLang="ru-UA" b="1" dirty="0">
              <a:solidFill>
                <a:srgbClr val="00B050"/>
              </a:solidFill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706F5CBE-F720-982B-27CF-FE39D5504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8280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UA" sz="2000" b="1" dirty="0"/>
              <a:t>Рубін - це твердий кристал, основою якого є корунд, тобто кристал окису алюмінію (</a:t>
            </a:r>
            <a:r>
              <a:rPr lang="uk-UA" altLang="ru-UA" sz="2000" b="1" i="1" dirty="0"/>
              <a:t>Al</a:t>
            </a:r>
            <a:r>
              <a:rPr lang="uk-UA" altLang="ru-UA" sz="2000" b="1" i="1" baseline="-25000" dirty="0"/>
              <a:t>2</a:t>
            </a:r>
            <a:r>
              <a:rPr lang="uk-UA" altLang="ru-UA" sz="2000" b="1" i="1" dirty="0"/>
              <a:t>O</a:t>
            </a:r>
            <a:r>
              <a:rPr lang="uk-UA" altLang="ru-UA" sz="2000" b="1" i="1" baseline="-25000" dirty="0"/>
              <a:t>3</a:t>
            </a:r>
            <a:r>
              <a:rPr lang="uk-UA" altLang="ru-UA" sz="2000" b="1" dirty="0"/>
              <a:t>), у якому невелика частина атомів алюмінію (близько 0,05%) заміщена іонами хрому </a:t>
            </a:r>
            <a:r>
              <a:rPr lang="uk-UA" altLang="ru-UA" sz="2000" b="1" dirty="0" err="1"/>
              <a:t>Cr</a:t>
            </a:r>
            <a:r>
              <a:rPr lang="uk-UA" altLang="ru-UA" sz="2000" b="1" dirty="0"/>
              <a:t>+++. Для створення інверсної населеності використовується оптичне накачування, тобто освітлення кристала рубіна потужним спалахом світла. Рубіну надають форму циліндричного стрижня, кінці якого ретельно відполіровані, посріблені, і служать дзеркалами для лазера. Для освітлення рубінового стрижня застосовують імпульсні ксенонові газорозрядні лампи, через які розряджаються батареї високовольтних конденсаторів. Лампа-Спалах має форму спіральної трубки, що обвивається навколо рубінового стрижня. Під дією потужного імпульсу світла в рубіновому стрижні створюється інверсна заселеність і завдяки наявності дзеркал збуджується лазерна генерація, тривалість якої трохи менша за тривалість спалаху лампи, що накачує.</a:t>
            </a:r>
            <a:r>
              <a:rPr lang="uk-UA" altLang="ru-UA" sz="2000" dirty="0"/>
              <a:t> </a:t>
            </a:r>
            <a:endParaRPr lang="ru-RU" altLang="ru-UA" sz="2000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>
            <a:extLst>
              <a:ext uri="{FF2B5EF4-FFF2-40B4-BE49-F238E27FC236}">
                <a16:creationId xmlns:a16="http://schemas.microsoft.com/office/drawing/2014/main" id="{B613F8FB-0B69-559F-1015-036B4E23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20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4000" b="1" i="1">
                <a:solidFill>
                  <a:srgbClr val="006666"/>
                </a:solidFill>
                <a:latin typeface="Vineta BT" pitchFamily="82" charset="0"/>
              </a:rPr>
              <a:t>Схема будови лазера на рубіні</a:t>
            </a:r>
            <a:endParaRPr lang="ru-RU" altLang="ru-UA" sz="4000" b="1" i="1">
              <a:solidFill>
                <a:srgbClr val="006666"/>
              </a:solidFill>
              <a:latin typeface="Vineta BT" pitchFamily="82" charset="0"/>
            </a:endParaRPr>
          </a:p>
        </p:txBody>
      </p:sp>
      <p:grpSp>
        <p:nvGrpSpPr>
          <p:cNvPr id="52242" name="Group 18">
            <a:extLst>
              <a:ext uri="{FF2B5EF4-FFF2-40B4-BE49-F238E27FC236}">
                <a16:creationId xmlns:a16="http://schemas.microsoft.com/office/drawing/2014/main" id="{40A31F01-DB11-033A-143E-DCA71079EBFC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171575"/>
            <a:ext cx="8567738" cy="4233863"/>
            <a:chOff x="68" y="738"/>
            <a:chExt cx="5397" cy="2667"/>
          </a:xfrm>
        </p:grpSpPr>
        <p:grpSp>
          <p:nvGrpSpPr>
            <p:cNvPr id="52241" name="Group 17">
              <a:extLst>
                <a:ext uri="{FF2B5EF4-FFF2-40B4-BE49-F238E27FC236}">
                  <a16:creationId xmlns:a16="http://schemas.microsoft.com/office/drawing/2014/main" id="{F98129EA-51C9-694B-3849-1FABD685F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" y="738"/>
              <a:ext cx="5262" cy="2667"/>
              <a:chOff x="113" y="738"/>
              <a:chExt cx="5262" cy="2667"/>
            </a:xfrm>
          </p:grpSpPr>
          <p:pic>
            <p:nvPicPr>
              <p:cNvPr id="52230" name="Picture 6">
                <a:extLst>
                  <a:ext uri="{FF2B5EF4-FFF2-40B4-BE49-F238E27FC236}">
                    <a16:creationId xmlns:a16="http://schemas.microsoft.com/office/drawing/2014/main" id="{A99F305D-6EDD-0148-9C0C-C3489B1F4B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2" b="7016"/>
              <a:stretch>
                <a:fillRect/>
              </a:stretch>
            </p:blipFill>
            <p:spPr bwMode="auto">
              <a:xfrm>
                <a:off x="295" y="1253"/>
                <a:ext cx="5035" cy="1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232" name="Text Box 8">
                <a:extLst>
                  <a:ext uri="{FF2B5EF4-FFF2-40B4-BE49-F238E27FC236}">
                    <a16:creationId xmlns:a16="http://schemas.microsoft.com/office/drawing/2014/main" id="{4E56EA13-34B4-2758-55DE-00B659D39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5" y="935"/>
                <a:ext cx="1270" cy="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Ксенонова імпульсна лампа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233" name="Text Box 9">
                <a:extLst>
                  <a:ext uri="{FF2B5EF4-FFF2-40B4-BE49-F238E27FC236}">
                    <a16:creationId xmlns:a16="http://schemas.microsoft.com/office/drawing/2014/main" id="{5E20A2B9-E2F6-627D-6EA5-B151745AD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738"/>
                <a:ext cx="998" cy="404"/>
              </a:xfrm>
              <a:prstGeom prst="rect">
                <a:avLst/>
              </a:prstGeom>
              <a:solidFill>
                <a:srgbClr val="B9FDD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Рубіновий стрижень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234" name="Text Box 10">
                <a:extLst>
                  <a:ext uri="{FF2B5EF4-FFF2-40B4-BE49-F238E27FC236}">
                    <a16:creationId xmlns:a16="http://schemas.microsoft.com/office/drawing/2014/main" id="{866BFE38-1051-CEF1-A5BD-F5AAD328AA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0" y="935"/>
                <a:ext cx="680" cy="231"/>
              </a:xfrm>
              <a:prstGeom prst="rect">
                <a:avLst/>
              </a:prstGeom>
              <a:solidFill>
                <a:srgbClr val="FED2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Корпус 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235" name="Text Box 11">
                <a:extLst>
                  <a:ext uri="{FF2B5EF4-FFF2-40B4-BE49-F238E27FC236}">
                    <a16:creationId xmlns:a16="http://schemas.microsoft.com/office/drawing/2014/main" id="{F9DA8827-A417-5055-F50C-704E49333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8" y="2931"/>
                <a:ext cx="907" cy="404"/>
              </a:xfrm>
              <a:prstGeom prst="rect">
                <a:avLst/>
              </a:prstGeom>
              <a:solidFill>
                <a:srgbClr val="F8C8C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Лазерний промінь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236" name="Text Box 12">
                <a:extLst>
                  <a:ext uri="{FF2B5EF4-FFF2-40B4-BE49-F238E27FC236}">
                    <a16:creationId xmlns:a16="http://schemas.microsoft.com/office/drawing/2014/main" id="{5E3991FF-5AEC-C701-0410-B9853ED65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5" y="2886"/>
                <a:ext cx="1180" cy="519"/>
              </a:xfrm>
              <a:prstGeom prst="rect">
                <a:avLst/>
              </a:prstGeom>
              <a:solidFill>
                <a:srgbClr val="E1F2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Дзеркало, яке частково відбиває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237" name="Text Box 13">
                <a:extLst>
                  <a:ext uri="{FF2B5EF4-FFF2-40B4-BE49-F238E27FC236}">
                    <a16:creationId xmlns:a16="http://schemas.microsoft.com/office/drawing/2014/main" id="{4EFDAEAA-B822-FC63-9B75-A7D7F9091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9" y="2799"/>
                <a:ext cx="1225" cy="519"/>
              </a:xfrm>
              <a:prstGeom prst="rect">
                <a:avLst/>
              </a:prstGeom>
              <a:solidFill>
                <a:srgbClr val="E1F2F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Дзеркало, яке повністю відбиває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239" name="Text Box 15">
                <a:extLst>
                  <a:ext uri="{FF2B5EF4-FFF2-40B4-BE49-F238E27FC236}">
                    <a16:creationId xmlns:a16="http://schemas.microsoft.com/office/drawing/2014/main" id="{819F227A-3392-8812-F10B-C3C0E0105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2886"/>
                <a:ext cx="1542" cy="346"/>
              </a:xfrm>
              <a:prstGeom prst="rect">
                <a:avLst/>
              </a:prstGeom>
              <a:solidFill>
                <a:srgbClr val="E0C5F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altLang="ru-UA" b="1" dirty="0">
                    <a:solidFill>
                      <a:schemeClr val="bg1"/>
                    </a:solidFill>
                  </a:rPr>
                  <a:t>Вимикач електроживлення</a:t>
                </a:r>
                <a:endParaRPr lang="ru-RU" altLang="ru-UA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2231" name="Text Box 7">
              <a:extLst>
                <a:ext uri="{FF2B5EF4-FFF2-40B4-BE49-F238E27FC236}">
                  <a16:creationId xmlns:a16="http://schemas.microsoft.com/office/drawing/2014/main" id="{10C35F02-B48B-897B-9831-092576218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" y="981"/>
              <a:ext cx="1542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altLang="ru-UA" b="1" dirty="0">
                  <a:solidFill>
                    <a:schemeClr val="bg1"/>
                  </a:solidFill>
                </a:rPr>
                <a:t>Джерело живлення</a:t>
              </a:r>
              <a:endParaRPr lang="ru-RU" altLang="ru-UA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>
            <a:extLst>
              <a:ext uri="{FF2B5EF4-FFF2-40B4-BE49-F238E27FC236}">
                <a16:creationId xmlns:a16="http://schemas.microsoft.com/office/drawing/2014/main" id="{2AD5EB96-A940-AA97-F235-5085AC7B4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6985000" cy="5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6">
            <a:extLst>
              <a:ext uri="{FF2B5EF4-FFF2-40B4-BE49-F238E27FC236}">
                <a16:creationId xmlns:a16="http://schemas.microsoft.com/office/drawing/2014/main" id="{6F5DAC5B-1354-ACB4-E2BB-00FFDF8A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7632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UA" sz="2800" b="1" dirty="0">
                <a:solidFill>
                  <a:srgbClr val="00B050"/>
                </a:solidFill>
              </a:rPr>
              <a:t>Рубіновий лазер </a:t>
            </a:r>
            <a:endParaRPr lang="ru-RU" altLang="ru-UA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844-1">
            <a:extLst>
              <a:ext uri="{FF2B5EF4-FFF2-40B4-BE49-F238E27FC236}">
                <a16:creationId xmlns:a16="http://schemas.microsoft.com/office/drawing/2014/main" id="{3E84683E-D122-0915-13CE-86D081F0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D9670284-F7F7-5A63-76AE-61E0455F0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38188"/>
            <a:ext cx="5292725" cy="6119812"/>
          </a:xfrm>
        </p:spPr>
        <p:txBody>
          <a:bodyPr/>
          <a:lstStyle/>
          <a:p>
            <a:pPr eaLnBrk="1" hangingPunct="1"/>
            <a:br>
              <a:rPr lang="ru-RU" altLang="ru-UA" sz="2400">
                <a:solidFill>
                  <a:schemeClr val="tx1"/>
                </a:solidFill>
                <a:latin typeface="Tahoma" panose="020B0604030504040204" pitchFamily="34" charset="0"/>
              </a:rPr>
            </a:br>
            <a:br>
              <a:rPr lang="ru-RU" altLang="ru-UA" sz="240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ru-RU" altLang="ru-UA" sz="2400">
                <a:solidFill>
                  <a:schemeClr val="tx1"/>
                </a:solidFill>
                <a:latin typeface="Tahoma" panose="020B0604030504040204" pitchFamily="34" charset="0"/>
              </a:rPr>
              <a:t>  </a:t>
            </a:r>
            <a:r>
              <a:rPr lang="ru-RU" altLang="ru-UA" sz="2800" b="0">
                <a:latin typeface="Tahoma" panose="020B0604030504040204" pitchFamily="34" charset="0"/>
              </a:rPr>
              <a:t>Великі можливості відкриваються перед лазерною технікою в біології й медицині. Лазерний промінь застосовується не тільки в хірургії, але й у терапії. Інтенсивно розвиваються методи лазерної локації й зв'язку. За допомогою лазерної техніки інтенсивно розробляються оптичні методи обробки передачі й зберігання інформації, методи голографічного запису інформації, кольорове проекційне телебачення.</a:t>
            </a:r>
          </a:p>
        </p:txBody>
      </p:sp>
      <p:pic>
        <p:nvPicPr>
          <p:cNvPr id="13315" name="Picture 5" descr="Laser_0083">
            <a:extLst>
              <a:ext uri="{FF2B5EF4-FFF2-40B4-BE49-F238E27FC236}">
                <a16:creationId xmlns:a16="http://schemas.microsoft.com/office/drawing/2014/main" id="{DF8B5CD3-3003-6CB0-4292-AA839EBD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77983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DA5209B7-DA4A-64F7-9761-2015FC9E7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561262" cy="2276475"/>
          </a:xfrm>
        </p:spPr>
        <p:txBody>
          <a:bodyPr/>
          <a:lstStyle/>
          <a:p>
            <a:pPr eaLnBrk="1" hangingPunct="1"/>
            <a:r>
              <a:rPr lang="ru-RU" altLang="ru-UA" sz="2400" b="0">
                <a:latin typeface="Tahoma" panose="020B0604030504040204" pitchFamily="34" charset="0"/>
              </a:rPr>
              <a:t>Локація Місяця за допомогою рубінових лазерів і спеціальних кутових відбивачів, доставлених на Місяць, дозволила збільшити точність виміру відстаней Земля - Місяць до декількох см. Отримано обнадійливі результати в спрямованому стимулюванні хімічних реакцій.</a:t>
            </a:r>
          </a:p>
        </p:txBody>
      </p:sp>
      <p:pic>
        <p:nvPicPr>
          <p:cNvPr id="14339" name="Picture 9">
            <a:extLst>
              <a:ext uri="{FF2B5EF4-FFF2-40B4-BE49-F238E27FC236}">
                <a16:creationId xmlns:a16="http://schemas.microsoft.com/office/drawing/2014/main" id="{87A1EFEF-3762-D04F-9016-7B3CBA78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71294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B7602E46-7D3A-A337-AAE1-6A65D228F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7561263" cy="3600450"/>
          </a:xfrm>
        </p:spPr>
        <p:txBody>
          <a:bodyPr/>
          <a:lstStyle/>
          <a:p>
            <a:pPr eaLnBrk="1" hangingPunct="1"/>
            <a:r>
              <a:rPr lang="ru-RU" altLang="ru-UA" sz="2800" b="0"/>
              <a:t>  </a:t>
            </a:r>
            <a:r>
              <a:rPr lang="ru-RU" altLang="ru-UA" sz="2800" b="0">
                <a:latin typeface="Tahoma" panose="020B0604030504040204" pitchFamily="34" charset="0"/>
              </a:rPr>
              <a:t>Біологи навчилися створювати </a:t>
            </a:r>
            <a:r>
              <a:rPr lang="ru-RU" altLang="ru-UA" sz="2800" b="0" u="sng">
                <a:latin typeface="Tahoma" panose="020B0604030504040204" pitchFamily="34" charset="0"/>
              </a:rPr>
              <a:t>помилкові спогади</a:t>
            </a:r>
            <a:r>
              <a:rPr lang="ru-RU" altLang="ru-UA" sz="2800" b="0">
                <a:latin typeface="Tahoma" panose="020B0604030504040204" pitchFamily="34" charset="0"/>
              </a:rPr>
              <a:t> за допомогою лазера. Штучно стимулюючи нейрони в мозку у мух у відповідь на певний стимул, учені змогли з'ясувати, які з них беруть участь в процесі запам'ятовування. Дослідники, що працюють з комахами, достатньо давно встановили, що процес навчання у мух пов'язаний з роботою грибоподібних тіл - парних структур, присутніх мозку членистоногих.</a:t>
            </a:r>
            <a:r>
              <a:rPr lang="ru-RU" altLang="ru-UA" sz="2000"/>
              <a:t> </a:t>
            </a:r>
          </a:p>
        </p:txBody>
      </p:sp>
      <p:pic>
        <p:nvPicPr>
          <p:cNvPr id="15363" name="Picture 5" descr="Drosophila melanogaster">
            <a:extLst>
              <a:ext uri="{FF2B5EF4-FFF2-40B4-BE49-F238E27FC236}">
                <a16:creationId xmlns:a16="http://schemas.microsoft.com/office/drawing/2014/main" id="{DDAA0DCC-2F20-844F-8CA2-BD6A3AF7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92600"/>
            <a:ext cx="4648200" cy="247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9311F056-590A-EFD4-B843-96C4B6E14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4572000" cy="5516562"/>
          </a:xfrm>
        </p:spPr>
        <p:txBody>
          <a:bodyPr/>
          <a:lstStyle/>
          <a:p>
            <a:pPr eaLnBrk="1" hangingPunct="1"/>
            <a:r>
              <a:rPr lang="ru-RU" altLang="ru-UA" sz="2800" b="0">
                <a:latin typeface="Tahoma" panose="020B0604030504040204" pitchFamily="34" charset="0"/>
              </a:rPr>
              <a:t>  </a:t>
            </a:r>
            <a:r>
              <a:rPr lang="ru-RU" altLang="ru-UA" sz="2800" b="0" u="sng">
                <a:latin typeface="Tahoma" panose="020B0604030504040204" pitchFamily="34" charset="0"/>
              </a:rPr>
              <a:t>Лазерна корекція</a:t>
            </a:r>
            <a:r>
              <a:rPr lang="ru-RU" altLang="ru-UA" sz="2800" b="0">
                <a:latin typeface="Tahoma" panose="020B0604030504040204" pitchFamily="34" charset="0"/>
              </a:rPr>
              <a:t> – популярна в світі методика відновлення зору. Промінь лазера з винятковою точністю випарює дуже тонкий шар рогівки, змінюючи її кривизну. Це дозволяє змінити заломлення світла в оці, сфокусувати його прямо на сітківку і отримати чітке зображення предметів на різних відстанях.</a:t>
            </a:r>
          </a:p>
        </p:txBody>
      </p:sp>
      <p:pic>
        <p:nvPicPr>
          <p:cNvPr id="16387" name="Picture 8" descr="lasik">
            <a:extLst>
              <a:ext uri="{FF2B5EF4-FFF2-40B4-BE49-F238E27FC236}">
                <a16:creationId xmlns:a16="http://schemas.microsoft.com/office/drawing/2014/main" id="{7630C511-1A4B-F12C-580C-9EAF7E0A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6434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BB6403-151B-4F74-5AEF-8D2A9CDD4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UA" sz="4000" dirty="0" err="1"/>
              <a:t>Мейман</a:t>
            </a:r>
            <a:r>
              <a:rPr lang="ru-RU" altLang="ru-UA" sz="4000" dirty="0"/>
              <a:t> Теодор</a:t>
            </a:r>
          </a:p>
        </p:txBody>
      </p:sp>
      <p:pic>
        <p:nvPicPr>
          <p:cNvPr id="5124" name="Picture 4" descr="фото МЕЙМАН Теодор">
            <a:extLst>
              <a:ext uri="{FF2B5EF4-FFF2-40B4-BE49-F238E27FC236}">
                <a16:creationId xmlns:a16="http://schemas.microsoft.com/office/drawing/2014/main" id="{1838EAD5-57C0-4A58-440D-4C05F31FFAB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3208337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CB83EE06-6BBA-E22B-6657-ED1272DF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052513"/>
            <a:ext cx="5040312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UA" sz="2000" b="1"/>
              <a:t>Теодор</a:t>
            </a:r>
            <a:r>
              <a:rPr lang="uk-UA" altLang="ru-UA" sz="2000"/>
              <a:t>  </a:t>
            </a:r>
            <a:r>
              <a:rPr lang="uk-UA" altLang="ru-UA" sz="2000" b="1"/>
              <a:t>Мейман</a:t>
            </a:r>
            <a:r>
              <a:rPr lang="uk-UA" altLang="ru-UA" sz="2000"/>
              <a:t> увійшов в історію як фізик, якому вперше в світі вдалося отримати лазерний ефект у твердому тілі.</a:t>
            </a:r>
          </a:p>
          <a:p>
            <a:pPr algn="just">
              <a:spcBef>
                <a:spcPct val="50000"/>
              </a:spcBef>
            </a:pPr>
            <a:r>
              <a:rPr lang="uk-UA" altLang="ru-UA" sz="2000"/>
              <a:t>Закінчив університет штату Колорадо, потім працював у Стенфорді,  в 1955 р. отримав ступінь доктора філософії. Незважаючи на те, що </a:t>
            </a:r>
            <a:r>
              <a:rPr lang="uk-UA" altLang="ru-UA" sz="2000" b="1"/>
              <a:t>Мейман</a:t>
            </a:r>
            <a:r>
              <a:rPr lang="uk-UA" altLang="ru-UA" sz="2000"/>
              <a:t> мав великий дослідницький досвід, у нього ніхто не вірив. Фінансування було скудним. Коли в якості матеріалу для лазера він запропонував рубін,  маститі вчені з нього сміялися.  Але 16 травня  1960 г. Т. </a:t>
            </a:r>
            <a:r>
              <a:rPr lang="uk-UA" altLang="ru-UA" sz="2000" b="1"/>
              <a:t>Мейман</a:t>
            </a:r>
            <a:r>
              <a:rPr lang="uk-UA" altLang="ru-UA" sz="2000"/>
              <a:t> створив перший у світі рубіновий лазер, випередивши на кілька місяців створення в 1961 р. газового лазера. 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6DA88DAC-F38B-7534-BF9C-278B7C3BB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5895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b="1"/>
              <a:t>1927  - 2007 </a:t>
            </a:r>
            <a:endParaRPr lang="ru-RU" altLang="ru-UA" b="1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F7C84FF8-9FB8-0435-B372-EF67FD6FF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609599"/>
            <a:ext cx="5448300" cy="5638801"/>
          </a:xfrm>
        </p:spPr>
        <p:txBody>
          <a:bodyPr/>
          <a:lstStyle/>
          <a:p>
            <a:pPr eaLnBrk="1" hangingPunct="1"/>
            <a:r>
              <a:rPr lang="uk-UA" altLang="ru-UA" sz="2800" b="0" dirty="0">
                <a:latin typeface="Tahoma" panose="020B0604030504040204" pitchFamily="34" charset="0"/>
              </a:rPr>
              <a:t>За останні </a:t>
            </a:r>
            <a:r>
              <a:rPr lang="uk-UA" altLang="ru-UA" sz="2800" b="0" u="sng" dirty="0">
                <a:latin typeface="Tahoma" panose="020B0604030504040204" pitchFamily="34" charset="0"/>
              </a:rPr>
              <a:t>3-5 років</a:t>
            </a:r>
            <a:r>
              <a:rPr lang="uk-UA" altLang="ru-UA" sz="2800" b="0" dirty="0">
                <a:latin typeface="Tahoma" panose="020B0604030504040204" pitchFamily="34" charset="0"/>
              </a:rPr>
              <a:t> на будь-якій великій стоматологічній виставці можна побачити різноманітні лазерні системи, які використовуються  в стоматології. Давно і ефективно використовується </a:t>
            </a:r>
            <a:r>
              <a:rPr lang="uk-UA" altLang="ru-UA" sz="2800" b="0" u="sng" dirty="0">
                <a:latin typeface="Tahoma" panose="020B0604030504040204" pitchFamily="34" charset="0"/>
              </a:rPr>
              <a:t>СО</a:t>
            </a:r>
            <a:r>
              <a:rPr lang="uk-UA" altLang="ru-UA" sz="2800" b="0" u="sng" baseline="-25000" dirty="0">
                <a:latin typeface="Tahoma" panose="020B0604030504040204" pitchFamily="34" charset="0"/>
              </a:rPr>
              <a:t>2</a:t>
            </a:r>
            <a:r>
              <a:rPr lang="uk-UA" altLang="ru-UA" sz="2800" b="0" dirty="0">
                <a:latin typeface="Tahoma" panose="020B0604030504040204" pitchFamily="34" charset="0"/>
              </a:rPr>
              <a:t> – лазери для виконання практично будь-яких робіт (від скальпеля до роботи по поверхні тканини) на м’яких тканинах. Поява лазерних систем для роботи на твердих тканях (емаль, дентин, кістка)</a:t>
            </a:r>
            <a:endParaRPr lang="ru-RU" altLang="ru-UA" sz="2800" b="0" dirty="0">
              <a:latin typeface="Tahoma" panose="020B0604030504040204" pitchFamily="34" charset="0"/>
            </a:endParaRPr>
          </a:p>
        </p:txBody>
      </p:sp>
      <p:pic>
        <p:nvPicPr>
          <p:cNvPr id="16386" name="Picture 2" descr="Диодный лазер в стоматологии и его использование в стоматологии">
            <a:extLst>
              <a:ext uri="{FF2B5EF4-FFF2-40B4-BE49-F238E27FC236}">
                <a16:creationId xmlns:a16="http://schemas.microsoft.com/office/drawing/2014/main" id="{C0855C00-EDAC-E31C-BE08-0C35A80D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36991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B6D3B567-39CC-1258-4698-8687CCD9A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2813" cy="2260600"/>
          </a:xfrm>
        </p:spPr>
        <p:txBody>
          <a:bodyPr/>
          <a:lstStyle/>
          <a:p>
            <a:pPr eaLnBrk="1" hangingPunct="1"/>
            <a:r>
              <a:rPr lang="ru-RU" altLang="ru-UA" sz="2800" b="0">
                <a:latin typeface="Tahoma" panose="020B0604030504040204" pitchFamily="34" charset="0"/>
              </a:rPr>
              <a:t> </a:t>
            </a:r>
            <a:r>
              <a:rPr lang="ru-RU" altLang="ru-UA" sz="2400" b="0">
                <a:latin typeface="Tahoma" panose="020B0604030504040204" pitchFamily="34" charset="0"/>
              </a:rPr>
              <a:t>Фізики з університета Мичигана використали   </a:t>
            </a:r>
            <a:r>
              <a:rPr lang="ru-RU" altLang="ru-UA" sz="2400" b="0" u="sng">
                <a:latin typeface="Tahoma" panose="020B0604030504040204" pitchFamily="34" charset="0"/>
              </a:rPr>
              <a:t>незвичайно потужний лазер</a:t>
            </a:r>
            <a:r>
              <a:rPr lang="ru-RU" altLang="ru-UA" sz="2400" b="0">
                <a:latin typeface="Tahoma" panose="020B0604030504040204" pitchFamily="34" charset="0"/>
              </a:rPr>
              <a:t>. «Якби ви могли помістити в космос гігантське збільшуване стікло і зосередити сонячне світло, падающе на Землю, на одну піщинку— ви получили інтенсивністьсвітла,яка досягається в нашому лазерному пучку ", — розказали учені.</a:t>
            </a:r>
          </a:p>
        </p:txBody>
      </p:sp>
      <p:pic>
        <p:nvPicPr>
          <p:cNvPr id="18435" name="Picture 7" descr="2a8e881414cc899fef6b23dcb5969282">
            <a:extLst>
              <a:ext uri="{FF2B5EF4-FFF2-40B4-BE49-F238E27FC236}">
                <a16:creationId xmlns:a16="http://schemas.microsoft.com/office/drawing/2014/main" id="{E5BAB0CA-0637-C317-4231-70DB9F86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9B52F00D-83DF-389C-D3AC-A603B96CF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388350" cy="2952750"/>
          </a:xfrm>
        </p:spPr>
        <p:txBody>
          <a:bodyPr/>
          <a:lstStyle/>
          <a:p>
            <a:pPr eaLnBrk="1" hangingPunct="1"/>
            <a:r>
              <a:rPr lang="ru-RU" altLang="ru-UA" sz="2800" b="0">
                <a:latin typeface="Tahoma" panose="020B0604030504040204" pitchFamily="34" charset="0"/>
              </a:rPr>
              <a:t>Новий концепт пішохідної доріжки є ідеальним засобом, який запобігає проїзду на червоне світло. Концепт "Віртуальна стіна" названий так не випадково - відразу після включення зеленого світла для пішохода включається своєрідний екран, з променів лазера, який демонструє водієві пішоходів. </a:t>
            </a:r>
          </a:p>
        </p:txBody>
      </p:sp>
      <p:pic>
        <p:nvPicPr>
          <p:cNvPr id="19459" name="Picture 5" descr="img_1269915454">
            <a:extLst>
              <a:ext uri="{FF2B5EF4-FFF2-40B4-BE49-F238E27FC236}">
                <a16:creationId xmlns:a16="http://schemas.microsoft.com/office/drawing/2014/main" id="{980CBA0E-8417-B34D-812B-DEEB1447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58674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g_1352981154">
            <a:extLst>
              <a:ext uri="{FF2B5EF4-FFF2-40B4-BE49-F238E27FC236}">
                <a16:creationId xmlns:a16="http://schemas.microsoft.com/office/drawing/2014/main" id="{9C0A9F03-617E-4890-9B32-948FB5A3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50D65FCD-5F5F-27EA-48BA-614B81DC0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3284537"/>
          </a:xfrm>
        </p:spPr>
        <p:txBody>
          <a:bodyPr/>
          <a:lstStyle/>
          <a:p>
            <a:pPr eaLnBrk="1" hangingPunct="1"/>
            <a:r>
              <a:rPr lang="uk-UA" altLang="ru-UA" sz="2800" b="0" dirty="0">
                <a:latin typeface="Tahoma" panose="020B0604030504040204" pitchFamily="34" charset="0"/>
              </a:rPr>
              <a:t>Лазер використали у супутниковому зв'язку У </a:t>
            </a:r>
            <a:r>
              <a:rPr lang="uk-UA" altLang="ru-UA" sz="2800" u="sng" dirty="0">
                <a:solidFill>
                  <a:schemeClr val="tx1"/>
                </a:solidFill>
                <a:latin typeface="Tahoma" panose="020B0604030504040204" pitchFamily="34" charset="0"/>
              </a:rPr>
              <a:t>2009 р.</a:t>
            </a:r>
            <a:r>
              <a:rPr lang="uk-UA" altLang="ru-UA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uk-UA" altLang="ru-UA" sz="2800" b="0" dirty="0">
                <a:latin typeface="Tahoma" panose="020B0604030504040204" pitchFamily="34" charset="0"/>
              </a:rPr>
              <a:t>на орбіті вперше був проведений експеримент з використання лазерних променів для зв'язку між супутниками. Лазерні установки для супутників були розроблені за допомогою учених з </a:t>
            </a:r>
            <a:r>
              <a:rPr lang="uk-UA" altLang="ru-UA" sz="2800" b="0" dirty="0" err="1">
                <a:latin typeface="Tahoma" panose="020B0604030504040204" pitchFamily="34" charset="0"/>
              </a:rPr>
              <a:t>Фраунгоферівського</a:t>
            </a:r>
            <a:r>
              <a:rPr lang="uk-UA" altLang="ru-UA" sz="2800" b="0" dirty="0">
                <a:latin typeface="Tahoma" panose="020B0604030504040204" pitchFamily="34" charset="0"/>
              </a:rPr>
              <a:t> інституту лазерних технологій.</a:t>
            </a:r>
            <a:r>
              <a:rPr lang="uk-UA" altLang="ru-UA" sz="2800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br>
              <a:rPr lang="uk-UA" altLang="ru-UA" sz="2800" b="0" dirty="0">
                <a:latin typeface="Tahoma" panose="020B0604030504040204" pitchFamily="34" charset="0"/>
              </a:rPr>
            </a:br>
            <a:endParaRPr lang="uk-UA" altLang="ru-UA" sz="2800" b="0" dirty="0">
              <a:latin typeface="Tahoma" panose="020B0604030504040204" pitchFamily="34" charset="0"/>
            </a:endParaRPr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056C5EBF-87A8-D2D8-C8EB-AF745715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13088"/>
            <a:ext cx="73437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9947F1F2-5950-762F-C6EA-924C1D998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3671888"/>
          </a:xfrm>
        </p:spPr>
        <p:txBody>
          <a:bodyPr/>
          <a:lstStyle/>
          <a:p>
            <a:pPr eaLnBrk="1" hangingPunct="1"/>
            <a:r>
              <a:rPr lang="ru-RU" altLang="ru-UA" sz="2800" b="0">
                <a:latin typeface="Tahoma" panose="020B0604030504040204" pitchFamily="34" charset="0"/>
              </a:rPr>
              <a:t> Японське космічне агентство планує налагодити технологію збору сонячної енергії у відкритому космосі та транспортування її на землю за допомогою лазерних променів та мікрохвиль.</a:t>
            </a:r>
            <a:br>
              <a:rPr lang="ru-RU" altLang="ru-UA" sz="2800" b="0">
                <a:latin typeface="Tahoma" panose="020B0604030504040204" pitchFamily="34" charset="0"/>
              </a:rPr>
            </a:br>
            <a:r>
              <a:rPr lang="ru-RU" altLang="ru-UA" sz="2800" b="0">
                <a:latin typeface="Tahoma" panose="020B0604030504040204" pitchFamily="34" charset="0"/>
              </a:rPr>
              <a:t>В умовах гострої нестачі власних енергоресурсів та сильної залежності від імпортних енергоносіїв, Японія довгий час залишається одним з лідерів з використання відновлюваних джерел енергії.</a:t>
            </a:r>
            <a:r>
              <a:rPr lang="ru-RU" altLang="ru-UA" sz="240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2531" name="Picture 5" descr="японія видобуватиме сонячну енргію3">
            <a:extLst>
              <a:ext uri="{FF2B5EF4-FFF2-40B4-BE49-F238E27FC236}">
                <a16:creationId xmlns:a16="http://schemas.microsoft.com/office/drawing/2014/main" id="{05622C89-D6D4-BEF5-2407-C8AB0182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44900"/>
            <a:ext cx="58324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18BB4E8C-92EB-705B-8C48-7E9045F12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3644901"/>
          </a:xfrm>
        </p:spPr>
        <p:txBody>
          <a:bodyPr/>
          <a:lstStyle/>
          <a:p>
            <a:pPr eaLnBrk="1" hangingPunct="1"/>
            <a:r>
              <a:rPr lang="ru-RU" altLang="ru-UA" sz="2800" b="0">
                <a:latin typeface="Tahoma" panose="020B0604030504040204" pitchFamily="34" charset="0"/>
              </a:rPr>
              <a:t>Американські фізики Військово-морської дослідницької лабораторії розробили технологію,   яка дозволяє отримувати з води звук за допомогою лазерного променя. Проходячи крізь товщу води, лазер іонізує її («зриває» з молекул води електрони). Іонізована вода перегрівається за температуру кипіння. Бульбашки пари лопаються, проводячи звукові хвилі.</a:t>
            </a:r>
          </a:p>
        </p:txBody>
      </p:sp>
      <p:pic>
        <p:nvPicPr>
          <p:cNvPr id="23555" name="Picture 6" descr="lazer">
            <a:extLst>
              <a:ext uri="{FF2B5EF4-FFF2-40B4-BE49-F238E27FC236}">
                <a16:creationId xmlns:a16="http://schemas.microsoft.com/office/drawing/2014/main" id="{C13A39B1-79B3-A912-A03B-72A7CC86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97200"/>
            <a:ext cx="63373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A6984013-63F9-A9E6-92A5-59FD91C6D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27538" cy="6597650"/>
          </a:xfrm>
        </p:spPr>
        <p:txBody>
          <a:bodyPr/>
          <a:lstStyle/>
          <a:p>
            <a:pPr eaLnBrk="1" hangingPunct="1"/>
            <a:r>
              <a:rPr lang="ru-RU" altLang="ru-UA" sz="2800" b="0">
                <a:latin typeface="Tahoma" panose="020B0604030504040204" pitchFamily="34" charset="0"/>
              </a:rPr>
              <a:t> Лазерні імпульси, давно застосовуються ученими, які не мають недостатків штучного світла, але випромінювання лазерів обхвачує в найкращому випадку вузький спектральний діапазон. Звичайно, що поява джерела, маючи в собі властивості випромінювання спіралі лазера, здійснила б переворот в області точних вимірів.</a:t>
            </a:r>
            <a:r>
              <a:rPr lang="uk-UA" altLang="ru-UA" sz="2800" b="0">
                <a:latin typeface="Tahoma" panose="020B0604030504040204" pitchFamily="34" charset="0"/>
              </a:rPr>
              <a:t> </a:t>
            </a:r>
            <a:endParaRPr lang="ru-RU" altLang="ru-UA" sz="2800" b="0">
              <a:latin typeface="Tahoma" panose="020B0604030504040204" pitchFamily="34" charset="0"/>
            </a:endParaRPr>
          </a:p>
        </p:txBody>
      </p:sp>
      <p:pic>
        <p:nvPicPr>
          <p:cNvPr id="24579" name="Picture 5" descr="спіраль">
            <a:extLst>
              <a:ext uri="{FF2B5EF4-FFF2-40B4-BE49-F238E27FC236}">
                <a16:creationId xmlns:a16="http://schemas.microsoft.com/office/drawing/2014/main" id="{D16FE824-3587-0C6F-E052-3CB232D4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0BFA3712-10EE-E58A-59AA-E9D5E99CD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04250" cy="2230438"/>
          </a:xfrm>
        </p:spPr>
        <p:txBody>
          <a:bodyPr/>
          <a:lstStyle/>
          <a:p>
            <a:pPr eaLnBrk="1" hangingPunct="1"/>
            <a:r>
              <a:rPr lang="uk-UA" altLang="ru-UA" sz="2800" b="0">
                <a:latin typeface="Tahoma" panose="020B0604030504040204" pitchFamily="34" charset="0"/>
              </a:rPr>
              <a:t>  Нанотрубки утворені атомами вуглецю, якщо    на графіт діяти надвисокою температурою, наприклад, лазером чи електрострумом. Розмір розжареної нанотрубки – одна п’ятдесятитисячна людської косини. </a:t>
            </a:r>
            <a:endParaRPr lang="ru-RU" altLang="ru-UA" sz="2800" b="0">
              <a:latin typeface="Tahoma" panose="020B0604030504040204" pitchFamily="34" charset="0"/>
            </a:endParaRPr>
          </a:p>
        </p:txBody>
      </p:sp>
      <p:pic>
        <p:nvPicPr>
          <p:cNvPr id="25603" name="Picture 5" descr="2_nanotube">
            <a:extLst>
              <a:ext uri="{FF2B5EF4-FFF2-40B4-BE49-F238E27FC236}">
                <a16:creationId xmlns:a16="http://schemas.microsoft.com/office/drawing/2014/main" id="{D6070D89-B95C-1B10-64A0-01F5FE3C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77771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4E8D4B4A-26DD-43A8-986F-1C40F1D0F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74900"/>
          </a:xfrm>
        </p:spPr>
        <p:txBody>
          <a:bodyPr/>
          <a:lstStyle/>
          <a:p>
            <a:pPr eaLnBrk="1" hangingPunct="1"/>
            <a:r>
              <a:rPr lang="en-US" altLang="ru-UA" sz="2400" b="0">
                <a:latin typeface="Tahoma" panose="020B0604030504040204" pitchFamily="34" charset="0"/>
              </a:rPr>
              <a:t>Лінійний лазерний нівелір GLL 2-50</a:t>
            </a:r>
            <a:r>
              <a:rPr lang="uk-UA" altLang="ru-UA" sz="2400" b="0">
                <a:latin typeface="Tahoma" panose="020B0604030504040204" pitchFamily="34" charset="0"/>
              </a:rPr>
              <a:t>, використовується         </a:t>
            </a:r>
            <a:r>
              <a:rPr lang="en-US" altLang="ru-UA" sz="2400" b="0">
                <a:latin typeface="Tahoma" panose="020B0604030504040204" pitchFamily="34" charset="0"/>
              </a:rPr>
              <a:t>для швидкого вирівнювання ліній. </a:t>
            </a:r>
            <a:r>
              <a:rPr lang="ru-RU" altLang="ru-UA" sz="2400" b="0">
                <a:latin typeface="Tahoma" panose="020B0604030504040204" pitchFamily="34" charset="0"/>
              </a:rPr>
              <a:t>Висока видимість лазерних променів в робочому діапазоні 20 м-кодів .Режим вертикальних, горизонтальних і перехресних променів для точного вирівнювання .Надійний дизайн з з м'якою накладкою захищає від ударних навантажень.</a:t>
            </a:r>
            <a:r>
              <a:rPr lang="ru-RU" altLang="ru-UA" sz="2800" b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27651" name="Picture 6" descr="GLL_2-50-im">
            <a:extLst>
              <a:ext uri="{FF2B5EF4-FFF2-40B4-BE49-F238E27FC236}">
                <a16:creationId xmlns:a16="http://schemas.microsoft.com/office/drawing/2014/main" id="{E8B7BF2C-5F7F-08A3-567D-CFCACE91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859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gll_2-50-3">
            <a:extLst>
              <a:ext uri="{FF2B5EF4-FFF2-40B4-BE49-F238E27FC236}">
                <a16:creationId xmlns:a16="http://schemas.microsoft.com/office/drawing/2014/main" id="{9B090637-F538-09FD-233E-6B2AA593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428466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40D58F3-5757-A83A-F94C-34757B3D8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4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Микола</a:t>
            </a:r>
            <a:r>
              <a:rPr lang="uk-UA" altLang="ru-UA" sz="4000" b="1" i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Басов</a:t>
            </a:r>
            <a:r>
              <a:rPr lang="ru-RU" altLang="ru-UA" sz="4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ru-RU" altLang="ru-UA" sz="4000" dirty="0"/>
            </a:br>
            <a:endParaRPr lang="ru-RU" altLang="ru-UA" sz="40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D5D58B-EEC4-4F89-5637-97A2E7EE3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7675" y="1600200"/>
            <a:ext cx="5905500" cy="4525963"/>
          </a:xfrm>
          <a:noFill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uk-UA" altLang="ru-UA" sz="2800" b="1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Басов Микола Геннадійович – відомий фізик віце – голова виконавчої ради Всесвітньої федерації наукових робітників, лауреат Нобелівської премії з фізики (разом с Прохоровим та  </a:t>
            </a:r>
            <a:r>
              <a:rPr lang="uk-UA" altLang="ru-UA" sz="2800" b="1" i="1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Таунсом</a:t>
            </a:r>
            <a:r>
              <a:rPr lang="uk-UA" altLang="ru-UA" sz="2800" b="1" i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) за розробку принципу дії лазера і мазера</a:t>
            </a:r>
            <a:r>
              <a:rPr lang="uk-UA" altLang="ru-UA" b="1" i="1" dirty="0">
                <a:solidFill>
                  <a:schemeClr val="accent2"/>
                </a:solidFill>
              </a:rPr>
              <a:t>. </a:t>
            </a:r>
            <a:endParaRPr lang="ru-RU" altLang="ru-UA" dirty="0">
              <a:solidFill>
                <a:schemeClr val="accent2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EE1C8B1-7CCB-E2E9-84BD-B021BC40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1478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9619B9C8-03B2-FD01-78D7-CC9887E9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i="1">
                <a:solidFill>
                  <a:schemeClr val="tx2"/>
                </a:solidFill>
              </a:rPr>
              <a:t>1922 - 2001</a:t>
            </a: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21CAFA53-C4E1-50EC-A148-BF61AEBA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7543800" cy="1295400"/>
          </a:xfrm>
        </p:spPr>
        <p:txBody>
          <a:bodyPr/>
          <a:lstStyle/>
          <a:p>
            <a:pPr algn="ctr" eaLnBrk="1" hangingPunct="1"/>
            <a:r>
              <a:rPr lang="uk-UA" altLang="ru-UA" dirty="0">
                <a:latin typeface="Tahoma" panose="020B0604030504040204" pitchFamily="34" charset="0"/>
              </a:rPr>
              <a:t>Застосування лазерів у техніці</a:t>
            </a:r>
            <a:endParaRPr lang="ru-RU" altLang="ru-UA" dirty="0">
              <a:latin typeface="Tahoma" panose="020B0604030504040204" pitchFamily="34" charset="0"/>
            </a:endParaRPr>
          </a:p>
        </p:txBody>
      </p:sp>
      <p:sp>
        <p:nvSpPr>
          <p:cNvPr id="28675" name="Rectangle 11">
            <a:extLst>
              <a:ext uri="{FF2B5EF4-FFF2-40B4-BE49-F238E27FC236}">
                <a16:creationId xmlns:a16="http://schemas.microsoft.com/office/drawing/2014/main" id="{F6EB1E6E-EA17-94A8-D1C1-75DD57F9FD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387350" y="5805488"/>
            <a:ext cx="69850" cy="325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ru-UA" sz="1700"/>
          </a:p>
        </p:txBody>
      </p:sp>
      <p:sp>
        <p:nvSpPr>
          <p:cNvPr id="28676" name="Rectangle 12">
            <a:extLst>
              <a:ext uri="{FF2B5EF4-FFF2-40B4-BE49-F238E27FC236}">
                <a16:creationId xmlns:a16="http://schemas.microsoft.com/office/drawing/2014/main" id="{7BC1024C-C316-9FFF-FF79-D3D1F71840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84888" y="4797425"/>
            <a:ext cx="1003300" cy="396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ru-UA" sz="1700"/>
          </a:p>
        </p:txBody>
      </p:sp>
      <p:pic>
        <p:nvPicPr>
          <p:cNvPr id="28677" name="Picture 19" descr="img_1286707472">
            <a:extLst>
              <a:ext uri="{FF2B5EF4-FFF2-40B4-BE49-F238E27FC236}">
                <a16:creationId xmlns:a16="http://schemas.microsoft.com/office/drawing/2014/main" id="{FBFB252C-85C2-B3CB-FE9B-0338965C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0800"/>
            <a:ext cx="6396038" cy="509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amsung">
            <a:extLst>
              <a:ext uri="{FF2B5EF4-FFF2-40B4-BE49-F238E27FC236}">
                <a16:creationId xmlns:a16="http://schemas.microsoft.com/office/drawing/2014/main" id="{B175F724-3159-8BBD-637A-3732E8ABC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7A157602-F2F4-1FCE-EDC1-F822E2FA4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36838"/>
            <a:ext cx="5111750" cy="3600450"/>
          </a:xfrm>
        </p:spPr>
        <p:txBody>
          <a:bodyPr/>
          <a:lstStyle/>
          <a:p>
            <a:pPr eaLnBrk="1" hangingPunct="1"/>
            <a:r>
              <a:rPr lang="uk-UA" altLang="ru-UA" sz="2800" b="0">
                <a:latin typeface="Tahoma" panose="020B0604030504040204" pitchFamily="34" charset="0"/>
              </a:rPr>
              <a:t>  </a:t>
            </a:r>
            <a:r>
              <a:rPr lang="uk-UA" altLang="ru-UA" sz="3200" b="0">
                <a:latin typeface="Tahoma" panose="020B0604030504040204" pitchFamily="34" charset="0"/>
              </a:rPr>
              <a:t>Лазери збільшать швидкість жорстких дисків HDD в </a:t>
            </a:r>
            <a:r>
              <a:rPr lang="uk-UA" altLang="ru-UA" sz="3200" u="sng">
                <a:solidFill>
                  <a:schemeClr val="tx1"/>
                </a:solidFill>
                <a:latin typeface="Tahoma" panose="020B0604030504040204" pitchFamily="34" charset="0"/>
              </a:rPr>
              <a:t>100 разів</a:t>
            </a:r>
            <a:r>
              <a:rPr lang="uk-UA" altLang="ru-UA" sz="3200" b="0">
                <a:latin typeface="Tahoma" panose="020B0604030504040204" pitchFamily="34" charset="0"/>
              </a:rPr>
              <a:t>. Наш час - це ера оптичних носіїв інформації. Гнучкі диски та інші магнітні носії все більше витісняються USB флешки, компакт-дисками, дисками DVD і Blu Ray.</a:t>
            </a:r>
            <a:r>
              <a:rPr lang="ru-RU" altLang="ru-UA" sz="2400" b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30723" name="Picture 5" descr="диск">
            <a:extLst>
              <a:ext uri="{FF2B5EF4-FFF2-40B4-BE49-F238E27FC236}">
                <a16:creationId xmlns:a16="http://schemas.microsoft.com/office/drawing/2014/main" id="{70263C3E-5603-503F-CAF6-97BE5262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42846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32AD65-8BD8-049B-F9AD-8EDC1CC9E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827213"/>
          </a:xfrm>
        </p:spPr>
        <p:txBody>
          <a:bodyPr/>
          <a:lstStyle/>
          <a:p>
            <a:pPr eaLnBrk="1" hangingPunct="1"/>
            <a:r>
              <a:rPr lang="uk-UA" altLang="ru-UA" sz="2800" b="0" dirty="0">
                <a:latin typeface="Tahoma" panose="020B0604030504040204" pitchFamily="34" charset="0"/>
              </a:rPr>
              <a:t>  Ми звикли, що годинник має циферблат, але     деякі не мають. Це новий концепт годинника </a:t>
            </a:r>
            <a:r>
              <a:rPr lang="uk-UA" altLang="ru-UA" sz="2800" u="sng" dirty="0" err="1">
                <a:solidFill>
                  <a:schemeClr val="tx1"/>
                </a:solidFill>
                <a:latin typeface="Tahoma" panose="020B0604030504040204" pitchFamily="34" charset="0"/>
              </a:rPr>
              <a:t>Alessi</a:t>
            </a:r>
            <a:r>
              <a:rPr lang="uk-UA" altLang="ru-UA" sz="2800" b="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uk-UA" altLang="ru-UA" sz="2800" u="sng" dirty="0" err="1">
                <a:solidFill>
                  <a:schemeClr val="tx1"/>
                </a:solidFill>
                <a:latin typeface="Tahoma" panose="020B0604030504040204" pitchFamily="34" charset="0"/>
              </a:rPr>
              <a:t>Laser</a:t>
            </a:r>
            <a:r>
              <a:rPr lang="uk-UA" altLang="ru-UA" sz="2800" u="sng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uk-UA" altLang="ru-UA" sz="2800" u="sng" dirty="0" err="1">
                <a:solidFill>
                  <a:schemeClr val="tx1"/>
                </a:solidFill>
                <a:latin typeface="Tahoma" panose="020B0604030504040204" pitchFamily="34" charset="0"/>
              </a:rPr>
              <a:t>Shot</a:t>
            </a:r>
            <a:r>
              <a:rPr lang="uk-UA" altLang="ru-UA" sz="2800" b="0" dirty="0">
                <a:solidFill>
                  <a:schemeClr val="tx1"/>
                </a:solidFill>
                <a:latin typeface="Tahoma" panose="020B0604030504040204" pitchFamily="34" charset="0"/>
              </a:rPr>
              <a:t>, де як циферблат служить рука власника</a:t>
            </a:r>
            <a:r>
              <a:rPr lang="uk-UA" altLang="ru-UA" sz="2800" b="0" dirty="0">
                <a:latin typeface="Tahoma" panose="020B0604030504040204" pitchFamily="34" charset="0"/>
              </a:rPr>
              <a:t>, куди цифри проектуються променями лазера. </a:t>
            </a:r>
            <a:endParaRPr lang="ru-RU" altLang="ru-UA" sz="2800" b="0" dirty="0">
              <a:latin typeface="Tahoma" panose="020B0604030504040204" pitchFamily="34" charset="0"/>
            </a:endParaRPr>
          </a:p>
        </p:txBody>
      </p:sp>
      <p:pic>
        <p:nvPicPr>
          <p:cNvPr id="31747" name="Picture 3" descr="Безымянный">
            <a:extLst>
              <a:ext uri="{FF2B5EF4-FFF2-40B4-BE49-F238E27FC236}">
                <a16:creationId xmlns:a16="http://schemas.microsoft.com/office/drawing/2014/main" id="{84ACA699-799D-D6A2-ED31-6AD92E99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8" y="0"/>
            <a:ext cx="10795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img_1277384146">
            <a:extLst>
              <a:ext uri="{FF2B5EF4-FFF2-40B4-BE49-F238E27FC236}">
                <a16:creationId xmlns:a16="http://schemas.microsoft.com/office/drawing/2014/main" id="{BB194FF5-4A34-8D4F-E3BA-7FE9F3CEA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73437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44D7DE-EBF3-3ADD-6D3D-C2D218790C72}"/>
              </a:ext>
            </a:extLst>
          </p:cNvPr>
          <p:cNvSpPr txBox="1"/>
          <p:nvPr/>
        </p:nvSpPr>
        <p:spPr>
          <a:xfrm>
            <a:off x="1828800" y="53340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UA" sz="2800" b="0" dirty="0">
                <a:latin typeface="+mn-lt"/>
              </a:rPr>
              <a:t>Лазерний спектральний аналіз</a:t>
            </a:r>
            <a:endParaRPr lang="ru-UA" sz="2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60E96-8352-2E23-9C0A-8A23BFB1B8EE}"/>
              </a:ext>
            </a:extLst>
          </p:cNvPr>
          <p:cNvSpPr txBox="1"/>
          <p:nvPr/>
        </p:nvSpPr>
        <p:spPr>
          <a:xfrm>
            <a:off x="342900" y="1524000"/>
            <a:ext cx="8458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altLang="ru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Якісне і кількісне визначення елементного і молекулярного складу речовини шляхом дослідження його спектрів, які отримують за допомогою лазерного випромінювання. Використання лазерів забезпечує граничні значення найважливіших для спектрального аналізу характеристик: чутливість на рівні детектування </a:t>
            </a:r>
            <a:r>
              <a:rPr lang="uk-UA" altLang="ru-UA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одиначних</a:t>
            </a:r>
            <a:r>
              <a:rPr lang="uk-UA" altLang="ru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атомів і молекул; вибірковість аж до реєстрації частинок з певними квантовими характеристиками в суміші частинок, гранична спектральна і часова (10-14с) точність, можливість дистанційного аналізу (до дек. км). Лазерний спектральний аналіз використовується у тих випадках, коли необхідні характеристики не можуть бути отримані за допомогою традиційних методів в приладів спектрального аналізу.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B1686-D27D-2E2F-C54D-3772D3582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uk-UA" altLang="ru-UA" sz="4000" b="1" dirty="0">
                <a:solidFill>
                  <a:srgbClr val="00B050"/>
                </a:solidFill>
              </a:rPr>
              <a:t>Олександр Прохоров </a:t>
            </a:r>
            <a:endParaRPr lang="ru-RU" altLang="ru-UA" sz="4000" b="1" dirty="0">
              <a:solidFill>
                <a:srgbClr val="00B050"/>
              </a:solidFill>
            </a:endParaRPr>
          </a:p>
        </p:txBody>
      </p:sp>
      <p:pic>
        <p:nvPicPr>
          <p:cNvPr id="7172" name="Picture 4" descr="АЛЕКСАНДР МИХАЙЛОВИЧ ПРОХОРОВ">
            <a:extLst>
              <a:ext uri="{FF2B5EF4-FFF2-40B4-BE49-F238E27FC236}">
                <a16:creationId xmlns:a16="http://schemas.microsoft.com/office/drawing/2014/main" id="{DF03BF22-1F24-51AE-2B91-2240B256751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17503" r="13734" b="20560"/>
          <a:stretch>
            <a:fillRect/>
          </a:stretch>
        </p:blipFill>
        <p:spPr>
          <a:xfrm>
            <a:off x="323850" y="1052513"/>
            <a:ext cx="2519363" cy="3313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340E92F5-7F6E-CC4F-77B8-276497B9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37063"/>
            <a:ext cx="309721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000"/>
              <a:t>          (1916–2002)                  Лауреат (1964) Нобелівської премії з фізики (разом з Басовим і Таунсом) за фундамен-тальні роботи з квантової електроніки</a:t>
            </a:r>
            <a:r>
              <a:rPr lang="ru-RU" altLang="ru-UA" sz="2000"/>
              <a:t>. 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A131546A-7855-61AD-7AEF-9CF45C826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96975"/>
            <a:ext cx="54737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altLang="ru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 та радіофізик, народився  в Австралії у сім‘ї революціонера, який втік із заслання. В 1952–1953 разом із своїм аспірантом </a:t>
            </a:r>
            <a:r>
              <a:rPr lang="uk-UA" altLang="ru-UA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Басовым</a:t>
            </a:r>
            <a:r>
              <a:rPr lang="uk-UA" altLang="ru-UA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сформулював основні положення теорії молекулярного генератора – мазера.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BE7B46-11BC-656D-D22A-4163AC8EE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6707187" cy="777875"/>
          </a:xfrm>
        </p:spPr>
        <p:txBody>
          <a:bodyPr/>
          <a:lstStyle/>
          <a:p>
            <a:r>
              <a:rPr lang="ru-RU" altLang="ru-UA" sz="4000" dirty="0">
                <a:solidFill>
                  <a:srgbClr val="00B050"/>
                </a:solidFill>
              </a:rPr>
              <a:t>Чарлз </a:t>
            </a:r>
            <a:r>
              <a:rPr lang="ru-RU" altLang="ru-UA" sz="4000" dirty="0" err="1">
                <a:solidFill>
                  <a:srgbClr val="00B050"/>
                </a:solidFill>
              </a:rPr>
              <a:t>Таунс</a:t>
            </a:r>
            <a:r>
              <a:rPr lang="ru-RU" altLang="ru-UA" sz="4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F4C6460-2A47-1E75-3D2E-0EBEDC89F18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2803525" cy="295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65979F6B-F028-E0B1-BE1B-6AAE4B8D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052513"/>
            <a:ext cx="5400675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400" b="1" i="1">
                <a:solidFill>
                  <a:schemeClr val="accent2"/>
                </a:solidFill>
                <a:latin typeface="Bookman Old Style" panose="02050604050505020204" pitchFamily="18" charset="0"/>
              </a:rPr>
              <a:t>Американський фізик Чарлз Хард Таунс виявив великі здібності ще в школі, вступив до  Фурманівського  університету  у Гринвілі в 16-річному віці. Закінчив його в 1935 р. і став бакалавром наук з фізики и бакалавром мистецтв в області сучасних мов. Після річної аспірантури в Дьюкському університеті Таунс отримав ступінь магістра з фізики в 1936 р., а потім і докторську ступінь в 1939 р.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71ABC89C-BC85-E0E2-241C-D92D4994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76700"/>
            <a:ext cx="2952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000">
                <a:solidFill>
                  <a:srgbClr val="008000"/>
                </a:solidFill>
              </a:rPr>
              <a:t>Народився в 1915 р. Лауреат (1964) Нобелівської премії з фізики (разом з Басовим і Прохоровим) за фундаментальні роботи з квантової електроніки</a:t>
            </a:r>
            <a:r>
              <a:rPr lang="ru-RU" altLang="ru-UA" sz="2000">
                <a:solidFill>
                  <a:srgbClr val="008000"/>
                </a:solidFill>
              </a:rPr>
              <a:t>.</a:t>
            </a:r>
            <a:endParaRPr lang="uk-UA" altLang="ru-UA" sz="20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3" name="Group 23">
            <a:extLst>
              <a:ext uri="{FF2B5EF4-FFF2-40B4-BE49-F238E27FC236}">
                <a16:creationId xmlns:a16="http://schemas.microsoft.com/office/drawing/2014/main" id="{9E0386E8-ADA6-0192-500B-F476ACC76025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76238"/>
            <a:ext cx="2376488" cy="2368550"/>
            <a:chOff x="3424" y="849"/>
            <a:chExt cx="1497" cy="1492"/>
          </a:xfrm>
        </p:grpSpPr>
        <p:pic>
          <p:nvPicPr>
            <p:cNvPr id="40974" name="Picture 14" descr="Подпись: Рис. 2.1. Схематическое представление трех процессов. а) - спонтанное излучение; б) - вынужденное излучение; в) - поглощение.">
              <a:extLst>
                <a:ext uri="{FF2B5EF4-FFF2-40B4-BE49-F238E27FC236}">
                  <a16:creationId xmlns:a16="http://schemas.microsoft.com/office/drawing/2014/main" id="{0BE9D8FF-D432-F62F-9A46-B0BC13D85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54" r="6047"/>
            <a:stretch>
              <a:fillRect/>
            </a:stretch>
          </p:blipFill>
          <p:spPr bwMode="auto">
            <a:xfrm>
              <a:off x="4415" y="849"/>
              <a:ext cx="506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80" name="Group 20">
              <a:extLst>
                <a:ext uri="{FF2B5EF4-FFF2-40B4-BE49-F238E27FC236}">
                  <a16:creationId xmlns:a16="http://schemas.microsoft.com/office/drawing/2014/main" id="{D9350B06-59A0-56B5-CC25-2DE6AE7D8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1062"/>
              <a:ext cx="1116" cy="909"/>
              <a:chOff x="3190" y="1127"/>
              <a:chExt cx="1116" cy="808"/>
            </a:xfrm>
          </p:grpSpPr>
          <p:sp>
            <p:nvSpPr>
              <p:cNvPr id="40967" name="Line 7">
                <a:extLst>
                  <a:ext uri="{FF2B5EF4-FFF2-40B4-BE49-F238E27FC236}">
                    <a16:creationId xmlns:a16="http://schemas.microsoft.com/office/drawing/2014/main" id="{87318B22-974E-1C83-8F2E-7253E8BF5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8" y="1139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68" name="Line 8">
                <a:extLst>
                  <a:ext uri="{FF2B5EF4-FFF2-40B4-BE49-F238E27FC236}">
                    <a16:creationId xmlns:a16="http://schemas.microsoft.com/office/drawing/2014/main" id="{3FDF1E74-F786-4F4B-2493-A13F1AC9A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8" y="1775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69" name="Line 9">
                <a:extLst>
                  <a:ext uri="{FF2B5EF4-FFF2-40B4-BE49-F238E27FC236}">
                    <a16:creationId xmlns:a16="http://schemas.microsoft.com/office/drawing/2014/main" id="{0750E6FD-123F-2778-9FCB-33F2EE6AE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2" y="1127"/>
                <a:ext cx="0" cy="63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40970" name="Line 10">
                <a:extLst>
                  <a:ext uri="{FF2B5EF4-FFF2-40B4-BE49-F238E27FC236}">
                    <a16:creationId xmlns:a16="http://schemas.microsoft.com/office/drawing/2014/main" id="{5174B318-6E7D-8BB0-C4E1-1B24967C2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2" y="1403"/>
                <a:ext cx="0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grpSp>
            <p:nvGrpSpPr>
              <p:cNvPr id="40971" name="Group 11">
                <a:extLst>
                  <a:ext uri="{FF2B5EF4-FFF2-40B4-BE49-F238E27FC236}">
                    <a16:creationId xmlns:a16="http://schemas.microsoft.com/office/drawing/2014/main" id="{D938882C-38A7-E147-8A36-3E659C4448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0" y="1227"/>
                <a:ext cx="560" cy="364"/>
                <a:chOff x="7281" y="6714"/>
                <a:chExt cx="1400" cy="909"/>
              </a:xfrm>
            </p:grpSpPr>
            <p:sp>
              <p:nvSpPr>
                <p:cNvPr id="40972" name="Line 12">
                  <a:extLst>
                    <a:ext uri="{FF2B5EF4-FFF2-40B4-BE49-F238E27FC236}">
                      <a16:creationId xmlns:a16="http://schemas.microsoft.com/office/drawing/2014/main" id="{54925008-0D64-27E7-B872-E0A65EEC7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1" y="7276"/>
                  <a:ext cx="180" cy="2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pic>
              <p:nvPicPr>
                <p:cNvPr id="40973" name="Picture 13" descr="Подпись: Рис. 2.1. Схематическое представление трех процессов. а) - спонтанное излучение; б) - вынужденное излучение; в) - поглощение.">
                  <a:extLst>
                    <a:ext uri="{FF2B5EF4-FFF2-40B4-BE49-F238E27FC236}">
                      <a16:creationId xmlns:a16="http://schemas.microsoft.com/office/drawing/2014/main" id="{73606E51-7398-A9F4-772A-46687A9434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r:link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250" t="21989" r="21227" b="50681"/>
                <a:stretch>
                  <a:fillRect/>
                </a:stretch>
              </p:blipFill>
              <p:spPr bwMode="auto">
                <a:xfrm>
                  <a:off x="7281" y="6714"/>
                  <a:ext cx="1266" cy="9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0975" name="Picture 15" descr="Подпись: Рис. 2.1. Схематическое представление трех процессов. а) - спонтанное излучение; б) - вынужденное излучение; в) - поглощение.">
                <a:extLst>
                  <a:ext uri="{FF2B5EF4-FFF2-40B4-BE49-F238E27FC236}">
                    <a16:creationId xmlns:a16="http://schemas.microsoft.com/office/drawing/2014/main" id="{766E91F3-997D-D2A9-AC6E-882319D5F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15" t="65627" r="17537" b="23021"/>
              <a:stretch>
                <a:fillRect/>
              </a:stretch>
            </p:blipFill>
            <p:spPr bwMode="auto">
              <a:xfrm>
                <a:off x="3730" y="1783"/>
                <a:ext cx="143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76" name="Text Box 16">
            <a:extLst>
              <a:ext uri="{FF2B5EF4-FFF2-40B4-BE49-F238E27FC236}">
                <a16:creationId xmlns:a16="http://schemas.microsoft.com/office/drawing/2014/main" id="{ECAEA014-0951-BB60-CC6A-2FF53FA14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79712"/>
            <a:ext cx="2016125" cy="719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uk-UA" altLang="ru-UA" sz="2000" i="1" dirty="0">
                <a:solidFill>
                  <a:srgbClr val="FF0066"/>
                </a:solidFill>
              </a:rPr>
              <a:t>Спонтанне  випромінювання</a:t>
            </a:r>
            <a:endParaRPr lang="ru-RU" altLang="ru-UA" sz="2000" i="1" dirty="0">
              <a:solidFill>
                <a:srgbClr val="FF0066"/>
              </a:solidFill>
            </a:endParaRPr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848BEB4A-4C65-327C-9A00-60736F347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924175"/>
            <a:ext cx="1958975" cy="574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uk-UA" altLang="ru-UA" sz="2000" i="1" dirty="0">
                <a:solidFill>
                  <a:srgbClr val="FF0066"/>
                </a:solidFill>
              </a:rPr>
              <a:t>Змушене  випромінювання</a:t>
            </a:r>
            <a:endParaRPr lang="ru-RU" altLang="ru-UA" sz="2000" i="1" dirty="0">
              <a:solidFill>
                <a:srgbClr val="FF0066"/>
              </a:solidFill>
            </a:endParaRPr>
          </a:p>
        </p:txBody>
      </p:sp>
      <p:sp>
        <p:nvSpPr>
          <p:cNvPr id="40978" name="Text Box 18">
            <a:extLst>
              <a:ext uri="{FF2B5EF4-FFF2-40B4-BE49-F238E27FC236}">
                <a16:creationId xmlns:a16="http://schemas.microsoft.com/office/drawing/2014/main" id="{54DEE463-3920-B934-000A-807C9898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11476"/>
            <a:ext cx="1484313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uk-UA" altLang="ru-UA" sz="2000" i="1">
                <a:solidFill>
                  <a:srgbClr val="FF0066"/>
                </a:solidFill>
              </a:rPr>
              <a:t>Поглинання </a:t>
            </a:r>
            <a:endParaRPr lang="ru-RU" altLang="ru-UA" sz="2000" i="1">
              <a:solidFill>
                <a:srgbClr val="FF0066"/>
              </a:solidFill>
            </a:endParaRPr>
          </a:p>
        </p:txBody>
      </p:sp>
      <p:pic>
        <p:nvPicPr>
          <p:cNvPr id="40979" name="Picture 19" descr="Подпись: Рис. 2.1. Схематическое представление трех процессов. а) - спонтанное излучение; б) - вынужденное излучение; в) - поглощение.">
            <a:extLst>
              <a:ext uri="{FF2B5EF4-FFF2-40B4-BE49-F238E27FC236}">
                <a16:creationId xmlns:a16="http://schemas.microsoft.com/office/drawing/2014/main" id="{D3077F9C-6E09-CD2D-ED8A-0FB2E6E5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32837" b="21646"/>
          <a:stretch>
            <a:fillRect/>
          </a:stretch>
        </p:blipFill>
        <p:spPr bwMode="auto">
          <a:xfrm>
            <a:off x="611188" y="563563"/>
            <a:ext cx="44640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Rectangle 22">
            <a:extLst>
              <a:ext uri="{FF2B5EF4-FFF2-40B4-BE49-F238E27FC236}">
                <a16:creationId xmlns:a16="http://schemas.microsoft.com/office/drawing/2014/main" id="{91993BB2-CBE7-0830-DF65-1D65275C7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UA"/>
          </a:p>
        </p:txBody>
      </p:sp>
      <p:graphicFrame>
        <p:nvGraphicFramePr>
          <p:cNvPr id="40981" name="Object 21">
            <a:extLst>
              <a:ext uri="{FF2B5EF4-FFF2-40B4-BE49-F238E27FC236}">
                <a16:creationId xmlns:a16="http://schemas.microsoft.com/office/drawing/2014/main" id="{CCA0EA1A-440E-CCBA-5D73-0B0965D1E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5445125"/>
          <a:ext cx="14398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967200" imgH="9067800" progId="Equation.DSMT4">
                  <p:embed/>
                </p:oleObj>
              </mc:Choice>
              <mc:Fallback>
                <p:oleObj name="Equation" r:id="rId4" imgW="16967200" imgH="9067800" progId="Equation.DSMT4">
                  <p:embed/>
                  <p:pic>
                    <p:nvPicPr>
                      <p:cNvPr id="40981" name="Object 21">
                        <a:extLst>
                          <a:ext uri="{FF2B5EF4-FFF2-40B4-BE49-F238E27FC236}">
                            <a16:creationId xmlns:a16="http://schemas.microsoft.com/office/drawing/2014/main" id="{CCA0EA1A-440E-CCBA-5D73-0B0965D1E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445125"/>
                        <a:ext cx="14398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5" name="Text Box 25">
            <a:extLst>
              <a:ext uri="{FF2B5EF4-FFF2-40B4-BE49-F238E27FC236}">
                <a16:creationId xmlns:a16="http://schemas.microsoft.com/office/drawing/2014/main" id="{1DD0C04D-CAED-1C69-D4CA-664E3F940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644900"/>
            <a:ext cx="83534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altLang="ru-UA" sz="2000" i="1">
                <a:latin typeface="Bookman Old Style" panose="02050604050505020204" pitchFamily="18" charset="0"/>
              </a:rPr>
              <a:t>Розглянемо </a:t>
            </a:r>
            <a:r>
              <a:rPr lang="uk-UA" altLang="ru-UA" sz="2000" i="1">
                <a:solidFill>
                  <a:srgbClr val="FF0000"/>
                </a:solidFill>
                <a:latin typeface="Bookman Old Style" panose="02050604050505020204" pitchFamily="18" charset="0"/>
              </a:rPr>
              <a:t>3 фундаментальних процеси</a:t>
            </a:r>
            <a:r>
              <a:rPr lang="uk-UA" altLang="ru-UA" sz="2000" i="1">
                <a:latin typeface="Bookman Old Style" panose="02050604050505020204" pitchFamily="18" charset="0"/>
              </a:rPr>
              <a:t>, які описують взаємодію фотонів електромагнітного випромінювання з речовиною – </a:t>
            </a:r>
            <a:r>
              <a:rPr lang="uk-UA" altLang="ru-UA" sz="2000" i="1">
                <a:solidFill>
                  <a:srgbClr val="FF0000"/>
                </a:solidFill>
                <a:latin typeface="Bookman Old Style" panose="02050604050505020204" pitchFamily="18" charset="0"/>
              </a:rPr>
              <a:t>спонтанне випромінювання</a:t>
            </a:r>
            <a:r>
              <a:rPr lang="uk-UA" altLang="ru-UA" sz="2000" i="1">
                <a:latin typeface="Bookman Old Style" panose="02050604050505020204" pitchFamily="18" charset="0"/>
              </a:rPr>
              <a:t> (а), </a:t>
            </a:r>
            <a:r>
              <a:rPr lang="uk-UA" altLang="ru-UA" sz="2000" i="1">
                <a:solidFill>
                  <a:srgbClr val="FF0000"/>
                </a:solidFill>
                <a:latin typeface="Bookman Old Style" panose="02050604050505020204" pitchFamily="18" charset="0"/>
              </a:rPr>
              <a:t>змушене випро</a:t>
            </a:r>
            <a:r>
              <a:rPr lang="en-US" altLang="ru-UA" sz="2000" i="1">
                <a:solidFill>
                  <a:srgbClr val="FF0000"/>
                </a:solidFill>
                <a:latin typeface="Bookman Old Style" panose="02050604050505020204" pitchFamily="18" charset="0"/>
              </a:rPr>
              <a:t>-</a:t>
            </a:r>
            <a:r>
              <a:rPr lang="uk-UA" altLang="ru-UA" sz="2000" i="1">
                <a:solidFill>
                  <a:srgbClr val="FF0000"/>
                </a:solidFill>
                <a:latin typeface="Bookman Old Style" panose="02050604050505020204" pitchFamily="18" charset="0"/>
              </a:rPr>
              <a:t>мінювання</a:t>
            </a:r>
            <a:r>
              <a:rPr lang="uk-UA" altLang="ru-UA" sz="2000" i="1">
                <a:latin typeface="Bookman Old Style" panose="02050604050505020204" pitchFamily="18" charset="0"/>
              </a:rPr>
              <a:t> (б) і поглинання (в). Для простоти розглянемо сере</a:t>
            </a:r>
            <a:r>
              <a:rPr lang="en-US" altLang="ru-UA" sz="2000" i="1">
                <a:latin typeface="Bookman Old Style" panose="02050604050505020204" pitchFamily="18" charset="0"/>
              </a:rPr>
              <a:t>-</a:t>
            </a:r>
            <a:r>
              <a:rPr lang="uk-UA" altLang="ru-UA" sz="2000" i="1">
                <a:latin typeface="Bookman Old Style" panose="02050604050505020204" pitchFamily="18" charset="0"/>
              </a:rPr>
              <a:t>довище (атом, молекулу) із двома енергетичними рівнями, енергії яких Е1 та Е2 , причому Е2.</a:t>
            </a:r>
            <a:r>
              <a:rPr lang="en-US" altLang="ru-UA" sz="2000" i="1">
                <a:latin typeface="Bookman Old Style" panose="02050604050505020204" pitchFamily="18" charset="0"/>
              </a:rPr>
              <a:t>&gt;</a:t>
            </a:r>
            <a:r>
              <a:rPr lang="uk-UA" altLang="ru-UA" sz="2000" i="1">
                <a:latin typeface="Bookman Old Style" panose="02050604050505020204" pitchFamily="18" charset="0"/>
              </a:rPr>
              <a:t> Е1 Перехід з верхнього рівня на нижній може супроводжуватися випромінюванням фотона із частотою</a:t>
            </a:r>
            <a:endParaRPr lang="en-US" altLang="ru-UA" sz="2000" i="1">
              <a:latin typeface="Bookman Old Style" panose="02050604050505020204" pitchFamily="18" charset="0"/>
            </a:endParaRPr>
          </a:p>
        </p:txBody>
      </p:sp>
      <p:sp>
        <p:nvSpPr>
          <p:cNvPr id="40986" name="Text Box 26">
            <a:extLst>
              <a:ext uri="{FF2B5EF4-FFF2-40B4-BE49-F238E27FC236}">
                <a16:creationId xmlns:a16="http://schemas.microsoft.com/office/drawing/2014/main" id="{DF2D4F71-2C6F-F00F-6379-A253E90B7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813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UA" sz="2000" i="1">
                <a:latin typeface="Bookman Old Style" panose="02050604050505020204" pitchFamily="18" charset="0"/>
              </a:rPr>
              <a:t>крім того, існують так звані безвипромінювальні переходи.</a:t>
            </a:r>
            <a:endParaRPr lang="ru-RU" altLang="ru-UA" sz="2000" i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23FB5ECF-7624-4E6D-F916-8C8B45835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7" y="801688"/>
            <a:ext cx="8642350" cy="1584325"/>
          </a:xfrm>
          <a:noFill/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uk-UA" altLang="ru-UA" sz="2000" b="1" i="1"/>
              <a:t>Як довів Ейнштейн у стані термодинамічної рівноваги вірогідності поглинання і змушеного випромінювання однакові.</a:t>
            </a:r>
          </a:p>
          <a:p>
            <a:pPr algn="just">
              <a:lnSpc>
                <a:spcPct val="90000"/>
              </a:lnSpc>
            </a:pPr>
            <a:r>
              <a:rPr lang="uk-UA" altLang="ru-UA" sz="2000" b="1" i="1"/>
              <a:t>Однак середовище може перебувати в нерівноважному стані, у якому реалізується </a:t>
            </a:r>
            <a:r>
              <a:rPr lang="uk-UA" altLang="ru-UA" sz="2000" b="1" i="1">
                <a:solidFill>
                  <a:srgbClr val="FF0000"/>
                </a:solidFill>
              </a:rPr>
              <a:t>інверсна населеність рівнів</a:t>
            </a:r>
            <a:r>
              <a:rPr lang="uk-UA" altLang="ru-UA" sz="2000" b="1" i="1"/>
              <a:t>, тобто. </a:t>
            </a:r>
            <a:endParaRPr lang="en-US" altLang="ru-UA" sz="2000" b="1" i="1"/>
          </a:p>
        </p:txBody>
      </p:sp>
      <p:graphicFrame>
        <p:nvGraphicFramePr>
          <p:cNvPr id="41989" name="Object 5">
            <a:extLst>
              <a:ext uri="{FF2B5EF4-FFF2-40B4-BE49-F238E27FC236}">
                <a16:creationId xmlns:a16="http://schemas.microsoft.com/office/drawing/2014/main" id="{0BF8614E-245F-C0FF-4352-5950D0A48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93092"/>
              </p:ext>
            </p:extLst>
          </p:nvPr>
        </p:nvGraphicFramePr>
        <p:xfrm>
          <a:off x="3657600" y="2815430"/>
          <a:ext cx="11525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01500" imgH="5270500" progId="Equation.DSMT4">
                  <p:embed/>
                </p:oleObj>
              </mc:Choice>
              <mc:Fallback>
                <p:oleObj name="Equation" r:id="rId2" imgW="12001500" imgH="5270500" progId="Equation.DSMT4">
                  <p:embed/>
                  <p:pic>
                    <p:nvPicPr>
                      <p:cNvPr id="41989" name="Object 5">
                        <a:extLst>
                          <a:ext uri="{FF2B5EF4-FFF2-40B4-BE49-F238E27FC236}">
                            <a16:creationId xmlns:a16="http://schemas.microsoft.com/office/drawing/2014/main" id="{0BF8614E-245F-C0FF-4352-5950D0A48B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5430"/>
                        <a:ext cx="11525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>
            <a:extLst>
              <a:ext uri="{FF2B5EF4-FFF2-40B4-BE49-F238E27FC236}">
                <a16:creationId xmlns:a16="http://schemas.microsoft.com/office/drawing/2014/main" id="{E50B53D9-6600-B982-144C-B63024D30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89363"/>
            <a:ext cx="8137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UA" sz="2000" b="1" i="1"/>
              <a:t>У цьому випадку середовище почне підсилювати випромінювання, тобто буде </a:t>
            </a:r>
            <a:r>
              <a:rPr lang="uk-UA" altLang="ru-UA" sz="2000" b="1" i="1">
                <a:solidFill>
                  <a:srgbClr val="FF0000"/>
                </a:solidFill>
              </a:rPr>
              <a:t>активним середовищем</a:t>
            </a:r>
            <a:r>
              <a:rPr lang="uk-UA" altLang="ru-UA" sz="2000" b="1" i="1"/>
              <a:t>. Переведення середовища в нерівноважний стан здійснюється зовнішнім джерелом енергії</a:t>
            </a:r>
            <a:r>
              <a:rPr lang="en-US" altLang="ru-UA" sz="2000" b="1" i="1"/>
              <a:t> </a:t>
            </a:r>
            <a:r>
              <a:rPr lang="en-US" altLang="ru-UA" sz="2000" b="1" i="1">
                <a:solidFill>
                  <a:srgbClr val="FF0000"/>
                </a:solidFill>
              </a:rPr>
              <a:t>(</a:t>
            </a:r>
            <a:r>
              <a:rPr lang="ru-RU" altLang="ru-UA" sz="2000" b="1" i="1">
                <a:solidFill>
                  <a:srgbClr val="FF0000"/>
                </a:solidFill>
              </a:rPr>
              <a:t>накачування</a:t>
            </a:r>
            <a:r>
              <a:rPr lang="en-US" altLang="ru-UA" sz="2000" b="1" i="1">
                <a:solidFill>
                  <a:srgbClr val="FF0000"/>
                </a:solidFill>
              </a:rPr>
              <a:t>)</a:t>
            </a:r>
            <a:r>
              <a:rPr lang="uk-UA" altLang="ru-UA" sz="2000" b="1" i="1"/>
              <a:t>.</a:t>
            </a:r>
          </a:p>
          <a:p>
            <a:pPr algn="just"/>
            <a:r>
              <a:rPr lang="uk-UA" altLang="ru-UA" sz="2000" b="1" i="1"/>
              <a:t>Слід зазначити, що в середовищі, що має тільки два рівні, інверсна населеність не може бути отримана.</a:t>
            </a:r>
            <a:r>
              <a:rPr lang="uk-UA" altLang="ru-UA" sz="2000"/>
              <a:t> </a:t>
            </a:r>
            <a:r>
              <a:rPr lang="uk-UA" altLang="ru-UA" sz="2000" b="1" i="1"/>
              <a:t> </a:t>
            </a:r>
            <a:endParaRPr lang="ru-RU" altLang="ru-UA" sz="2000" b="1" i="1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Text Box 33">
            <a:extLst>
              <a:ext uri="{FF2B5EF4-FFF2-40B4-BE49-F238E27FC236}">
                <a16:creationId xmlns:a16="http://schemas.microsoft.com/office/drawing/2014/main" id="{5A8E98C6-E884-E05E-73B0-6C98BF9DF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424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UA" sz="2400"/>
              <a:t>(для трьохрівневої схеми)</a:t>
            </a:r>
          </a:p>
        </p:txBody>
      </p:sp>
      <p:graphicFrame>
        <p:nvGraphicFramePr>
          <p:cNvPr id="43043" name="Object 35">
            <a:extLst>
              <a:ext uri="{FF2B5EF4-FFF2-40B4-BE49-F238E27FC236}">
                <a16:creationId xmlns:a16="http://schemas.microsoft.com/office/drawing/2014/main" id="{E1AC991B-B2D6-392E-0DD8-18A91F2CC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1773238"/>
          <a:ext cx="12239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01500" imgH="5270500" progId="Equation.DSMT4">
                  <p:embed/>
                </p:oleObj>
              </mc:Choice>
              <mc:Fallback>
                <p:oleObj name="Equation" r:id="rId2" imgW="12001500" imgH="5270500" progId="Equation.DSMT4">
                  <p:embed/>
                  <p:pic>
                    <p:nvPicPr>
                      <p:cNvPr id="43043" name="Object 35">
                        <a:extLst>
                          <a:ext uri="{FF2B5EF4-FFF2-40B4-BE49-F238E27FC236}">
                            <a16:creationId xmlns:a16="http://schemas.microsoft.com/office/drawing/2014/main" id="{E1AC991B-B2D6-392E-0DD8-18A91F2CC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773238"/>
                        <a:ext cx="122396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Text Box 36">
            <a:extLst>
              <a:ext uri="{FF2B5EF4-FFF2-40B4-BE49-F238E27FC236}">
                <a16:creationId xmlns:a16="http://schemas.microsoft.com/office/drawing/2014/main" id="{E6421015-FCCD-2A48-3ACD-B38289C32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276475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UA" sz="2400"/>
              <a:t>(для чотирьохрівневої схеми)</a:t>
            </a:r>
            <a:endParaRPr lang="ru-RU" altLang="ru-UA" sz="2400"/>
          </a:p>
        </p:txBody>
      </p:sp>
      <p:graphicFrame>
        <p:nvGraphicFramePr>
          <p:cNvPr id="43052" name="Object 44">
            <a:extLst>
              <a:ext uri="{FF2B5EF4-FFF2-40B4-BE49-F238E27FC236}">
                <a16:creationId xmlns:a16="http://schemas.microsoft.com/office/drawing/2014/main" id="{4885B0FD-889C-0B00-E60B-39A2C08BF2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565400"/>
          <a:ext cx="25193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69300" imgH="5270500" progId="Equation.DSMT4">
                  <p:embed/>
                </p:oleObj>
              </mc:Choice>
              <mc:Fallback>
                <p:oleObj name="Equation" r:id="rId4" imgW="21069300" imgH="5270500" progId="Equation.DSMT4">
                  <p:embed/>
                  <p:pic>
                    <p:nvPicPr>
                      <p:cNvPr id="43052" name="Object 44">
                        <a:extLst>
                          <a:ext uri="{FF2B5EF4-FFF2-40B4-BE49-F238E27FC236}">
                            <a16:creationId xmlns:a16="http://schemas.microsoft.com/office/drawing/2014/main" id="{4885B0FD-889C-0B00-E60B-39A2C08BF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65400"/>
                        <a:ext cx="25193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67" name="Text Box 59">
            <a:extLst>
              <a:ext uri="{FF2B5EF4-FFF2-40B4-BE49-F238E27FC236}">
                <a16:creationId xmlns:a16="http://schemas.microsoft.com/office/drawing/2014/main" id="{3CACA795-F579-5060-68A9-F37BAC89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429000"/>
            <a:ext cx="2519362" cy="28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uk-UA" altLang="ru-UA" sz="2000" b="1">
                <a:solidFill>
                  <a:srgbClr val="FF0000"/>
                </a:solidFill>
              </a:rPr>
              <a:t>Схема лазера</a:t>
            </a:r>
            <a:endParaRPr lang="ru-RU" altLang="ru-UA" sz="2000" b="1">
              <a:solidFill>
                <a:srgbClr val="FF0000"/>
              </a:solidFill>
            </a:endParaRPr>
          </a:p>
        </p:txBody>
      </p:sp>
      <p:grpSp>
        <p:nvGrpSpPr>
          <p:cNvPr id="43069" name="Group 61">
            <a:extLst>
              <a:ext uri="{FF2B5EF4-FFF2-40B4-BE49-F238E27FC236}">
                <a16:creationId xmlns:a16="http://schemas.microsoft.com/office/drawing/2014/main" id="{404C5E85-57A1-594C-0802-ED513B6AAFB2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573463"/>
            <a:ext cx="6911975" cy="2808287"/>
            <a:chOff x="567" y="2251"/>
            <a:chExt cx="4354" cy="1769"/>
          </a:xfrm>
        </p:grpSpPr>
        <p:pic>
          <p:nvPicPr>
            <p:cNvPr id="43055" name="Picture 47">
              <a:extLst>
                <a:ext uri="{FF2B5EF4-FFF2-40B4-BE49-F238E27FC236}">
                  <a16:creationId xmlns:a16="http://schemas.microsoft.com/office/drawing/2014/main" id="{42C81D63-346B-40E1-E92C-0B8C3E827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44" t="44562" b="26807"/>
            <a:stretch>
              <a:fillRect/>
            </a:stretch>
          </p:blipFill>
          <p:spPr bwMode="auto">
            <a:xfrm>
              <a:off x="1746" y="2904"/>
              <a:ext cx="88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46">
              <a:extLst>
                <a:ext uri="{FF2B5EF4-FFF2-40B4-BE49-F238E27FC236}">
                  <a16:creationId xmlns:a16="http://schemas.microsoft.com/office/drawing/2014/main" id="{E3BCAEB7-9C00-D82D-4FAD-1E19D91D7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5" t="19345" r="10394" b="64581"/>
            <a:stretch>
              <a:fillRect/>
            </a:stretch>
          </p:blipFill>
          <p:spPr bwMode="auto">
            <a:xfrm>
              <a:off x="1066" y="2659"/>
              <a:ext cx="63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3" name="AutoShape 5">
              <a:extLst>
                <a:ext uri="{FF2B5EF4-FFF2-40B4-BE49-F238E27FC236}">
                  <a16:creationId xmlns:a16="http://schemas.microsoft.com/office/drawing/2014/main" id="{5F8D7A10-AED4-92BA-16A8-6EE0B782C5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0" y="2364"/>
              <a:ext cx="3672" cy="1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14" name="Text Box 6">
              <a:extLst>
                <a:ext uri="{FF2B5EF4-FFF2-40B4-BE49-F238E27FC236}">
                  <a16:creationId xmlns:a16="http://schemas.microsoft.com/office/drawing/2014/main" id="{3FAC9B07-D944-EDDB-80FD-506E2F954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" y="2652"/>
              <a:ext cx="1435" cy="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altLang="ru-UA" sz="1400"/>
                <a:t>Безвипромінювальні переходи</a:t>
              </a:r>
              <a:endParaRPr lang="ru-RU" altLang="ru-UA" sz="1400"/>
            </a:p>
          </p:txBody>
        </p:sp>
        <p:sp>
          <p:nvSpPr>
            <p:cNvPr id="43017" name="Text Box 9">
              <a:extLst>
                <a:ext uri="{FF2B5EF4-FFF2-40B4-BE49-F238E27FC236}">
                  <a16:creationId xmlns:a16="http://schemas.microsoft.com/office/drawing/2014/main" id="{DB7209E6-4C65-C9BF-495F-B8C40B33D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" y="2611"/>
              <a:ext cx="1103" cy="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altLang="ru-UA" sz="1400"/>
                <a:t>Безвипромінювальні переходи</a:t>
              </a:r>
              <a:endParaRPr lang="ru-RU" altLang="ru-UA" sz="1400"/>
            </a:p>
          </p:txBody>
        </p:sp>
        <p:sp>
          <p:nvSpPr>
            <p:cNvPr id="43018" name="Text Box 10">
              <a:extLst>
                <a:ext uri="{FF2B5EF4-FFF2-40B4-BE49-F238E27FC236}">
                  <a16:creationId xmlns:a16="http://schemas.microsoft.com/office/drawing/2014/main" id="{9987552D-83B5-BF38-3E76-744C6CCE1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53" y="2999"/>
              <a:ext cx="794" cy="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uk-UA" altLang="ru-UA" sz="1400" b="1"/>
                <a:t>Накачування </a:t>
              </a:r>
              <a:endParaRPr lang="ru-RU" altLang="ru-UA" sz="1400"/>
            </a:p>
          </p:txBody>
        </p:sp>
        <p:sp>
          <p:nvSpPr>
            <p:cNvPr id="43019" name="Text Box 11">
              <a:extLst>
                <a:ext uri="{FF2B5EF4-FFF2-40B4-BE49-F238E27FC236}">
                  <a16:creationId xmlns:a16="http://schemas.microsoft.com/office/drawing/2014/main" id="{EE3C7410-176D-83CE-BEA9-A73CBBC83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0" y="3264"/>
              <a:ext cx="687" cy="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altLang="ru-UA" sz="1400" b="1" i="1">
                  <a:solidFill>
                    <a:srgbClr val="FF0000"/>
                  </a:solidFill>
                </a:rPr>
                <a:t>Лазерна генерація</a:t>
              </a:r>
              <a:endParaRPr lang="ru-RU" altLang="ru-UA" sz="1400" b="1" i="1">
                <a:solidFill>
                  <a:srgbClr val="FF0000"/>
                </a:solidFill>
              </a:endParaRPr>
            </a:p>
          </p:txBody>
        </p:sp>
        <p:sp>
          <p:nvSpPr>
            <p:cNvPr id="43020" name="Text Box 12">
              <a:extLst>
                <a:ext uri="{FF2B5EF4-FFF2-40B4-BE49-F238E27FC236}">
                  <a16:creationId xmlns:a16="http://schemas.microsoft.com/office/drawing/2014/main" id="{4172C88B-52B1-CD50-9D1D-69B045A4A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5" y="2976"/>
              <a:ext cx="955" cy="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altLang="ru-UA" sz="1400" b="1" i="1">
                  <a:solidFill>
                    <a:srgbClr val="FF0000"/>
                  </a:solidFill>
                </a:rPr>
                <a:t>Лазерна генерація</a:t>
              </a:r>
              <a:endParaRPr lang="ru-RU" altLang="ru-UA" sz="1400" b="1" i="1">
                <a:solidFill>
                  <a:srgbClr val="FF0000"/>
                </a:solidFill>
              </a:endParaRPr>
            </a:p>
          </p:txBody>
        </p:sp>
        <p:sp>
          <p:nvSpPr>
            <p:cNvPr id="43022" name="Text Box 14">
              <a:extLst>
                <a:ext uri="{FF2B5EF4-FFF2-40B4-BE49-F238E27FC236}">
                  <a16:creationId xmlns:a16="http://schemas.microsoft.com/office/drawing/2014/main" id="{7E7391C1-916E-2659-5899-99EEE0155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6" y="3331"/>
              <a:ext cx="1254" cy="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uk-UA" altLang="ru-UA" sz="1400"/>
                <a:t>Безвипромінювальні переходи</a:t>
              </a:r>
              <a:endParaRPr lang="ru-RU" altLang="ru-UA" sz="1400"/>
            </a:p>
          </p:txBody>
        </p:sp>
        <p:sp>
          <p:nvSpPr>
            <p:cNvPr id="43025" name="Line 17">
              <a:extLst>
                <a:ext uri="{FF2B5EF4-FFF2-40B4-BE49-F238E27FC236}">
                  <a16:creationId xmlns:a16="http://schemas.microsoft.com/office/drawing/2014/main" id="{EA848A71-6432-478C-7E47-5F147B316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6" y="2899"/>
              <a:ext cx="0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26" name="Line 18">
              <a:extLst>
                <a:ext uri="{FF2B5EF4-FFF2-40B4-BE49-F238E27FC236}">
                  <a16:creationId xmlns:a16="http://schemas.microsoft.com/office/drawing/2014/main" id="{876D176E-E619-0215-8FD0-82E0432F4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" y="2580"/>
              <a:ext cx="129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27" name="Line 19">
              <a:extLst>
                <a:ext uri="{FF2B5EF4-FFF2-40B4-BE49-F238E27FC236}">
                  <a16:creationId xmlns:a16="http://schemas.microsoft.com/office/drawing/2014/main" id="{BCE201B3-E98A-853E-1D35-ADA3BD959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904"/>
              <a:ext cx="648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28" name="Line 20">
              <a:extLst>
                <a:ext uri="{FF2B5EF4-FFF2-40B4-BE49-F238E27FC236}">
                  <a16:creationId xmlns:a16="http://schemas.microsoft.com/office/drawing/2014/main" id="{5F300859-1E94-A070-9A0A-830DF9BB3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8" y="2580"/>
              <a:ext cx="0" cy="10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29" name="Line 21">
              <a:extLst>
                <a:ext uri="{FF2B5EF4-FFF2-40B4-BE49-F238E27FC236}">
                  <a16:creationId xmlns:a16="http://schemas.microsoft.com/office/drawing/2014/main" id="{ABE6CBBC-464B-68F7-BC71-0384F22B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3330"/>
              <a:ext cx="64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0" name="Line 22">
              <a:extLst>
                <a:ext uri="{FF2B5EF4-FFF2-40B4-BE49-F238E27FC236}">
                  <a16:creationId xmlns:a16="http://schemas.microsoft.com/office/drawing/2014/main" id="{4BBB2077-B85C-75F0-75F6-CF33A4BD8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2580"/>
              <a:ext cx="288" cy="3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1" name="Line 23">
              <a:extLst>
                <a:ext uri="{FF2B5EF4-FFF2-40B4-BE49-F238E27FC236}">
                  <a16:creationId xmlns:a16="http://schemas.microsoft.com/office/drawing/2014/main" id="{EF2C9508-820D-70D5-EF62-02D606A38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8" y="3336"/>
              <a:ext cx="288" cy="3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3" name="Line 25">
              <a:extLst>
                <a:ext uri="{FF2B5EF4-FFF2-40B4-BE49-F238E27FC236}">
                  <a16:creationId xmlns:a16="http://schemas.microsoft.com/office/drawing/2014/main" id="{B104E1A5-D9B4-265B-3D6E-B71C8A64C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6" y="3660"/>
              <a:ext cx="1368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5" name="Line 27">
              <a:extLst>
                <a:ext uri="{FF2B5EF4-FFF2-40B4-BE49-F238E27FC236}">
                  <a16:creationId xmlns:a16="http://schemas.microsoft.com/office/drawing/2014/main" id="{FA7F3F24-0539-ACB3-1414-7ABC919B2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4" y="2580"/>
              <a:ext cx="129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7" name="Line 29">
              <a:extLst>
                <a:ext uri="{FF2B5EF4-FFF2-40B4-BE49-F238E27FC236}">
                  <a16:creationId xmlns:a16="http://schemas.microsoft.com/office/drawing/2014/main" id="{EDE59A74-609B-47A2-5C99-85E6E4F57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8" y="2580"/>
              <a:ext cx="0" cy="10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8" name="Line 30">
              <a:extLst>
                <a:ext uri="{FF2B5EF4-FFF2-40B4-BE49-F238E27FC236}">
                  <a16:creationId xmlns:a16="http://schemas.microsoft.com/office/drawing/2014/main" id="{2EF346DC-EA5C-742E-97EC-9DAEDA0F2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0" y="2904"/>
              <a:ext cx="648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39" name="Line 31">
              <a:extLst>
                <a:ext uri="{FF2B5EF4-FFF2-40B4-BE49-F238E27FC236}">
                  <a16:creationId xmlns:a16="http://schemas.microsoft.com/office/drawing/2014/main" id="{074D466B-AEA6-98F9-FDE0-6D3AA55A44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0" y="2580"/>
              <a:ext cx="288" cy="3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pic>
          <p:nvPicPr>
            <p:cNvPr id="43053" name="Picture 45">
              <a:extLst>
                <a:ext uri="{FF2B5EF4-FFF2-40B4-BE49-F238E27FC236}">
                  <a16:creationId xmlns:a16="http://schemas.microsoft.com/office/drawing/2014/main" id="{351F38D9-7565-A317-4695-C2D166FED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5" r="31018" b="87299"/>
            <a:stretch>
              <a:fillRect/>
            </a:stretch>
          </p:blipFill>
          <p:spPr bwMode="auto">
            <a:xfrm>
              <a:off x="1020" y="2263"/>
              <a:ext cx="113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48">
              <a:extLst>
                <a:ext uri="{FF2B5EF4-FFF2-40B4-BE49-F238E27FC236}">
                  <a16:creationId xmlns:a16="http://schemas.microsoft.com/office/drawing/2014/main" id="{27D92990-9033-1040-74D1-D5C2E926A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90" t="38176" r="42523" b="10876"/>
            <a:stretch>
              <a:fillRect/>
            </a:stretch>
          </p:blipFill>
          <p:spPr bwMode="auto">
            <a:xfrm>
              <a:off x="1610" y="2940"/>
              <a:ext cx="27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3058" name="Object 50">
              <a:extLst>
                <a:ext uri="{FF2B5EF4-FFF2-40B4-BE49-F238E27FC236}">
                  <a16:creationId xmlns:a16="http://schemas.microsoft.com/office/drawing/2014/main" id="{80C0BB89-0791-AE5A-425D-09CAE2E854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3521"/>
            <a:ext cx="247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102100" imgH="5270500" progId="Equation.DSMT4">
                    <p:embed/>
                  </p:oleObj>
                </mc:Choice>
                <mc:Fallback>
                  <p:oleObj name="Equation" r:id="rId7" imgW="4102100" imgH="5270500" progId="Equation.DSMT4">
                    <p:embed/>
                    <p:pic>
                      <p:nvPicPr>
                        <p:cNvPr id="43058" name="Object 50">
                          <a:extLst>
                            <a:ext uri="{FF2B5EF4-FFF2-40B4-BE49-F238E27FC236}">
                              <a16:creationId xmlns:a16="http://schemas.microsoft.com/office/drawing/2014/main" id="{80C0BB89-0791-AE5A-425D-09CAE2E854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3521"/>
                          <a:ext cx="247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59" name="Object 51">
              <a:extLst>
                <a:ext uri="{FF2B5EF4-FFF2-40B4-BE49-F238E27FC236}">
                  <a16:creationId xmlns:a16="http://schemas.microsoft.com/office/drawing/2014/main" id="{A637A2A4-733D-B9DB-D38C-714D7B83C4B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2" y="2886"/>
            <a:ext cx="295" cy="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394200" imgH="5270500" progId="Equation.DSMT4">
                    <p:embed/>
                  </p:oleObj>
                </mc:Choice>
                <mc:Fallback>
                  <p:oleObj name="Equation" r:id="rId9" imgW="4394200" imgH="5270500" progId="Equation.DSMT4">
                    <p:embed/>
                    <p:pic>
                      <p:nvPicPr>
                        <p:cNvPr id="43059" name="Object 51">
                          <a:extLst>
                            <a:ext uri="{FF2B5EF4-FFF2-40B4-BE49-F238E27FC236}">
                              <a16:creationId xmlns:a16="http://schemas.microsoft.com/office/drawing/2014/main" id="{A637A2A4-733D-B9DB-D38C-714D7B83C4B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886"/>
                          <a:ext cx="295" cy="3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65" name="Object 57">
              <a:extLst>
                <a:ext uri="{FF2B5EF4-FFF2-40B4-BE49-F238E27FC236}">
                  <a16:creationId xmlns:a16="http://schemas.microsoft.com/office/drawing/2014/main" id="{865EC875-A8AA-5827-137A-E36A1E3368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" y="2251"/>
            <a:ext cx="341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394200" imgH="5270500" progId="Equation.DSMT4">
                    <p:embed/>
                  </p:oleObj>
                </mc:Choice>
                <mc:Fallback>
                  <p:oleObj name="Equation" r:id="rId11" imgW="4394200" imgH="5270500" progId="Equation.DSMT4">
                    <p:embed/>
                    <p:pic>
                      <p:nvPicPr>
                        <p:cNvPr id="43065" name="Object 57">
                          <a:extLst>
                            <a:ext uri="{FF2B5EF4-FFF2-40B4-BE49-F238E27FC236}">
                              <a16:creationId xmlns:a16="http://schemas.microsoft.com/office/drawing/2014/main" id="{865EC875-A8AA-5827-137A-E36A1E3368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2251"/>
                          <a:ext cx="341" cy="4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36" name="Line 28">
              <a:extLst>
                <a:ext uri="{FF2B5EF4-FFF2-40B4-BE49-F238E27FC236}">
                  <a16:creationId xmlns:a16="http://schemas.microsoft.com/office/drawing/2014/main" id="{B8EB1E74-E530-A073-06BE-6D1B4EFCE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660"/>
              <a:ext cx="129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3066" name="Text Box 58">
              <a:extLst>
                <a:ext uri="{FF2B5EF4-FFF2-40B4-BE49-F238E27FC236}">
                  <a16:creationId xmlns:a16="http://schemas.microsoft.com/office/drawing/2014/main" id="{68491548-94C8-132A-12A0-28B96D055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702"/>
              <a:ext cx="1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ru-UA" b="1">
                  <a:solidFill>
                    <a:schemeClr val="accent2"/>
                  </a:solidFill>
                </a:rPr>
                <a:t>Основний стан</a:t>
              </a:r>
              <a:endParaRPr lang="ru-RU" altLang="ru-UA" b="1">
                <a:solidFill>
                  <a:schemeClr val="accent2"/>
                </a:solidFill>
              </a:endParaRPr>
            </a:p>
          </p:txBody>
        </p:sp>
        <p:sp>
          <p:nvSpPr>
            <p:cNvPr id="43068" name="Text Box 60">
              <a:extLst>
                <a:ext uri="{FF2B5EF4-FFF2-40B4-BE49-F238E27FC236}">
                  <a16:creationId xmlns:a16="http://schemas.microsoft.com/office/drawing/2014/main" id="{9637BF00-F232-953A-7539-EFD3DAC51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657"/>
              <a:ext cx="12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altLang="ru-UA" b="1">
                  <a:solidFill>
                    <a:schemeClr val="accent2"/>
                  </a:solidFill>
                </a:rPr>
                <a:t>Основний стан</a:t>
              </a:r>
              <a:endParaRPr lang="ru-RU" altLang="ru-UA" b="1">
                <a:solidFill>
                  <a:schemeClr val="accent2"/>
                </a:solidFill>
              </a:endParaRPr>
            </a:p>
          </p:txBody>
        </p:sp>
      </p:grpSp>
      <p:sp>
        <p:nvSpPr>
          <p:cNvPr id="43070" name="Text Box 62">
            <a:extLst>
              <a:ext uri="{FF2B5EF4-FFF2-40B4-BE49-F238E27FC236}">
                <a16:creationId xmlns:a16="http://schemas.microsoft.com/office/drawing/2014/main" id="{9A401559-9ED2-8527-2FE6-D42785775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1359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uk-UA" altLang="ru-UA" sz="2400"/>
              <a:t>Основною умовою реалізації подібних схем є співвідношення між часами життя збуждeних рівнів: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TS103030981</Template>
  <TotalTime>155</TotalTime>
  <Words>2690</Words>
  <Application>Microsoft Macintosh PowerPoint</Application>
  <PresentationFormat>Экран (4:3)</PresentationFormat>
  <Paragraphs>149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Bookman Old Style</vt:lpstr>
      <vt:lpstr>Georgia</vt:lpstr>
      <vt:lpstr>Tahoma</vt:lpstr>
      <vt:lpstr>Times New Roman</vt:lpstr>
      <vt:lpstr>Vineta BT</vt:lpstr>
      <vt:lpstr>Brushed Metal 16x9</vt:lpstr>
      <vt:lpstr>MathType 5.0 Equation</vt:lpstr>
      <vt:lpstr>Лазери</vt:lpstr>
      <vt:lpstr>Презентация PowerPoint</vt:lpstr>
      <vt:lpstr>Мейман Теодор</vt:lpstr>
      <vt:lpstr>Микола Басов  </vt:lpstr>
      <vt:lpstr>Олександр Прохоров </vt:lpstr>
      <vt:lpstr>Чарлз Таунс </vt:lpstr>
      <vt:lpstr>Презентация PowerPoint</vt:lpstr>
      <vt:lpstr>Презентация PowerPoint</vt:lpstr>
      <vt:lpstr>Презентация PowerPoint</vt:lpstr>
      <vt:lpstr>Будова лазера</vt:lpstr>
      <vt:lpstr>Презентация PowerPoint</vt:lpstr>
      <vt:lpstr>Робота лазерів</vt:lpstr>
      <vt:lpstr>Презентация PowerPoint</vt:lpstr>
      <vt:lpstr>Класифікація </vt:lpstr>
      <vt:lpstr>Презентация PowerPoint</vt:lpstr>
      <vt:lpstr>Презентация PowerPoint</vt:lpstr>
      <vt:lpstr>Найбільш розповсюдженою є класифікація за фізичними особливостями активного середовища:  </vt:lpstr>
      <vt:lpstr>Презентация PowerPoint</vt:lpstr>
      <vt:lpstr>Презентация PowerPoint</vt:lpstr>
      <vt:lpstr>Презентация PowerPoint</vt:lpstr>
      <vt:lpstr>Презентация PowerPoint</vt:lpstr>
      <vt:lpstr>Рубіновий лазер</vt:lpstr>
      <vt:lpstr>Презентация PowerPoint</vt:lpstr>
      <vt:lpstr>Презентация PowerPoint</vt:lpstr>
      <vt:lpstr>Презентация PowerPoint</vt:lpstr>
      <vt:lpstr>    Великі можливості відкриваються перед лазерною технікою в біології й медицині. Лазерний промінь застосовується не тільки в хірургії, але й у терапії. Інтенсивно розвиваються методи лазерної локації й зв'язку. За допомогою лазерної техніки інтенсивно розробляються оптичні методи обробки передачі й зберігання інформації, методи голографічного запису інформації, кольорове проекційне телебачення.</vt:lpstr>
      <vt:lpstr>Локація Місяця за допомогою рубінових лазерів і спеціальних кутових відбивачів, доставлених на Місяць, дозволила збільшити точність виміру відстаней Земля - Місяць до декількох см. Отримано обнадійливі результати в спрямованому стимулюванні хімічних реакцій.</vt:lpstr>
      <vt:lpstr>  Біологи навчилися створювати помилкові спогади за допомогою лазера. Штучно стимулюючи нейрони в мозку у мух у відповідь на певний стимул, учені змогли з'ясувати, які з них беруть участь в процесі запам'ятовування. Дослідники, що працюють з комахами, достатньо давно встановили, що процес навчання у мух пов'язаний з роботою грибоподібних тіл - парних структур, присутніх мозку членистоногих. </vt:lpstr>
      <vt:lpstr>  Лазерна корекція – популярна в світі методика відновлення зору. Промінь лазера з винятковою точністю випарює дуже тонкий шар рогівки, змінюючи її кривизну. Це дозволяє змінити заломлення світла в оці, сфокусувати його прямо на сітківку і отримати чітке зображення предметів на різних відстанях.</vt:lpstr>
      <vt:lpstr>За останні 3-5 років на будь-якій великій стоматологічній виставці можна побачити різноманітні лазерні системи, які використовуються  в стоматології. Давно і ефективно використовується СО2 – лазери для виконання практично будь-яких робіт (від скальпеля до роботи по поверхні тканини) на м’яких тканинах. Поява лазерних систем для роботи на твердих тканях (емаль, дентин, кістка)</vt:lpstr>
      <vt:lpstr> Фізики з університета Мичигана використали   незвичайно потужний лазер. «Якби ви могли помістити в космос гігантське збільшуване стікло і зосередити сонячне світло, падающе на Землю, на одну піщинку— ви получили інтенсивністьсвітла,яка досягається в нашому лазерному пучку ", — розказали учені.</vt:lpstr>
      <vt:lpstr>Новий концепт пішохідної доріжки є ідеальним засобом, який запобігає проїзду на червоне світло. Концепт "Віртуальна стіна" названий так не випадково - відразу після включення зеленого світла для пішохода включається своєрідний екран, з променів лазера, який демонструє водієві пішоходів. </vt:lpstr>
      <vt:lpstr>Презентация PowerPoint</vt:lpstr>
      <vt:lpstr>Лазер використали у супутниковому зв'язку У 2009 р. на орбіті вперше був проведений експеримент з використання лазерних променів для зв'язку між супутниками. Лазерні установки для супутників були розроблені за допомогою учених з Фраунгоферівського інституту лазерних технологій.  </vt:lpstr>
      <vt:lpstr> Японське космічне агентство планує налагодити технологію збору сонячної енергії у відкритому космосі та транспортування її на землю за допомогою лазерних променів та мікрохвиль. В умовах гострої нестачі власних енергоресурсів та сильної залежності від імпортних енергоносіїв, Японія довгий час залишається одним з лідерів з використання відновлюваних джерел енергії. </vt:lpstr>
      <vt:lpstr>Американські фізики Військово-морської дослідницької лабораторії розробили технологію,   яка дозволяє отримувати з води звук за допомогою лазерного променя. Проходячи крізь товщу води, лазер іонізує її («зриває» з молекул води електрони). Іонізована вода перегрівається за температуру кипіння. Бульбашки пари лопаються, проводячи звукові хвилі.</vt:lpstr>
      <vt:lpstr> Лазерні імпульси, давно застосовуються ученими, які не мають недостатків штучного світла, але випромінювання лазерів обхвачує в найкращому випадку вузький спектральний діапазон. Звичайно, що поява джерела, маючи в собі властивості випромінювання спіралі лазера, здійснила б переворот в області точних вимірів. </vt:lpstr>
      <vt:lpstr>  Нанотрубки утворені атомами вуглецю, якщо    на графіт діяти надвисокою температурою, наприклад, лазером чи електрострумом. Розмір розжареної нанотрубки – одна п’ятдесятитисячна людської косини. </vt:lpstr>
      <vt:lpstr>Лінійний лазерний нівелір GLL 2-50, використовується         для швидкого вирівнювання ліній. Висока видимість лазерних променів в робочому діапазоні 20 м-кодів .Режим вертикальних, горизонтальних і перехресних променів для точного вирівнювання .Надійний дизайн з з м'якою накладкою захищає від ударних навантажень. </vt:lpstr>
      <vt:lpstr>Застосування лазерів у техніці</vt:lpstr>
      <vt:lpstr>Презентация PowerPoint</vt:lpstr>
      <vt:lpstr>  Лазери збільшать швидкість жорстких дисків HDD в 100 разів. Наш час - це ера оптичних носіїв інформації. Гнучкі диски та інші магнітні носії все більше витісняються USB флешки, компакт-дисками, дисками DVD і Blu Ray. </vt:lpstr>
      <vt:lpstr>  Ми звикли, що годинник має циферблат, але     деякі не мають. Це новий концепт годинника Alessi Laser Shot, де як циферблат служить рука власника, куди цифри проектуються променями лазера.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ivanovvl</cp:lastModifiedBy>
  <cp:revision>10</cp:revision>
  <cp:lastPrinted>1601-01-01T00:00:00Z</cp:lastPrinted>
  <dcterms:created xsi:type="dcterms:W3CDTF">1601-01-01T00:00:00Z</dcterms:created>
  <dcterms:modified xsi:type="dcterms:W3CDTF">2023-04-09T08:44:23Z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