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0" r:id="rId12"/>
    <p:sldId id="286" r:id="rId13"/>
    <p:sldId id="266" r:id="rId14"/>
    <p:sldId id="267" r:id="rId15"/>
    <p:sldId id="268" r:id="rId16"/>
    <p:sldId id="269" r:id="rId17"/>
    <p:sldId id="272" r:id="rId18"/>
    <p:sldId id="273" r:id="rId19"/>
    <p:sldId id="28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E6166A8-1256-4D09-BE0C-C3C5BB47C3E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9C76F77-8975-4D67-9892-87EE82A135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-1107504"/>
            <a:ext cx="7128792" cy="5760640"/>
          </a:xfrm>
        </p:spPr>
        <p:txBody>
          <a:bodyPr>
            <a:noAutofit/>
          </a:bodyPr>
          <a:lstStyle/>
          <a:p>
            <a:pPr algn="just"/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/>
            </a:r>
            <a:b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</a:br>
            <a:r>
              <a:rPr lang="uk-UA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ТЕМА</a:t>
            </a:r>
            <a:r>
              <a:rPr lang="ru-RU" sz="6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: «</a:t>
            </a:r>
            <a:r>
              <a:rPr lang="uk-UA" sz="60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Соціально-політична </a:t>
            </a:r>
            <a:r>
              <a:rPr lang="uk-UA" sz="6000" b="1" dirty="0">
                <a:solidFill>
                  <a:srgbClr val="C00000"/>
                </a:solidFill>
                <a:latin typeface="+mn-lt"/>
              </a:rPr>
              <a:t>структура </a:t>
            </a:r>
            <a:r>
              <a:rPr lang="uk-UA" sz="6000" b="1" dirty="0" smtClean="0">
                <a:solidFill>
                  <a:srgbClr val="C00000"/>
                </a:solidFill>
                <a:latin typeface="+mn-lt"/>
              </a:rPr>
              <a:t>суспільства»</a:t>
            </a:r>
            <a:endParaRPr lang="ru-RU" sz="6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797152"/>
            <a:ext cx="4392488" cy="1368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2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8820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Політичні партії  великі соціальні групи, </a:t>
            </a:r>
            <a:r>
              <a:rPr lang="uk-UA" sz="2800" b="1" dirty="0"/>
              <a:t>о</a:t>
            </a:r>
            <a:r>
              <a:rPr lang="uk-UA" sz="2800" b="1" dirty="0" smtClean="0"/>
              <a:t>б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єднані</a:t>
            </a:r>
            <a:r>
              <a:rPr lang="uk-UA" sz="2800" b="1" dirty="0" smtClean="0"/>
              <a:t> </a:t>
            </a:r>
            <a:r>
              <a:rPr lang="uk-UA" sz="2800" b="1" dirty="0" smtClean="0"/>
              <a:t>на основі певного інтересу, </a:t>
            </a:r>
            <a:r>
              <a:rPr lang="uk-UA" sz="2800" b="1" dirty="0"/>
              <a:t>і</a:t>
            </a:r>
            <a:r>
              <a:rPr lang="uk-UA" sz="2800" b="1" dirty="0" smtClean="0"/>
              <a:t>деології </a:t>
            </a:r>
            <a:r>
              <a:rPr lang="uk-UA" sz="2800" dirty="0" smtClean="0"/>
              <a:t>(правлячі, опозиційні, позапарламентські і </a:t>
            </a:r>
            <a:r>
              <a:rPr lang="uk-UA" sz="2800" dirty="0" err="1" smtClean="0"/>
              <a:t>т.ін</a:t>
            </a:r>
            <a:r>
              <a:rPr lang="uk-UA" sz="2800" dirty="0" smtClean="0"/>
              <a:t>.);</a:t>
            </a:r>
          </a:p>
          <a:p>
            <a:r>
              <a:rPr lang="uk-UA" sz="2800" b="1" dirty="0"/>
              <a:t>Політичні лідери</a:t>
            </a:r>
            <a:r>
              <a:rPr lang="en-US" sz="2800" b="1" dirty="0"/>
              <a:t> </a:t>
            </a:r>
            <a:r>
              <a:rPr lang="uk-UA" sz="2800" b="1" dirty="0" smtClean="0"/>
              <a:t>– </a:t>
            </a:r>
            <a:r>
              <a:rPr lang="uk-UA" sz="2800" dirty="0" smtClean="0"/>
              <a:t>керівники політичних партій.</a:t>
            </a:r>
            <a:endParaRPr lang="uk-UA" sz="2800" dirty="0"/>
          </a:p>
          <a:p>
            <a:r>
              <a:rPr lang="uk-UA" sz="2800" b="1" dirty="0" smtClean="0"/>
              <a:t>Громадські </a:t>
            </a:r>
            <a:r>
              <a:rPr lang="uk-UA" sz="2800" b="1" dirty="0" smtClean="0"/>
              <a:t>рухи </a:t>
            </a:r>
            <a:r>
              <a:rPr lang="uk-UA" sz="2800" dirty="0" smtClean="0"/>
              <a:t>(це добровільне формування людей, що виникає на основі їхнього свідомого волевиявлення відповідно до спільних політичних інтересів, прав і свобод.</a:t>
            </a:r>
            <a:endParaRPr lang="uk-UA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429000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200" b="1" dirty="0" smtClean="0"/>
          </a:p>
          <a:p>
            <a:r>
              <a:rPr lang="uk-UA" sz="3200" b="1" dirty="0" smtClean="0"/>
              <a:t>Державний </a:t>
            </a:r>
            <a:r>
              <a:rPr lang="uk-UA" sz="3200" b="1" dirty="0" smtClean="0"/>
              <a:t>апарат </a:t>
            </a:r>
            <a:r>
              <a:rPr lang="uk-UA" sz="3200" dirty="0" smtClean="0"/>
              <a:t>(юридично оформлена система державних органів для здійснення державної влади. Поділяється на центральний, регіональний і місцевий. Іншими словами – це бюрократія, чиновництво</a:t>
            </a:r>
            <a:r>
              <a:rPr lang="uk-UA" sz="3200" dirty="0" smtClean="0"/>
              <a:t>).</a:t>
            </a:r>
            <a:endParaRPr lang="uk-UA" sz="3200" dirty="0" smtClean="0"/>
          </a:p>
        </p:txBody>
      </p:sp>
    </p:spTree>
    <p:extLst>
      <p:ext uri="{BB962C8B-B14F-4D97-AF65-F5344CB8AC3E}">
        <p14:creationId xmlns:p14="http://schemas.microsoft.com/office/powerpoint/2010/main" val="34464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Політичні еліти </a:t>
            </a:r>
            <a:r>
              <a:rPr lang="uk-UA" sz="3200" dirty="0"/>
              <a:t>(внутрішньо єдина соціальна сукупність осіб, яка складає меншість, але виступає суб'єктом підготовки та прийняття важливих стратегічних рішень у сфері політики. </a:t>
            </a:r>
          </a:p>
          <a:p>
            <a:r>
              <a:rPr lang="uk-UA" sz="3200" b="1" dirty="0"/>
              <a:t>Групи тиску </a:t>
            </a:r>
            <a:r>
              <a:rPr lang="uk-UA" sz="3200" dirty="0" smtClean="0"/>
              <a:t>– </a:t>
            </a:r>
            <a:r>
              <a:rPr lang="uk-UA" sz="3200" dirty="0"/>
              <a:t>це </a:t>
            </a:r>
            <a:r>
              <a:rPr lang="uk-UA" sz="3200" dirty="0" smtClean="0"/>
              <a:t>об'єднання </a:t>
            </a:r>
            <a:r>
              <a:rPr lang="uk-UA" sz="3200" dirty="0"/>
              <a:t>людей, що формуються з метою вираження й відстоювання своїх інтересів за допомогою цілеспрямованого впливу на інститути публічної </a:t>
            </a:r>
            <a:r>
              <a:rPr lang="uk-UA" sz="3200" dirty="0" smtClean="0"/>
              <a:t>влади: </a:t>
            </a:r>
            <a:r>
              <a:rPr lang="ru-RU" sz="3200" b="1" dirty="0" err="1"/>
              <a:t>лобістські</a:t>
            </a:r>
            <a:r>
              <a:rPr lang="ru-RU" sz="3200" b="1" dirty="0"/>
              <a:t> </a:t>
            </a:r>
            <a:r>
              <a:rPr lang="ru-RU" sz="3200" b="1" dirty="0" err="1"/>
              <a:t>групи</a:t>
            </a:r>
            <a:r>
              <a:rPr lang="ru-RU" sz="3200" dirty="0"/>
              <a:t>, </a:t>
            </a:r>
            <a:r>
              <a:rPr lang="ru-RU" sz="3200" b="1" dirty="0" err="1"/>
              <a:t>групи</a:t>
            </a:r>
            <a:r>
              <a:rPr lang="ru-RU" sz="3200" b="1" dirty="0"/>
              <a:t> </a:t>
            </a:r>
            <a:r>
              <a:rPr lang="ru-RU" sz="3200" b="1" dirty="0" err="1"/>
              <a:t>підтримки</a:t>
            </a:r>
            <a:r>
              <a:rPr lang="ru-RU" sz="3200" b="1" dirty="0"/>
              <a:t> </a:t>
            </a:r>
            <a:r>
              <a:rPr lang="ru-RU" sz="3200" b="1" dirty="0" err="1"/>
              <a:t>політичних</a:t>
            </a:r>
            <a:r>
              <a:rPr lang="ru-RU" sz="3200" b="1" dirty="0"/>
              <a:t> </a:t>
            </a:r>
            <a:r>
              <a:rPr lang="ru-RU" sz="3200" b="1" dirty="0" err="1"/>
              <a:t>кампаній</a:t>
            </a:r>
            <a:r>
              <a:rPr lang="ru-RU" sz="3200" dirty="0"/>
              <a:t>, </a:t>
            </a:r>
            <a:r>
              <a:rPr lang="ru-RU" sz="3200" b="1" dirty="0" err="1"/>
              <a:t>зацікавлені</a:t>
            </a:r>
            <a:r>
              <a:rPr lang="ru-RU" sz="3200" b="1" dirty="0"/>
              <a:t> </a:t>
            </a:r>
            <a:r>
              <a:rPr lang="ru-RU" sz="3200" b="1" dirty="0" err="1"/>
              <a:t>групи</a:t>
            </a:r>
            <a:r>
              <a:rPr lang="ru-RU" sz="3200" dirty="0"/>
              <a:t>, </a:t>
            </a:r>
            <a:r>
              <a:rPr lang="ru-RU" sz="3200" b="1" dirty="0" err="1" smtClean="0"/>
              <a:t>олігархічні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групи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42330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1725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/>
              <a:t>Сукупність усіх цих елементів становить </a:t>
            </a:r>
            <a:r>
              <a:rPr lang="uk-UA" sz="3600" b="1" dirty="0" smtClean="0"/>
              <a:t>соціально-політичну структуру суспільства, </a:t>
            </a:r>
            <a:r>
              <a:rPr lang="uk-UA" sz="3600" b="1" u="sng" dirty="0" smtClean="0"/>
              <a:t>забезпечує реалізацію владних повноважень, гарантує керованість усіма суспільними справами, визначає політичну конкуренцію та створює (або запобігає) політичні конфлікти</a:t>
            </a:r>
            <a:r>
              <a:rPr lang="uk-UA" sz="3600" b="1" dirty="0" smtClean="0"/>
              <a:t>.</a:t>
            </a:r>
            <a:endParaRPr lang="uk-UA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3131840" cy="1989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80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Критерії соціально-політичного поділу.</a:t>
            </a:r>
            <a:endParaRPr lang="uk-UA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83052" y="3244878"/>
            <a:ext cx="28410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dirty="0"/>
              <a:t>2. </a:t>
            </a:r>
            <a:r>
              <a:rPr lang="uk-UA" sz="3200" b="1" dirty="0"/>
              <a:t>Партійна належність</a:t>
            </a:r>
            <a:r>
              <a:rPr lang="uk-UA" sz="3200" dirty="0"/>
              <a:t>. </a:t>
            </a:r>
            <a:endParaRPr lang="uk-UA" sz="32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403333" y="3964959"/>
            <a:ext cx="3491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3. </a:t>
            </a:r>
            <a:r>
              <a:rPr lang="uk-UA" sz="3600" b="1" dirty="0"/>
              <a:t>Ранг партійної ієрархії</a:t>
            </a:r>
            <a:r>
              <a:rPr lang="uk-UA" sz="3600" dirty="0"/>
              <a:t>. 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268760"/>
            <a:ext cx="33843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1. </a:t>
            </a:r>
            <a:r>
              <a:rPr lang="uk-UA" sz="3200" b="1" dirty="0"/>
              <a:t>Ранги державної ієрархії</a:t>
            </a:r>
            <a:r>
              <a:rPr lang="uk-UA" sz="3200" dirty="0"/>
              <a:t>. </a:t>
            </a:r>
            <a:r>
              <a:rPr lang="uk-UA" sz="2400" dirty="0"/>
              <a:t>Визначаються вони ступенем впливу на прийняття політичних </a:t>
            </a:r>
            <a:r>
              <a:rPr lang="uk-UA" sz="2400" dirty="0" smtClean="0"/>
              <a:t>рішень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547664" y="980728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23928" y="1006113"/>
            <a:ext cx="648072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516215" y="1006113"/>
            <a:ext cx="633057" cy="2736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620688"/>
            <a:ext cx="7963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      </a:t>
            </a:r>
            <a:endParaRPr lang="uk-UA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143908"/>
            <a:ext cx="4752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       Серед найбільш вагомих вартостей можна назвати такі як "влада", "ранг", "роль", "статус", "посада", "престиж". </a:t>
            </a:r>
            <a:r>
              <a:rPr lang="uk-UA" sz="3600" b="1" dirty="0" smtClean="0"/>
              <a:t>Влада</a:t>
            </a:r>
            <a:r>
              <a:rPr lang="uk-UA" sz="3600" dirty="0" smtClean="0"/>
              <a:t> - це головний критерій </a:t>
            </a:r>
          </a:p>
          <a:p>
            <a:r>
              <a:rPr lang="uk-UA" sz="3600" dirty="0" smtClean="0"/>
              <a:t>престижу, становища.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371258"/>
            <a:ext cx="3013800" cy="1749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47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Тенденції трансформації СП структури</a:t>
            </a:r>
            <a:r>
              <a:rPr lang="uk-UA" sz="2400" b="1" dirty="0" smtClean="0"/>
              <a:t>.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38337"/>
            <a:ext cx="89644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Г</a:t>
            </a:r>
            <a:r>
              <a:rPr lang="uk-UA" sz="2800" dirty="0" smtClean="0"/>
              <a:t>оловною тенденцією сучасних соціально-політичних процесів є </a:t>
            </a:r>
            <a:r>
              <a:rPr lang="uk-UA" sz="3200" b="1" dirty="0" smtClean="0"/>
              <a:t>зростання державного апарату, ріст чисельності чиновників</a:t>
            </a:r>
            <a:r>
              <a:rPr lang="uk-UA" sz="2800" dirty="0" smtClean="0"/>
              <a:t>. Таку тенденцію описав англійський політолог, письменник </a:t>
            </a:r>
            <a:r>
              <a:rPr lang="uk-UA" sz="2800" b="1" i="1" dirty="0" err="1" smtClean="0"/>
              <a:t>Сірія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Н.Паркінсон</a:t>
            </a:r>
            <a:r>
              <a:rPr lang="uk-UA" sz="2800" b="1" i="1" dirty="0" smtClean="0"/>
              <a:t> </a:t>
            </a:r>
            <a:r>
              <a:rPr lang="uk-UA" sz="2800" dirty="0" smtClean="0"/>
              <a:t>(1909 </a:t>
            </a:r>
            <a:r>
              <a:rPr lang="uk-UA" sz="2800" dirty="0" err="1" smtClean="0"/>
              <a:t>р.н</a:t>
            </a:r>
            <a:r>
              <a:rPr lang="uk-UA" sz="2800" dirty="0" smtClean="0"/>
              <a:t>.). </a:t>
            </a:r>
            <a:r>
              <a:rPr lang="uk-UA" sz="3200" dirty="0" smtClean="0"/>
              <a:t>В аксіоматичній формі перший закон Паркінсона проголошує: чиновник множить чиновників, але не суперників; чиновник працює один для іншого. </a:t>
            </a:r>
            <a:endParaRPr lang="uk-UA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4737343"/>
            <a:ext cx="4818112" cy="2226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81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8655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59832" y="1124744"/>
            <a:ext cx="5904656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uk-UA" sz="2200" dirty="0" smtClean="0"/>
              <a:t>       </a:t>
            </a:r>
            <a:r>
              <a:rPr lang="uk-UA" sz="3000" dirty="0" smtClean="0"/>
              <a:t>Вважається</a:t>
            </a:r>
            <a:r>
              <a:rPr lang="uk-UA" sz="3000" dirty="0"/>
              <a:t>, що число чиновників в цілому зростає безупинно, що дає змогу говорити деяким політологам і соціологам про </a:t>
            </a:r>
            <a:r>
              <a:rPr lang="uk-UA" sz="3000" b="1" dirty="0"/>
              <a:t>"адміністративну революцію".</a:t>
            </a:r>
            <a:r>
              <a:rPr lang="uk-UA" sz="3000" dirty="0"/>
              <a:t> </a:t>
            </a:r>
            <a:r>
              <a:rPr lang="uk-UA" sz="3000" dirty="0" smtClean="0"/>
              <a:t>Сьогодні </a:t>
            </a:r>
            <a:r>
              <a:rPr lang="uk-UA" sz="3000" dirty="0"/>
              <a:t>головною негативною рисою бюрократії стала </a:t>
            </a:r>
            <a:r>
              <a:rPr lang="uk-UA" sz="3000" b="1" dirty="0"/>
              <a:t>не її зростаюча чисельність, а те, що вона в своїй діяльності обминає успішно парламентський і громадський контроль.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398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81128"/>
            <a:ext cx="2000250" cy="21526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Сама по собі бюрократія не є злом</a:t>
            </a:r>
            <a:r>
              <a:rPr lang="uk-UA" sz="3200" dirty="0" smtClean="0"/>
              <a:t>. Вона в стані зберігати соціально-культурний образ різноманітних груп населення, але це можливо лише за умов, що вона буде зберігати </a:t>
            </a:r>
            <a:r>
              <a:rPr lang="uk-UA" sz="3200" b="1" dirty="0" smtClean="0"/>
              <a:t>демократичні принципи.</a:t>
            </a:r>
            <a:r>
              <a:rPr lang="uk-UA" sz="3200" dirty="0" smtClean="0"/>
              <a:t> </a:t>
            </a:r>
          </a:p>
          <a:p>
            <a:r>
              <a:rPr lang="uk-UA" sz="3200" dirty="0" smtClean="0"/>
              <a:t>Це можливо тоді, коли вибраний керівник може бути </a:t>
            </a:r>
            <a:r>
              <a:rPr lang="uk-UA" sz="3200" b="1" dirty="0" smtClean="0"/>
              <a:t>переобраний</a:t>
            </a:r>
            <a:r>
              <a:rPr lang="uk-UA" sz="3200" dirty="0" smtClean="0"/>
              <a:t> або </a:t>
            </a:r>
            <a:r>
              <a:rPr lang="uk-UA" sz="3200" b="1" dirty="0" smtClean="0"/>
              <a:t>знятий</a:t>
            </a:r>
            <a:r>
              <a:rPr lang="uk-UA" sz="3200" dirty="0" smtClean="0"/>
              <a:t> за вимогою виборців.</a:t>
            </a:r>
          </a:p>
          <a:p>
            <a:pPr algn="r"/>
            <a:r>
              <a:rPr lang="uk-UA" sz="3200" dirty="0" smtClean="0"/>
              <a:t>Все це стане можливим при нормальній, регулярній циркуляції панівних груп легітимної влади.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270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64533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Політична структуризація українського </a:t>
            </a:r>
            <a:r>
              <a:rPr lang="uk-UA" b="1" dirty="0" smtClean="0"/>
              <a:t>суспільства</a:t>
            </a:r>
          </a:p>
          <a:p>
            <a:pPr marL="0" indent="0">
              <a:buNone/>
            </a:pPr>
            <a:r>
              <a:rPr lang="uk-UA" dirty="0"/>
              <a:t> </a:t>
            </a:r>
            <a:r>
              <a:rPr lang="uk-UA" dirty="0" smtClean="0"/>
              <a:t>       Важливою </a:t>
            </a:r>
            <a:r>
              <a:rPr lang="uk-UA" dirty="0"/>
              <a:t>і невід'ємною умовою стабілізації і успішного функціонування будь-якого суспільства є його </a:t>
            </a:r>
            <a:r>
              <a:rPr lang="uk-UA" b="1" dirty="0"/>
              <a:t>ідеологічна структуризація.</a:t>
            </a:r>
            <a:r>
              <a:rPr lang="uk-UA" dirty="0"/>
              <a:t> Досягається вона через поширення </a:t>
            </a:r>
            <a:r>
              <a:rPr lang="uk-UA" b="1" dirty="0"/>
              <a:t>ідеології</a:t>
            </a:r>
            <a:r>
              <a:rPr lang="uk-UA" dirty="0"/>
              <a:t>, з якою більшість громадян ідентифікують свої політичні інтереси. 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        </a:t>
            </a:r>
            <a:r>
              <a:rPr lang="uk-UA" b="1" dirty="0" err="1" smtClean="0">
                <a:solidFill>
                  <a:schemeClr val="tx1"/>
                </a:solidFill>
              </a:rPr>
              <a:t>Безідеологічних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суспільств об'єктивно не існує. </a:t>
            </a:r>
            <a:r>
              <a:rPr lang="uk-UA" dirty="0">
                <a:solidFill>
                  <a:schemeClr val="tx1"/>
                </a:solidFill>
              </a:rPr>
              <a:t>Ідеологічна боротьба — закономірне соціальне явище. Ідеології презентують відповідні політичні партії, громадські об'єднання, рухи й організації, у яких громадяни реалізують свої інтереси, запити і потреби, підтримують чи не підтримують формальну владу та її структури.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       </a:t>
            </a:r>
            <a:r>
              <a:rPr lang="uk-UA" dirty="0" err="1" smtClean="0">
                <a:solidFill>
                  <a:schemeClr val="tx1"/>
                </a:solidFill>
              </a:rPr>
              <a:t>Найдієвішим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засобом перетворення волі індивідів на колективну волю, забезпечення участі громадян у формуванні політики держави є саме </a:t>
            </a:r>
            <a:r>
              <a:rPr lang="uk-UA" b="1" dirty="0">
                <a:solidFill>
                  <a:schemeClr val="tx1"/>
                </a:solidFill>
              </a:rPr>
              <a:t>політичні партії</a:t>
            </a:r>
            <a:r>
              <a:rPr lang="uk-UA" dirty="0">
                <a:solidFill>
                  <a:schemeClr val="tx1"/>
                </a:solidFill>
              </a:rPr>
              <a:t>, кожна з яких має власні </a:t>
            </a:r>
            <a:r>
              <a:rPr lang="uk-UA" b="1" i="1" dirty="0">
                <a:solidFill>
                  <a:schemeClr val="tx1"/>
                </a:solidFill>
              </a:rPr>
              <a:t>ідеологічні засади, систему норм і цінностей, соціальну базу, зорієнтовану і розраховану на конкретні соціальні групи.</a:t>
            </a:r>
            <a:endParaRPr lang="ru-RU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4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      У </a:t>
            </a:r>
            <a:r>
              <a:rPr lang="uk-UA" dirty="0">
                <a:solidFill>
                  <a:schemeClr val="tx1"/>
                </a:solidFill>
              </a:rPr>
              <a:t>сучасній Україні, станом на </a:t>
            </a:r>
            <a:r>
              <a:rPr lang="uk-UA" dirty="0" smtClean="0">
                <a:solidFill>
                  <a:schemeClr val="tx1"/>
                </a:solidFill>
              </a:rPr>
              <a:t>2018 рік, </a:t>
            </a:r>
            <a:r>
              <a:rPr lang="uk-UA" dirty="0">
                <a:solidFill>
                  <a:schemeClr val="tx1"/>
                </a:solidFill>
              </a:rPr>
              <a:t>офіційно </a:t>
            </a:r>
            <a:r>
              <a:rPr lang="uk-UA" dirty="0" smtClean="0">
                <a:solidFill>
                  <a:schemeClr val="tx1"/>
                </a:solidFill>
              </a:rPr>
              <a:t>зареєстровано близько </a:t>
            </a:r>
            <a:r>
              <a:rPr lang="uk-UA" b="1" dirty="0" smtClean="0">
                <a:solidFill>
                  <a:schemeClr val="tx1"/>
                </a:solidFill>
              </a:rPr>
              <a:t>300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політичних партій, які охоплюють увесь спектр ідеологій, однак по-різному їх сповідують, відображають і реалізують, мають далеко не однаковий статус, авторитет, рівень впливу на процеси структуризації українського суспільства, на громадян загалом.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     Окремі </a:t>
            </a:r>
            <a:r>
              <a:rPr lang="uk-UA" dirty="0">
                <a:solidFill>
                  <a:schemeClr val="tx1"/>
                </a:solidFill>
              </a:rPr>
              <a:t>з них взагалі не мають суспільного значення, вони утворені під певні особистості і практично нічого для вирішення суспільних проблем не роблять, лише дезінформують громадян. Мало того, </a:t>
            </a:r>
            <a:r>
              <a:rPr lang="uk-UA" dirty="0" smtClean="0">
                <a:solidFill>
                  <a:schemeClr val="tx1"/>
                </a:solidFill>
              </a:rPr>
              <a:t>деякі партії </a:t>
            </a:r>
            <a:r>
              <a:rPr lang="uk-UA" b="1" dirty="0">
                <a:solidFill>
                  <a:schemeClr val="tx1"/>
                </a:solidFill>
              </a:rPr>
              <a:t>суттєво відволікають увагу суспільства від тих політичних сил</a:t>
            </a:r>
            <a:r>
              <a:rPr lang="uk-UA" dirty="0">
                <a:solidFill>
                  <a:schemeClr val="tx1"/>
                </a:solidFill>
              </a:rPr>
              <a:t>, які потенційно могли б зорганізувати більшість громадян і вплинути на соціально-економічні, політичні та суспільні зміни, зменшують авторитет і популярність таких структур.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5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1.	</a:t>
            </a:r>
            <a:r>
              <a:rPr lang="uk-UA" sz="2800" b="1" dirty="0" smtClean="0">
                <a:solidFill>
                  <a:schemeClr val="tx1"/>
                </a:solidFill>
              </a:rPr>
              <a:t>Актуальність дослідження соціально-політичної структури суспільства. Основні підходи до визначення.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2.	Основні елементи соціально-політичної структури суспільства.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3.	Критерії соціально-політичного поділу.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4.	Трансформація соціально-політичної структури.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5.	Політична </a:t>
            </a:r>
            <a:r>
              <a:rPr lang="uk-UA" sz="2800" b="1" dirty="0" err="1" smtClean="0">
                <a:solidFill>
                  <a:schemeClr val="tx1"/>
                </a:solidFill>
              </a:rPr>
              <a:t>структурація</a:t>
            </a:r>
            <a:r>
              <a:rPr lang="uk-UA" sz="2800" b="1" dirty="0" smtClean="0">
                <a:solidFill>
                  <a:schemeClr val="tx1"/>
                </a:solidFill>
              </a:rPr>
              <a:t> українського суспільства.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54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16632"/>
            <a:ext cx="6588224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</a:rPr>
              <a:t>Поняття </a:t>
            </a:r>
            <a:r>
              <a:rPr lang="uk-UA" sz="3200" b="1" dirty="0" smtClean="0">
                <a:solidFill>
                  <a:schemeClr val="tx1"/>
                </a:solidFill>
              </a:rPr>
              <a:t>«соціально-політична структура суспільства» </a:t>
            </a:r>
            <a:r>
              <a:rPr lang="uk-UA" sz="3200" dirty="0" smtClean="0">
                <a:solidFill>
                  <a:schemeClr val="tx1"/>
                </a:solidFill>
              </a:rPr>
              <a:t>виступає </a:t>
            </a:r>
            <a:r>
              <a:rPr lang="uk-UA" sz="3200" b="1" u="sng" dirty="0" smtClean="0">
                <a:solidFill>
                  <a:schemeClr val="tx1"/>
                </a:solidFill>
              </a:rPr>
              <a:t>істотним чинником організації політичного життя суспільства і визначає важливі складники політики</a:t>
            </a:r>
            <a:r>
              <a:rPr lang="uk-UA" sz="3200" dirty="0" smtClean="0">
                <a:solidFill>
                  <a:schemeClr val="tx1"/>
                </a:solidFill>
              </a:rPr>
              <a:t>: </a:t>
            </a:r>
            <a:r>
              <a:rPr lang="uk-UA" sz="3200" b="1" i="1" dirty="0" smtClean="0">
                <a:solidFill>
                  <a:schemeClr val="tx1"/>
                </a:solidFill>
              </a:rPr>
              <a:t>мету, суб´єктів, ієрархію влади. </a:t>
            </a:r>
          </a:p>
          <a:p>
            <a:pPr mar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      </a:t>
            </a:r>
            <a:r>
              <a:rPr lang="uk-UA" sz="2600" dirty="0" smtClean="0">
                <a:solidFill>
                  <a:schemeClr val="tx1"/>
                </a:solidFill>
              </a:rPr>
              <a:t>А оскільки політика безпосередньо впливає на усі інші сфери суспільного життя — економічну, соціальну, національну, культурну, то </a:t>
            </a:r>
            <a:r>
              <a:rPr lang="uk-UA" sz="2600" b="1" dirty="0" smtClean="0">
                <a:solidFill>
                  <a:schemeClr val="tx1"/>
                </a:solidFill>
              </a:rPr>
              <a:t>дослідження соціально-політичної структури є вкрай  необхідним і важливим напрямком соціологічного аналізу.</a:t>
            </a:r>
            <a:endParaRPr lang="uk-UA" sz="2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04" y="0"/>
            <a:ext cx="2808312" cy="3047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477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44000" cy="711055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439248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uk-UA" sz="3600" b="1" dirty="0" err="1" smtClean="0">
                <a:solidFill>
                  <a:schemeClr val="tx1"/>
                </a:solidFill>
              </a:rPr>
              <a:t>оціально</a:t>
            </a:r>
            <a:r>
              <a:rPr lang="uk-UA" sz="3600" b="1" dirty="0" smtClean="0">
                <a:solidFill>
                  <a:schemeClr val="tx1"/>
                </a:solidFill>
              </a:rPr>
              <a:t>-політичний поділ</a:t>
            </a:r>
            <a:r>
              <a:rPr lang="en-US" sz="3600" b="1" dirty="0" smtClean="0">
                <a:solidFill>
                  <a:schemeClr val="tx1"/>
                </a:solidFill>
              </a:rPr>
              <a:t>  </a:t>
            </a:r>
            <a:r>
              <a:rPr lang="uk-UA" sz="3600" b="1" dirty="0" smtClean="0">
                <a:solidFill>
                  <a:schemeClr val="tx1"/>
                </a:solidFill>
              </a:rPr>
              <a:t>це будь-які розмежування, які мають місце в політичній системі суспільства. До них відносяться </a:t>
            </a:r>
            <a:r>
              <a:rPr lang="uk-UA" sz="3600" b="1" u="sng" dirty="0" smtClean="0">
                <a:solidFill>
                  <a:schemeClr val="tx1"/>
                </a:solidFill>
              </a:rPr>
              <a:t>конкретні соціальні групи</a:t>
            </a:r>
            <a:r>
              <a:rPr lang="uk-UA" sz="3600" b="1" dirty="0" smtClean="0">
                <a:solidFill>
                  <a:schemeClr val="tx1"/>
                </a:solidFill>
              </a:rPr>
              <a:t>, виокремлені на основі </a:t>
            </a:r>
            <a:r>
              <a:rPr lang="uk-UA" sz="3600" b="1" u="sng" dirty="0" smtClean="0">
                <a:solidFill>
                  <a:schemeClr val="tx1"/>
                </a:solidFill>
              </a:rPr>
              <a:t>політичних критеріїв</a:t>
            </a:r>
            <a:r>
              <a:rPr lang="uk-UA" sz="3600" b="1" dirty="0" smtClean="0">
                <a:solidFill>
                  <a:schemeClr val="tx1"/>
                </a:solidFill>
              </a:rPr>
              <a:t>, таких як </a:t>
            </a:r>
            <a:r>
              <a:rPr lang="uk-UA" sz="3600" b="1" i="1" u="sng" dirty="0" smtClean="0">
                <a:solidFill>
                  <a:schemeClr val="tx1"/>
                </a:solidFill>
              </a:rPr>
              <a:t>ідеологія, партійність, доступ до влади і розподілу ресурсів</a:t>
            </a:r>
            <a:r>
              <a:rPr lang="uk-UA" sz="3600" b="1" i="1" dirty="0" smtClean="0">
                <a:solidFill>
                  <a:schemeClr val="tx1"/>
                </a:solidFill>
              </a:rPr>
              <a:t>.</a:t>
            </a:r>
            <a:endParaRPr lang="uk-UA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32836"/>
            <a:ext cx="7554416" cy="207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/>
              <a:t>Предметом дослідження при цьому стає структура конкретного суспільства, а точніше – динаміка його змін, які ведуть до змін політичних. </a:t>
            </a:r>
            <a:endParaRPr lang="uk-UA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883" y="2410958"/>
            <a:ext cx="6767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Аналіз соціально-політичної структури суспільства дає змогу виявити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89370"/>
            <a:ext cx="180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1) політичні і партійні еліти;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7" y="3589370"/>
            <a:ext cx="17281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2) причини політичної конкуренції</a:t>
            </a:r>
            <a:r>
              <a:rPr lang="ru-RU" sz="2200" dirty="0" smtClean="0"/>
              <a:t>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77537" y="3589379"/>
            <a:ext cx="194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</a:t>
            </a:r>
            <a:r>
              <a:rPr lang="uk-UA" sz="2400" dirty="0" smtClean="0"/>
              <a:t>) джерела політичних конфліктів;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47372" y="3669485"/>
            <a:ext cx="2196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4) </a:t>
            </a:r>
            <a:r>
              <a:rPr lang="uk-UA" sz="2400" dirty="0" smtClean="0"/>
              <a:t>можливості формування соціальної злагоди</a:t>
            </a:r>
            <a:r>
              <a:rPr lang="ru-RU" sz="2400" dirty="0" smtClean="0"/>
              <a:t>.</a:t>
            </a: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 flipH="1">
            <a:off x="1223628" y="3068960"/>
            <a:ext cx="900100" cy="520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660232" y="3068960"/>
            <a:ext cx="504056" cy="520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32040" y="3241955"/>
            <a:ext cx="0" cy="347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71800" y="3241955"/>
            <a:ext cx="0" cy="347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8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65618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uk-UA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Серед найбільш відомих авторів, що досліджували соціально-політичну структуру суспільства можна виділити:</a:t>
            </a:r>
            <a:endParaRPr lang="uk-UA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98" y="2171056"/>
            <a:ext cx="3059787" cy="2656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2816"/>
            <a:ext cx="2357410" cy="30547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75093" y="5067711"/>
            <a:ext cx="40303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К. Маркса (теорія правлячих </a:t>
            </a:r>
          </a:p>
          <a:p>
            <a:r>
              <a:rPr lang="uk-UA" sz="2400" dirty="0" smtClean="0"/>
              <a:t>класів)</a:t>
            </a:r>
            <a:endParaRPr lang="uk-UA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5067711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М. Вебера (теорія </a:t>
            </a:r>
          </a:p>
          <a:p>
            <a:r>
              <a:rPr lang="uk-UA" sz="2400" dirty="0" smtClean="0"/>
              <a:t>бюрократії) </a:t>
            </a:r>
            <a:endParaRPr lang="uk-UA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1484784"/>
            <a:ext cx="2740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/>
          </a:p>
          <a:p>
            <a:r>
              <a:rPr lang="uk-UA" sz="2800" b="1" dirty="0" smtClean="0"/>
              <a:t>Класики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02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7824" y="239711"/>
            <a:ext cx="2698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Сучасні</a:t>
            </a:r>
            <a:r>
              <a:rPr lang="ru-RU" sz="2400" b="1" dirty="0" smtClean="0"/>
              <a:t> </a:t>
            </a:r>
            <a:r>
              <a:rPr lang="uk-UA" sz="2400" b="1" dirty="0" smtClean="0"/>
              <a:t>науковці</a:t>
            </a:r>
            <a:r>
              <a:rPr lang="ru-RU" dirty="0" smtClean="0"/>
              <a:t>: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18" y="751376"/>
            <a:ext cx="1512168" cy="2305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23218" y="3143328"/>
            <a:ext cx="1369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Девід</a:t>
            </a:r>
            <a:r>
              <a:rPr lang="ru-RU" dirty="0" smtClean="0"/>
              <a:t> </a:t>
            </a:r>
            <a:r>
              <a:rPr lang="ru-RU" dirty="0" err="1" smtClean="0"/>
              <a:t>Істон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836570"/>
            <a:ext cx="25557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uk-UA" sz="2600" b="1" dirty="0" smtClean="0"/>
              <a:t>поділ на основі політичними цінностями і переконаннями, тобто </a:t>
            </a:r>
          </a:p>
          <a:p>
            <a:r>
              <a:rPr lang="uk-UA" sz="2600" b="1" dirty="0" smtClean="0"/>
              <a:t>за ідеологією</a:t>
            </a:r>
            <a:endParaRPr lang="uk-UA" sz="2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8243" y="3129215"/>
            <a:ext cx="1876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Габріель</a:t>
            </a:r>
            <a:r>
              <a:rPr lang="ru-RU" dirty="0" smtClean="0"/>
              <a:t> </a:t>
            </a:r>
            <a:r>
              <a:rPr lang="ru-RU" dirty="0" err="1" smtClean="0"/>
              <a:t>Алмонд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227" y="807105"/>
            <a:ext cx="2381250" cy="2305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51" y="806176"/>
            <a:ext cx="1800200" cy="225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6588224" y="3112155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Сідней</a:t>
            </a:r>
            <a:r>
              <a:rPr lang="ru-RU" dirty="0" smtClean="0"/>
              <a:t> Верба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3698071"/>
            <a:ext cx="61561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/>
              <a:t>вважають існування соціально-політичних груп фундаментальною основою ліберальної демократії. «Відсутність у суспільстві структурованого поділу</a:t>
            </a:r>
            <a:r>
              <a:rPr lang="uk-UA" sz="2600" b="1" dirty="0" smtClean="0"/>
              <a:t>,</a:t>
            </a:r>
            <a:r>
              <a:rPr lang="en-US" sz="2600" b="1" dirty="0" smtClean="0"/>
              <a:t>  </a:t>
            </a:r>
            <a:r>
              <a:rPr lang="uk-UA" sz="2600" b="1" dirty="0" smtClean="0"/>
              <a:t>-  </a:t>
            </a:r>
            <a:r>
              <a:rPr lang="uk-UA" sz="2600" b="1" dirty="0" smtClean="0"/>
              <a:t>зумовлює складність розуміння того як справді може функціонувати демократична </a:t>
            </a:r>
            <a:r>
              <a:rPr lang="uk-UA" sz="2600" b="1" dirty="0" smtClean="0"/>
              <a:t>політика</a:t>
            </a:r>
            <a:endParaRPr lang="uk-UA" sz="2600" b="1" dirty="0"/>
          </a:p>
        </p:txBody>
      </p: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>
            <a:off x="4466481" y="3498547"/>
            <a:ext cx="177527" cy="19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2"/>
          </p:cNvCxnSpPr>
          <p:nvPr/>
        </p:nvCxnSpPr>
        <p:spPr>
          <a:xfrm flipH="1">
            <a:off x="7164288" y="3481487"/>
            <a:ext cx="288032" cy="216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>
            <a:off x="1507765" y="3512660"/>
            <a:ext cx="3895" cy="492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4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2676"/>
            <a:ext cx="3024336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03848" y="404664"/>
            <a:ext cx="5688632" cy="2844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b="1" dirty="0" err="1" smtClean="0"/>
              <a:t>Стефано</a:t>
            </a:r>
            <a:r>
              <a:rPr lang="uk-UA" sz="2600" b="1" dirty="0" smtClean="0"/>
              <a:t> </a:t>
            </a:r>
            <a:r>
              <a:rPr lang="uk-UA" sz="2600" b="1" dirty="0" err="1" smtClean="0"/>
              <a:t>Бартоліні</a:t>
            </a:r>
            <a:r>
              <a:rPr lang="uk-UA" sz="2600" b="1" dirty="0" smtClean="0"/>
              <a:t> та Пітер </a:t>
            </a:r>
            <a:r>
              <a:rPr lang="uk-UA" sz="2600" b="1" dirty="0" err="1" smtClean="0"/>
              <a:t>Маєр</a:t>
            </a:r>
            <a:r>
              <a:rPr lang="uk-UA" sz="2600" dirty="0" smtClean="0"/>
              <a:t> використовують поняття </a:t>
            </a:r>
            <a:r>
              <a:rPr lang="uk-UA" sz="2600" b="1" dirty="0" smtClean="0"/>
              <a:t>“</a:t>
            </a:r>
            <a:r>
              <a:rPr lang="uk-UA" sz="2600" b="1" dirty="0" err="1" smtClean="0"/>
              <a:t>соціополітичний</a:t>
            </a:r>
            <a:r>
              <a:rPr lang="uk-UA" sz="2600" b="1" dirty="0" smtClean="0"/>
              <a:t> поділ”  </a:t>
            </a:r>
            <a:r>
              <a:rPr lang="uk-UA" sz="2600" dirty="0" smtClean="0"/>
              <a:t>як явище, </a:t>
            </a:r>
            <a:r>
              <a:rPr lang="uk-UA" sz="2600" b="1" u="sng" dirty="0" smtClean="0"/>
              <a:t>що поєднує соціальну структуру суспільства з існуючим у ньому політичним устроєм. </a:t>
            </a:r>
            <a:endParaRPr lang="uk-UA" sz="2600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61553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 smtClean="0"/>
              <a:t>соціополітичний</a:t>
            </a:r>
            <a:r>
              <a:rPr lang="uk-UA" sz="2800" b="1" dirty="0" smtClean="0"/>
              <a:t> поділ – це стабільний уклад поляризації політичної спільноти, в рамках якого визначені соціальні групи здійснюють підтримку конкретних напрямків політики, а також політичних партій, які є їх представниками, 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3192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4418" y="46787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u="sng" dirty="0" smtClean="0">
                <a:solidFill>
                  <a:prstClr val="black"/>
                </a:solidFill>
              </a:rPr>
              <a:t>Основні елементи соціально-політичної структури </a:t>
            </a:r>
            <a:r>
              <a:rPr lang="uk-UA" sz="2400" b="1" u="sng" dirty="0" smtClean="0"/>
              <a:t>суспільства</a:t>
            </a:r>
            <a:endParaRPr lang="ru-RU" sz="2400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212976"/>
            <a:ext cx="2170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Політичні партії </a:t>
            </a:r>
            <a:endParaRPr lang="uk-UA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3212976"/>
            <a:ext cx="2168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Громадські рухи </a:t>
            </a:r>
            <a:endParaRPr lang="uk-UA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250219"/>
            <a:ext cx="2090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Політичні</a:t>
            </a:r>
            <a:r>
              <a:rPr lang="uk-UA" sz="2000" dirty="0" smtClean="0"/>
              <a:t> </a:t>
            </a:r>
            <a:r>
              <a:rPr lang="uk-UA" sz="2000" b="1" dirty="0" smtClean="0"/>
              <a:t>еліти </a:t>
            </a:r>
            <a:endParaRPr lang="uk-UA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17561" y="4293096"/>
            <a:ext cx="2421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Державний</a:t>
            </a:r>
            <a:r>
              <a:rPr lang="uk-UA" dirty="0" smtClean="0"/>
              <a:t> </a:t>
            </a:r>
            <a:r>
              <a:rPr lang="uk-UA" sz="2000" b="1" dirty="0" smtClean="0"/>
              <a:t>апарат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250219"/>
            <a:ext cx="2165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Політичні</a:t>
            </a:r>
            <a:r>
              <a:rPr lang="uk-UA" dirty="0" smtClean="0"/>
              <a:t> </a:t>
            </a:r>
            <a:r>
              <a:rPr lang="uk-UA" sz="2000" b="1" dirty="0" smtClean="0"/>
              <a:t>лідери</a:t>
            </a:r>
            <a:endParaRPr lang="uk-UA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61195" y="4302742"/>
            <a:ext cx="1669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/>
              <a:t>Групи</a:t>
            </a:r>
            <a:r>
              <a:rPr lang="uk-UA" dirty="0" smtClean="0"/>
              <a:t> </a:t>
            </a:r>
            <a:r>
              <a:rPr lang="uk-UA" sz="2000" b="1" dirty="0" smtClean="0"/>
              <a:t>тиску</a:t>
            </a:r>
            <a:r>
              <a:rPr lang="uk-UA" dirty="0" smtClean="0"/>
              <a:t> </a:t>
            </a:r>
            <a:endParaRPr lang="uk-UA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547664" y="88336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1380036" y="883368"/>
            <a:ext cx="60722" cy="1366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20072" y="1298867"/>
            <a:ext cx="27003" cy="2994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167061" y="883368"/>
            <a:ext cx="0" cy="1366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627784" y="883368"/>
            <a:ext cx="0" cy="2329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851920" y="1298867"/>
            <a:ext cx="0" cy="2994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940152" y="883368"/>
            <a:ext cx="0" cy="2329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8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455</TotalTime>
  <Words>827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Impact</vt:lpstr>
      <vt:lpstr>Times New Roman</vt:lpstr>
      <vt:lpstr>NewsPrint</vt:lpstr>
      <vt:lpstr>           ТЕМА: «Соціально-політична структура суспільства»</vt:lpstr>
      <vt:lpstr>План:</vt:lpstr>
      <vt:lpstr>Презентация PowerPoint</vt:lpstr>
      <vt:lpstr>Презентация PowerPoint</vt:lpstr>
      <vt:lpstr>Презентация PowerPoint</vt:lpstr>
      <vt:lpstr>    Серед найбільш відомих авторів, що досліджували соціально-політичну структуру суспільства можна виділити: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Критерії соціально-політичного поділу.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Грицаюк</dc:creator>
  <cp:lastModifiedBy>1</cp:lastModifiedBy>
  <cp:revision>39</cp:revision>
  <dcterms:created xsi:type="dcterms:W3CDTF">2017-12-17T14:44:05Z</dcterms:created>
  <dcterms:modified xsi:type="dcterms:W3CDTF">2020-11-11T11:48:26Z</dcterms:modified>
</cp:coreProperties>
</file>