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9A0D6-E144-4A0A-8E45-279A9A3EED6E}" type="doc">
      <dgm:prSet loTypeId="urn:microsoft.com/office/officeart/2005/8/layout/p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F13B781-B845-4E04-83BC-616A96AF5743}">
      <dgm:prSet phldrT="[Текст]" custT="1"/>
      <dgm:spPr/>
      <dgm:t>
        <a:bodyPr/>
        <a:lstStyle/>
        <a:p>
          <a:r>
            <a:rPr lang="uk-UA" sz="2400" noProof="0" dirty="0" smtClean="0"/>
            <a:t>Соціальні зміни зумовлені Богом і є результатом божественного провидіння.</a:t>
          </a:r>
          <a:endParaRPr lang="uk-UA" sz="2400" noProof="0" dirty="0"/>
        </a:p>
      </dgm:t>
    </dgm:pt>
    <dgm:pt modelId="{05A1EEBE-3A32-4137-B549-BAD59C54F23B}" type="parTrans" cxnId="{331F8769-68A6-483E-8576-B5CE201BF9AD}">
      <dgm:prSet/>
      <dgm:spPr/>
      <dgm:t>
        <a:bodyPr/>
        <a:lstStyle/>
        <a:p>
          <a:endParaRPr lang="ru-RU"/>
        </a:p>
      </dgm:t>
    </dgm:pt>
    <dgm:pt modelId="{7B2603E5-A15C-484D-BBC7-A3402B9E571E}" type="sibTrans" cxnId="{331F8769-68A6-483E-8576-B5CE201BF9AD}">
      <dgm:prSet/>
      <dgm:spPr/>
      <dgm:t>
        <a:bodyPr/>
        <a:lstStyle/>
        <a:p>
          <a:endParaRPr lang="ru-RU"/>
        </a:p>
      </dgm:t>
    </dgm:pt>
    <dgm:pt modelId="{C21CE0E7-4D6E-4338-A52A-1E9531829956}">
      <dgm:prSet phldrT="[Текст]" custT="1"/>
      <dgm:spPr/>
      <dgm:t>
        <a:bodyPr/>
        <a:lstStyle/>
        <a:p>
          <a:r>
            <a:rPr lang="uk-UA" sz="2400" noProof="0" dirty="0" smtClean="0"/>
            <a:t>Підхід до соціальних змін базувався в основному на концепції соціальної революції як єдиного радикального засобу громадських перетворен</a:t>
          </a:r>
          <a:r>
            <a:rPr lang="uk-UA" sz="500" noProof="0" dirty="0" smtClean="0"/>
            <a:t>ь</a:t>
          </a:r>
          <a:endParaRPr lang="uk-UA" sz="400" noProof="0" dirty="0"/>
        </a:p>
      </dgm:t>
    </dgm:pt>
    <dgm:pt modelId="{64EB54ED-793A-4A16-BCB7-B7FC142702C2}" type="parTrans" cxnId="{387FB8F5-2B02-488F-8F6F-63004966DAE7}">
      <dgm:prSet/>
      <dgm:spPr/>
      <dgm:t>
        <a:bodyPr/>
        <a:lstStyle/>
        <a:p>
          <a:endParaRPr lang="ru-RU"/>
        </a:p>
      </dgm:t>
    </dgm:pt>
    <dgm:pt modelId="{FC697640-9191-4DE8-B1FE-DC33BD28E6F7}" type="sibTrans" cxnId="{387FB8F5-2B02-488F-8F6F-63004966DAE7}">
      <dgm:prSet/>
      <dgm:spPr/>
      <dgm:t>
        <a:bodyPr/>
        <a:lstStyle/>
        <a:p>
          <a:endParaRPr lang="ru-RU"/>
        </a:p>
      </dgm:t>
    </dgm:pt>
    <dgm:pt modelId="{19E0C856-2784-4F04-B2E0-C85E2FC6D862}" type="pres">
      <dgm:prSet presAssocID="{BFA9A0D6-E144-4A0A-8E45-279A9A3EED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84ED6-0817-4818-A234-9CAEA1D1FF4E}" type="pres">
      <dgm:prSet presAssocID="{BFA9A0D6-E144-4A0A-8E45-279A9A3EED6E}" presName="bkgdShp" presStyleLbl="alignAccFollowNode1" presStyleIdx="0" presStyleCnt="1" custLinFactNeighborY="-160"/>
      <dgm:spPr/>
    </dgm:pt>
    <dgm:pt modelId="{054FD3D6-B53B-4DFC-8A14-9D4059394BF6}" type="pres">
      <dgm:prSet presAssocID="{BFA9A0D6-E144-4A0A-8E45-279A9A3EED6E}" presName="linComp" presStyleCnt="0"/>
      <dgm:spPr/>
    </dgm:pt>
    <dgm:pt modelId="{5087B3D8-D737-4693-921B-B256A0C54FB2}" type="pres">
      <dgm:prSet presAssocID="{2F13B781-B845-4E04-83BC-616A96AF5743}" presName="compNode" presStyleCnt="0"/>
      <dgm:spPr/>
    </dgm:pt>
    <dgm:pt modelId="{37014B21-16EA-4407-8353-57D0134E5EC1}" type="pres">
      <dgm:prSet presAssocID="{2F13B781-B845-4E04-83BC-616A96AF57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DED6-E89B-48B1-B0DC-E29A81C8C792}" type="pres">
      <dgm:prSet presAssocID="{2F13B781-B845-4E04-83BC-616A96AF5743}" presName="invisiNode" presStyleLbl="node1" presStyleIdx="0" presStyleCnt="2"/>
      <dgm:spPr/>
    </dgm:pt>
    <dgm:pt modelId="{E0578509-FCEC-474F-8C80-8999288A7B9B}" type="pres">
      <dgm:prSet presAssocID="{2F13B781-B845-4E04-83BC-616A96AF5743}" presName="imagNode" presStyleLbl="fgImgPlace1" presStyleIdx="0" presStyleCnt="2" custLinFactNeighborX="-3639" custLinFactNeighborY="-13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17000" b="-17000"/>
          </a:stretch>
        </a:blipFill>
      </dgm:spPr>
    </dgm:pt>
    <dgm:pt modelId="{DE4753E2-CCF5-4DC2-9D63-AF973B69BC96}" type="pres">
      <dgm:prSet presAssocID="{7B2603E5-A15C-484D-BBC7-A3402B9E57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F2043E-9A76-47B6-8A5D-D6F9609A97EA}" type="pres">
      <dgm:prSet presAssocID="{C21CE0E7-4D6E-4338-A52A-1E9531829956}" presName="compNode" presStyleCnt="0"/>
      <dgm:spPr/>
    </dgm:pt>
    <dgm:pt modelId="{C40C6C83-4CF7-435B-98DD-53BBD2694BB6}" type="pres">
      <dgm:prSet presAssocID="{C21CE0E7-4D6E-4338-A52A-1E95318299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D468D-854F-44FB-BAEE-816A2594D91D}" type="pres">
      <dgm:prSet presAssocID="{C21CE0E7-4D6E-4338-A52A-1E9531829956}" presName="invisiNode" presStyleLbl="node1" presStyleIdx="1" presStyleCnt="2"/>
      <dgm:spPr/>
    </dgm:pt>
    <dgm:pt modelId="{B6E23C4A-9342-43B6-B22A-20BFF8FF8C22}" type="pres">
      <dgm:prSet presAssocID="{C21CE0E7-4D6E-4338-A52A-1E9531829956}" presName="imagNode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387FB8F5-2B02-488F-8F6F-63004966DAE7}" srcId="{BFA9A0D6-E144-4A0A-8E45-279A9A3EED6E}" destId="{C21CE0E7-4D6E-4338-A52A-1E9531829956}" srcOrd="1" destOrd="0" parTransId="{64EB54ED-793A-4A16-BCB7-B7FC142702C2}" sibTransId="{FC697640-9191-4DE8-B1FE-DC33BD28E6F7}"/>
    <dgm:cxn modelId="{088E465E-FADE-48DD-977C-A686609C89E8}" type="presOf" srcId="{C21CE0E7-4D6E-4338-A52A-1E9531829956}" destId="{C40C6C83-4CF7-435B-98DD-53BBD2694BB6}" srcOrd="0" destOrd="0" presId="urn:microsoft.com/office/officeart/2005/8/layout/pList2"/>
    <dgm:cxn modelId="{331F8769-68A6-483E-8576-B5CE201BF9AD}" srcId="{BFA9A0D6-E144-4A0A-8E45-279A9A3EED6E}" destId="{2F13B781-B845-4E04-83BC-616A96AF5743}" srcOrd="0" destOrd="0" parTransId="{05A1EEBE-3A32-4137-B549-BAD59C54F23B}" sibTransId="{7B2603E5-A15C-484D-BBC7-A3402B9E571E}"/>
    <dgm:cxn modelId="{48F66468-B96D-42D9-97AA-10D6DB428BDA}" type="presOf" srcId="{2F13B781-B845-4E04-83BC-616A96AF5743}" destId="{37014B21-16EA-4407-8353-57D0134E5EC1}" srcOrd="0" destOrd="0" presId="urn:microsoft.com/office/officeart/2005/8/layout/pList2"/>
    <dgm:cxn modelId="{C016AD6F-9BE7-419D-BCE3-1F7284C52D5E}" type="presOf" srcId="{BFA9A0D6-E144-4A0A-8E45-279A9A3EED6E}" destId="{19E0C856-2784-4F04-B2E0-C85E2FC6D862}" srcOrd="0" destOrd="0" presId="urn:microsoft.com/office/officeart/2005/8/layout/pList2"/>
    <dgm:cxn modelId="{E04F54E2-2F6E-4529-979C-882B67ACB238}" type="presOf" srcId="{7B2603E5-A15C-484D-BBC7-A3402B9E571E}" destId="{DE4753E2-CCF5-4DC2-9D63-AF973B69BC96}" srcOrd="0" destOrd="0" presId="urn:microsoft.com/office/officeart/2005/8/layout/pList2"/>
    <dgm:cxn modelId="{8E018504-458C-4AF6-8672-C174C238810C}" type="presParOf" srcId="{19E0C856-2784-4F04-B2E0-C85E2FC6D862}" destId="{C7D84ED6-0817-4818-A234-9CAEA1D1FF4E}" srcOrd="0" destOrd="0" presId="urn:microsoft.com/office/officeart/2005/8/layout/pList2"/>
    <dgm:cxn modelId="{4322C8AE-B721-4F62-8A1C-D0976B04D2BB}" type="presParOf" srcId="{19E0C856-2784-4F04-B2E0-C85E2FC6D862}" destId="{054FD3D6-B53B-4DFC-8A14-9D4059394BF6}" srcOrd="1" destOrd="0" presId="urn:microsoft.com/office/officeart/2005/8/layout/pList2"/>
    <dgm:cxn modelId="{326EE968-884D-4055-B56B-B88AC91D30CA}" type="presParOf" srcId="{054FD3D6-B53B-4DFC-8A14-9D4059394BF6}" destId="{5087B3D8-D737-4693-921B-B256A0C54FB2}" srcOrd="0" destOrd="0" presId="urn:microsoft.com/office/officeart/2005/8/layout/pList2"/>
    <dgm:cxn modelId="{B34129BE-5F78-470F-B198-5039079C0756}" type="presParOf" srcId="{5087B3D8-D737-4693-921B-B256A0C54FB2}" destId="{37014B21-16EA-4407-8353-57D0134E5EC1}" srcOrd="0" destOrd="0" presId="urn:microsoft.com/office/officeart/2005/8/layout/pList2"/>
    <dgm:cxn modelId="{C336C603-6803-4FAE-8726-9C0C7F649D8C}" type="presParOf" srcId="{5087B3D8-D737-4693-921B-B256A0C54FB2}" destId="{D264DED6-E89B-48B1-B0DC-E29A81C8C792}" srcOrd="1" destOrd="0" presId="urn:microsoft.com/office/officeart/2005/8/layout/pList2"/>
    <dgm:cxn modelId="{A91C1064-3599-4D59-8CE2-DDF04F4609B5}" type="presParOf" srcId="{5087B3D8-D737-4693-921B-B256A0C54FB2}" destId="{E0578509-FCEC-474F-8C80-8999288A7B9B}" srcOrd="2" destOrd="0" presId="urn:microsoft.com/office/officeart/2005/8/layout/pList2"/>
    <dgm:cxn modelId="{340776AB-5F09-473E-9659-8CFBC35B2346}" type="presParOf" srcId="{054FD3D6-B53B-4DFC-8A14-9D4059394BF6}" destId="{DE4753E2-CCF5-4DC2-9D63-AF973B69BC96}" srcOrd="1" destOrd="0" presId="urn:microsoft.com/office/officeart/2005/8/layout/pList2"/>
    <dgm:cxn modelId="{1D84673D-27DD-4C1D-BB32-7EA4B4704D9D}" type="presParOf" srcId="{054FD3D6-B53B-4DFC-8A14-9D4059394BF6}" destId="{3FF2043E-9A76-47B6-8A5D-D6F9609A97EA}" srcOrd="2" destOrd="0" presId="urn:microsoft.com/office/officeart/2005/8/layout/pList2"/>
    <dgm:cxn modelId="{C8942247-A260-4658-BC1A-6C30874F91AE}" type="presParOf" srcId="{3FF2043E-9A76-47B6-8A5D-D6F9609A97EA}" destId="{C40C6C83-4CF7-435B-98DD-53BBD2694BB6}" srcOrd="0" destOrd="0" presId="urn:microsoft.com/office/officeart/2005/8/layout/pList2"/>
    <dgm:cxn modelId="{6803D039-7666-47C4-AE52-555FCD99EFF2}" type="presParOf" srcId="{3FF2043E-9A76-47B6-8A5D-D6F9609A97EA}" destId="{CEFD468D-854F-44FB-BAEE-816A2594D91D}" srcOrd="1" destOrd="0" presId="urn:microsoft.com/office/officeart/2005/8/layout/pList2"/>
    <dgm:cxn modelId="{7019D341-BB4B-4023-889C-D316529E2386}" type="presParOf" srcId="{3FF2043E-9A76-47B6-8A5D-D6F9609A97EA}" destId="{B6E23C4A-9342-43B6-B22A-20BFF8FF8C2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E2B6-676E-4A5D-BA48-0C1A441D3CCE}" type="doc">
      <dgm:prSet loTypeId="urn:microsoft.com/office/officeart/2005/8/layout/p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FE6742D-9D76-49E5-8782-14075977AB74}">
      <dgm:prSet phldrT="[Текст]" custT="1"/>
      <dgm:spPr/>
      <dgm:t>
        <a:bodyPr/>
        <a:lstStyle/>
        <a:p>
          <a:r>
            <a:rPr lang="uk-UA" sz="2400" noProof="0" dirty="0" smtClean="0"/>
            <a:t>Соціальні зміни як процес поступового і висхідного перетворення суспільства аж до повної зміни його природи.</a:t>
          </a:r>
          <a:endParaRPr lang="uk-UA" sz="2400" noProof="0" dirty="0"/>
        </a:p>
      </dgm:t>
    </dgm:pt>
    <dgm:pt modelId="{18F6CA1D-B490-4E5B-993B-C830F4C87BA2}" type="parTrans" cxnId="{1ECD45DC-10E5-4990-8187-9792ABB16C73}">
      <dgm:prSet/>
      <dgm:spPr/>
      <dgm:t>
        <a:bodyPr/>
        <a:lstStyle/>
        <a:p>
          <a:endParaRPr lang="ru-RU"/>
        </a:p>
      </dgm:t>
    </dgm:pt>
    <dgm:pt modelId="{590AA0EC-01AA-4E43-9CC8-37D532D9FD37}" type="sibTrans" cxnId="{1ECD45DC-10E5-4990-8187-9792ABB16C73}">
      <dgm:prSet/>
      <dgm:spPr/>
      <dgm:t>
        <a:bodyPr/>
        <a:lstStyle/>
        <a:p>
          <a:endParaRPr lang="ru-RU"/>
        </a:p>
      </dgm:t>
    </dgm:pt>
    <dgm:pt modelId="{CD76B725-DE62-48A9-8466-9B4A7ABF692F}">
      <dgm:prSet phldrT="[Текст]" custT="1"/>
      <dgm:spPr/>
      <dgm:t>
        <a:bodyPr/>
        <a:lstStyle/>
        <a:p>
          <a:r>
            <a:rPr lang="uk-UA" sz="2400" noProof="0" dirty="0" smtClean="0"/>
            <a:t>Припускає повну свободу особи людини у справі перетворення громадського життя яке повинне здійснюватися «великою» особою або особливим класом завдяки тому що вони краще за інших пізнали соціальні закони і своє громадське призначення в зміні соціуму.</a:t>
          </a:r>
          <a:endParaRPr lang="uk-UA" sz="2400" noProof="0" dirty="0"/>
        </a:p>
      </dgm:t>
    </dgm:pt>
    <dgm:pt modelId="{C0F94E8C-FFA0-40BE-8F9E-6AB0035C3330}" type="parTrans" cxnId="{3E9A68B3-E414-4824-BA00-FEF9CC5F8FA4}">
      <dgm:prSet/>
      <dgm:spPr/>
      <dgm:t>
        <a:bodyPr/>
        <a:lstStyle/>
        <a:p>
          <a:endParaRPr lang="ru-RU"/>
        </a:p>
      </dgm:t>
    </dgm:pt>
    <dgm:pt modelId="{79F92B01-8257-4755-BAF7-8D079D356A96}" type="sibTrans" cxnId="{3E9A68B3-E414-4824-BA00-FEF9CC5F8FA4}">
      <dgm:prSet/>
      <dgm:spPr/>
      <dgm:t>
        <a:bodyPr/>
        <a:lstStyle/>
        <a:p>
          <a:endParaRPr lang="ru-RU"/>
        </a:p>
      </dgm:t>
    </dgm:pt>
    <dgm:pt modelId="{56A1C9E3-B23B-48DB-B2E3-9D2BD3D1BB9C}" type="pres">
      <dgm:prSet presAssocID="{F48EE2B6-676E-4A5D-BA48-0C1A441D3C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84559-5C08-4683-B3C2-F115D3BB2756}" type="pres">
      <dgm:prSet presAssocID="{F48EE2B6-676E-4A5D-BA48-0C1A441D3CCE}" presName="bkgdShp" presStyleLbl="alignAccFollowNode1" presStyleIdx="0" presStyleCnt="1" custScaleX="98617" custScaleY="89450"/>
      <dgm:spPr/>
    </dgm:pt>
    <dgm:pt modelId="{D8BD0108-A6B3-482D-91F5-2C514E9C5D1F}" type="pres">
      <dgm:prSet presAssocID="{F48EE2B6-676E-4A5D-BA48-0C1A441D3CCE}" presName="linComp" presStyleCnt="0"/>
      <dgm:spPr/>
    </dgm:pt>
    <dgm:pt modelId="{DEF5103C-2011-4732-B1C6-6A12FF0FBC89}" type="pres">
      <dgm:prSet presAssocID="{4FE6742D-9D76-49E5-8782-14075977AB74}" presName="compNode" presStyleCnt="0"/>
      <dgm:spPr/>
    </dgm:pt>
    <dgm:pt modelId="{AB0C22C0-4A86-40DA-98B7-1F3C6D0D481A}" type="pres">
      <dgm:prSet presAssocID="{4FE6742D-9D76-49E5-8782-14075977AB74}" presName="node" presStyleLbl="node1" presStyleIdx="0" presStyleCnt="2" custLinFactNeighborX="1531" custLinFactNeighborY="-4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26BF8-C2CA-4CE9-8FD0-DF057A063319}" type="pres">
      <dgm:prSet presAssocID="{4FE6742D-9D76-49E5-8782-14075977AB74}" presName="invisiNode" presStyleLbl="node1" presStyleIdx="0" presStyleCnt="2"/>
      <dgm:spPr/>
    </dgm:pt>
    <dgm:pt modelId="{B2B8A989-DA03-457F-B14E-C2E1CA7B1F2A}" type="pres">
      <dgm:prSet presAssocID="{4FE6742D-9D76-49E5-8782-14075977AB7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236C06-6676-4200-BAFE-12BED07AFE3C}" type="pres">
      <dgm:prSet presAssocID="{590AA0EC-01AA-4E43-9CC8-37D532D9FD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A25DD4-3AD2-42BF-AEB4-28BC488AC099}" type="pres">
      <dgm:prSet presAssocID="{CD76B725-DE62-48A9-8466-9B4A7ABF692F}" presName="compNode" presStyleCnt="0"/>
      <dgm:spPr/>
    </dgm:pt>
    <dgm:pt modelId="{E2011C3B-9B35-4B89-8B25-2CF385BEB1B1}" type="pres">
      <dgm:prSet presAssocID="{CD76B725-DE62-48A9-8466-9B4A7ABF692F}" presName="node" presStyleLbl="node1" presStyleIdx="1" presStyleCnt="2" custLinFactNeighborX="942" custLinFactNeighborY="-4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1A987-02BB-4C4C-993A-7F4EC850FDE8}" type="pres">
      <dgm:prSet presAssocID="{CD76B725-DE62-48A9-8466-9B4A7ABF692F}" presName="invisiNode" presStyleLbl="node1" presStyleIdx="1" presStyleCnt="2"/>
      <dgm:spPr/>
    </dgm:pt>
    <dgm:pt modelId="{83B1AEE3-E19E-45C6-858C-A00EFA85E9C6}" type="pres">
      <dgm:prSet presAssocID="{CD76B725-DE62-48A9-8466-9B4A7ABF692F}" presName="imagNode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ECD45DC-10E5-4990-8187-9792ABB16C73}" srcId="{F48EE2B6-676E-4A5D-BA48-0C1A441D3CCE}" destId="{4FE6742D-9D76-49E5-8782-14075977AB74}" srcOrd="0" destOrd="0" parTransId="{18F6CA1D-B490-4E5B-993B-C830F4C87BA2}" sibTransId="{590AA0EC-01AA-4E43-9CC8-37D532D9FD37}"/>
    <dgm:cxn modelId="{A4D1EE45-7689-4E4B-B452-E2E969AB6426}" type="presOf" srcId="{CD76B725-DE62-48A9-8466-9B4A7ABF692F}" destId="{E2011C3B-9B35-4B89-8B25-2CF385BEB1B1}" srcOrd="0" destOrd="0" presId="urn:microsoft.com/office/officeart/2005/8/layout/pList2"/>
    <dgm:cxn modelId="{3E9A68B3-E414-4824-BA00-FEF9CC5F8FA4}" srcId="{F48EE2B6-676E-4A5D-BA48-0C1A441D3CCE}" destId="{CD76B725-DE62-48A9-8466-9B4A7ABF692F}" srcOrd="1" destOrd="0" parTransId="{C0F94E8C-FFA0-40BE-8F9E-6AB0035C3330}" sibTransId="{79F92B01-8257-4755-BAF7-8D079D356A96}"/>
    <dgm:cxn modelId="{CD8E62D9-5A90-4C4E-9C9E-BB65FB0A47FD}" type="presOf" srcId="{F48EE2B6-676E-4A5D-BA48-0C1A441D3CCE}" destId="{56A1C9E3-B23B-48DB-B2E3-9D2BD3D1BB9C}" srcOrd="0" destOrd="0" presId="urn:microsoft.com/office/officeart/2005/8/layout/pList2"/>
    <dgm:cxn modelId="{EEF4370F-30B6-4423-9179-C669FF3FBD6B}" type="presOf" srcId="{590AA0EC-01AA-4E43-9CC8-37D532D9FD37}" destId="{55236C06-6676-4200-BAFE-12BED07AFE3C}" srcOrd="0" destOrd="0" presId="urn:microsoft.com/office/officeart/2005/8/layout/pList2"/>
    <dgm:cxn modelId="{203C607C-B833-4D98-BACD-C7344F3A4ACC}" type="presOf" srcId="{4FE6742D-9D76-49E5-8782-14075977AB74}" destId="{AB0C22C0-4A86-40DA-98B7-1F3C6D0D481A}" srcOrd="0" destOrd="0" presId="urn:microsoft.com/office/officeart/2005/8/layout/pList2"/>
    <dgm:cxn modelId="{4DBAB521-F917-4349-BE47-BF2C8814CFD3}" type="presParOf" srcId="{56A1C9E3-B23B-48DB-B2E3-9D2BD3D1BB9C}" destId="{1C684559-5C08-4683-B3C2-F115D3BB2756}" srcOrd="0" destOrd="0" presId="urn:microsoft.com/office/officeart/2005/8/layout/pList2"/>
    <dgm:cxn modelId="{C9FAB6F5-E6FC-4315-8C5B-0164D535D064}" type="presParOf" srcId="{56A1C9E3-B23B-48DB-B2E3-9D2BD3D1BB9C}" destId="{D8BD0108-A6B3-482D-91F5-2C514E9C5D1F}" srcOrd="1" destOrd="0" presId="urn:microsoft.com/office/officeart/2005/8/layout/pList2"/>
    <dgm:cxn modelId="{3E4B5FDE-E981-4C46-8639-CC67D0A8E784}" type="presParOf" srcId="{D8BD0108-A6B3-482D-91F5-2C514E9C5D1F}" destId="{DEF5103C-2011-4732-B1C6-6A12FF0FBC89}" srcOrd="0" destOrd="0" presId="urn:microsoft.com/office/officeart/2005/8/layout/pList2"/>
    <dgm:cxn modelId="{3DC3F3C2-36B5-49B5-A0CD-18106DA94C56}" type="presParOf" srcId="{DEF5103C-2011-4732-B1C6-6A12FF0FBC89}" destId="{AB0C22C0-4A86-40DA-98B7-1F3C6D0D481A}" srcOrd="0" destOrd="0" presId="urn:microsoft.com/office/officeart/2005/8/layout/pList2"/>
    <dgm:cxn modelId="{BEB01A3A-C98B-4C1A-B23B-7887F36F26C0}" type="presParOf" srcId="{DEF5103C-2011-4732-B1C6-6A12FF0FBC89}" destId="{33C26BF8-C2CA-4CE9-8FD0-DF057A063319}" srcOrd="1" destOrd="0" presId="urn:microsoft.com/office/officeart/2005/8/layout/pList2"/>
    <dgm:cxn modelId="{4B58BE2D-5C6F-4A2E-B9B6-53410DF24A7C}" type="presParOf" srcId="{DEF5103C-2011-4732-B1C6-6A12FF0FBC89}" destId="{B2B8A989-DA03-457F-B14E-C2E1CA7B1F2A}" srcOrd="2" destOrd="0" presId="urn:microsoft.com/office/officeart/2005/8/layout/pList2"/>
    <dgm:cxn modelId="{B705BED7-604F-464E-9E65-CC8073691A09}" type="presParOf" srcId="{D8BD0108-A6B3-482D-91F5-2C514E9C5D1F}" destId="{55236C06-6676-4200-BAFE-12BED07AFE3C}" srcOrd="1" destOrd="0" presId="urn:microsoft.com/office/officeart/2005/8/layout/pList2"/>
    <dgm:cxn modelId="{8FE3C501-1B85-4CD8-B94C-5D667B4ADB7F}" type="presParOf" srcId="{D8BD0108-A6B3-482D-91F5-2C514E9C5D1F}" destId="{42A25DD4-3AD2-42BF-AEB4-28BC488AC099}" srcOrd="2" destOrd="0" presId="urn:microsoft.com/office/officeart/2005/8/layout/pList2"/>
    <dgm:cxn modelId="{5628C6A7-872E-42F5-9FCA-969450046503}" type="presParOf" srcId="{42A25DD4-3AD2-42BF-AEB4-28BC488AC099}" destId="{E2011C3B-9B35-4B89-8B25-2CF385BEB1B1}" srcOrd="0" destOrd="0" presId="urn:microsoft.com/office/officeart/2005/8/layout/pList2"/>
    <dgm:cxn modelId="{11F0A62D-F0B1-4931-8475-DCC09D4F5058}" type="presParOf" srcId="{42A25DD4-3AD2-42BF-AEB4-28BC488AC099}" destId="{5A51A987-02BB-4C4C-993A-7F4EC850FDE8}" srcOrd="1" destOrd="0" presId="urn:microsoft.com/office/officeart/2005/8/layout/pList2"/>
    <dgm:cxn modelId="{11A7ED93-62DE-449C-A49A-7B43163298D3}" type="presParOf" srcId="{42A25DD4-3AD2-42BF-AEB4-28BC488AC099}" destId="{83B1AEE3-E19E-45C6-858C-A00EFA85E9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64D477-5C82-4211-8194-41952E1F437F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56B058-8417-4C44-94A4-76C98399D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76346-43D3-453A-9390-505918457B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4649-1D73-4897-B8E3-E4B7178F87ED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1535-9D70-4F0B-9633-3FD51EC9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9B96-A572-49B0-9DEA-F03BC5FE9991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5400-E26E-4C75-BA68-58F93BB4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EC25-F38F-4A2B-978F-D7E4110B1411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96DF-6E1B-4D29-A4E5-0FA6BCD22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6FE-3B2C-4FCD-9802-3D17AAA3505C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E191-53AA-4263-9093-B48E31105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2FC1-A932-4313-8445-5D78D3975966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E3CA-426E-40CB-A1F5-5FCF317F0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5043-6302-43C1-A46D-859EA6E3811C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D713-8F9E-47A1-9E34-8FE185208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2C20-FE5C-494A-ACB0-3A85140CCB88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B4D7-DBD4-4A2C-B344-A5EA6855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BCF9-1FC0-4FE0-80F9-5282B011BED6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A8A9-E6DC-4D6C-8C17-6760809C4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1CA6-ECA5-4151-9FEB-67D60526C667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2293-7543-46B4-8A26-7082A009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E58A-03F0-48B2-B307-1D9127466F27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E8F4-F8A9-4E37-82BF-8E24FA074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FF14-873D-4975-A566-C3D8C8A1E6D0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D3D9-D8BD-422C-B191-B81059A4F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A8DD-C248-4224-A023-10D72C027DB3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5F02-FF4C-4B1E-9800-A8F2787A2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0E47-820E-443E-BEFE-7F1AEBDCC419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A491-4095-4614-BDA1-773A051BE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FFA0-B418-4E28-9B82-7C06BE9016F7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D42F-7C42-48FB-99BF-DE288AECD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9CEC-89CC-4A86-BD44-D8F9D9C4FA1F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5CE3-1C51-4BDE-9890-F8A33BB36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C48A-8DBD-4150-A6FE-5E2034AA9854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6A6C-EDC0-4B59-BA2A-0FF1C0311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7950-3A17-4AE8-9BBC-547BE6C2C6E4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40F5-FA0B-4A43-B3EF-606FFEFBE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7" y="0"/>
              <a:ext cx="1122363" cy="5329239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CE813BC-4939-4B17-8C4F-5F0AB84F1EF1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5DFF712-581F-490A-8057-44B059CB9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80" r:id="rId12"/>
    <p:sldLayoutId id="2147483668" r:id="rId13"/>
    <p:sldLayoutId id="2147483681" r:id="rId14"/>
    <p:sldLayoutId id="2147483667" r:id="rId15"/>
    <p:sldLayoutId id="2147483666" r:id="rId16"/>
    <p:sldLayoutId id="214748366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Становлення наукових засад соціально-технологічної діяльності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703388" y="114300"/>
            <a:ext cx="10391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Західна ж соціологія розвивалася і вшир і углиб. Подальший розвиток "малих соціології"(теорій середнього рівня) інтенсифікувало розробку теоретичних аспектів спеціалізованих засобів і методів, використовуваних в соціальній інженерії, як систему цілевказівок, які створюють можливість для раціональної людської діяльності. Ці засоби в 1970-х роках стали означати терміном "соціальні технології".</a:t>
            </a: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19375"/>
            <a:ext cx="64833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814513" y="963613"/>
            <a:ext cx="55419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 середини 1960-х років роботи з розвитку методології методів соціоінженерної діяльності були відновлені в нашій країні і виконувалися за наступними напрямами: теорія та практика соціального планування, розробка цільових комплексних програм розвитку регіонів, галузей і сфер громадського життя (з 1970-х років), соціальне проектування (1970-1980-і роки), управлінське та інші види консультування (1980-і роки), ігротехнічна діяльність.</a:t>
            </a: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1036638"/>
            <a:ext cx="3560762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524000" y="954088"/>
            <a:ext cx="5222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Важливу роль в становленні теорії соціальних технологій зіграв видатний англійський філософ і соціолог К. Поппер - основоположник теорії трьох світів(фізичного, ментального і світу об'єктивного знання), концепції фальсифікації і доктрини "відкритого суспільства". Саме завдяки ньому до сучасного наукового обороту увійшли такі фундаментальні терміни, як "соціальна технологія" і "соціальна інженерія".</a:t>
            </a:r>
          </a:p>
        </p:txBody>
      </p:sp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88" y="568325"/>
            <a:ext cx="4421187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320800" y="1000125"/>
            <a:ext cx="57769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Дуже серйозний науковий аналіз технологічних процес­ів "індустріальної цивілізації" на сучасному етапі громадського розвитку здійснив американський соціолог і футуролог Е. Тоффлер у своїй всесвітньо відомій книзі "Футурошок", яка, безумовно, є істотним вкладом в теорію соціальних технологій. Основна ідея його книги полягає в аргументації "шоку", що насувається, в результаті швидкої зміни технологій в сучасному суспільстві, які проникають в усі сфери соціального життя людини.</a:t>
            </a:r>
          </a:p>
        </p:txBody>
      </p:sp>
      <p:pic>
        <p:nvPicPr>
          <p:cNvPr id="337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713" y="1422400"/>
            <a:ext cx="4859337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593850" y="1497013"/>
            <a:ext cx="57213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Величезний внесок у розвиток теорії і розуміння природи соціальних технологій вніс також відомий болгарський соціолог Н. Стефанов. У своїй книзі "Громадські науки і соціальна технологія"(1976) він дав чітке наукове визначення соціальній технології як діяльності, в результаті "якої досягається поставлена мета і змінюється об'єкт діяльності".</a:t>
            </a:r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1638" y="481013"/>
            <a:ext cx="3735387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246188" y="2413000"/>
            <a:ext cx="107378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До </a:t>
            </a:r>
            <a:r>
              <a:rPr lang="uk-UA" sz="2400">
                <a:latin typeface="Corbel" pitchFamily="34" charset="0"/>
              </a:rPr>
              <a:t>кінця</a:t>
            </a:r>
            <a:r>
              <a:rPr lang="ru-RU" sz="2400">
                <a:latin typeface="Corbel" pitchFamily="34" charset="0"/>
              </a:rPr>
              <a:t>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</a:t>
            </a:r>
            <a:r>
              <a:rPr lang="uk-UA" sz="2400">
                <a:latin typeface="Corbel" pitchFamily="34" charset="0"/>
              </a:rPr>
              <a:t>теорія соціальних технологій, що піднялася з надр соціальних наук і соціальної практики, методологічно і концептуально оформилася в самостійну сферу наукового знання. Проте в цій якості її чекає ще багато "роботи": подальший розвиток своїх концептуальних принципів і понятійно-категоріального апарату, а також теоретичне обґрунтування багатьох способів, процедур і закономірностей тієї, що технологізують соціальні об'єкти як на макро-, так і на мікросоціальному рівні.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520825" y="320675"/>
            <a:ext cx="609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rbel" pitchFamily="34" charset="0"/>
              </a:rPr>
              <a:t>Теорія соціальних технологій</a:t>
            </a:r>
            <a:r>
              <a:rPr lang="uk-UA" sz="2400"/>
              <a:t> та прогнозуваня</a:t>
            </a:r>
            <a:r>
              <a:rPr lang="uk-UA" sz="2400">
                <a:latin typeface="Corbel" pitchFamily="34" charset="0"/>
              </a:rPr>
              <a:t>, як і будь-яка інша теорія, має свої ідейні і концептуальні основи, які, як відомо, виникали і розвивалися еволюційно.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6096000" y="2532063"/>
            <a:ext cx="609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rbel" pitchFamily="34" charset="0"/>
              </a:rPr>
              <a:t>Спочатку виникли ідеї про суть цілеспрямованої зміни соціуму, потім були осмислені можливості, шляхи і засоби його перетворення.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819275" y="4748213"/>
            <a:ext cx="6096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rbel" pitchFamily="34" charset="0"/>
              </a:rPr>
              <a:t>Пізніше стали формуватися теоретичні основи громадських змін. лише</a:t>
            </a:r>
            <a:r>
              <a:rPr lang="ru-RU" sz="2400">
                <a:latin typeface="Corbel" pitchFamily="34" charset="0"/>
              </a:rPr>
              <a:t> у </a:t>
            </a:r>
            <a:r>
              <a:rPr lang="uk-UA" sz="2400">
                <a:latin typeface="Corbel" pitchFamily="34" charset="0"/>
              </a:rPr>
              <a:t>кінці</a:t>
            </a:r>
            <a:r>
              <a:rPr lang="ru-RU" sz="2400">
                <a:latin typeface="Corbel" pitchFamily="34" charset="0"/>
              </a:rPr>
              <a:t>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стала </a:t>
            </a:r>
            <a:r>
              <a:rPr lang="uk-UA" sz="2400">
                <a:latin typeface="Corbel" pitchFamily="34" charset="0"/>
              </a:rPr>
              <a:t>складатися</a:t>
            </a:r>
            <a:r>
              <a:rPr lang="ru-RU" sz="2400">
                <a:latin typeface="Corbel" pitchFamily="34" charset="0"/>
              </a:rPr>
              <a:t> </a:t>
            </a:r>
            <a:r>
              <a:rPr lang="uk-UA" sz="2400">
                <a:latin typeface="Corbel" pitchFamily="34" charset="0"/>
              </a:rPr>
              <a:t>власне теорія соціальних технологій як окрема </a:t>
            </a:r>
            <a:r>
              <a:rPr lang="ru-RU" sz="2400">
                <a:latin typeface="Corbel" pitchFamily="34" charset="0"/>
              </a:rPr>
              <a:t>і </a:t>
            </a:r>
            <a:r>
              <a:rPr lang="uk-UA" sz="2400">
                <a:latin typeface="Corbel" pitchFamily="34" charset="0"/>
              </a:rPr>
              <a:t>самостійна галузь наукового знання</a:t>
            </a:r>
            <a:r>
              <a:rPr lang="ru-RU" sz="2400">
                <a:latin typeface="Corbel" pitchFamily="34" charset="0"/>
              </a:rPr>
              <a:t>.</a:t>
            </a:r>
          </a:p>
        </p:txBody>
      </p:sp>
      <p:grpSp>
        <p:nvGrpSpPr>
          <p:cNvPr id="22532" name="Группа 12"/>
          <p:cNvGrpSpPr>
            <a:grpSpLocks/>
          </p:cNvGrpSpPr>
          <p:nvPr/>
        </p:nvGrpSpPr>
        <p:grpSpPr bwMode="auto">
          <a:xfrm>
            <a:off x="8067675" y="320675"/>
            <a:ext cx="3243263" cy="2003425"/>
            <a:chOff x="6830291" y="706582"/>
            <a:chExt cx="3256611" cy="1796619"/>
          </a:xfrm>
        </p:grpSpPr>
        <p:sp>
          <p:nvSpPr>
            <p:cNvPr id="9" name="Пятиугольник 8"/>
            <p:cNvSpPr/>
            <p:nvPr/>
          </p:nvSpPr>
          <p:spPr>
            <a:xfrm>
              <a:off x="6830291" y="706582"/>
              <a:ext cx="1343771" cy="102501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Шеврон 9"/>
            <p:cNvSpPr/>
            <p:nvPr/>
          </p:nvSpPr>
          <p:spPr>
            <a:xfrm rot="877835">
              <a:off x="8067261" y="836133"/>
              <a:ext cx="720503" cy="1022165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 rot="2466806">
              <a:off x="9366399" y="1481036"/>
              <a:ext cx="720503" cy="1022165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Шеврон 11"/>
            <p:cNvSpPr/>
            <p:nvPr/>
          </p:nvSpPr>
          <p:spPr>
            <a:xfrm rot="1268282">
              <a:off x="8741538" y="1112317"/>
              <a:ext cx="720503" cy="1023588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533" name="Группа 13"/>
          <p:cNvGrpSpPr>
            <a:grpSpLocks/>
          </p:cNvGrpSpPr>
          <p:nvPr/>
        </p:nvGrpSpPr>
        <p:grpSpPr bwMode="auto">
          <a:xfrm flipH="1">
            <a:off x="2355850" y="2532063"/>
            <a:ext cx="3476625" cy="2055812"/>
            <a:chOff x="6830291" y="706582"/>
            <a:chExt cx="3256611" cy="1796619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6830291" y="706582"/>
              <a:ext cx="1344281" cy="102525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Шеврон 15"/>
            <p:cNvSpPr/>
            <p:nvPr/>
          </p:nvSpPr>
          <p:spPr>
            <a:xfrm rot="877835">
              <a:off x="8067506" y="835605"/>
              <a:ext cx="719726" cy="1022478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16"/>
            <p:cNvSpPr/>
            <p:nvPr/>
          </p:nvSpPr>
          <p:spPr>
            <a:xfrm rot="2466806">
              <a:off x="9367176" y="1480724"/>
              <a:ext cx="719726" cy="1022477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Шеврон 17"/>
            <p:cNvSpPr/>
            <p:nvPr/>
          </p:nvSpPr>
          <p:spPr>
            <a:xfrm rot="1268282">
              <a:off x="8741133" y="1113075"/>
              <a:ext cx="721213" cy="1022478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534" name="Группа 22"/>
          <p:cNvGrpSpPr>
            <a:grpSpLocks/>
          </p:cNvGrpSpPr>
          <p:nvPr/>
        </p:nvGrpSpPr>
        <p:grpSpPr bwMode="auto">
          <a:xfrm>
            <a:off x="8297863" y="5170488"/>
            <a:ext cx="3703637" cy="1289050"/>
            <a:chOff x="6927273" y="5043053"/>
            <a:chExt cx="3703579" cy="1288474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6927273" y="5043053"/>
              <a:ext cx="1379515" cy="12884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Шеврон 19"/>
            <p:cNvSpPr/>
            <p:nvPr/>
          </p:nvSpPr>
          <p:spPr>
            <a:xfrm>
              <a:off x="8068667" y="5043053"/>
              <a:ext cx="1003284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>
              <a:off x="8860818" y="5043053"/>
              <a:ext cx="1004871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Шеврон 21"/>
            <p:cNvSpPr/>
            <p:nvPr/>
          </p:nvSpPr>
          <p:spPr>
            <a:xfrm>
              <a:off x="9625981" y="5043053"/>
              <a:ext cx="1004871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1717675" y="307975"/>
            <a:ext cx="10266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 середині XIX ст. виникли теологічне, революціоністське, розуміння реформіста і суб'єктивістського природи соціальних змін.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61311" y="1138259"/>
          <a:ext cx="9407233" cy="544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221038" y="1801813"/>
            <a:ext cx="2368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Corbel" pitchFamily="34" charset="0"/>
              </a:rPr>
              <a:t>Теологічна доктрина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440613" y="1801813"/>
            <a:ext cx="362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Corbel" pitchFamily="34" charset="0"/>
              </a:rPr>
              <a:t>Революціоністська доктрина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36618" y="-55418"/>
          <a:ext cx="10058400" cy="691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103563" y="1154113"/>
            <a:ext cx="30622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rbel" pitchFamily="34" charset="0"/>
              </a:rPr>
              <a:t>Реформістська </a:t>
            </a:r>
            <a:r>
              <a:rPr lang="uk-UA" sz="3200">
                <a:latin typeface="Corbel" pitchFamily="34" charset="0"/>
              </a:rPr>
              <a:t>доктрина</a:t>
            </a:r>
            <a:endParaRPr lang="ru-RU" sz="3200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7799388" y="1146175"/>
            <a:ext cx="34782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rbel" pitchFamily="34" charset="0"/>
              </a:rPr>
              <a:t>Суб'єктивістська доктрина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620838" y="0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 історії соціологічної думки виникали різні уявлення про суб'єкти соціальних змін: ними вважали Бога, видатних особистостей, клани, групи, еліту, класи, народ, соціальних інженерів і т. п. Те ж саме можна сказати й стосовно визначення цілей, завдань і засобів соціальних змін.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6096000" y="3998913"/>
            <a:ext cx="6096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Предметом наукових дискусій були цілі соціальних перетворень (індивідуальні, групові та громадські), завдання змін (конструктивні та деструктивні, консервативні, реалістичні та утопічні), а також їх засобу (високо та малоефективні, гуманні і негуманні, моральні та аморальні).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635125" y="209550"/>
            <a:ext cx="103489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Значний вклад у формування ідейно-теоретичних основ соціальних технологій внесли видатні соціологи XX ст. М. Вебер, Т. Парсонс, П. Сорокін, Р. Мертон та ін.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635125" y="1401763"/>
            <a:ext cx="5181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Завдяки вкладу цих учених сучасна соціо­логічна наука збагатилася розумінням дуже важливих і фундаментальних категорій і понять, які забезпечували становлення і розвиток теорії і практики соціальних технологій.</a:t>
            </a:r>
          </a:p>
        </p:txBody>
      </p: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8280400" y="5292725"/>
            <a:ext cx="3703638" cy="1287463"/>
            <a:chOff x="6927273" y="5043053"/>
            <a:chExt cx="3703579" cy="1288474"/>
          </a:xfrm>
        </p:grpSpPr>
        <p:sp>
          <p:nvSpPr>
            <p:cNvPr id="5" name="Пятиугольник 4"/>
            <p:cNvSpPr/>
            <p:nvPr/>
          </p:nvSpPr>
          <p:spPr>
            <a:xfrm>
              <a:off x="6927273" y="5043053"/>
              <a:ext cx="1379516" cy="12884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Шеврон 5"/>
            <p:cNvSpPr/>
            <p:nvPr/>
          </p:nvSpPr>
          <p:spPr>
            <a:xfrm>
              <a:off x="8068668" y="5043053"/>
              <a:ext cx="1003284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Шеврон 6"/>
            <p:cNvSpPr/>
            <p:nvPr/>
          </p:nvSpPr>
          <p:spPr>
            <a:xfrm>
              <a:off x="8860817" y="5043053"/>
              <a:ext cx="1004872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Шеврон 7"/>
            <p:cNvSpPr/>
            <p:nvPr/>
          </p:nvSpPr>
          <p:spPr>
            <a:xfrm>
              <a:off x="9625980" y="5043053"/>
              <a:ext cx="1004872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6628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8" y="1160463"/>
            <a:ext cx="2122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4086225"/>
            <a:ext cx="19494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3575" y="4006850"/>
            <a:ext cx="25669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4075" y="1593850"/>
            <a:ext cx="229711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843088" y="182563"/>
            <a:ext cx="103489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Як </a:t>
            </a:r>
            <a:r>
              <a:rPr lang="uk-UA" sz="2400">
                <a:latin typeface="Corbel" pitchFamily="34" charset="0"/>
              </a:rPr>
              <a:t>окремий напрям в системі наукового знання теорія соціальних технологій</a:t>
            </a:r>
            <a:r>
              <a:rPr lang="uk-UA" sz="2400"/>
              <a:t> та прогнозування</a:t>
            </a:r>
            <a:r>
              <a:rPr lang="uk-UA" sz="2400">
                <a:latin typeface="Corbel" pitchFamily="34" charset="0"/>
              </a:rPr>
              <a:t> стала активно розвиватися </a:t>
            </a:r>
            <a:r>
              <a:rPr lang="ru-RU" sz="2400">
                <a:latin typeface="Corbel" pitchFamily="34" charset="0"/>
              </a:rPr>
              <a:t>з початку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у рамках </a:t>
            </a:r>
            <a:r>
              <a:rPr lang="uk-UA" sz="2400">
                <a:latin typeface="Corbel" pitchFamily="34" charset="0"/>
              </a:rPr>
              <a:t>теорії соціального управління та соціальної інженерії. Сама поява соці­альної інженерії була пов'язана із спробами застосувати ви­води соціологічної науки для вирішення насущних практичних завдань, створення ефективних соціальних технологій.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2668588"/>
            <a:ext cx="7138988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801813" y="1023938"/>
            <a:ext cx="51260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У США, </a:t>
            </a:r>
            <a:r>
              <a:rPr lang="uk-UA" sz="2400">
                <a:latin typeface="Corbel" pitchFamily="34" charset="0"/>
              </a:rPr>
              <a:t>Франції, Англії </a:t>
            </a:r>
            <a:r>
              <a:rPr lang="ru-RU" sz="2400">
                <a:latin typeface="Corbel" pitchFamily="34" charset="0"/>
              </a:rPr>
              <a:t>в 20-х роках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широко </a:t>
            </a:r>
            <a:r>
              <a:rPr lang="uk-UA" sz="2400">
                <a:latin typeface="Corbel" pitchFamily="34" charset="0"/>
              </a:rPr>
              <a:t>розроблялися і впроваджувалися різні технології спільного спілкування, а також організаційні технології і технології самоменеджменту. Багато ідей і досвід цих по суті соціальних технологій було закумульовано в теорії людських відносин, розробленій в 1920-1930 рр. відомим американським соціологом і психологом Е. Мейо.</a:t>
            </a: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525" y="904875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565275" y="1277938"/>
            <a:ext cx="5140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В </a:t>
            </a:r>
            <a:r>
              <a:rPr lang="uk-UA" sz="2400">
                <a:latin typeface="Corbel" pitchFamily="34" charset="0"/>
              </a:rPr>
              <a:t>цей же час соціоінженерний підхід почав складатися й у вітчизняній соціології; він був пов'язаний з іменами А. Богданова, А. Гастева, П. Керженцева, М. Бирштейн, О. Ерманского та ін. Проте, починаючи з 1930-х років у вітчизняній літературі інтерес до теоретичних основ соціальних технологій тривалий час був обмеженим із-за ідеологічного неприйняття всього, що відносилося до зарубіжної соціальної інженерії.</a:t>
            </a: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2288" y="131763"/>
            <a:ext cx="25209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9863" y="3116263"/>
            <a:ext cx="277336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157</TotalTime>
  <Words>687</Words>
  <Application>Microsoft Office PowerPoint</Application>
  <PresentationFormat>Произвольный</PresentationFormat>
  <Paragraphs>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Corbel</vt:lpstr>
      <vt:lpstr>Calibri</vt:lpstr>
      <vt:lpstr>Параллакс</vt:lpstr>
      <vt:lpstr>Параллакс</vt:lpstr>
      <vt:lpstr>Параллакс</vt:lpstr>
      <vt:lpstr>Параллакс</vt:lpstr>
      <vt:lpstr>Параллакс</vt:lpstr>
      <vt:lpstr>Становлення наукових засад соціально-технологічної діяльності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наукових засад соціально-технологічної діяльності</dc:title>
  <dc:creator>RePack by Diakov</dc:creator>
  <cp:lastModifiedBy>Admin</cp:lastModifiedBy>
  <cp:revision>18</cp:revision>
  <dcterms:created xsi:type="dcterms:W3CDTF">2017-05-14T10:46:00Z</dcterms:created>
  <dcterms:modified xsi:type="dcterms:W3CDTF">2025-10-10T14:23:17Z</dcterms:modified>
</cp:coreProperties>
</file>