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5143500" type="screen16x9"/>
  <p:notesSz cx="6858000" cy="9144000"/>
  <p:embeddedFontLst>
    <p:embeddedFont>
      <p:font typeface="Robo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94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4" d="100"/>
          <a:sy n="144" d="100"/>
        </p:scale>
        <p:origin x="-35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921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bfee0358e326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bfee0358e326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0" y="463825"/>
            <a:ext cx="9144000" cy="21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СВІТОВИЙ ДОСВІД ПРАВОВОГО РЕГУЛЮВАННЯ ДІЯЛЬНОСТІ ГРОМАДСЬКИХ ОБ‘ЄДНАНЬ </a:t>
            </a:r>
            <a:endParaRPr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F85B26-5F52-4C84-B300-E84166A49AB3}"/>
              </a:ext>
            </a:extLst>
          </p:cNvPr>
          <p:cNvSpPr txBox="1"/>
          <p:nvPr/>
        </p:nvSpPr>
        <p:spPr>
          <a:xfrm>
            <a:off x="285750" y="63371"/>
            <a:ext cx="85725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свободу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будь-які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договорах та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державної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правосуб’єктність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що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особам;;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тривалу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будь-який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між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засновниками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своїх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3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770CCB-398D-498F-8293-095E08C6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7" y="323547"/>
            <a:ext cx="2616588" cy="1648128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ПРОБЛЕМИ ВЗАЄМОВІДНОСИН ГРОМАДСЬКИХ ОРГАНІЗАЦІЙ З ВЛАДОЮ </a:t>
            </a:r>
            <a:endParaRPr 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B1904E-BEAC-41D0-B2ED-F33DE1F8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65" y="0"/>
            <a:ext cx="5567235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A6849C-FCAA-454E-B26D-4D9748754D7B}"/>
              </a:ext>
            </a:extLst>
          </p:cNvPr>
          <p:cNvSpPr txBox="1"/>
          <p:nvPr/>
        </p:nvSpPr>
        <p:spPr>
          <a:xfrm>
            <a:off x="144002" y="3844415"/>
            <a:ext cx="34053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Фондом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15 квітня по 1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представників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x-none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="" xmlns:a16="http://schemas.microsoft.com/office/drawing/2014/main" id="{CE077515-94B9-46E4-84E4-477159F30D4E}"/>
              </a:ext>
            </a:extLst>
          </p:cNvPr>
          <p:cNvSpPr/>
          <p:nvPr/>
        </p:nvSpPr>
        <p:spPr>
          <a:xfrm>
            <a:off x="2714625" y="807244"/>
            <a:ext cx="400050" cy="5643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="" xmlns:a16="http://schemas.microsoft.com/office/drawing/2014/main" id="{7ABFA590-9E71-4981-B422-22C28E136F7A}"/>
              </a:ext>
            </a:extLst>
          </p:cNvPr>
          <p:cNvSpPr/>
          <p:nvPr/>
        </p:nvSpPr>
        <p:spPr>
          <a:xfrm>
            <a:off x="2976690" y="807244"/>
            <a:ext cx="400050" cy="5643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291B1-8990-46C2-9E37-0888C485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0" y="316403"/>
            <a:ext cx="8222100" cy="83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НЕУРЯДОВА ОРГАНІЗАЦІЯ</a:t>
            </a:r>
            <a:endParaRPr lang="x-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26B783-6660-40F1-A44D-1C71E67E9ECD}"/>
              </a:ext>
            </a:extLst>
          </p:cNvPr>
          <p:cNvSpPr txBox="1"/>
          <p:nvPr/>
        </p:nvSpPr>
        <p:spPr>
          <a:xfrm>
            <a:off x="0" y="1540103"/>
            <a:ext cx="909399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резолюцією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288 від 27 лютого 1950 р., </a:t>
            </a:r>
            <a:r>
              <a:rPr lang="ru-RU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ухваленою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 ООН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будь-яка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угода про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міжурядового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розглядатиметься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все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характеристики:</a:t>
            </a:r>
          </a:p>
          <a:p>
            <a:pPr marL="457200" lvl="1" indent="-457200" algn="ctr">
              <a:buFont typeface="+mj-lt"/>
              <a:buAutoNum type="alphaLcParenR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 algn="ctr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складу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 algn="ctr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(членами цих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держави);</a:t>
            </a:r>
          </a:p>
          <a:p>
            <a:pPr marL="457200" lvl="1" indent="-457200" algn="ctr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1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BC6114-F7F2-4AAD-AC9B-8E9BC59C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38" y="587865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квітня 1986 р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AEA70A1A-93FB-48C6-81CA-784BD495CC61}"/>
              </a:ext>
            </a:extLst>
          </p:cNvPr>
          <p:cNvSpPr/>
          <p:nvPr/>
        </p:nvSpPr>
        <p:spPr>
          <a:xfrm>
            <a:off x="4101932" y="2163371"/>
            <a:ext cx="1128712" cy="100726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D163CE-2B78-4C76-B225-7A1C7E3838F4}"/>
              </a:ext>
            </a:extLst>
          </p:cNvPr>
          <p:cNvSpPr txBox="1"/>
          <p:nvPr/>
        </p:nvSpPr>
        <p:spPr>
          <a:xfrm>
            <a:off x="75009" y="3170640"/>
            <a:ext cx="8993982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неурядова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повинна: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бути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документом, який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країни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сторін;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штаб-квартиру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держави або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4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FEC33-511D-4CDD-B604-CA18C54E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63" y="523572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Копенгагенської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FB6FF19-0F1B-45AE-A972-422CBE4FD2F3}"/>
              </a:ext>
            </a:extLst>
          </p:cNvPr>
          <p:cNvCxnSpPr/>
          <p:nvPr/>
        </p:nvCxnSpPr>
        <p:spPr>
          <a:xfrm>
            <a:off x="4572000" y="1871663"/>
            <a:ext cx="0" cy="478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B60853D-07E2-49C0-8DB8-9098FEEFECCE}"/>
              </a:ext>
            </a:extLst>
          </p:cNvPr>
          <p:cNvCxnSpPr/>
          <p:nvPr/>
        </p:nvCxnSpPr>
        <p:spPr>
          <a:xfrm>
            <a:off x="3061097" y="2350294"/>
            <a:ext cx="3021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1AAB335-2E98-421F-A786-5984BDB0E2E7}"/>
              </a:ext>
            </a:extLst>
          </p:cNvPr>
          <p:cNvCxnSpPr/>
          <p:nvPr/>
        </p:nvCxnSpPr>
        <p:spPr>
          <a:xfrm>
            <a:off x="3064669" y="2350294"/>
            <a:ext cx="0" cy="314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B63E84C-C972-4416-B06F-973B2EE159F3}"/>
              </a:ext>
            </a:extLst>
          </p:cNvPr>
          <p:cNvCxnSpPr/>
          <p:nvPr/>
        </p:nvCxnSpPr>
        <p:spPr>
          <a:xfrm>
            <a:off x="6082903" y="2361009"/>
            <a:ext cx="0" cy="3357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CB9909-9788-4E8B-9254-2CA165A80EA7}"/>
              </a:ext>
            </a:extLst>
          </p:cNvPr>
          <p:cNvSpPr txBox="1"/>
          <p:nvPr/>
        </p:nvSpPr>
        <p:spPr>
          <a:xfrm>
            <a:off x="372897" y="2664619"/>
            <a:ext cx="8529631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ч. 9 – 10 документа держави-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наради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визнали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</a:p>
          <a:p>
            <a:pPr algn="just"/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державної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гарантовано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і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у своїх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поза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 із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endParaRPr lang="x-non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B264B7-19AD-47BC-8F47-15CB6E8E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0"/>
            <a:ext cx="8520600" cy="6078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ДІЯЛЬНОСТІ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із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типології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D28425-BF9F-4FD3-8A2F-0FF331A6C82F}"/>
              </a:ext>
            </a:extLst>
          </p:cNvPr>
          <p:cNvSpPr txBox="1"/>
          <p:nvPr/>
        </p:nvSpPr>
        <p:spPr>
          <a:xfrm>
            <a:off x="442911" y="1388626"/>
            <a:ext cx="8258175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of the World),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геронтології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Association of Gerontology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uk-UA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і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for the Future),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Association of Industrial and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Technological))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Alliance of Universities for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Democracy),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for World Education));</a:t>
            </a:r>
            <a:endParaRPr lang="uk-UA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Вселенська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Ecumenical Coalition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Alternatives to Globalization (ECAG)),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студентів-християн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Student Christian federation));</a:t>
            </a:r>
            <a:endParaRPr lang="uk-UA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Economic Initiatives),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International Cooperation));</a:t>
            </a:r>
            <a:endParaRPr lang="uk-UA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і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 of Composers),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for</a:t>
            </a: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Action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));</a:t>
            </a:r>
            <a:endParaRPr lang="x-non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B782ED-0E99-4E44-B4D5-B1B11E91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1406"/>
            <a:ext cx="8520600" cy="480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Animal Net),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еко-поселень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EcoVillage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Network));</a:t>
            </a:r>
            <a:b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b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Federation of Free Journalists),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Інтерньюз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Inter-News));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for Human Right);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циган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Roma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Centers));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Social Development,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for the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Promotion));</a:t>
            </a:r>
            <a:b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роззброєння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 миру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Peace</a:t>
            </a:r>
            <a:b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Bureau),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Without War Council));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without Borders),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Оксфам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Oxfam))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413929-8866-4BA1-80C8-DE6FD28C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50" y="566434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ГРОМАДСЬКІ ОРГАНІЗАЦІЇ, ЩО ДІЮТЬ В УКРАЇНІ (за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EBC1C6-A127-4ACA-9268-5DD60DB3B6D6}"/>
              </a:ext>
            </a:extLst>
          </p:cNvPr>
          <p:cNvSpPr txBox="1"/>
          <p:nvPr/>
        </p:nvSpPr>
        <p:spPr>
          <a:xfrm>
            <a:off x="357544" y="1898422"/>
            <a:ext cx="82221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самодопомоги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взаємодопомоги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сліпих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які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безпритульності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або комплексом проблем певних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населення (люди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нацменшини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т.п.);</a:t>
            </a:r>
          </a:p>
          <a:p>
            <a:pPr algn="ctr"/>
            <a:endParaRPr lang="ru-RU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Roma Rights Center),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Child and the Family),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альянс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Alliance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Women’s Health) </a:t>
            </a:r>
            <a:endParaRPr 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95E55-AA7F-4331-A71B-8D28182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2" y="480709"/>
            <a:ext cx="3859601" cy="838800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ЯКИХ МЕХАНІЗМІВ ГРОМАДСЬКІ ОРГАНІЗАЦІЇ МОЖУТЬ НАЙБІЛЬШ ЕФЕКТИВНО ВПЛИВАТИ НА ВЛАДУ?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2DA75B-6D70-4BBE-B658-5605B081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04" y="0"/>
            <a:ext cx="4113596" cy="5143500"/>
          </a:xfrm>
          <a:prstGeom prst="rect">
            <a:avLst/>
          </a:prstGeom>
        </p:spPr>
      </p:pic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7F8275CE-C88B-4E95-9535-A70F9BC2F424}"/>
              </a:ext>
            </a:extLst>
          </p:cNvPr>
          <p:cNvSpPr/>
          <p:nvPr/>
        </p:nvSpPr>
        <p:spPr>
          <a:xfrm>
            <a:off x="4100512" y="480709"/>
            <a:ext cx="697118" cy="71944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="" xmlns:a16="http://schemas.microsoft.com/office/drawing/2014/main" id="{7935DAD5-4894-4D90-9F5F-50452FD3A266}"/>
              </a:ext>
            </a:extLst>
          </p:cNvPr>
          <p:cNvSpPr/>
          <p:nvPr/>
        </p:nvSpPr>
        <p:spPr>
          <a:xfrm>
            <a:off x="3635566" y="480708"/>
            <a:ext cx="697118" cy="7194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3968C5-D7F2-4CC8-9146-21705B3DA57E}"/>
              </a:ext>
            </a:extLst>
          </p:cNvPr>
          <p:cNvSpPr txBox="1"/>
          <p:nvPr/>
        </p:nvSpPr>
        <p:spPr>
          <a:xfrm>
            <a:off x="392906" y="399549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Фондом “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з 15 квітня по 1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представників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x-none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2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AB605A-0DDA-4289-8F89-63AC1FCC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5" y="108412"/>
            <a:ext cx="8981669" cy="838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ЧЕТВЕРТИЙ УКРАЇНЕЦЬ ВВАЖАЄ ГРОМАДСЬКІ ОРГАНІЗАЦІЇ ВПЛИВОВИМИ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D1F9F9-73A5-4A67-BFF9-A022F9A6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1076925"/>
            <a:ext cx="5412182" cy="39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7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-50006" y="-92869"/>
            <a:ext cx="9144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FF00"/>
                </a:solidFill>
              </a:rPr>
              <a:t>ПЛАН</a:t>
            </a:r>
            <a:r>
              <a:rPr lang="uk" dirty="0"/>
              <a:t>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D6D90B-C7A7-4BD5-BCB3-BDBCCC3F211D}"/>
              </a:ext>
            </a:extLst>
          </p:cNvPr>
          <p:cNvSpPr txBox="1"/>
          <p:nvPr/>
        </p:nvSpPr>
        <p:spPr>
          <a:xfrm>
            <a:off x="0" y="595913"/>
            <a:ext cx="9144000" cy="50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uk-UA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регулювання зарубіжних громадських організацій («неурядові організації», «некомерційні організації»,</a:t>
            </a:r>
            <a:r>
              <a:rPr lang="en-US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«неприбуткові організації», «недержавні організації», «третій сектор»)</a:t>
            </a:r>
          </a:p>
          <a:p>
            <a:r>
              <a:rPr lang="uk-UA" sz="16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uk-UA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становлення законодавчої бази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</a:t>
            </a:r>
          </a:p>
          <a:p>
            <a:r>
              <a:rPr lang="ru-RU" sz="16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«права на свободу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як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приписів</a:t>
            </a:r>
            <a:endParaRPr lang="ru-RU" sz="16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Законотворчий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у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необхідность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виконання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1950 р.)</a:t>
            </a:r>
          </a:p>
          <a:p>
            <a:r>
              <a:rPr lang="ru-RU" sz="16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endParaRPr lang="uk-UA" sz="16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Роль міжнародних громадських організацій 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демократизації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правової держави</a:t>
            </a:r>
          </a:p>
          <a:p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 Міжнародні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національно-культурних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156343-1B28-4726-9F58-47BEBC5E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2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3DDECC-857B-4FA2-A9C7-6E49E50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94" y="128588"/>
            <a:ext cx="8736806" cy="4850606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СВІТОВА ПРАКТИКА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діяльність, якщо вона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[ч. 1,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п. 6].</a:t>
            </a:r>
          </a:p>
          <a:p>
            <a:pPr marL="114300" indent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України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дозволило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 є кроком </a:t>
            </a:r>
            <a:r>
              <a:rPr lang="ru-RU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назустріч</a:t>
            </a:r>
            <a:r>
              <a:rPr lang="ru-RU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всі держави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4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4EDA05-98DD-4A1C-B5A8-92CB9BC2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22" y="244965"/>
            <a:ext cx="8793956" cy="8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 «НЕУРЯДОВІ ОРГАНІЗАЦІЇ», «НЕКОМЕРЦІЙНІ ОРГАНІЗАЦІЇ», «НЕПРИБУТКОВІ ОРГАНІЗАЦІЇ», «НЕДЕРЖАВНІ 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1EC288-5212-4A33-BDE0-437548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0" y="1499219"/>
            <a:ext cx="3694496" cy="2584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B59A3B-D956-4E83-BE74-C69046E34F0B}"/>
              </a:ext>
            </a:extLst>
          </p:cNvPr>
          <p:cNvSpPr txBox="1"/>
          <p:nvPr/>
        </p:nvSpPr>
        <p:spPr>
          <a:xfrm>
            <a:off x="4183254" y="1208663"/>
            <a:ext cx="4572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Термін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американському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ru-RU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неурядова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Статутом ООН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1945 р. та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лише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але 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нормативно-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актах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Термін </a:t>
            </a:r>
            <a:r>
              <a:rPr lang="ru-RU" i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u="sng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неурядова</a:t>
            </a:r>
            <a:r>
              <a:rPr lang="ru-RU" i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i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уряду,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діяльність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6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B00707-34F5-46F6-9FE0-A0FA2DF7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94" y="0"/>
            <a:ext cx="8222100" cy="838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 ОРГАНІЗАЦІЇ </a:t>
            </a:r>
            <a:endParaRPr lang="x-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D8E5D2-0A71-4DDB-82A6-2145488B7208}"/>
              </a:ext>
            </a:extLst>
          </p:cNvPr>
          <p:cNvSpPr txBox="1"/>
          <p:nvPr/>
        </p:nvSpPr>
        <p:spPr>
          <a:xfrm>
            <a:off x="414338" y="968461"/>
            <a:ext cx="84701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Це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 метою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метою зробити нову справу, 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віросповідання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вподобань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86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1FAB6-56E8-4495-A190-60590D64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12" y="166384"/>
            <a:ext cx="8222100" cy="838800"/>
          </a:xfrm>
          <a:solidFill>
            <a:schemeClr val="bg1"/>
          </a:solidFill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НЕПРИБУТКОВА ОРГАНІЗАЦІЯ</a:t>
            </a:r>
            <a:endParaRPr lang="x-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003452-6DD7-4C0F-97FF-4629C20234E4}"/>
              </a:ext>
            </a:extLst>
          </p:cNvPr>
          <p:cNvSpPr txBox="1"/>
          <p:nvPr/>
        </p:nvSpPr>
        <p:spPr>
          <a:xfrm>
            <a:off x="139303" y="1471340"/>
            <a:ext cx="88653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Метою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</a:t>
            </a:r>
            <a:r>
              <a:rPr lang="ru-RU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він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перерозподілятися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лише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22A8F5-58FA-42F0-804E-864B1F1D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4419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СТАНОВЛЕННЯ ЗАКОНОДАВЧОЇ БАЗИ ГРОМАДСЬКИХ ОБ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ЄДНАНЬ У ДЕЯКИХ КРАЇНАХ ЄС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34E600-F5EC-4CC8-AE42-039FBA9766D1}"/>
              </a:ext>
            </a:extLst>
          </p:cNvPr>
          <p:cNvSpPr txBox="1"/>
          <p:nvPr/>
        </p:nvSpPr>
        <p:spPr>
          <a:xfrm>
            <a:off x="114300" y="1148328"/>
            <a:ext cx="891540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     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середини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Західній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Країни-члени ЄС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роки: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1867 р.,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липня 1919 р.,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 р.,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 р.,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 червня 1975 р.,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29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1978 р. (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КОНСТИТУЦІЙНІ ПРИПИСИ)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8C89C9-D9A5-4F5E-87D3-4D697E789A00}"/>
              </a:ext>
            </a:extLst>
          </p:cNvPr>
          <p:cNvSpPr txBox="1"/>
          <p:nvPr/>
        </p:nvSpPr>
        <p:spPr>
          <a:xfrm>
            <a:off x="235744" y="3038192"/>
            <a:ext cx="2693194" cy="13849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Основному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02DBFC-44EF-4142-952F-3F214BDD32D5}"/>
              </a:ext>
            </a:extLst>
          </p:cNvPr>
          <p:cNvSpPr txBox="1"/>
          <p:nvPr/>
        </p:nvSpPr>
        <p:spPr>
          <a:xfrm>
            <a:off x="3118247" y="2715026"/>
            <a:ext cx="1943100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бельгійці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70916C-CA44-4F60-953B-B99B70E42131}"/>
              </a:ext>
            </a:extLst>
          </p:cNvPr>
          <p:cNvSpPr txBox="1"/>
          <p:nvPr/>
        </p:nvSpPr>
        <p:spPr>
          <a:xfrm>
            <a:off x="5250656" y="2326271"/>
            <a:ext cx="3643312" cy="26776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і 79)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законною метою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своїх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погрози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розпускаються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рішенням суду.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91D5EFA2-34D0-4EBA-A04F-8AEE9B353669}"/>
              </a:ext>
            </a:extLst>
          </p:cNvPr>
          <p:cNvSpPr/>
          <p:nvPr/>
        </p:nvSpPr>
        <p:spPr>
          <a:xfrm>
            <a:off x="1150144" y="2102435"/>
            <a:ext cx="828675" cy="935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89D51561-F565-42C3-997A-CA5354327EA0}"/>
              </a:ext>
            </a:extLst>
          </p:cNvPr>
          <p:cNvSpPr/>
          <p:nvPr/>
        </p:nvSpPr>
        <p:spPr>
          <a:xfrm>
            <a:off x="3682603" y="2102435"/>
            <a:ext cx="725091" cy="612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412FF8DE-9286-4941-82ED-ADA20226BB25}"/>
              </a:ext>
            </a:extLst>
          </p:cNvPr>
          <p:cNvSpPr/>
          <p:nvPr/>
        </p:nvSpPr>
        <p:spPr>
          <a:xfrm>
            <a:off x="6650831" y="2102435"/>
            <a:ext cx="564357" cy="459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9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B0DB2-9E2F-4CF6-A12F-FCB2625A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0" y="252109"/>
            <a:ext cx="8222100" cy="83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ЗАКОНОТВОРЧИЙ ПРОЦЕС У ЗАРУБІЖНИХ КРАЇНАХ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EF1CF9-E6C4-476A-A273-849DC4606A97}"/>
              </a:ext>
            </a:extLst>
          </p:cNvPr>
          <p:cNvSpPr txBox="1"/>
          <p:nvPr/>
        </p:nvSpPr>
        <p:spPr>
          <a:xfrm>
            <a:off x="460950" y="1598182"/>
            <a:ext cx="3303806" cy="32932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виконання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прийнятої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1950 р.: 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свободу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свободу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для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своїх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973F37-A772-4B56-AB35-9BC26C12A7A4}"/>
              </a:ext>
            </a:extLst>
          </p:cNvPr>
          <p:cNvSpPr txBox="1"/>
          <p:nvPr/>
        </p:nvSpPr>
        <p:spPr>
          <a:xfrm>
            <a:off x="5086350" y="1721524"/>
            <a:ext cx="3650456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р.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багатосторонньої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щодо статусу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 яких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лево-вправо 6">
            <a:extLst>
              <a:ext uri="{FF2B5EF4-FFF2-40B4-BE49-F238E27FC236}">
                <a16:creationId xmlns="" xmlns:a16="http://schemas.microsoft.com/office/drawing/2014/main" id="{7793FC84-2215-4EA4-8CE5-6C504F99CFA9}"/>
              </a:ext>
            </a:extLst>
          </p:cNvPr>
          <p:cNvSpPr/>
          <p:nvPr/>
        </p:nvSpPr>
        <p:spPr>
          <a:xfrm>
            <a:off x="3764756" y="2736056"/>
            <a:ext cx="1300163" cy="657225"/>
          </a:xfrm>
          <a:prstGeom prst="left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0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B824EF-9621-48E6-B4FA-D8B07927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69" y="916478"/>
            <a:ext cx="8222100" cy="83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ОСНОВНИХ ПРИНЦИПІВ, ЯКІ ВИЗНАЧАЮТЬ ПРАВОВИЙ СТАТУС ГРОМАДСЬКИХ ОРГАНІЗАЦІЙ В ЄВРОПЕЙСЬКИХ КРАЇНАХ, ТАКІ: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705422-4182-489B-AA07-9B3C838C9B8E}"/>
              </a:ext>
            </a:extLst>
          </p:cNvPr>
          <p:cNvSpPr txBox="1"/>
          <p:nvPr/>
        </p:nvSpPr>
        <p:spPr>
          <a:xfrm>
            <a:off x="410766" y="2300287"/>
            <a:ext cx="8322468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окремими особами (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осіб;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неформальними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правосуб’єктність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складом, і за сферою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71964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1504</Words>
  <Application>Microsoft Office PowerPoint</Application>
  <PresentationFormat>Экран (16:9)</PresentationFormat>
  <Paragraphs>112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Wingdings</vt:lpstr>
      <vt:lpstr>Times New Roman</vt:lpstr>
      <vt:lpstr>Roboto</vt:lpstr>
      <vt:lpstr>Geometric</vt:lpstr>
      <vt:lpstr>СВІТОВИЙ ДОСВІД ПРАВОВОГО РЕГУЛЮВАННЯ ДІЯЛЬНОСТІ ГРОМАДСЬКИХ ОБ‘ЄДНАНЬ </vt:lpstr>
      <vt:lpstr>ПЛАН </vt:lpstr>
      <vt:lpstr>Презентация PowerPoint</vt:lpstr>
      <vt:lpstr>СВІТОВІ «НЕУРЯДОВІ ОРГАНІЗАЦІЇ», «НЕКОМЕРЦІЙНІ ОРГАНІЗАЦІЇ», «НЕПРИБУТКОВІ ОРГАНІЗАЦІЇ», «НЕДЕРЖАВНІ ОРГАНІЗАЦІЇ»</vt:lpstr>
      <vt:lpstr>НЕУРЯДОВІ ОРГАНІЗАЦІЇ </vt:lpstr>
      <vt:lpstr>НЕПРИБУТКОВА ОРГАНІЗАЦІЯ</vt:lpstr>
      <vt:lpstr>ІСТОРІЯ СТАНОВЛЕННЯ ЗАКОНОДАВЧОЇ БАЗИ ГРОМАДСЬКИХ ОБ’ЄДНАНЬ У ДЕЯКИХ КРАЇНАХ ЄС</vt:lpstr>
      <vt:lpstr>ЗАКОНОТВОРЧИЙ ПРОЦЕС У ЗАРУБІЖНИХ КРАЇНАХ</vt:lpstr>
      <vt:lpstr>СЕРЕД ОСНОВНИХ ПРИНЦИПІВ, ЯКІ ВИЗНАЧАЮТЬ ПРАВОВИЙ СТАТУС ГРОМАДСЬКИХ ОРГАНІЗАЦІЙ В ЄВРОПЕЙСЬКИХ КРАЇНАХ, ТАКІ: </vt:lpstr>
      <vt:lpstr>Презентация PowerPoint</vt:lpstr>
      <vt:lpstr>ОСНОВНІ ПРОБЛЕМИ ВЗАЄМОВІДНОСИН ГРОМАДСЬКИХ ОРГАНІЗАЦІЙ З ВЛАДОЮ </vt:lpstr>
      <vt:lpstr>МІЖНАРОДНА НЕУРЯДОВА ОРГАНІЗАЦІЯ</vt:lpstr>
      <vt:lpstr>Європейська конвенція про визнання юридичними особами міжнародних неурядових організацій, прийнята Радою Європи в Страсбурзі 24 квітня 1986 р</vt:lpstr>
      <vt:lpstr>Резолюція Копенгагенської наради Конференції з людського виміру Організації з безпеки та співробітництва в Європі</vt:lpstr>
      <vt:lpstr>СФЕРА ДІЯЛЬНОСТІ  є одним із найпоширеніших критеріїв типології міжнародних неурядових організацій:    </vt:lpstr>
      <vt:lpstr>– екологія (Світова мережа захисту тварин (World Animal Net), Глобальна мережа еко-поселень (Global EcoVillage Network)); – інформація (Міжнародна федерація вільних журналісті (International Federation of Free Journalists), Інтерньюз (Inter-News)); – права людини (Міжнародне товариство захисту прав людини (International Society for Human Right); Європейський центр захисту прав циган (European Roma Rights Centers)); – соціальний добробут (Інститут міжнародного соціального розвитку (Institute of International Social Development, Фонд соціального сприяння (Foundation for the Social Promotion)); – мир (безпека та роззброєння) (Міжнародне бюро миру (International Peace Bureau), Світ без війни (The World Without War Council)); – гуманітарна сфера (Лікарі без кордонів (Doctors without Borders), Оксфам (Oxfam)).</vt:lpstr>
      <vt:lpstr>МІЖНАРОДНІ ГРОМАДСЬКІ ОРГАНІЗАЦІЇ, ЩО ДІЮТЬ В УКРАЇНІ (за спрямуванням діяльності)</vt:lpstr>
      <vt:lpstr>ЗА ДОПОМОГОЮ ЯКИХ МЕХАНІЗМІВ ГРОМАДСЬКІ ОРГАНІЗАЦІЇ МОЖУТЬ НАЙБІЛЬШ ЕФЕКТИВНО ВПЛИВАТИ НА ВЛАДУ?</vt:lpstr>
      <vt:lpstr>КОЖНИЙ ЧЕТВЕРТИЙ УКРАЇНЕЦЬ ВВАЖАЄ ГРОМАДСЬКІ ОРГАНІЗАЦІЇ ВПЛИВОВИМИ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СВІТОВИЙ ДОСВІД ПРАВОВОГО РЕГУЛЮВАННЯ ДІЯЛЬНОСТІ ГРОМАДСЬКИХ ОБ‘ЄДНАНЬ</dc:title>
  <dc:creator>Администратор</dc:creator>
  <cp:lastModifiedBy>usr_Home</cp:lastModifiedBy>
  <cp:revision>36</cp:revision>
  <dcterms:modified xsi:type="dcterms:W3CDTF">2021-05-05T10:35:41Z</dcterms:modified>
</cp:coreProperties>
</file>