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840" r:id="rId1"/>
  </p:sldMasterIdLst>
  <p:sldIdLst>
    <p:sldId id="256" r:id="rId2"/>
    <p:sldId id="269" r:id="rId3"/>
    <p:sldId id="273" r:id="rId4"/>
    <p:sldId id="257" r:id="rId5"/>
    <p:sldId id="259" r:id="rId6"/>
    <p:sldId id="260" r:id="rId7"/>
    <p:sldId id="265" r:id="rId8"/>
    <p:sldId id="266" r:id="rId9"/>
    <p:sldId id="268" r:id="rId10"/>
    <p:sldId id="270" r:id="rId11"/>
    <p:sldId id="271" r:id="rId12"/>
    <p:sldId id="272" r:id="rId13"/>
    <p:sldId id="274" r:id="rId14"/>
    <p:sldId id="275" r:id="rId15"/>
    <p:sldId id="276"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69" d="100"/>
          <a:sy n="69" d="100"/>
        </p:scale>
        <p:origin x="14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16.03.2020</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16.03.2020</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16.03.2020</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16.03.2020</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16.03.2020</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16.03.2020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16.03.2020</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16.03.2020</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16.03.2020</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16.03.2020</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80728"/>
            <a:ext cx="7772400" cy="1902073"/>
          </a:xfrm>
          <a:noFill/>
        </p:spPr>
        <p:txBody>
          <a:bodyPr>
            <a:normAutofit/>
          </a:bodyPr>
          <a:lstStyle/>
          <a:p>
            <a:pPr algn="ctr"/>
            <a:r>
              <a:rPr lang="ru-RU" dirty="0" smtClean="0">
                <a:solidFill>
                  <a:schemeClr val="bg1"/>
                </a:solidFill>
              </a:rPr>
              <a:t> </a:t>
            </a:r>
            <a:endParaRPr lang="ru-RU" dirty="0">
              <a:solidFill>
                <a:schemeClr val="bg1"/>
              </a:solidFill>
              <a:latin typeface="Arial Unicode MS" pitchFamily="34" charset="-128"/>
              <a:ea typeface="Arial Unicode MS" pitchFamily="34" charset="-128"/>
              <a:cs typeface="Arial Unicode MS" pitchFamily="34" charset="-128"/>
            </a:endParaRPr>
          </a:p>
        </p:txBody>
      </p:sp>
      <p:sp>
        <p:nvSpPr>
          <p:cNvPr id="8" name="Прямоугольник 7"/>
          <p:cNvSpPr/>
          <p:nvPr/>
        </p:nvSpPr>
        <p:spPr>
          <a:xfrm>
            <a:off x="4479635" y="2967335"/>
            <a:ext cx="184730" cy="923330"/>
          </a:xfrm>
          <a:prstGeom prst="rect">
            <a:avLst/>
          </a:prstGeom>
          <a:noFill/>
        </p:spPr>
        <p:txBody>
          <a:bodyPr wrap="none" lIns="91440" tIns="45720" rIns="91440" bIns="45720">
            <a:spAutoFit/>
          </a:bodyPr>
          <a:lstStyle/>
          <a:p>
            <a:pPr algn="ct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292" name="AutoShape 4"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2294" name="AutoShape 6"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2296" name="AutoShape 8"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2298" name="AutoShape 10"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2300" name="AutoShape 12"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2302" name="AutoShape 14"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3" name="Прямоугольник 12"/>
          <p:cNvSpPr/>
          <p:nvPr/>
        </p:nvSpPr>
        <p:spPr>
          <a:xfrm>
            <a:off x="4788024" y="5013176"/>
            <a:ext cx="4211960" cy="1877437"/>
          </a:xfrm>
          <a:prstGeom prst="rect">
            <a:avLst/>
          </a:prstGeom>
        </p:spPr>
        <p:txBody>
          <a:bodyPr wrap="square">
            <a:spAutoFit/>
          </a:bodyPr>
          <a:lstStyle/>
          <a:p>
            <a:r>
              <a:rPr lang="ru-RU" sz="1400" dirty="0" err="1" smtClean="0">
                <a:solidFill>
                  <a:schemeClr val="bg1">
                    <a:lumMod val="50000"/>
                  </a:schemeClr>
                </a:solidFill>
              </a:rPr>
              <a:t>Підготували</a:t>
            </a:r>
            <a:r>
              <a:rPr lang="ru-RU" sz="1400" dirty="0" smtClean="0">
                <a:solidFill>
                  <a:schemeClr val="bg1">
                    <a:lumMod val="50000"/>
                  </a:schemeClr>
                </a:solidFill>
              </a:rPr>
              <a:t/>
            </a:r>
            <a:br>
              <a:rPr lang="ru-RU" sz="1400" dirty="0" smtClean="0">
                <a:solidFill>
                  <a:schemeClr val="bg1">
                    <a:lumMod val="50000"/>
                  </a:schemeClr>
                </a:solidFill>
              </a:rPr>
            </a:br>
            <a:r>
              <a:rPr lang="ru-RU" sz="1400" dirty="0" err="1" smtClean="0">
                <a:solidFill>
                  <a:schemeClr val="bg1">
                    <a:lumMod val="50000"/>
                  </a:schemeClr>
                </a:solidFill>
              </a:rPr>
              <a:t>студенти</a:t>
            </a:r>
            <a:r>
              <a:rPr lang="ru-RU" sz="1400" dirty="0" smtClean="0">
                <a:solidFill>
                  <a:schemeClr val="bg1">
                    <a:lumMod val="50000"/>
                  </a:schemeClr>
                </a:solidFill>
              </a:rPr>
              <a:t> 2 курсу</a:t>
            </a:r>
            <a:br>
              <a:rPr lang="ru-RU" sz="1400" dirty="0" smtClean="0">
                <a:solidFill>
                  <a:schemeClr val="bg1">
                    <a:lumMod val="50000"/>
                  </a:schemeClr>
                </a:solidFill>
              </a:rPr>
            </a:br>
            <a:r>
              <a:rPr lang="ru-RU" sz="1400" dirty="0" smtClean="0">
                <a:solidFill>
                  <a:schemeClr val="bg1">
                    <a:lumMod val="50000"/>
                  </a:schemeClr>
                </a:solidFill>
              </a:rPr>
              <a:t>Запорізького національного университету</a:t>
            </a:r>
            <a:br>
              <a:rPr lang="ru-RU" sz="1400" dirty="0" smtClean="0">
                <a:solidFill>
                  <a:schemeClr val="bg1">
                    <a:lumMod val="50000"/>
                  </a:schemeClr>
                </a:solidFill>
              </a:rPr>
            </a:br>
            <a:r>
              <a:rPr lang="ru-RU" sz="1400" dirty="0" smtClean="0">
                <a:solidFill>
                  <a:schemeClr val="bg1">
                    <a:lumMod val="50000"/>
                  </a:schemeClr>
                </a:solidFill>
              </a:rPr>
              <a:t>факультет менеджменту</a:t>
            </a:r>
            <a:br>
              <a:rPr lang="ru-RU" sz="1400" dirty="0" smtClean="0">
                <a:solidFill>
                  <a:schemeClr val="bg1">
                    <a:lumMod val="50000"/>
                  </a:schemeClr>
                </a:solidFill>
              </a:rPr>
            </a:br>
            <a:r>
              <a:rPr lang="ru-RU" sz="1400" dirty="0" smtClean="0">
                <a:solidFill>
                  <a:schemeClr val="bg1">
                    <a:lumMod val="50000"/>
                  </a:schemeClr>
                </a:solidFill>
              </a:rPr>
              <a:t>МГКТС 6.0738(1)</a:t>
            </a:r>
            <a:br>
              <a:rPr lang="ru-RU" sz="1400" dirty="0" smtClean="0">
                <a:solidFill>
                  <a:schemeClr val="bg1">
                    <a:lumMod val="50000"/>
                  </a:schemeClr>
                </a:solidFill>
              </a:rPr>
            </a:br>
            <a:r>
              <a:rPr lang="ru-RU" sz="1400" dirty="0" smtClean="0">
                <a:solidFill>
                  <a:schemeClr val="bg1">
                    <a:lumMod val="50000"/>
                  </a:schemeClr>
                </a:solidFill>
              </a:rPr>
              <a:t>Плотникова </a:t>
            </a:r>
            <a:r>
              <a:rPr lang="ru-RU" sz="1400" dirty="0" err="1" smtClean="0">
                <a:solidFill>
                  <a:schemeClr val="bg1">
                    <a:lumMod val="50000"/>
                  </a:schemeClr>
                </a:solidFill>
              </a:rPr>
              <a:t>Валерія</a:t>
            </a:r>
            <a:r>
              <a:rPr lang="ru-RU" sz="1400" dirty="0" smtClean="0">
                <a:solidFill>
                  <a:schemeClr val="bg1">
                    <a:lumMod val="50000"/>
                  </a:schemeClr>
                </a:solidFill>
              </a:rPr>
              <a:t>, Лоцман Богдан, </a:t>
            </a:r>
            <a:r>
              <a:rPr lang="ru-RU" sz="1400" dirty="0" err="1" smtClean="0">
                <a:solidFill>
                  <a:schemeClr val="bg1">
                    <a:lumMod val="50000"/>
                  </a:schemeClr>
                </a:solidFill>
              </a:rPr>
              <a:t>Журавльов</a:t>
            </a:r>
            <a:r>
              <a:rPr lang="ru-RU" sz="1400" dirty="0" smtClean="0">
                <a:solidFill>
                  <a:schemeClr val="bg1">
                    <a:lumMod val="50000"/>
                  </a:schemeClr>
                </a:solidFill>
              </a:rPr>
              <a:t> </a:t>
            </a:r>
            <a:r>
              <a:rPr lang="ru-RU" sz="1400" dirty="0" err="1" smtClean="0">
                <a:solidFill>
                  <a:schemeClr val="bg1">
                    <a:lumMod val="50000"/>
                  </a:schemeClr>
                </a:solidFill>
              </a:rPr>
              <a:t>Ілля</a:t>
            </a:r>
            <a:r>
              <a:rPr lang="ru-RU" sz="1400" dirty="0" smtClean="0">
                <a:solidFill>
                  <a:schemeClr val="bg1">
                    <a:lumMod val="50000"/>
                  </a:schemeClr>
                </a:solidFill>
              </a:rPr>
              <a:t>, </a:t>
            </a:r>
            <a:r>
              <a:rPr lang="ru-RU" sz="1400" dirty="0" err="1" smtClean="0">
                <a:solidFill>
                  <a:schemeClr val="bg1">
                    <a:lumMod val="50000"/>
                  </a:schemeClr>
                </a:solidFill>
              </a:rPr>
              <a:t>Ігрєцов</a:t>
            </a:r>
            <a:r>
              <a:rPr lang="ru-RU" sz="1400" dirty="0" smtClean="0">
                <a:solidFill>
                  <a:schemeClr val="bg1">
                    <a:lumMod val="50000"/>
                  </a:schemeClr>
                </a:solidFill>
              </a:rPr>
              <a:t> Роман</a:t>
            </a:r>
            <a:r>
              <a:rPr lang="ru-RU" dirty="0" smtClean="0">
                <a:solidFill>
                  <a:schemeClr val="bg1">
                    <a:lumMod val="50000"/>
                  </a:schemeClr>
                </a:solidFill>
              </a:rPr>
              <a:t/>
            </a:r>
            <a:br>
              <a:rPr lang="ru-RU" dirty="0" smtClean="0">
                <a:solidFill>
                  <a:schemeClr val="bg1">
                    <a:lumMod val="50000"/>
                  </a:schemeClr>
                </a:solidFill>
              </a:rPr>
            </a:br>
            <a:endParaRPr lang="ru-RU" dirty="0"/>
          </a:p>
        </p:txBody>
      </p:sp>
      <p:sp>
        <p:nvSpPr>
          <p:cNvPr id="16" name="Прямоугольник 15"/>
          <p:cNvSpPr/>
          <p:nvPr/>
        </p:nvSpPr>
        <p:spPr>
          <a:xfrm>
            <a:off x="486149" y="1844824"/>
            <a:ext cx="7449475" cy="1569660"/>
          </a:xfrm>
          <a:prstGeom prst="rect">
            <a:avLst/>
          </a:prstGeom>
        </p:spPr>
        <p:txBody>
          <a:bodyPr wrap="none">
            <a:spAutoFit/>
          </a:bodyPr>
          <a:lstStyle/>
          <a:p>
            <a:pPr algn="ctr"/>
            <a:r>
              <a:rPr lang="ru-RU" sz="4800" b="1" dirty="0" smtClean="0">
                <a:solidFill>
                  <a:schemeClr val="bg1"/>
                </a:solidFill>
              </a:rPr>
              <a:t>Б</a:t>
            </a:r>
            <a:r>
              <a:rPr lang="uk-UA" sz="4800" b="1" dirty="0" smtClean="0">
                <a:solidFill>
                  <a:schemeClr val="bg1"/>
                </a:solidFill>
              </a:rPr>
              <a:t>і</a:t>
            </a:r>
            <a:r>
              <a:rPr lang="ru-RU" sz="4800" b="1" dirty="0" err="1" smtClean="0">
                <a:solidFill>
                  <a:schemeClr val="bg1"/>
                </a:solidFill>
              </a:rPr>
              <a:t>знес</a:t>
            </a:r>
            <a:r>
              <a:rPr lang="ru-RU" sz="4800" b="1" dirty="0" smtClean="0">
                <a:solidFill>
                  <a:schemeClr val="bg1"/>
                </a:solidFill>
              </a:rPr>
              <a:t> план ресторана</a:t>
            </a:r>
          </a:p>
          <a:p>
            <a:pPr algn="ctr"/>
            <a:r>
              <a:rPr lang="uk-UA" sz="4800" b="1" dirty="0" smtClean="0">
                <a:solidFill>
                  <a:schemeClr val="bg1"/>
                </a:solidFill>
              </a:rPr>
              <a:t>“</a:t>
            </a:r>
            <a:r>
              <a:rPr lang="en-US" sz="4800" b="1" dirty="0" smtClean="0">
                <a:solidFill>
                  <a:schemeClr val="bg1"/>
                </a:solidFill>
              </a:rPr>
              <a:t>OUT WEST</a:t>
            </a:r>
            <a:r>
              <a:rPr lang="uk-UA" sz="4800" b="1" dirty="0" smtClean="0">
                <a:solidFill>
                  <a:schemeClr val="bg1"/>
                </a:solidFill>
              </a:rPr>
              <a:t>”</a:t>
            </a:r>
            <a:endParaRPr lang="ru-RU" sz="4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763688" y="404664"/>
            <a:ext cx="505535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Кошторис витрат на закупівлю сировини:</a:t>
            </a:r>
            <a:endParaRPr kumimoji="0" lang="uk-UA" sz="2400" b="1"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15" name="Таблица 14"/>
          <p:cNvGraphicFramePr>
            <a:graphicFrameLocks noGrp="1"/>
          </p:cNvGraphicFramePr>
          <p:nvPr/>
        </p:nvGraphicFramePr>
        <p:xfrm>
          <a:off x="1115616" y="1268760"/>
          <a:ext cx="6480718" cy="4687165"/>
        </p:xfrm>
        <a:graphic>
          <a:graphicData uri="http://schemas.openxmlformats.org/drawingml/2006/table">
            <a:tbl>
              <a:tblPr/>
              <a:tblGrid>
                <a:gridCol w="1172576">
                  <a:extLst>
                    <a:ext uri="{9D8B030D-6E8A-4147-A177-3AD203B41FA5}">
                      <a16:colId xmlns:a16="http://schemas.microsoft.com/office/drawing/2014/main" val="20000"/>
                    </a:ext>
                  </a:extLst>
                </a:gridCol>
                <a:gridCol w="1081737">
                  <a:extLst>
                    <a:ext uri="{9D8B030D-6E8A-4147-A177-3AD203B41FA5}">
                      <a16:colId xmlns:a16="http://schemas.microsoft.com/office/drawing/2014/main" val="20001"/>
                    </a:ext>
                  </a:extLst>
                </a:gridCol>
                <a:gridCol w="1768918">
                  <a:extLst>
                    <a:ext uri="{9D8B030D-6E8A-4147-A177-3AD203B41FA5}">
                      <a16:colId xmlns:a16="http://schemas.microsoft.com/office/drawing/2014/main" val="20002"/>
                    </a:ext>
                  </a:extLst>
                </a:gridCol>
                <a:gridCol w="2457487">
                  <a:extLst>
                    <a:ext uri="{9D8B030D-6E8A-4147-A177-3AD203B41FA5}">
                      <a16:colId xmlns:a16="http://schemas.microsoft.com/office/drawing/2014/main" val="20003"/>
                    </a:ext>
                  </a:extLst>
                </a:gridCol>
              </a:tblGrid>
              <a:tr h="679053">
                <a:tc>
                  <a:txBody>
                    <a:bodyPr/>
                    <a:lstStyle/>
                    <a:p>
                      <a:pPr indent="450215" algn="ctr">
                        <a:lnSpc>
                          <a:spcPct val="150000"/>
                        </a:lnSpc>
                        <a:spcAft>
                          <a:spcPts val="0"/>
                        </a:spcAft>
                      </a:pPr>
                      <a:r>
                        <a:rPr lang="ru-RU" sz="1200" dirty="0">
                          <a:solidFill>
                            <a:srgbClr val="000000"/>
                          </a:solidFill>
                          <a:latin typeface="Times New Roman"/>
                          <a:ea typeface="Times New Roman"/>
                          <a:cs typeface="Times New Roman"/>
                        </a:rPr>
                        <a:t>Вид</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ru-RU" sz="1200">
                          <a:solidFill>
                            <a:srgbClr val="000000"/>
                          </a:solidFill>
                          <a:latin typeface="Times New Roman"/>
                          <a:ea typeface="Times New Roman"/>
                          <a:cs typeface="Times New Roman"/>
                        </a:rPr>
                        <a:t>Потреба в день кг.</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ru-RU" sz="1200">
                          <a:solidFill>
                            <a:srgbClr val="000000"/>
                          </a:solidFill>
                          <a:latin typeface="Times New Roman"/>
                          <a:ea typeface="Times New Roman"/>
                          <a:cs typeface="Times New Roman"/>
                        </a:rPr>
                        <a:t>Загальна ціна, грн. В міс.</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ru-RU" sz="1200">
                          <a:solidFill>
                            <a:srgbClr val="000000"/>
                          </a:solidFill>
                          <a:latin typeface="Times New Roman"/>
                          <a:ea typeface="Times New Roman"/>
                          <a:cs typeface="Times New Roman"/>
                        </a:rPr>
                        <a:t>Загальна ціна, грн. За рік.</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9181">
                <a:tc>
                  <a:txBody>
                    <a:bodyPr/>
                    <a:lstStyle/>
                    <a:p>
                      <a:pPr indent="450215">
                        <a:lnSpc>
                          <a:spcPct val="150000"/>
                        </a:lnSpc>
                        <a:spcAft>
                          <a:spcPts val="0"/>
                        </a:spcAft>
                      </a:pPr>
                      <a:r>
                        <a:rPr lang="ru-RU" sz="1200" dirty="0" err="1">
                          <a:solidFill>
                            <a:srgbClr val="000000"/>
                          </a:solidFill>
                          <a:latin typeface="Times New Roman"/>
                          <a:ea typeface="Times New Roman"/>
                          <a:cs typeface="Times New Roman"/>
                        </a:rPr>
                        <a:t>Овочі</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15</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6000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72000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2702">
                <a:tc>
                  <a:txBody>
                    <a:bodyPr/>
                    <a:lstStyle/>
                    <a:p>
                      <a:pPr indent="450215">
                        <a:lnSpc>
                          <a:spcPct val="150000"/>
                        </a:lnSpc>
                        <a:spcAft>
                          <a:spcPts val="0"/>
                        </a:spcAft>
                      </a:pPr>
                      <a:r>
                        <a:rPr lang="ru-RU" sz="1200" dirty="0" err="1">
                          <a:solidFill>
                            <a:srgbClr val="000000"/>
                          </a:solidFill>
                          <a:latin typeface="Times New Roman"/>
                          <a:ea typeface="Times New Roman"/>
                          <a:cs typeface="Times New Roman"/>
                        </a:rPr>
                        <a:t>Фрукти</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15</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9280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111360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9181">
                <a:tc>
                  <a:txBody>
                    <a:bodyPr/>
                    <a:lstStyle/>
                    <a:p>
                      <a:pPr indent="450215">
                        <a:lnSpc>
                          <a:spcPct val="150000"/>
                        </a:lnSpc>
                        <a:spcAft>
                          <a:spcPts val="0"/>
                        </a:spcAft>
                      </a:pPr>
                      <a:r>
                        <a:rPr lang="ru-RU" sz="1200">
                          <a:solidFill>
                            <a:srgbClr val="000000"/>
                          </a:solidFill>
                          <a:latin typeface="Times New Roman"/>
                          <a:ea typeface="Times New Roman"/>
                          <a:cs typeface="Times New Roman"/>
                        </a:rPr>
                        <a:t>М'ясо</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18</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48800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585600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8361">
                <a:tc>
                  <a:txBody>
                    <a:bodyPr/>
                    <a:lstStyle/>
                    <a:p>
                      <a:pPr indent="450215">
                        <a:lnSpc>
                          <a:spcPct val="150000"/>
                        </a:lnSpc>
                        <a:spcAft>
                          <a:spcPts val="0"/>
                        </a:spcAft>
                      </a:pPr>
                      <a:r>
                        <a:rPr lang="ru-RU" sz="1200">
                          <a:solidFill>
                            <a:srgbClr val="000000"/>
                          </a:solidFill>
                          <a:latin typeface="Times New Roman"/>
                          <a:ea typeface="Times New Roman"/>
                          <a:cs typeface="Times New Roman"/>
                        </a:rPr>
                        <a:t>М'ясо дієтичне</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8</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17400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208800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9181">
                <a:tc>
                  <a:txBody>
                    <a:bodyPr/>
                    <a:lstStyle/>
                    <a:p>
                      <a:pPr indent="450215">
                        <a:lnSpc>
                          <a:spcPct val="150000"/>
                        </a:lnSpc>
                        <a:spcAft>
                          <a:spcPts val="0"/>
                        </a:spcAft>
                      </a:pPr>
                      <a:r>
                        <a:rPr lang="ru-RU" sz="1200">
                          <a:solidFill>
                            <a:srgbClr val="000000"/>
                          </a:solidFill>
                          <a:latin typeface="Times New Roman"/>
                          <a:ea typeface="Times New Roman"/>
                          <a:cs typeface="Times New Roman"/>
                        </a:rPr>
                        <a:t>Сир</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5</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14850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178200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52702">
                <a:tc>
                  <a:txBody>
                    <a:bodyPr/>
                    <a:lstStyle/>
                    <a:p>
                      <a:pPr indent="450215">
                        <a:lnSpc>
                          <a:spcPct val="150000"/>
                        </a:lnSpc>
                        <a:spcAft>
                          <a:spcPts val="0"/>
                        </a:spcAft>
                      </a:pPr>
                      <a:r>
                        <a:rPr lang="ru-RU" sz="1200">
                          <a:solidFill>
                            <a:srgbClr val="000000"/>
                          </a:solidFill>
                          <a:latin typeface="Times New Roman"/>
                          <a:ea typeface="Times New Roman"/>
                          <a:cs typeface="Times New Roman"/>
                        </a:rPr>
                        <a:t>Сметана</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2</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1160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13920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2702">
                <a:tc>
                  <a:txBody>
                    <a:bodyPr/>
                    <a:lstStyle/>
                    <a:p>
                      <a:pPr indent="450215">
                        <a:lnSpc>
                          <a:spcPct val="150000"/>
                        </a:lnSpc>
                        <a:spcAft>
                          <a:spcPts val="0"/>
                        </a:spcAft>
                      </a:pPr>
                      <a:r>
                        <a:rPr lang="ru-RU" sz="1200">
                          <a:solidFill>
                            <a:srgbClr val="000000"/>
                          </a:solidFill>
                          <a:latin typeface="Times New Roman"/>
                          <a:ea typeface="Times New Roman"/>
                          <a:cs typeface="Times New Roman"/>
                        </a:rPr>
                        <a:t>Картопля</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20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4000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48000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9181">
                <a:tc>
                  <a:txBody>
                    <a:bodyPr/>
                    <a:lstStyle/>
                    <a:p>
                      <a:pPr indent="450215">
                        <a:lnSpc>
                          <a:spcPct val="150000"/>
                        </a:lnSpc>
                        <a:spcAft>
                          <a:spcPts val="0"/>
                        </a:spcAft>
                      </a:pPr>
                      <a:r>
                        <a:rPr lang="ru-RU" sz="1200">
                          <a:solidFill>
                            <a:srgbClr val="000000"/>
                          </a:solidFill>
                          <a:latin typeface="Times New Roman"/>
                          <a:ea typeface="Times New Roman"/>
                          <a:cs typeface="Times New Roman"/>
                        </a:rPr>
                        <a:t>Риба</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15000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180000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52702">
                <a:tc>
                  <a:txBody>
                    <a:bodyPr/>
                    <a:lstStyle/>
                    <a:p>
                      <a:pPr indent="450215">
                        <a:lnSpc>
                          <a:spcPct val="150000"/>
                        </a:lnSpc>
                        <a:spcAft>
                          <a:spcPts val="0"/>
                        </a:spcAft>
                      </a:pPr>
                      <a:r>
                        <a:rPr lang="ru-RU" sz="1200">
                          <a:solidFill>
                            <a:srgbClr val="000000"/>
                          </a:solidFill>
                          <a:latin typeface="Times New Roman"/>
                          <a:ea typeface="Times New Roman"/>
                          <a:cs typeface="Times New Roman"/>
                        </a:rPr>
                        <a:t>Спеції</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nSpc>
                          <a:spcPct val="150000"/>
                        </a:lnSpc>
                        <a:spcAft>
                          <a:spcPts val="0"/>
                        </a:spcAft>
                      </a:pPr>
                      <a:r>
                        <a:rPr lang="ru-RU" sz="1200">
                          <a:solidFill>
                            <a:srgbClr val="000000"/>
                          </a:solidFill>
                          <a:latin typeface="Times New Roman"/>
                          <a:ea typeface="Times New Roman"/>
                          <a:cs typeface="Times New Roman"/>
                        </a:rPr>
                        <a:t>-</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1000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12000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9181">
                <a:tc>
                  <a:txBody>
                    <a:bodyPr/>
                    <a:lstStyle/>
                    <a:p>
                      <a:pPr indent="450215">
                        <a:lnSpc>
                          <a:spcPct val="150000"/>
                        </a:lnSpc>
                        <a:spcAft>
                          <a:spcPts val="0"/>
                        </a:spcAft>
                      </a:pPr>
                      <a:r>
                        <a:rPr lang="ru-RU" sz="1200">
                          <a:solidFill>
                            <a:srgbClr val="000000"/>
                          </a:solidFill>
                          <a:latin typeface="Times New Roman"/>
                          <a:ea typeface="Times New Roman"/>
                          <a:cs typeface="Times New Roman"/>
                        </a:rPr>
                        <a:t>Каші</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15</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4900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58800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52702">
                <a:tc>
                  <a:txBody>
                    <a:bodyPr/>
                    <a:lstStyle/>
                    <a:p>
                      <a:pPr indent="450215">
                        <a:lnSpc>
                          <a:spcPct val="150000"/>
                        </a:lnSpc>
                        <a:spcAft>
                          <a:spcPts val="0"/>
                        </a:spcAft>
                      </a:pPr>
                      <a:r>
                        <a:rPr lang="ru-RU" sz="1200">
                          <a:solidFill>
                            <a:srgbClr val="000000"/>
                          </a:solidFill>
                          <a:latin typeface="Times New Roman"/>
                          <a:ea typeface="Times New Roman"/>
                          <a:cs typeface="Times New Roman"/>
                        </a:rPr>
                        <a:t>Всього</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108</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a:solidFill>
                            <a:srgbClr val="000000"/>
                          </a:solidFill>
                          <a:latin typeface="Times New Roman"/>
                          <a:ea typeface="Times New Roman"/>
                          <a:cs typeface="Times New Roman"/>
                        </a:rPr>
                        <a:t>123090</a:t>
                      </a:r>
                      <a:endParaRPr lang="ru-RU" sz="105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200" dirty="0">
                          <a:solidFill>
                            <a:srgbClr val="000000"/>
                          </a:solidFill>
                          <a:latin typeface="Times New Roman"/>
                          <a:ea typeface="Times New Roman"/>
                          <a:cs typeface="Times New Roman"/>
                        </a:rPr>
                        <a:t>1468680</a:t>
                      </a:r>
                      <a:endParaRPr lang="ru-RU" sz="1050" dirty="0">
                        <a:latin typeface="Calibri"/>
                        <a:ea typeface="Calibri"/>
                        <a:cs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pic>
        <p:nvPicPr>
          <p:cNvPr id="16" name="Рисунок 15" descr="unnamed.png"/>
          <p:cNvPicPr>
            <a:picLocks noChangeAspect="1"/>
          </p:cNvPicPr>
          <p:nvPr/>
        </p:nvPicPr>
        <p:blipFill>
          <a:blip r:embed="rId2" cstate="print"/>
          <a:stretch>
            <a:fillRect/>
          </a:stretch>
        </p:blipFill>
        <p:spPr>
          <a:xfrm>
            <a:off x="7252768" y="1"/>
            <a:ext cx="1891231" cy="105273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83768" y="188640"/>
            <a:ext cx="3470822"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6</a:t>
            </a:r>
            <a:r>
              <a:rPr kumimoji="0" lang="uk-UA" sz="2400" b="1" i="0" u="none" strike="noStrike" cap="none" normalizeH="0" baseline="0" dirty="0" smtClean="0" bmk="">
                <a:ln>
                  <a:noFill/>
                </a:ln>
                <a:solidFill>
                  <a:schemeClr val="bg1"/>
                </a:solidFill>
                <a:effectLst/>
                <a:latin typeface="Times New Roman" pitchFamily="18" charset="0"/>
                <a:ea typeface="Times New Roman" pitchFamily="18" charset="0"/>
                <a:cs typeface="Times New Roman" pitchFamily="18" charset="0"/>
              </a:rPr>
              <a:t>. Організаційний план</a:t>
            </a:r>
            <a:endParaRPr kumimoji="0" lang="ru-RU" sz="2400" b="0" i="0" u="none" strike="noStrike" cap="none" normalizeH="0" baseline="0" dirty="0" smtClean="0">
              <a:ln>
                <a:noFill/>
              </a:ln>
              <a:solidFill>
                <a:schemeClr val="bg1"/>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942975" y="976313"/>
            <a:ext cx="7258050" cy="4468911"/>
          </a:xfrm>
          <a:prstGeom prst="rect">
            <a:avLst/>
          </a:prstGeom>
          <a:noFill/>
          <a:ln w="9525">
            <a:noFill/>
            <a:miter lim="800000"/>
            <a:headEnd/>
            <a:tailEnd/>
          </a:ln>
        </p:spPr>
      </p:pic>
      <p:sp>
        <p:nvSpPr>
          <p:cNvPr id="8" name="TextBox 7"/>
          <p:cNvSpPr txBox="1"/>
          <p:nvPr/>
        </p:nvSpPr>
        <p:spPr>
          <a:xfrm>
            <a:off x="1403648" y="5517232"/>
            <a:ext cx="6264696" cy="369332"/>
          </a:xfrm>
          <a:prstGeom prst="rect">
            <a:avLst/>
          </a:prstGeom>
          <a:noFill/>
        </p:spPr>
        <p:txBody>
          <a:bodyPr wrap="square" rtlCol="0">
            <a:spAutoFit/>
          </a:bodyPr>
          <a:lstStyle/>
          <a:p>
            <a:r>
              <a:rPr lang="ru-RU" dirty="0" smtClean="0">
                <a:solidFill>
                  <a:schemeClr val="bg1"/>
                </a:solidFill>
              </a:rPr>
              <a:t>О</a:t>
            </a:r>
            <a:r>
              <a:rPr lang="uk-UA" dirty="0" err="1" smtClean="0">
                <a:solidFill>
                  <a:schemeClr val="bg1"/>
                </a:solidFill>
              </a:rPr>
              <a:t>рганізаційна</a:t>
            </a:r>
            <a:r>
              <a:rPr lang="ru-RU" dirty="0" smtClean="0">
                <a:solidFill>
                  <a:schemeClr val="bg1"/>
                </a:solidFill>
              </a:rPr>
              <a:t> структура ТОВ  «</a:t>
            </a:r>
            <a:r>
              <a:rPr lang="en-US" dirty="0" smtClean="0">
                <a:solidFill>
                  <a:schemeClr val="bg1"/>
                </a:solidFill>
              </a:rPr>
              <a:t>OUT WEST</a:t>
            </a:r>
            <a:r>
              <a:rPr lang="ru-RU" dirty="0" smtClean="0">
                <a:solidFill>
                  <a:schemeClr val="bg1"/>
                </a:solidFill>
              </a:rPr>
              <a:t>» </a:t>
            </a:r>
            <a:endParaRPr lang="ru-RU"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372269" y="949951"/>
            <a:ext cx="548348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3771900" algn="l"/>
              </a:tabLst>
            </a:pPr>
            <a:r>
              <a:rPr kumimoji="0" lang="uk-UA"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Потреба в персоналі та основна заробітна плата: </a:t>
            </a:r>
            <a:endParaRPr kumimoji="0" lang="uk-UA" sz="2400" b="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755577" y="1643380"/>
          <a:ext cx="6737106" cy="4233894"/>
        </p:xfrm>
        <a:graphic>
          <a:graphicData uri="http://schemas.openxmlformats.org/drawingml/2006/table">
            <a:tbl>
              <a:tblPr/>
              <a:tblGrid>
                <a:gridCol w="1457424">
                  <a:extLst>
                    <a:ext uri="{9D8B030D-6E8A-4147-A177-3AD203B41FA5}">
                      <a16:colId xmlns:a16="http://schemas.microsoft.com/office/drawing/2014/main" val="20000"/>
                    </a:ext>
                  </a:extLst>
                </a:gridCol>
                <a:gridCol w="1750373">
                  <a:extLst>
                    <a:ext uri="{9D8B030D-6E8A-4147-A177-3AD203B41FA5}">
                      <a16:colId xmlns:a16="http://schemas.microsoft.com/office/drawing/2014/main" val="20001"/>
                    </a:ext>
                  </a:extLst>
                </a:gridCol>
                <a:gridCol w="1453029">
                  <a:extLst>
                    <a:ext uri="{9D8B030D-6E8A-4147-A177-3AD203B41FA5}">
                      <a16:colId xmlns:a16="http://schemas.microsoft.com/office/drawing/2014/main" val="20002"/>
                    </a:ext>
                  </a:extLst>
                </a:gridCol>
                <a:gridCol w="2076280">
                  <a:extLst>
                    <a:ext uri="{9D8B030D-6E8A-4147-A177-3AD203B41FA5}">
                      <a16:colId xmlns:a16="http://schemas.microsoft.com/office/drawing/2014/main" val="20003"/>
                    </a:ext>
                  </a:extLst>
                </a:gridCol>
              </a:tblGrid>
              <a:tr h="575912">
                <a:tc>
                  <a:txBody>
                    <a:bodyPr/>
                    <a:lstStyle/>
                    <a:p>
                      <a:pPr>
                        <a:lnSpc>
                          <a:spcPct val="107000"/>
                        </a:lnSpc>
                        <a:spcAft>
                          <a:spcPts val="0"/>
                        </a:spcAft>
                      </a:pPr>
                      <a:r>
                        <a:rPr lang="ru-RU" sz="1400" dirty="0">
                          <a:solidFill>
                            <a:srgbClr val="000000"/>
                          </a:solidFill>
                          <a:latin typeface="Times New Roman"/>
                          <a:ea typeface="Times New Roman"/>
                          <a:cs typeface="Times New Roman"/>
                        </a:rPr>
                        <a:t>Посада</a:t>
                      </a:r>
                      <a:endParaRPr lang="ru-RU" sz="1100" dirty="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Зарплата, грн/міс</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Необхідно чол.</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err="1">
                          <a:solidFill>
                            <a:srgbClr val="000000"/>
                          </a:solidFill>
                          <a:latin typeface="Times New Roman"/>
                          <a:ea typeface="Times New Roman"/>
                          <a:cs typeface="Times New Roman"/>
                        </a:rPr>
                        <a:t>Всього</a:t>
                      </a:r>
                      <a:r>
                        <a:rPr lang="ru-RU" sz="1400" dirty="0">
                          <a:solidFill>
                            <a:srgbClr val="000000"/>
                          </a:solidFill>
                          <a:latin typeface="Times New Roman"/>
                          <a:ea typeface="Times New Roman"/>
                          <a:cs typeface="Times New Roman"/>
                        </a:rPr>
                        <a:t>, </a:t>
                      </a:r>
                      <a:r>
                        <a:rPr lang="ru-RU" sz="1400" dirty="0" err="1">
                          <a:solidFill>
                            <a:srgbClr val="000000"/>
                          </a:solidFill>
                          <a:latin typeface="Times New Roman"/>
                          <a:ea typeface="Times New Roman"/>
                          <a:cs typeface="Times New Roman"/>
                        </a:rPr>
                        <a:t>грн</a:t>
                      </a:r>
                      <a:r>
                        <a:rPr lang="ru-RU" sz="1400" dirty="0">
                          <a:solidFill>
                            <a:srgbClr val="000000"/>
                          </a:solidFill>
                          <a:latin typeface="Times New Roman"/>
                          <a:ea typeface="Times New Roman"/>
                          <a:cs typeface="Times New Roman"/>
                        </a:rPr>
                        <a:t>.</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2310">
                <a:tc>
                  <a:txBody>
                    <a:bodyPr/>
                    <a:lstStyle/>
                    <a:p>
                      <a:pPr>
                        <a:lnSpc>
                          <a:spcPct val="107000"/>
                        </a:lnSpc>
                        <a:spcAft>
                          <a:spcPts val="0"/>
                        </a:spcAft>
                      </a:pPr>
                      <a:r>
                        <a:rPr lang="ru-RU" sz="1400">
                          <a:solidFill>
                            <a:srgbClr val="000000"/>
                          </a:solidFill>
                          <a:latin typeface="Times New Roman"/>
                          <a:ea typeface="Times New Roman"/>
                          <a:cs typeface="Times New Roman"/>
                        </a:rPr>
                        <a:t>Директор</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14000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28000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4619">
                <a:tc>
                  <a:txBody>
                    <a:bodyPr/>
                    <a:lstStyle/>
                    <a:p>
                      <a:pPr>
                        <a:lnSpc>
                          <a:spcPct val="107000"/>
                        </a:lnSpc>
                        <a:spcAft>
                          <a:spcPts val="0"/>
                        </a:spcAft>
                      </a:pPr>
                      <a:r>
                        <a:rPr lang="ru-RU" sz="1400">
                          <a:solidFill>
                            <a:srgbClr val="000000"/>
                          </a:solidFill>
                          <a:latin typeface="Times New Roman"/>
                          <a:ea typeface="Times New Roman"/>
                          <a:cs typeface="Times New Roman"/>
                        </a:rPr>
                        <a:t>Головний бухгалтер</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10000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10000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4619">
                <a:tc>
                  <a:txBody>
                    <a:bodyPr/>
                    <a:lstStyle/>
                    <a:p>
                      <a:pPr>
                        <a:lnSpc>
                          <a:spcPct val="107000"/>
                        </a:lnSpc>
                        <a:spcAft>
                          <a:spcPts val="0"/>
                        </a:spcAft>
                      </a:pPr>
                      <a:r>
                        <a:rPr lang="ru-RU" sz="1400">
                          <a:solidFill>
                            <a:srgbClr val="000000"/>
                          </a:solidFill>
                          <a:latin typeface="Times New Roman"/>
                          <a:ea typeface="Times New Roman"/>
                          <a:cs typeface="Times New Roman"/>
                        </a:rPr>
                        <a:t>Завідуючий виробництвом</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10000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10000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2310">
                <a:tc>
                  <a:txBody>
                    <a:bodyPr/>
                    <a:lstStyle/>
                    <a:p>
                      <a:pPr>
                        <a:lnSpc>
                          <a:spcPct val="107000"/>
                        </a:lnSpc>
                        <a:spcAft>
                          <a:spcPts val="0"/>
                        </a:spcAft>
                      </a:pPr>
                      <a:r>
                        <a:rPr lang="ru-RU" sz="1400">
                          <a:solidFill>
                            <a:srgbClr val="000000"/>
                          </a:solidFill>
                          <a:latin typeface="Times New Roman"/>
                          <a:ea typeface="Times New Roman"/>
                          <a:cs typeface="Times New Roman"/>
                        </a:rPr>
                        <a:t>Бухгалтер</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5000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5000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2310">
                <a:tc>
                  <a:txBody>
                    <a:bodyPr/>
                    <a:lstStyle/>
                    <a:p>
                      <a:pPr>
                        <a:lnSpc>
                          <a:spcPct val="107000"/>
                        </a:lnSpc>
                        <a:spcAft>
                          <a:spcPts val="0"/>
                        </a:spcAft>
                      </a:pPr>
                      <a:r>
                        <a:rPr lang="ru-RU" sz="1400">
                          <a:solidFill>
                            <a:srgbClr val="000000"/>
                          </a:solidFill>
                          <a:latin typeface="Times New Roman"/>
                          <a:ea typeface="Times New Roman"/>
                          <a:cs typeface="Times New Roman"/>
                        </a:rPr>
                        <a:t>Шеф повар</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8000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8000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2310">
                <a:tc>
                  <a:txBody>
                    <a:bodyPr/>
                    <a:lstStyle/>
                    <a:p>
                      <a:pPr>
                        <a:lnSpc>
                          <a:spcPct val="107000"/>
                        </a:lnSpc>
                        <a:spcAft>
                          <a:spcPts val="0"/>
                        </a:spcAft>
                      </a:pPr>
                      <a:r>
                        <a:rPr lang="ru-RU" sz="1400">
                          <a:solidFill>
                            <a:srgbClr val="000000"/>
                          </a:solidFill>
                          <a:latin typeface="Times New Roman"/>
                          <a:ea typeface="Times New Roman"/>
                          <a:cs typeface="Times New Roman"/>
                        </a:rPr>
                        <a:t>Повари</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6000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48000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2310">
                <a:tc>
                  <a:txBody>
                    <a:bodyPr/>
                    <a:lstStyle/>
                    <a:p>
                      <a:pPr>
                        <a:lnSpc>
                          <a:spcPct val="107000"/>
                        </a:lnSpc>
                        <a:spcAft>
                          <a:spcPts val="0"/>
                        </a:spcAft>
                      </a:pPr>
                      <a:r>
                        <a:rPr lang="ru-RU" sz="1400">
                          <a:solidFill>
                            <a:srgbClr val="000000"/>
                          </a:solidFill>
                          <a:latin typeface="Times New Roman"/>
                          <a:ea typeface="Times New Roman"/>
                          <a:cs typeface="Times New Roman"/>
                        </a:rPr>
                        <a:t>Офіціанти</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4267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85340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41282">
                <a:tc>
                  <a:txBody>
                    <a:bodyPr/>
                    <a:lstStyle/>
                    <a:p>
                      <a:pPr>
                        <a:lnSpc>
                          <a:spcPct val="107000"/>
                        </a:lnSpc>
                        <a:spcAft>
                          <a:spcPts val="0"/>
                        </a:spcAft>
                      </a:pPr>
                      <a:r>
                        <a:rPr lang="uk-UA" sz="1400">
                          <a:solidFill>
                            <a:srgbClr val="000000"/>
                          </a:solidFill>
                          <a:latin typeface="Times New Roman"/>
                          <a:ea typeface="Times New Roman"/>
                          <a:cs typeface="Times New Roman"/>
                        </a:rPr>
                        <a:t>Прибиральники</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4267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17068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2310">
                <a:tc>
                  <a:txBody>
                    <a:bodyPr/>
                    <a:lstStyle/>
                    <a:p>
                      <a:pPr>
                        <a:lnSpc>
                          <a:spcPct val="107000"/>
                        </a:lnSpc>
                        <a:spcAft>
                          <a:spcPts val="0"/>
                        </a:spcAft>
                      </a:pPr>
                      <a:r>
                        <a:rPr lang="ru-RU" sz="1400">
                          <a:solidFill>
                            <a:srgbClr val="000000"/>
                          </a:solidFill>
                          <a:latin typeface="Times New Roman"/>
                          <a:ea typeface="Times New Roman"/>
                          <a:cs typeface="Times New Roman"/>
                        </a:rPr>
                        <a:t>Різноробочі</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4267</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8534</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3602">
                <a:tc>
                  <a:txBody>
                    <a:bodyPr/>
                    <a:lstStyle/>
                    <a:p>
                      <a:pPr>
                        <a:lnSpc>
                          <a:spcPct val="107000"/>
                        </a:lnSpc>
                        <a:spcAft>
                          <a:spcPts val="0"/>
                        </a:spcAft>
                      </a:pPr>
                      <a:r>
                        <a:rPr lang="ru-RU" sz="1400">
                          <a:solidFill>
                            <a:srgbClr val="000000"/>
                          </a:solidFill>
                          <a:latin typeface="Times New Roman"/>
                          <a:ea typeface="Times New Roman"/>
                          <a:cs typeface="Times New Roman"/>
                        </a:rPr>
                        <a:t>Всього</a:t>
                      </a:r>
                      <a:endParaRPr lang="ru-RU" sz="110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 </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dirty="0">
                          <a:solidFill>
                            <a:srgbClr val="000000"/>
                          </a:solidFill>
                          <a:latin typeface="Times New Roman"/>
                          <a:ea typeface="Times New Roman"/>
                          <a:cs typeface="Times New Roman"/>
                        </a:rPr>
                        <a:t>2</a:t>
                      </a:r>
                      <a:r>
                        <a:rPr lang="uk-UA" sz="1400" dirty="0">
                          <a:solidFill>
                            <a:srgbClr val="000000"/>
                          </a:solidFill>
                          <a:latin typeface="Times New Roman"/>
                          <a:ea typeface="Times New Roman"/>
                          <a:cs typeface="Times New Roman"/>
                        </a:rPr>
                        <a:t>19942</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7" name="Рисунок 6" descr="prezentaciya-tovara.png"/>
          <p:cNvPicPr>
            <a:picLocks noChangeAspect="1"/>
          </p:cNvPicPr>
          <p:nvPr/>
        </p:nvPicPr>
        <p:blipFill>
          <a:blip r:embed="rId2" cstate="print"/>
          <a:stretch>
            <a:fillRect/>
          </a:stretch>
        </p:blipFill>
        <p:spPr>
          <a:xfrm>
            <a:off x="6688573" y="0"/>
            <a:ext cx="2455426" cy="112474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627784" y="70466"/>
            <a:ext cx="4548681" cy="830948"/>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a:t>
            </a:r>
            <a:r>
              <a:rPr kumimoji="0" lang="uk-UA" sz="2400" b="1"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Оцінка ризику і страхування</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1043608" y="1102242"/>
            <a:ext cx="7308304" cy="51860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3771900" algn="l"/>
              </a:tabLst>
            </a:pPr>
            <a:r>
              <a:rPr kumimoji="0" lang="uk-UA"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Виходячи з попереднього огляду схожих підприємств ми робимо висновок, що ця діяльність є перспективною та прибутковою. Проте є деякі види ризику.</a:t>
            </a:r>
            <a:endParaRPr kumimoji="0" lang="ru-RU" sz="1100" b="1"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3771900" algn="l"/>
              </a:tabLst>
            </a:pPr>
            <a:endPar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3771900" algn="l"/>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До окремих видів ризику цього проекту відносяться:</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q"/>
              <a:tabLst>
                <a:tab pos="3771900" algn="l"/>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невиконання обов</a:t>
            </a:r>
            <a:r>
              <a:rPr kumimoji="0" lang="uk-UA" sz="20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язків постачальниками. Проте за умов конкуренції в місті є великий вибір щодо нових постачальників сировини;</a:t>
            </a: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q"/>
              <a:tabLst>
                <a:tab pos="3771900" algn="l"/>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зміна цін на сировину та паливно-енергетичні ресурси. Зміна цін викличе їх підвищення на продукцію ресторану, але, враховуючи специфіку контингенту споживачів, це не повинно значно відбитися на зниженні рентабельності підприємства та прибутковості вкладів у розвиток ресторану;</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q"/>
              <a:tabLst>
                <a:tab pos="3771900" algn="l"/>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вплив конкуренції. Аналіз конкурентоспроможності ресторану дає змогу сподіватися, що найближчим часом жоден із закладів району не може скласти серйозної конкуренції.</a:t>
            </a:r>
            <a:endParaRPr kumimoji="0" lang="uk-UA"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843808" y="260648"/>
            <a:ext cx="2916504"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8</a:t>
            </a:r>
            <a:r>
              <a:rPr kumimoji="0" lang="uk-UA" sz="2400" b="1"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Фінансовий план</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971600" y="1484784"/>
          <a:ext cx="6024880" cy="684848"/>
        </p:xfrm>
        <a:graphic>
          <a:graphicData uri="http://schemas.openxmlformats.org/drawingml/2006/table">
            <a:tbl>
              <a:tblPr/>
              <a:tblGrid>
                <a:gridCol w="1164323">
                  <a:extLst>
                    <a:ext uri="{9D8B030D-6E8A-4147-A177-3AD203B41FA5}">
                      <a16:colId xmlns:a16="http://schemas.microsoft.com/office/drawing/2014/main" val="20000"/>
                    </a:ext>
                  </a:extLst>
                </a:gridCol>
                <a:gridCol w="1530834">
                  <a:extLst>
                    <a:ext uri="{9D8B030D-6E8A-4147-A177-3AD203B41FA5}">
                      <a16:colId xmlns:a16="http://schemas.microsoft.com/office/drawing/2014/main" val="20001"/>
                    </a:ext>
                  </a:extLst>
                </a:gridCol>
                <a:gridCol w="1438730">
                  <a:extLst>
                    <a:ext uri="{9D8B030D-6E8A-4147-A177-3AD203B41FA5}">
                      <a16:colId xmlns:a16="http://schemas.microsoft.com/office/drawing/2014/main" val="20002"/>
                    </a:ext>
                  </a:extLst>
                </a:gridCol>
                <a:gridCol w="1890993">
                  <a:extLst>
                    <a:ext uri="{9D8B030D-6E8A-4147-A177-3AD203B41FA5}">
                      <a16:colId xmlns:a16="http://schemas.microsoft.com/office/drawing/2014/main" val="20003"/>
                    </a:ext>
                  </a:extLst>
                </a:gridCol>
              </a:tblGrid>
              <a:tr h="381000">
                <a:tc>
                  <a:txBody>
                    <a:bodyPr/>
                    <a:lstStyle/>
                    <a:p>
                      <a:pPr>
                        <a:lnSpc>
                          <a:spcPct val="107000"/>
                        </a:lnSpc>
                        <a:spcAft>
                          <a:spcPts val="0"/>
                        </a:spcAft>
                      </a:pPr>
                      <a:r>
                        <a:rPr lang="ru-RU" sz="1400" dirty="0">
                          <a:solidFill>
                            <a:srgbClr val="000000"/>
                          </a:solidFill>
                          <a:latin typeface="Times New Roman"/>
                          <a:ea typeface="Times New Roman"/>
                          <a:cs typeface="Times New Roman"/>
                        </a:rPr>
                        <a:t>Квартал</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Загальна площа приміщення, м2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Тариф за 1000 м3</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Витрати за рік, грн</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0025">
                <a:tc>
                  <a:txBody>
                    <a:bodyPr/>
                    <a:lstStyle/>
                    <a:p>
                      <a:pPr algn="r">
                        <a:lnSpc>
                          <a:spcPct val="107000"/>
                        </a:lnSpc>
                        <a:spcAft>
                          <a:spcPts val="0"/>
                        </a:spcAft>
                      </a:pPr>
                      <a:r>
                        <a:rPr lang="ru-RU" sz="1400">
                          <a:solidFill>
                            <a:srgbClr val="000000"/>
                          </a:solidFill>
                          <a:latin typeface="Times New Roman"/>
                          <a:ea typeface="Times New Roman"/>
                          <a:cs typeface="Times New Roman"/>
                        </a:rPr>
                        <a:t>1</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210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dirty="0">
                          <a:solidFill>
                            <a:srgbClr val="000000"/>
                          </a:solidFill>
                          <a:latin typeface="Times New Roman"/>
                          <a:ea typeface="Times New Roman"/>
                          <a:cs typeface="Times New Roman"/>
                        </a:rPr>
                        <a:t>5500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dirty="0">
                          <a:solidFill>
                            <a:srgbClr val="000000"/>
                          </a:solidFill>
                          <a:latin typeface="Times New Roman"/>
                          <a:ea typeface="Times New Roman"/>
                          <a:cs typeface="Times New Roman"/>
                        </a:rPr>
                        <a:t>33000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626" name="Rectangle 2"/>
          <p:cNvSpPr>
            <a:spLocks noChangeArrowheads="1"/>
          </p:cNvSpPr>
          <p:nvPr/>
        </p:nvSpPr>
        <p:spPr bwMode="auto">
          <a:xfrm>
            <a:off x="1331640" y="949951"/>
            <a:ext cx="511256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tab pos="3771900" algn="l"/>
              </a:tabLst>
            </a:pPr>
            <a:r>
              <a:rPr kumimoji="0" lang="uk-UA"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Витрати на тепло</a:t>
            </a:r>
            <a:endParaRPr kumimoji="0" lang="uk-UA" sz="240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971600" y="2924944"/>
          <a:ext cx="6024881" cy="702464"/>
        </p:xfrm>
        <a:graphic>
          <a:graphicData uri="http://schemas.openxmlformats.org/drawingml/2006/table">
            <a:tbl>
              <a:tblPr/>
              <a:tblGrid>
                <a:gridCol w="1254522">
                  <a:extLst>
                    <a:ext uri="{9D8B030D-6E8A-4147-A177-3AD203B41FA5}">
                      <a16:colId xmlns:a16="http://schemas.microsoft.com/office/drawing/2014/main" val="20000"/>
                    </a:ext>
                  </a:extLst>
                </a:gridCol>
                <a:gridCol w="1438730">
                  <a:extLst>
                    <a:ext uri="{9D8B030D-6E8A-4147-A177-3AD203B41FA5}">
                      <a16:colId xmlns:a16="http://schemas.microsoft.com/office/drawing/2014/main" val="20001"/>
                    </a:ext>
                  </a:extLst>
                </a:gridCol>
                <a:gridCol w="1710596">
                  <a:extLst>
                    <a:ext uri="{9D8B030D-6E8A-4147-A177-3AD203B41FA5}">
                      <a16:colId xmlns:a16="http://schemas.microsoft.com/office/drawing/2014/main" val="20002"/>
                    </a:ext>
                  </a:extLst>
                </a:gridCol>
                <a:gridCol w="1621033">
                  <a:extLst>
                    <a:ext uri="{9D8B030D-6E8A-4147-A177-3AD203B41FA5}">
                      <a16:colId xmlns:a16="http://schemas.microsoft.com/office/drawing/2014/main" val="20003"/>
                    </a:ext>
                  </a:extLst>
                </a:gridCol>
              </a:tblGrid>
              <a:tr h="474181">
                <a:tc>
                  <a:txBody>
                    <a:bodyPr/>
                    <a:lstStyle/>
                    <a:p>
                      <a:pPr>
                        <a:lnSpc>
                          <a:spcPct val="107000"/>
                        </a:lnSpc>
                        <a:spcAft>
                          <a:spcPts val="0"/>
                        </a:spcAft>
                      </a:pPr>
                      <a:r>
                        <a:rPr lang="ru-RU" sz="1400" dirty="0">
                          <a:solidFill>
                            <a:srgbClr val="000000"/>
                          </a:solidFill>
                          <a:latin typeface="Times New Roman"/>
                          <a:ea typeface="Times New Roman"/>
                          <a:cs typeface="Times New Roman"/>
                        </a:rPr>
                        <a:t>Потреба за </a:t>
                      </a:r>
                      <a:r>
                        <a:rPr lang="ru-RU" sz="1400" dirty="0" err="1">
                          <a:solidFill>
                            <a:srgbClr val="000000"/>
                          </a:solidFill>
                          <a:latin typeface="Times New Roman"/>
                          <a:ea typeface="Times New Roman"/>
                          <a:cs typeface="Times New Roman"/>
                        </a:rPr>
                        <a:t>місяць</a:t>
                      </a:r>
                      <a:r>
                        <a:rPr lang="ru-RU" sz="1400" dirty="0">
                          <a:solidFill>
                            <a:srgbClr val="000000"/>
                          </a:solidFill>
                          <a:latin typeface="Times New Roman"/>
                          <a:ea typeface="Times New Roman"/>
                          <a:cs typeface="Times New Roman"/>
                        </a:rPr>
                        <a:t>, КВт</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Тариф за 1КВт, грн</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Сума витрат за місяць, грн</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solidFill>
                            <a:srgbClr val="000000"/>
                          </a:solidFill>
                          <a:latin typeface="Times New Roman"/>
                          <a:ea typeface="Times New Roman"/>
                          <a:cs typeface="Times New Roman"/>
                        </a:rPr>
                        <a:t>Сума </a:t>
                      </a:r>
                      <a:r>
                        <a:rPr lang="ru-RU" sz="1400" dirty="0" err="1">
                          <a:solidFill>
                            <a:srgbClr val="000000"/>
                          </a:solidFill>
                          <a:latin typeface="Times New Roman"/>
                          <a:ea typeface="Times New Roman"/>
                          <a:cs typeface="Times New Roman"/>
                        </a:rPr>
                        <a:t>витрат</a:t>
                      </a:r>
                      <a:r>
                        <a:rPr lang="ru-RU" sz="1400" dirty="0">
                          <a:solidFill>
                            <a:srgbClr val="000000"/>
                          </a:solidFill>
                          <a:latin typeface="Times New Roman"/>
                          <a:ea typeface="Times New Roman"/>
                          <a:cs typeface="Times New Roman"/>
                        </a:rPr>
                        <a:t> за </a:t>
                      </a:r>
                      <a:r>
                        <a:rPr lang="ru-RU" sz="1400" dirty="0" err="1">
                          <a:solidFill>
                            <a:srgbClr val="000000"/>
                          </a:solidFill>
                          <a:latin typeface="Times New Roman"/>
                          <a:ea typeface="Times New Roman"/>
                          <a:cs typeface="Times New Roman"/>
                        </a:rPr>
                        <a:t>рік</a:t>
                      </a:r>
                      <a:r>
                        <a:rPr lang="ru-RU" sz="1400" dirty="0">
                          <a:solidFill>
                            <a:srgbClr val="000000"/>
                          </a:solidFill>
                          <a:latin typeface="Times New Roman"/>
                          <a:ea typeface="Times New Roman"/>
                          <a:cs typeface="Times New Roman"/>
                        </a:rPr>
                        <a:t>, </a:t>
                      </a:r>
                      <a:r>
                        <a:rPr lang="ru-RU" sz="1400" dirty="0" err="1">
                          <a:solidFill>
                            <a:srgbClr val="000000"/>
                          </a:solidFill>
                          <a:latin typeface="Times New Roman"/>
                          <a:ea typeface="Times New Roman"/>
                          <a:cs typeface="Times New Roman"/>
                        </a:rPr>
                        <a:t>грн</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0025">
                <a:tc>
                  <a:txBody>
                    <a:bodyPr/>
                    <a:lstStyle/>
                    <a:p>
                      <a:pPr>
                        <a:lnSpc>
                          <a:spcPct val="107000"/>
                        </a:lnSpc>
                        <a:spcAft>
                          <a:spcPts val="0"/>
                        </a:spcAft>
                      </a:pPr>
                      <a:r>
                        <a:rPr lang="ru-RU" sz="1400">
                          <a:solidFill>
                            <a:srgbClr val="000000"/>
                          </a:solidFill>
                          <a:latin typeface="Times New Roman"/>
                          <a:ea typeface="Times New Roman"/>
                          <a:cs typeface="Times New Roman"/>
                        </a:rPr>
                        <a:t>2300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1,68 коп</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solidFill>
                            <a:srgbClr val="000000"/>
                          </a:solidFill>
                          <a:latin typeface="Times New Roman"/>
                          <a:ea typeface="Times New Roman"/>
                          <a:cs typeface="Times New Roman"/>
                        </a:rPr>
                        <a:t>3864</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solidFill>
                            <a:srgbClr val="000000"/>
                          </a:solidFill>
                          <a:latin typeface="Times New Roman"/>
                          <a:ea typeface="Times New Roman"/>
                          <a:cs typeface="Times New Roman"/>
                        </a:rPr>
                        <a:t>46368</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627" name="Rectangle 3"/>
          <p:cNvSpPr>
            <a:spLocks noChangeArrowheads="1"/>
          </p:cNvSpPr>
          <p:nvPr/>
        </p:nvSpPr>
        <p:spPr bwMode="auto">
          <a:xfrm>
            <a:off x="2555776" y="2415952"/>
            <a:ext cx="367240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Витрати на електроенергію</a:t>
            </a:r>
            <a:endParaRPr kumimoji="0" lang="ru-RU" sz="105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9" name="Таблица 8"/>
          <p:cNvGraphicFramePr>
            <a:graphicFrameLocks noGrp="1"/>
          </p:cNvGraphicFramePr>
          <p:nvPr/>
        </p:nvGraphicFramePr>
        <p:xfrm>
          <a:off x="899592" y="4365104"/>
          <a:ext cx="6095999" cy="913131"/>
        </p:xfrm>
        <a:graphic>
          <a:graphicData uri="http://schemas.openxmlformats.org/drawingml/2006/table">
            <a:tbl>
              <a:tblPr/>
              <a:tblGrid>
                <a:gridCol w="1340664">
                  <a:extLst>
                    <a:ext uri="{9D8B030D-6E8A-4147-A177-3AD203B41FA5}">
                      <a16:colId xmlns:a16="http://schemas.microsoft.com/office/drawing/2014/main" val="20000"/>
                    </a:ext>
                  </a:extLst>
                </a:gridCol>
                <a:gridCol w="1434390">
                  <a:extLst>
                    <a:ext uri="{9D8B030D-6E8A-4147-A177-3AD203B41FA5}">
                      <a16:colId xmlns:a16="http://schemas.microsoft.com/office/drawing/2014/main" val="20001"/>
                    </a:ext>
                  </a:extLst>
                </a:gridCol>
                <a:gridCol w="1795362">
                  <a:extLst>
                    <a:ext uri="{9D8B030D-6E8A-4147-A177-3AD203B41FA5}">
                      <a16:colId xmlns:a16="http://schemas.microsoft.com/office/drawing/2014/main" val="20002"/>
                    </a:ext>
                  </a:extLst>
                </a:gridCol>
                <a:gridCol w="1525583">
                  <a:extLst>
                    <a:ext uri="{9D8B030D-6E8A-4147-A177-3AD203B41FA5}">
                      <a16:colId xmlns:a16="http://schemas.microsoft.com/office/drawing/2014/main" val="20003"/>
                    </a:ext>
                  </a:extLst>
                </a:gridCol>
              </a:tblGrid>
              <a:tr h="682785">
                <a:tc>
                  <a:txBody>
                    <a:bodyPr/>
                    <a:lstStyle/>
                    <a:p>
                      <a:pPr>
                        <a:lnSpc>
                          <a:spcPct val="107000"/>
                        </a:lnSpc>
                        <a:spcAft>
                          <a:spcPts val="800"/>
                        </a:spcAft>
                      </a:pPr>
                      <a:r>
                        <a:rPr lang="ru-RU" sz="1400">
                          <a:solidFill>
                            <a:srgbClr val="000000"/>
                          </a:solidFill>
                          <a:latin typeface="Times New Roman"/>
                          <a:ea typeface="Times New Roman"/>
                          <a:cs typeface="Times New Roman"/>
                        </a:rPr>
                        <a:t>Кількість доставок в місяць</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Транспортні витрати за бензин, грн</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Витрати за один місяць, грн.</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Витрати за рік, грн</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595">
                <a:tc>
                  <a:txBody>
                    <a:bodyPr/>
                    <a:lstStyle/>
                    <a:p>
                      <a:pPr>
                        <a:lnSpc>
                          <a:spcPct val="107000"/>
                        </a:lnSpc>
                        <a:spcAft>
                          <a:spcPts val="0"/>
                        </a:spcAft>
                      </a:pPr>
                      <a:r>
                        <a:rPr lang="ru-RU" sz="1400">
                          <a:solidFill>
                            <a:srgbClr val="000000"/>
                          </a:solidFill>
                          <a:latin typeface="Times New Roman"/>
                          <a:ea typeface="Times New Roman"/>
                          <a:cs typeface="Times New Roman"/>
                        </a:rPr>
                        <a:t>15</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3000</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3000</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solidFill>
                            <a:srgbClr val="000000"/>
                          </a:solidFill>
                          <a:latin typeface="Times New Roman"/>
                          <a:ea typeface="Times New Roman"/>
                          <a:cs typeface="Times New Roman"/>
                        </a:rPr>
                        <a:t>36000</a:t>
                      </a:r>
                      <a:endParaRPr lang="ru-RU" sz="11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628" name="Rectangle 4"/>
          <p:cNvSpPr>
            <a:spLocks noChangeArrowheads="1"/>
          </p:cNvSpPr>
          <p:nvPr/>
        </p:nvSpPr>
        <p:spPr bwMode="auto">
          <a:xfrm>
            <a:off x="2267744" y="3830271"/>
            <a:ext cx="363589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Доставка сировини</a:t>
            </a:r>
            <a:endParaRPr kumimoji="0" lang="uk-UA" sz="240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683568" y="1124744"/>
          <a:ext cx="6095999" cy="684848"/>
        </p:xfrm>
        <a:graphic>
          <a:graphicData uri="http://schemas.openxmlformats.org/drawingml/2006/table">
            <a:tbl>
              <a:tblPr/>
              <a:tblGrid>
                <a:gridCol w="1340664">
                  <a:extLst>
                    <a:ext uri="{9D8B030D-6E8A-4147-A177-3AD203B41FA5}">
                      <a16:colId xmlns:a16="http://schemas.microsoft.com/office/drawing/2014/main" val="20000"/>
                    </a:ext>
                  </a:extLst>
                </a:gridCol>
                <a:gridCol w="1434390">
                  <a:extLst>
                    <a:ext uri="{9D8B030D-6E8A-4147-A177-3AD203B41FA5}">
                      <a16:colId xmlns:a16="http://schemas.microsoft.com/office/drawing/2014/main" val="20001"/>
                    </a:ext>
                  </a:extLst>
                </a:gridCol>
                <a:gridCol w="1795362">
                  <a:extLst>
                    <a:ext uri="{9D8B030D-6E8A-4147-A177-3AD203B41FA5}">
                      <a16:colId xmlns:a16="http://schemas.microsoft.com/office/drawing/2014/main" val="20002"/>
                    </a:ext>
                  </a:extLst>
                </a:gridCol>
                <a:gridCol w="1525583">
                  <a:extLst>
                    <a:ext uri="{9D8B030D-6E8A-4147-A177-3AD203B41FA5}">
                      <a16:colId xmlns:a16="http://schemas.microsoft.com/office/drawing/2014/main" val="20003"/>
                    </a:ext>
                  </a:extLst>
                </a:gridCol>
              </a:tblGrid>
              <a:tr h="455190">
                <a:tc>
                  <a:txBody>
                    <a:bodyPr/>
                    <a:lstStyle/>
                    <a:p>
                      <a:pPr>
                        <a:lnSpc>
                          <a:spcPct val="107000"/>
                        </a:lnSpc>
                        <a:spcAft>
                          <a:spcPts val="0"/>
                        </a:spcAft>
                      </a:pPr>
                      <a:r>
                        <a:rPr lang="ru-RU" sz="1400">
                          <a:solidFill>
                            <a:srgbClr val="000000"/>
                          </a:solidFill>
                          <a:latin typeface="Times New Roman"/>
                          <a:ea typeface="Times New Roman"/>
                          <a:cs typeface="Times New Roman"/>
                        </a:rPr>
                        <a:t>Потреба за місяць, м3</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Тариф за м3,грн</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Витрати за місяць,грн</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Витрати за рік, грн</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595">
                <a:tc>
                  <a:txBody>
                    <a:bodyPr/>
                    <a:lstStyle/>
                    <a:p>
                      <a:pPr algn="r">
                        <a:lnSpc>
                          <a:spcPct val="107000"/>
                        </a:lnSpc>
                        <a:spcAft>
                          <a:spcPts val="0"/>
                        </a:spcAft>
                      </a:pPr>
                      <a:r>
                        <a:rPr lang="ru-RU" sz="1400">
                          <a:solidFill>
                            <a:srgbClr val="000000"/>
                          </a:solidFill>
                          <a:latin typeface="Times New Roman"/>
                          <a:ea typeface="Times New Roman"/>
                          <a:cs typeface="Times New Roman"/>
                        </a:rPr>
                        <a:t>200</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20,77</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4154</a:t>
                      </a:r>
                      <a:endParaRPr lang="ru-RU" sz="11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dirty="0">
                          <a:solidFill>
                            <a:srgbClr val="000000"/>
                          </a:solidFill>
                          <a:latin typeface="Times New Roman"/>
                          <a:ea typeface="Times New Roman"/>
                          <a:cs typeface="Times New Roman"/>
                        </a:rPr>
                        <a:t>49848</a:t>
                      </a:r>
                      <a:endParaRPr lang="ru-RU" sz="11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7649" name="Rectangle 1"/>
          <p:cNvSpPr>
            <a:spLocks noChangeArrowheads="1"/>
          </p:cNvSpPr>
          <p:nvPr/>
        </p:nvSpPr>
        <p:spPr bwMode="auto">
          <a:xfrm>
            <a:off x="2699792" y="589910"/>
            <a:ext cx="385192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Користування водою</a:t>
            </a:r>
            <a:endParaRPr kumimoji="0" lang="ru-RU" sz="105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611560" y="2492896"/>
          <a:ext cx="6024880" cy="3425830"/>
        </p:xfrm>
        <a:graphic>
          <a:graphicData uri="http://schemas.openxmlformats.org/drawingml/2006/table">
            <a:tbl>
              <a:tblPr/>
              <a:tblGrid>
                <a:gridCol w="2604135">
                  <a:extLst>
                    <a:ext uri="{9D8B030D-6E8A-4147-A177-3AD203B41FA5}">
                      <a16:colId xmlns:a16="http://schemas.microsoft.com/office/drawing/2014/main" val="20000"/>
                    </a:ext>
                  </a:extLst>
                </a:gridCol>
                <a:gridCol w="3420745">
                  <a:extLst>
                    <a:ext uri="{9D8B030D-6E8A-4147-A177-3AD203B41FA5}">
                      <a16:colId xmlns:a16="http://schemas.microsoft.com/office/drawing/2014/main" val="20001"/>
                    </a:ext>
                  </a:extLst>
                </a:gridCol>
              </a:tblGrid>
              <a:tr h="381000">
                <a:tc>
                  <a:txBody>
                    <a:bodyPr/>
                    <a:lstStyle/>
                    <a:p>
                      <a:pPr>
                        <a:lnSpc>
                          <a:spcPct val="107000"/>
                        </a:lnSpc>
                        <a:spcAft>
                          <a:spcPts val="0"/>
                        </a:spcAft>
                      </a:pPr>
                      <a:r>
                        <a:rPr lang="ru-RU" sz="1400">
                          <a:solidFill>
                            <a:srgbClr val="000000"/>
                          </a:solidFill>
                          <a:latin typeface="Times New Roman"/>
                          <a:ea typeface="Times New Roman"/>
                          <a:cs typeface="Times New Roman"/>
                        </a:rPr>
                        <a:t>Показники</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Сума коштів за рік, грн.</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Сировина</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1468680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Електроенергія</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46368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Опалення</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33000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Вода</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49848</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1000">
                <a:tc>
                  <a:txBody>
                    <a:bodyPr/>
                    <a:lstStyle/>
                    <a:p>
                      <a:pPr>
                        <a:lnSpc>
                          <a:spcPct val="107000"/>
                        </a:lnSpc>
                        <a:spcAft>
                          <a:spcPts val="0"/>
                        </a:spcAft>
                      </a:pPr>
                      <a:r>
                        <a:rPr lang="ru-RU" sz="1400">
                          <a:solidFill>
                            <a:srgbClr val="000000"/>
                          </a:solidFill>
                          <a:latin typeface="Times New Roman"/>
                          <a:ea typeface="Times New Roman"/>
                          <a:cs typeface="Times New Roman"/>
                        </a:rPr>
                        <a:t>Встановленя сигналізації</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8000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Створення фірми</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10800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Витрати на доставку</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36000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Оренда</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126000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81000">
                <a:tc>
                  <a:txBody>
                    <a:bodyPr/>
                    <a:lstStyle/>
                    <a:p>
                      <a:pPr>
                        <a:lnSpc>
                          <a:spcPct val="107000"/>
                        </a:lnSpc>
                        <a:spcAft>
                          <a:spcPts val="0"/>
                        </a:spcAft>
                      </a:pPr>
                      <a:r>
                        <a:rPr lang="ru-RU" sz="1400">
                          <a:solidFill>
                            <a:srgbClr val="000000"/>
                          </a:solidFill>
                          <a:latin typeface="Times New Roman"/>
                          <a:ea typeface="Times New Roman"/>
                          <a:cs typeface="Times New Roman"/>
                        </a:rPr>
                        <a:t>Амортизація основних фондів</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a:solidFill>
                            <a:srgbClr val="000000"/>
                          </a:solidFill>
                          <a:latin typeface="Times New Roman"/>
                          <a:ea typeface="Times New Roman"/>
                          <a:cs typeface="Times New Roman"/>
                        </a:rPr>
                        <a:t>19982</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Реклама</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10250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Інші</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10000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0025">
                <a:tc>
                  <a:txBody>
                    <a:bodyPr/>
                    <a:lstStyle/>
                    <a:p>
                      <a:pPr>
                        <a:lnSpc>
                          <a:spcPct val="107000"/>
                        </a:lnSpc>
                        <a:spcAft>
                          <a:spcPts val="0"/>
                        </a:spcAft>
                      </a:pPr>
                      <a:r>
                        <a:rPr lang="ru-RU" sz="1400">
                          <a:solidFill>
                            <a:srgbClr val="000000"/>
                          </a:solidFill>
                          <a:latin typeface="Times New Roman"/>
                          <a:ea typeface="Times New Roman"/>
                          <a:cs typeface="Times New Roman"/>
                        </a:rPr>
                        <a:t>Всього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solidFill>
                            <a:srgbClr val="000000"/>
                          </a:solidFill>
                          <a:latin typeface="Times New Roman"/>
                          <a:ea typeface="Times New Roman"/>
                          <a:cs typeface="Times New Roman"/>
                        </a:rPr>
                        <a:t>1819178</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27650" name="Rectangle 2"/>
          <p:cNvSpPr>
            <a:spLocks noChangeArrowheads="1"/>
          </p:cNvSpPr>
          <p:nvPr/>
        </p:nvSpPr>
        <p:spPr bwMode="auto">
          <a:xfrm>
            <a:off x="1475656" y="1958063"/>
            <a:ext cx="41399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Фінансовий план</a:t>
            </a:r>
            <a:endParaRPr kumimoji="0" lang="uk-UA" sz="240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268760"/>
            <a:ext cx="8229600" cy="1399032"/>
          </a:xfrm>
        </p:spPr>
        <p:txBody>
          <a:bodyPr>
            <a:normAutofit/>
          </a:bodyPr>
          <a:lstStyle/>
          <a:p>
            <a:r>
              <a:rPr lang="ru-RU" sz="4800" b="1" dirty="0" err="1" smtClean="0">
                <a:solidFill>
                  <a:schemeClr val="tx1"/>
                </a:solidFill>
              </a:rPr>
              <a:t>Дяку</a:t>
            </a:r>
            <a:r>
              <a:rPr lang="uk-UA" sz="4800" b="1" dirty="0" smtClean="0">
                <a:solidFill>
                  <a:schemeClr val="tx1"/>
                </a:solidFill>
              </a:rPr>
              <a:t>є</a:t>
            </a:r>
            <a:r>
              <a:rPr lang="ru-RU" sz="4800" b="1" dirty="0" smtClean="0">
                <a:solidFill>
                  <a:schemeClr val="tx1"/>
                </a:solidFill>
              </a:rPr>
              <a:t>мо за </a:t>
            </a:r>
            <a:r>
              <a:rPr lang="ru-RU" sz="4800" b="1" dirty="0" err="1" smtClean="0">
                <a:solidFill>
                  <a:schemeClr val="tx1"/>
                </a:solidFill>
              </a:rPr>
              <a:t>увагу</a:t>
            </a:r>
            <a:r>
              <a:rPr lang="ru-RU" sz="4800" b="1" dirty="0" smtClean="0">
                <a:solidFill>
                  <a:schemeClr val="tx1"/>
                </a:solidFill>
              </a:rPr>
              <a:t>!</a:t>
            </a:r>
            <a:endParaRPr lang="ru-RU" sz="4800" b="1" dirty="0">
              <a:solidFill>
                <a:schemeClr val="tx1"/>
              </a:solidFill>
            </a:endParaRPr>
          </a:p>
        </p:txBody>
      </p:sp>
      <p:pic>
        <p:nvPicPr>
          <p:cNvPr id="4" name="Рисунок 3" descr="images.jpg"/>
          <p:cNvPicPr>
            <a:picLocks noChangeAspect="1"/>
          </p:cNvPicPr>
          <p:nvPr/>
        </p:nvPicPr>
        <p:blipFill>
          <a:blip r:embed="rId2" cstate="print"/>
          <a:stretch>
            <a:fillRect/>
          </a:stretch>
        </p:blipFill>
        <p:spPr>
          <a:xfrm>
            <a:off x="5039544" y="3506933"/>
            <a:ext cx="4104456" cy="335106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nvGraphicFramePr>
        <p:xfrm>
          <a:off x="1604962" y="1945005"/>
          <a:ext cx="5934075" cy="2967990"/>
        </p:xfrm>
        <a:graphic>
          <a:graphicData uri="http://schemas.openxmlformats.org/drawingml/2006/table">
            <a:tbl>
              <a:tblPr/>
              <a:tblGrid>
                <a:gridCol w="2067560">
                  <a:extLst>
                    <a:ext uri="{9D8B030D-6E8A-4147-A177-3AD203B41FA5}">
                      <a16:colId xmlns:a16="http://schemas.microsoft.com/office/drawing/2014/main" val="20000"/>
                    </a:ext>
                  </a:extLst>
                </a:gridCol>
                <a:gridCol w="3866515">
                  <a:extLst>
                    <a:ext uri="{9D8B030D-6E8A-4147-A177-3AD203B41FA5}">
                      <a16:colId xmlns:a16="http://schemas.microsoft.com/office/drawing/2014/main" val="20001"/>
                    </a:ext>
                  </a:extLst>
                </a:gridCol>
              </a:tblGrid>
              <a:tr h="2967990">
                <a:tc>
                  <a:txBody>
                    <a:bodyPr/>
                    <a:lstStyle/>
                    <a:p>
                      <a:pPr algn="just">
                        <a:lnSpc>
                          <a:spcPct val="150000"/>
                        </a:lnSpc>
                        <a:spcAft>
                          <a:spcPts val="0"/>
                        </a:spcAft>
                      </a:pPr>
                      <a:r>
                        <a:rPr lang="uk-UA" sz="1400" dirty="0">
                          <a:solidFill>
                            <a:schemeClr val="bg1"/>
                          </a:solidFill>
                          <a:latin typeface="Times New Roman"/>
                          <a:ea typeface="Calibri"/>
                          <a:cs typeface="Times New Roman"/>
                        </a:rPr>
                        <a:t>Вид підприємства</a:t>
                      </a:r>
                      <a:endParaRPr lang="ru-RU" sz="1100" dirty="0">
                        <a:solidFill>
                          <a:schemeClr val="bg1"/>
                        </a:solidFill>
                        <a:latin typeface="Calibri"/>
                        <a:ea typeface="Calibri"/>
                        <a:cs typeface="Times New Roman"/>
                      </a:endParaRPr>
                    </a:p>
                    <a:p>
                      <a:pPr algn="just">
                        <a:lnSpc>
                          <a:spcPct val="150000"/>
                        </a:lnSpc>
                        <a:spcAft>
                          <a:spcPts val="0"/>
                        </a:spcAft>
                      </a:pPr>
                      <a:r>
                        <a:rPr lang="uk-UA" sz="1400" dirty="0">
                          <a:solidFill>
                            <a:schemeClr val="bg1"/>
                          </a:solidFill>
                          <a:latin typeface="Times New Roman"/>
                          <a:ea typeface="Calibri"/>
                          <a:cs typeface="Times New Roman"/>
                        </a:rPr>
                        <a:t>Назва підприємства</a:t>
                      </a:r>
                      <a:endParaRPr lang="ru-RU" sz="1100" dirty="0">
                        <a:solidFill>
                          <a:schemeClr val="bg1"/>
                        </a:solidFill>
                        <a:latin typeface="Calibri"/>
                        <a:ea typeface="Calibri"/>
                        <a:cs typeface="Times New Roman"/>
                      </a:endParaRPr>
                    </a:p>
                    <a:p>
                      <a:pPr algn="just">
                        <a:lnSpc>
                          <a:spcPct val="150000"/>
                        </a:lnSpc>
                        <a:spcAft>
                          <a:spcPts val="0"/>
                        </a:spcAft>
                      </a:pPr>
                      <a:r>
                        <a:rPr lang="uk-UA" sz="1400" dirty="0">
                          <a:solidFill>
                            <a:schemeClr val="bg1"/>
                          </a:solidFill>
                          <a:latin typeface="Times New Roman"/>
                          <a:ea typeface="Calibri"/>
                          <a:cs typeface="Times New Roman"/>
                        </a:rPr>
                        <a:t>Вид діяльності</a:t>
                      </a:r>
                      <a:endParaRPr lang="ru-RU" sz="1100" dirty="0">
                        <a:solidFill>
                          <a:schemeClr val="bg1"/>
                        </a:solidFill>
                        <a:latin typeface="Calibri"/>
                        <a:ea typeface="Calibri"/>
                        <a:cs typeface="Times New Roman"/>
                      </a:endParaRPr>
                    </a:p>
                    <a:p>
                      <a:pPr algn="just">
                        <a:lnSpc>
                          <a:spcPct val="150000"/>
                        </a:lnSpc>
                        <a:spcAft>
                          <a:spcPts val="0"/>
                        </a:spcAft>
                      </a:pPr>
                      <a:r>
                        <a:rPr lang="uk-UA" sz="1400" dirty="0">
                          <a:solidFill>
                            <a:schemeClr val="bg1"/>
                          </a:solidFill>
                          <a:latin typeface="Times New Roman"/>
                          <a:ea typeface="Calibri"/>
                          <a:cs typeface="Times New Roman"/>
                        </a:rPr>
                        <a:t>Форма власності</a:t>
                      </a:r>
                      <a:endParaRPr lang="ru-RU" sz="1100" dirty="0">
                        <a:solidFill>
                          <a:schemeClr val="bg1"/>
                        </a:solidFill>
                        <a:latin typeface="Calibri"/>
                        <a:ea typeface="Calibri"/>
                        <a:cs typeface="Times New Roman"/>
                      </a:endParaRPr>
                    </a:p>
                    <a:p>
                      <a:pPr algn="just">
                        <a:lnSpc>
                          <a:spcPct val="150000"/>
                        </a:lnSpc>
                        <a:spcAft>
                          <a:spcPts val="0"/>
                        </a:spcAft>
                      </a:pPr>
                      <a:r>
                        <a:rPr lang="uk-UA" sz="1400" dirty="0">
                          <a:solidFill>
                            <a:schemeClr val="bg1"/>
                          </a:solidFill>
                          <a:latin typeface="Times New Roman"/>
                          <a:ea typeface="Calibri"/>
                          <a:cs typeface="Times New Roman"/>
                        </a:rPr>
                        <a:t>Адреса підприємства</a:t>
                      </a:r>
                      <a:endParaRPr lang="ru-RU" sz="1100" dirty="0">
                        <a:solidFill>
                          <a:schemeClr val="bg1"/>
                        </a:solidFill>
                        <a:latin typeface="Calibri"/>
                        <a:ea typeface="Calibri"/>
                        <a:cs typeface="Times New Roman"/>
                      </a:endParaRPr>
                    </a:p>
                    <a:p>
                      <a:pPr algn="just">
                        <a:lnSpc>
                          <a:spcPct val="150000"/>
                        </a:lnSpc>
                        <a:spcAft>
                          <a:spcPts val="0"/>
                        </a:spcAft>
                      </a:pPr>
                      <a:r>
                        <a:rPr lang="uk-UA" sz="1400" dirty="0">
                          <a:solidFill>
                            <a:schemeClr val="bg1"/>
                          </a:solidFill>
                          <a:latin typeface="Times New Roman"/>
                          <a:ea typeface="Calibri"/>
                          <a:cs typeface="Times New Roman"/>
                        </a:rPr>
                        <a:t>Керівники підприємства</a:t>
                      </a:r>
                      <a:endParaRPr lang="ru-RU" sz="1100" dirty="0">
                        <a:solidFill>
                          <a:schemeClr val="bg1"/>
                        </a:solidFill>
                        <a:latin typeface="Calibri"/>
                        <a:ea typeface="Calibri"/>
                        <a:cs typeface="Times New Roman"/>
                      </a:endParaRPr>
                    </a:p>
                    <a:p>
                      <a:pPr algn="just">
                        <a:lnSpc>
                          <a:spcPct val="150000"/>
                        </a:lnSpc>
                        <a:spcAft>
                          <a:spcPts val="0"/>
                        </a:spcAft>
                      </a:pPr>
                      <a:r>
                        <a:rPr lang="uk-UA" sz="1400" dirty="0">
                          <a:solidFill>
                            <a:schemeClr val="bg1"/>
                          </a:solidFill>
                          <a:latin typeface="Times New Roman"/>
                          <a:ea typeface="Calibri"/>
                          <a:cs typeface="Times New Roman"/>
                        </a:rPr>
                        <a:t>Головний бухгалтер</a:t>
                      </a:r>
                      <a:endParaRPr lang="ru-RU" sz="11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1400" dirty="0">
                          <a:solidFill>
                            <a:schemeClr val="bg1"/>
                          </a:solidFill>
                          <a:latin typeface="Times New Roman"/>
                          <a:ea typeface="Calibri"/>
                          <a:cs typeface="Times New Roman"/>
                        </a:rPr>
                        <a:t>Підприємство громадського харчування</a:t>
                      </a:r>
                      <a:endParaRPr lang="ru-RU" sz="1100" dirty="0">
                        <a:solidFill>
                          <a:schemeClr val="bg1"/>
                        </a:solidFill>
                        <a:latin typeface="Calibri"/>
                        <a:ea typeface="Calibri"/>
                        <a:cs typeface="Times New Roman"/>
                      </a:endParaRPr>
                    </a:p>
                    <a:p>
                      <a:pPr>
                        <a:lnSpc>
                          <a:spcPct val="150000"/>
                        </a:lnSpc>
                        <a:spcAft>
                          <a:spcPts val="0"/>
                        </a:spcAft>
                      </a:pPr>
                      <a:r>
                        <a:rPr lang="uk-UA" sz="1400" dirty="0" smtClean="0">
                          <a:solidFill>
                            <a:schemeClr val="bg1"/>
                          </a:solidFill>
                          <a:latin typeface="Times New Roman"/>
                          <a:ea typeface="Calibri"/>
                          <a:cs typeface="Times New Roman"/>
                        </a:rPr>
                        <a:t>Ресторан </a:t>
                      </a:r>
                      <a:r>
                        <a:rPr lang="uk-UA" sz="1400" dirty="0">
                          <a:solidFill>
                            <a:schemeClr val="bg1"/>
                          </a:solidFill>
                          <a:latin typeface="Times New Roman"/>
                          <a:ea typeface="Calibri"/>
                          <a:cs typeface="Times New Roman"/>
                        </a:rPr>
                        <a:t>«</a:t>
                      </a:r>
                      <a:r>
                        <a:rPr lang="en-US" sz="1400" dirty="0">
                          <a:solidFill>
                            <a:schemeClr val="bg1"/>
                          </a:solidFill>
                          <a:latin typeface="Times New Roman"/>
                          <a:ea typeface="Calibri"/>
                          <a:cs typeface="Times New Roman"/>
                        </a:rPr>
                        <a:t>Out west</a:t>
                      </a:r>
                      <a:r>
                        <a:rPr lang="uk-UA" sz="1400" dirty="0" smtClean="0">
                          <a:solidFill>
                            <a:schemeClr val="bg1"/>
                          </a:solidFill>
                          <a:latin typeface="Times New Roman"/>
                          <a:ea typeface="Calibri"/>
                          <a:cs typeface="Times New Roman"/>
                        </a:rPr>
                        <a:t>»</a:t>
                      </a:r>
                      <a:endParaRPr lang="ru-RU" sz="1100" dirty="0">
                        <a:solidFill>
                          <a:schemeClr val="bg1"/>
                        </a:solidFill>
                        <a:latin typeface="Calibri"/>
                        <a:ea typeface="Calibri"/>
                        <a:cs typeface="Times New Roman"/>
                      </a:endParaRPr>
                    </a:p>
                    <a:p>
                      <a:pPr>
                        <a:lnSpc>
                          <a:spcPct val="150000"/>
                        </a:lnSpc>
                        <a:spcAft>
                          <a:spcPts val="0"/>
                        </a:spcAft>
                      </a:pPr>
                      <a:r>
                        <a:rPr lang="uk-UA" sz="1400" dirty="0">
                          <a:solidFill>
                            <a:schemeClr val="bg1"/>
                          </a:solidFill>
                          <a:latin typeface="Times New Roman"/>
                          <a:ea typeface="Calibri"/>
                          <a:cs typeface="Times New Roman"/>
                        </a:rPr>
                        <a:t>Надання послуг з громадського харчування</a:t>
                      </a:r>
                      <a:endParaRPr lang="ru-RU" sz="1100" dirty="0">
                        <a:solidFill>
                          <a:schemeClr val="bg1"/>
                        </a:solidFill>
                        <a:latin typeface="Calibri"/>
                        <a:ea typeface="Calibri"/>
                        <a:cs typeface="Times New Roman"/>
                      </a:endParaRPr>
                    </a:p>
                    <a:p>
                      <a:pPr>
                        <a:lnSpc>
                          <a:spcPct val="150000"/>
                        </a:lnSpc>
                        <a:spcAft>
                          <a:spcPts val="0"/>
                        </a:spcAft>
                      </a:pPr>
                      <a:r>
                        <a:rPr lang="uk-UA" sz="1400" dirty="0">
                          <a:solidFill>
                            <a:schemeClr val="bg1"/>
                          </a:solidFill>
                          <a:latin typeface="Times New Roman"/>
                          <a:ea typeface="Calibri"/>
                          <a:cs typeface="Times New Roman"/>
                        </a:rPr>
                        <a:t>Колективна</a:t>
                      </a:r>
                      <a:endParaRPr lang="ru-RU" sz="1100" dirty="0">
                        <a:solidFill>
                          <a:schemeClr val="bg1"/>
                        </a:solidFill>
                        <a:latin typeface="Calibri"/>
                        <a:ea typeface="Calibri"/>
                        <a:cs typeface="Times New Roman"/>
                      </a:endParaRPr>
                    </a:p>
                    <a:p>
                      <a:pPr>
                        <a:lnSpc>
                          <a:spcPct val="150000"/>
                        </a:lnSpc>
                        <a:spcAft>
                          <a:spcPts val="0"/>
                        </a:spcAft>
                      </a:pPr>
                      <a:r>
                        <a:rPr lang="ru-RU" sz="1400" dirty="0">
                          <a:solidFill>
                            <a:schemeClr val="bg1"/>
                          </a:solidFill>
                          <a:latin typeface="Times New Roman"/>
                          <a:ea typeface="Calibri"/>
                          <a:cs typeface="Times New Roman"/>
                        </a:rPr>
                        <a:t>Проспект </a:t>
                      </a:r>
                      <a:r>
                        <a:rPr lang="ru-RU" sz="1400" dirty="0" err="1">
                          <a:solidFill>
                            <a:schemeClr val="bg1"/>
                          </a:solidFill>
                          <a:latin typeface="Times New Roman"/>
                          <a:ea typeface="Calibri"/>
                          <a:cs typeface="Times New Roman"/>
                        </a:rPr>
                        <a:t>Соборний</a:t>
                      </a:r>
                      <a:r>
                        <a:rPr lang="ru-RU" sz="1400" dirty="0">
                          <a:solidFill>
                            <a:schemeClr val="bg1"/>
                          </a:solidFill>
                          <a:latin typeface="Times New Roman"/>
                          <a:ea typeface="Calibri"/>
                          <a:cs typeface="Times New Roman"/>
                        </a:rPr>
                        <a:t> 170, м. Запор</a:t>
                      </a:r>
                      <a:r>
                        <a:rPr lang="uk-UA" sz="1400" dirty="0">
                          <a:solidFill>
                            <a:schemeClr val="bg1"/>
                          </a:solidFill>
                          <a:latin typeface="Times New Roman"/>
                          <a:ea typeface="Calibri"/>
                          <a:cs typeface="Times New Roman"/>
                        </a:rPr>
                        <a:t>і</a:t>
                      </a:r>
                      <a:r>
                        <a:rPr lang="ru-RU" sz="1400" dirty="0" err="1">
                          <a:solidFill>
                            <a:schemeClr val="bg1"/>
                          </a:solidFill>
                          <a:latin typeface="Times New Roman"/>
                          <a:ea typeface="Calibri"/>
                          <a:cs typeface="Times New Roman"/>
                        </a:rPr>
                        <a:t>жжя</a:t>
                      </a:r>
                      <a:endParaRPr lang="ru-RU" sz="1100" dirty="0">
                        <a:solidFill>
                          <a:schemeClr val="bg1"/>
                        </a:solidFill>
                        <a:latin typeface="Calibri"/>
                        <a:ea typeface="Calibri"/>
                        <a:cs typeface="Times New Roman"/>
                      </a:endParaRPr>
                    </a:p>
                    <a:p>
                      <a:pPr>
                        <a:lnSpc>
                          <a:spcPct val="150000"/>
                        </a:lnSpc>
                        <a:spcAft>
                          <a:spcPts val="0"/>
                        </a:spcAft>
                      </a:pPr>
                      <a:r>
                        <a:rPr lang="uk-UA" sz="1400" dirty="0">
                          <a:solidFill>
                            <a:schemeClr val="bg1"/>
                          </a:solidFill>
                          <a:latin typeface="Times New Roman"/>
                          <a:ea typeface="Calibri"/>
                          <a:cs typeface="Times New Roman"/>
                        </a:rPr>
                        <a:t>Лоцман Богдан Віталійович, </a:t>
                      </a:r>
                      <a:r>
                        <a:rPr lang="uk-UA" sz="1400" dirty="0" err="1">
                          <a:solidFill>
                            <a:schemeClr val="bg1"/>
                          </a:solidFill>
                          <a:latin typeface="Times New Roman"/>
                          <a:ea typeface="Calibri"/>
                          <a:cs typeface="Times New Roman"/>
                        </a:rPr>
                        <a:t>Плотникова</a:t>
                      </a:r>
                      <a:r>
                        <a:rPr lang="uk-UA" sz="1400" dirty="0">
                          <a:solidFill>
                            <a:schemeClr val="bg1"/>
                          </a:solidFill>
                          <a:latin typeface="Times New Roman"/>
                          <a:ea typeface="Calibri"/>
                          <a:cs typeface="Times New Roman"/>
                        </a:rPr>
                        <a:t> Валерія Євгенівна</a:t>
                      </a:r>
                      <a:endParaRPr lang="ru-RU" sz="1100" dirty="0">
                        <a:solidFill>
                          <a:schemeClr val="bg1"/>
                        </a:solidFill>
                        <a:latin typeface="Calibri"/>
                        <a:ea typeface="Calibri"/>
                        <a:cs typeface="Times New Roman"/>
                      </a:endParaRPr>
                    </a:p>
                    <a:p>
                      <a:pPr>
                        <a:lnSpc>
                          <a:spcPct val="150000"/>
                        </a:lnSpc>
                        <a:spcAft>
                          <a:spcPts val="0"/>
                        </a:spcAft>
                      </a:pPr>
                      <a:r>
                        <a:rPr lang="uk-UA" sz="1400" dirty="0">
                          <a:solidFill>
                            <a:schemeClr val="bg1"/>
                          </a:solidFill>
                          <a:latin typeface="Times New Roman"/>
                          <a:ea typeface="Calibri"/>
                          <a:cs typeface="Times New Roman"/>
                        </a:rPr>
                        <a:t>Журавльов Ілля Олегович</a:t>
                      </a:r>
                      <a:endParaRPr lang="ru-RU" sz="11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Прямоугольник 7"/>
          <p:cNvSpPr/>
          <p:nvPr/>
        </p:nvSpPr>
        <p:spPr>
          <a:xfrm>
            <a:off x="2987824" y="908720"/>
            <a:ext cx="3672408" cy="587148"/>
          </a:xfrm>
          <a:prstGeom prst="rect">
            <a:avLst/>
          </a:prstGeom>
        </p:spPr>
        <p:txBody>
          <a:bodyPr wrap="square">
            <a:spAutoFit/>
          </a:bodyPr>
          <a:lstStyle/>
          <a:p>
            <a:pPr>
              <a:lnSpc>
                <a:spcPct val="150000"/>
              </a:lnSpc>
              <a:spcAft>
                <a:spcPts val="0"/>
              </a:spcAft>
            </a:pPr>
            <a:r>
              <a:rPr lang="uk-UA" sz="2400" b="1" dirty="0" smtClean="0">
                <a:solidFill>
                  <a:schemeClr val="bg1"/>
                </a:solidFill>
                <a:latin typeface="Times New Roman"/>
                <a:ea typeface="Calibri"/>
                <a:cs typeface="Times New Roman"/>
              </a:rPr>
              <a:t>Ресторан «</a:t>
            </a:r>
            <a:r>
              <a:rPr lang="en-US" sz="2400" b="1" dirty="0" smtClean="0">
                <a:solidFill>
                  <a:schemeClr val="bg1"/>
                </a:solidFill>
                <a:latin typeface="Times New Roman"/>
                <a:ea typeface="Calibri"/>
                <a:cs typeface="Times New Roman"/>
              </a:rPr>
              <a:t>OUT WEST</a:t>
            </a:r>
            <a:r>
              <a:rPr lang="uk-UA" sz="2400" b="1" dirty="0" smtClean="0">
                <a:solidFill>
                  <a:schemeClr val="bg1"/>
                </a:solidFill>
                <a:latin typeface="Times New Roman"/>
                <a:ea typeface="Calibri"/>
                <a:cs typeface="Times New Roman"/>
              </a:rPr>
              <a:t>»</a:t>
            </a:r>
            <a:endParaRPr lang="ru-RU" b="1" dirty="0">
              <a:solidFill>
                <a:schemeClr val="bg1"/>
              </a:solidFill>
              <a:latin typeface="Calibri"/>
              <a:ea typeface="Calibri"/>
              <a:cs typeface="Times New Roman"/>
            </a:endParaRPr>
          </a:p>
        </p:txBody>
      </p:sp>
      <p:pic>
        <p:nvPicPr>
          <p:cNvPr id="9" name="Рисунок 8" descr="Без названия (1).jpg"/>
          <p:cNvPicPr>
            <a:picLocks noChangeAspect="1"/>
          </p:cNvPicPr>
          <p:nvPr/>
        </p:nvPicPr>
        <p:blipFill>
          <a:blip r:embed="rId2" cstate="print"/>
          <a:stretch>
            <a:fillRect/>
          </a:stretch>
        </p:blipFill>
        <p:spPr>
          <a:xfrm>
            <a:off x="7803232" y="0"/>
            <a:ext cx="1340768" cy="13407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323528" y="836712"/>
            <a:ext cx="3888432"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41" name="Rectangle 1"/>
          <p:cNvSpPr>
            <a:spLocks noChangeArrowheads="1"/>
          </p:cNvSpPr>
          <p:nvPr/>
        </p:nvSpPr>
        <p:spPr bwMode="auto">
          <a:xfrm>
            <a:off x="1403648" y="116632"/>
            <a:ext cx="6398035"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bmk="_Toc34501230">
                <a:ln>
                  <a:noFill/>
                </a:ln>
                <a:solidFill>
                  <a:srgbClr val="000000"/>
                </a:solidFill>
                <a:effectLst/>
                <a:latin typeface="Times New Roman" pitchFamily="18" charset="0"/>
                <a:ea typeface="Times New Roman" pitchFamily="18" charset="0"/>
                <a:cs typeface="Times New Roman" pitchFamily="18" charset="0"/>
              </a:rPr>
              <a:t>1.Суть проекту та характеристика продукції</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467544" y="836712"/>
            <a:ext cx="3672408" cy="2554545"/>
          </a:xfrm>
          <a:prstGeom prst="rect">
            <a:avLst/>
          </a:prstGeom>
          <a:noFill/>
        </p:spPr>
        <p:txBody>
          <a:bodyPr wrap="square" rtlCol="0">
            <a:spAutoFit/>
          </a:bodyPr>
          <a:lstStyle/>
          <a:p>
            <a:pPr>
              <a:buClr>
                <a:schemeClr val="bg1"/>
              </a:buClr>
              <a:buFont typeface="Wingdings" pitchFamily="2" charset="2"/>
              <a:buChar char="q"/>
            </a:pPr>
            <a:r>
              <a:rPr lang="ru-RU" sz="1600" dirty="0" smtClean="0"/>
              <a:t> </a:t>
            </a:r>
            <a:r>
              <a:rPr lang="ru-RU" sz="1600" dirty="0" smtClean="0">
                <a:solidFill>
                  <a:schemeClr val="bg1"/>
                </a:solidFill>
              </a:rPr>
              <a:t>ТОВ « </a:t>
            </a:r>
            <a:r>
              <a:rPr lang="en-US" sz="1600" dirty="0" smtClean="0">
                <a:solidFill>
                  <a:schemeClr val="bg1"/>
                </a:solidFill>
              </a:rPr>
              <a:t>OUT WEST</a:t>
            </a:r>
            <a:r>
              <a:rPr lang="ru-RU" sz="1600" dirty="0" smtClean="0">
                <a:solidFill>
                  <a:schemeClr val="bg1"/>
                </a:solidFill>
              </a:rPr>
              <a:t>» </a:t>
            </a:r>
            <a:r>
              <a:rPr lang="uk-UA" sz="1600" dirty="0" smtClean="0">
                <a:solidFill>
                  <a:schemeClr val="bg1"/>
                </a:solidFill>
              </a:rPr>
              <a:t>відноситься до галузі громадського харчування;</a:t>
            </a:r>
          </a:p>
          <a:p>
            <a:pPr>
              <a:buClr>
                <a:schemeClr val="bg1"/>
              </a:buClr>
              <a:buFont typeface="Wingdings" pitchFamily="2" charset="2"/>
              <a:buChar char="q"/>
            </a:pPr>
            <a:r>
              <a:rPr lang="uk-UA" sz="1600" dirty="0" smtClean="0">
                <a:solidFill>
                  <a:schemeClr val="bg1"/>
                </a:solidFill>
              </a:rPr>
              <a:t>Продукція та послуги, які пропонуються споживачам, відповідають кращим традиціям європейського громадського харчування;</a:t>
            </a:r>
          </a:p>
          <a:p>
            <a:pPr>
              <a:buClr>
                <a:schemeClr val="bg1"/>
              </a:buClr>
              <a:buFont typeface="Wingdings" pitchFamily="2" charset="2"/>
              <a:buChar char="q"/>
            </a:pPr>
            <a:r>
              <a:rPr lang="uk-UA" sz="1600" dirty="0" smtClean="0">
                <a:solidFill>
                  <a:schemeClr val="bg1"/>
                </a:solidFill>
              </a:rPr>
              <a:t>Ресторан </a:t>
            </a:r>
            <a:r>
              <a:rPr lang="uk-UA" sz="1600" dirty="0" err="1" smtClean="0">
                <a:solidFill>
                  <a:schemeClr val="bg1"/>
                </a:solidFill>
              </a:rPr>
              <a:t>“Назва”</a:t>
            </a:r>
            <a:r>
              <a:rPr lang="uk-UA" sz="1600" dirty="0" smtClean="0">
                <a:solidFill>
                  <a:schemeClr val="bg1"/>
                </a:solidFill>
              </a:rPr>
              <a:t> відноситься до підприємств громадського харчування вищої категорії;</a:t>
            </a:r>
          </a:p>
        </p:txBody>
      </p:sp>
      <p:sp>
        <p:nvSpPr>
          <p:cNvPr id="8" name="Скругленный прямоугольник 7"/>
          <p:cNvSpPr/>
          <p:nvPr/>
        </p:nvSpPr>
        <p:spPr>
          <a:xfrm>
            <a:off x="755576" y="3645024"/>
            <a:ext cx="8136904" cy="2952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bg1"/>
              </a:buClr>
              <a:buFont typeface="Wingdings" pitchFamily="2" charset="2"/>
              <a:buChar char="q"/>
            </a:pPr>
            <a:endParaRPr lang="uk-UA" sz="1600" dirty="0" smtClean="0"/>
          </a:p>
          <a:p>
            <a:pPr>
              <a:buClr>
                <a:schemeClr val="bg1"/>
              </a:buClr>
              <a:buFont typeface="Wingdings" pitchFamily="2" charset="2"/>
              <a:buChar char="q"/>
            </a:pPr>
            <a:endParaRPr lang="uk-UA" sz="1600" dirty="0" smtClean="0"/>
          </a:p>
          <a:p>
            <a:pPr>
              <a:buClr>
                <a:schemeClr val="bg1"/>
              </a:buClr>
              <a:buFont typeface="Wingdings" pitchFamily="2" charset="2"/>
              <a:buChar char="q"/>
            </a:pPr>
            <a:r>
              <a:rPr lang="uk-UA" sz="1600" dirty="0" smtClean="0">
                <a:solidFill>
                  <a:schemeClr val="bg1"/>
                </a:solidFill>
              </a:rPr>
              <a:t>Підприємство займає площу 210 м2;</a:t>
            </a:r>
          </a:p>
          <a:p>
            <a:pPr>
              <a:buClr>
                <a:schemeClr val="bg1"/>
              </a:buClr>
              <a:buFont typeface="Wingdings" pitchFamily="2" charset="2"/>
              <a:buChar char="q"/>
            </a:pPr>
            <a:r>
              <a:rPr lang="uk-UA" sz="1600" dirty="0" smtClean="0">
                <a:solidFill>
                  <a:schemeClr val="bg1"/>
                </a:solidFill>
              </a:rPr>
              <a:t>В 1 залі ресторану розташовано 5 столиків, кожен з них розрахований на 6 місць.</a:t>
            </a:r>
          </a:p>
          <a:p>
            <a:pPr>
              <a:buClr>
                <a:schemeClr val="bg1"/>
              </a:buClr>
              <a:buFont typeface="Wingdings" pitchFamily="2" charset="2"/>
              <a:buChar char="q"/>
            </a:pPr>
            <a:r>
              <a:rPr lang="uk-UA" sz="1600" dirty="0" smtClean="0">
                <a:solidFill>
                  <a:schemeClr val="bg1"/>
                </a:solidFill>
              </a:rPr>
              <a:t>2-й зал розрахований на одночасне обслуговування 60 осіб. В залі знаходиться 10 столиків на 6 місць;</a:t>
            </a:r>
          </a:p>
          <a:p>
            <a:pPr>
              <a:buClr>
                <a:schemeClr val="bg1"/>
              </a:buClr>
              <a:buFont typeface="Wingdings" pitchFamily="2" charset="2"/>
              <a:buChar char="q"/>
            </a:pPr>
            <a:r>
              <a:rPr lang="uk-UA" sz="1600" dirty="0" smtClean="0">
                <a:solidFill>
                  <a:schemeClr val="bg1"/>
                </a:solidFill>
              </a:rPr>
              <a:t>До виробничих цехів обладнання ресторану належать: </a:t>
            </a:r>
            <a:r>
              <a:rPr lang="uk-UA" sz="1600" dirty="0" err="1" smtClean="0">
                <a:solidFill>
                  <a:schemeClr val="bg1"/>
                </a:solidFill>
              </a:rPr>
              <a:t>заготівелний</a:t>
            </a:r>
            <a:r>
              <a:rPr lang="uk-UA" sz="1600" dirty="0" smtClean="0">
                <a:solidFill>
                  <a:schemeClr val="bg1"/>
                </a:solidFill>
              </a:rPr>
              <a:t> та один </a:t>
            </a:r>
            <a:r>
              <a:rPr lang="uk-UA" sz="1600" dirty="0" err="1" smtClean="0">
                <a:solidFill>
                  <a:schemeClr val="bg1"/>
                </a:solidFill>
              </a:rPr>
              <a:t>доготівельний</a:t>
            </a:r>
            <a:r>
              <a:rPr lang="uk-UA" sz="1600" dirty="0" smtClean="0">
                <a:solidFill>
                  <a:schemeClr val="bg1"/>
                </a:solidFill>
              </a:rPr>
              <a:t> цех, посудомийня;</a:t>
            </a:r>
          </a:p>
          <a:p>
            <a:pPr>
              <a:buClr>
                <a:schemeClr val="bg1"/>
              </a:buClr>
              <a:buFont typeface="Wingdings" pitchFamily="2" charset="2"/>
              <a:buChar char="q"/>
            </a:pPr>
            <a:r>
              <a:rPr lang="uk-UA" sz="1600" dirty="0" smtClean="0">
                <a:solidFill>
                  <a:schemeClr val="bg1"/>
                </a:solidFill>
              </a:rPr>
              <a:t>Меню ресторану пропонує 35 – 40 страв власного виробництва та різноманітні покупні товари (близько 100 найменувань);</a:t>
            </a:r>
          </a:p>
          <a:p>
            <a:pPr>
              <a:buClr>
                <a:schemeClr val="bg1"/>
              </a:buClr>
              <a:buFont typeface="Wingdings" pitchFamily="2" charset="2"/>
              <a:buChar char="q"/>
            </a:pPr>
            <a:r>
              <a:rPr lang="uk-UA" sz="1600" dirty="0" smtClean="0">
                <a:solidFill>
                  <a:schemeClr val="bg1"/>
                </a:solidFill>
              </a:rPr>
              <a:t>Меню складається як зі страв європейської кухні, так і зі страв національної кухні;</a:t>
            </a:r>
          </a:p>
          <a:p>
            <a:pPr>
              <a:buClr>
                <a:schemeClr val="bg1"/>
              </a:buClr>
              <a:buFont typeface="Wingdings" pitchFamily="2" charset="2"/>
              <a:buChar char="q"/>
            </a:pPr>
            <a:r>
              <a:rPr lang="uk-UA" sz="1600" dirty="0" smtClean="0">
                <a:solidFill>
                  <a:schemeClr val="bg1"/>
                </a:solidFill>
              </a:rPr>
              <a:t>В ресторані застосовується індивідуальна форма обслуговування.</a:t>
            </a:r>
            <a:endParaRPr lang="ru-RU" sz="1600" dirty="0" smtClean="0">
              <a:solidFill>
                <a:schemeClr val="bg1"/>
              </a:solidFill>
            </a:endParaRPr>
          </a:p>
          <a:p>
            <a:pPr>
              <a:buClr>
                <a:schemeClr val="bg1"/>
              </a:buClr>
              <a:buFont typeface="Wingdings" pitchFamily="2" charset="2"/>
              <a:buChar char="q"/>
            </a:pPr>
            <a:endParaRPr lang="uk-UA" dirty="0" smtClean="0"/>
          </a:p>
          <a:p>
            <a:pPr>
              <a:buClr>
                <a:schemeClr val="bg1"/>
              </a:buClr>
              <a:buFont typeface="Wingdings" pitchFamily="2" charset="2"/>
              <a:buChar char="q"/>
            </a:pPr>
            <a:endParaRPr lang="ru-RU"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843808" y="260648"/>
            <a:ext cx="3497817"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Оцінка ринку збуту</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Рисунок 9" descr="5930368753.jpg"/>
          <p:cNvPicPr>
            <a:picLocks noChangeAspect="1"/>
          </p:cNvPicPr>
          <p:nvPr/>
        </p:nvPicPr>
        <p:blipFill>
          <a:blip r:embed="rId2" cstate="print"/>
          <a:stretch>
            <a:fillRect/>
          </a:stretch>
        </p:blipFill>
        <p:spPr>
          <a:xfrm>
            <a:off x="0" y="5588185"/>
            <a:ext cx="1907704" cy="1269815"/>
          </a:xfrm>
          <a:prstGeom prst="rect">
            <a:avLst/>
          </a:prstGeom>
        </p:spPr>
      </p:pic>
      <p:sp>
        <p:nvSpPr>
          <p:cNvPr id="9220" name="Rectangle 4"/>
          <p:cNvSpPr>
            <a:spLocks noChangeArrowheads="1"/>
          </p:cNvSpPr>
          <p:nvPr/>
        </p:nvSpPr>
        <p:spPr bwMode="auto">
          <a:xfrm>
            <a:off x="0" y="126876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Ринок споживачів ресторану та бару можна охарактеризувати таким чином:</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за віком: від 18 років і старші;</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за рівнем доходів: від 3500 грн. на місяць і вище;</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за фахом: бізнесмени, робітники, службовці;</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за потребами: послуги громадського харчування; зацікавленість в організації якісного відпочинку.</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Таблица 10"/>
          <p:cNvGraphicFramePr>
            <a:graphicFrameLocks noGrp="1"/>
          </p:cNvGraphicFramePr>
          <p:nvPr/>
        </p:nvGraphicFramePr>
        <p:xfrm>
          <a:off x="1601470" y="2363152"/>
          <a:ext cx="5941060" cy="2131696"/>
        </p:xfrm>
        <a:graphic>
          <a:graphicData uri="http://schemas.openxmlformats.org/drawingml/2006/table">
            <a:tbl>
              <a:tblPr/>
              <a:tblGrid>
                <a:gridCol w="2340610">
                  <a:extLst>
                    <a:ext uri="{9D8B030D-6E8A-4147-A177-3AD203B41FA5}">
                      <a16:colId xmlns:a16="http://schemas.microsoft.com/office/drawing/2014/main" val="20000"/>
                    </a:ext>
                  </a:extLst>
                </a:gridCol>
                <a:gridCol w="153035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81000">
                <a:tc>
                  <a:txBody>
                    <a:bodyPr/>
                    <a:lstStyle/>
                    <a:p>
                      <a:pPr>
                        <a:lnSpc>
                          <a:spcPct val="107000"/>
                        </a:lnSpc>
                        <a:spcAft>
                          <a:spcPts val="0"/>
                        </a:spcAft>
                      </a:pPr>
                      <a:r>
                        <a:rPr lang="ru-RU" sz="1400" dirty="0" err="1">
                          <a:solidFill>
                            <a:srgbClr val="000000"/>
                          </a:solidFill>
                          <a:latin typeface="Times New Roman"/>
                          <a:ea typeface="Times New Roman"/>
                          <a:cs typeface="Times New Roman"/>
                        </a:rPr>
                        <a:t>Джерело</a:t>
                      </a:r>
                      <a:r>
                        <a:rPr lang="ru-RU" sz="1400" dirty="0">
                          <a:solidFill>
                            <a:srgbClr val="000000"/>
                          </a:solidFill>
                          <a:latin typeface="Times New Roman"/>
                          <a:ea typeface="Times New Roman"/>
                          <a:cs typeface="Times New Roman"/>
                        </a:rPr>
                        <a:t> </a:t>
                      </a:r>
                      <a:r>
                        <a:rPr lang="ru-RU" sz="1400" dirty="0" err="1">
                          <a:solidFill>
                            <a:srgbClr val="000000"/>
                          </a:solidFill>
                          <a:latin typeface="Times New Roman"/>
                          <a:ea typeface="Times New Roman"/>
                          <a:cs typeface="Times New Roman"/>
                        </a:rPr>
                        <a:t>попиту</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Всього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Входять до цільового ринку ресторану та бару</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2000">
                <a:tc>
                  <a:txBody>
                    <a:bodyPr/>
                    <a:lstStyle/>
                    <a:p>
                      <a:pPr>
                        <a:lnSpc>
                          <a:spcPct val="107000"/>
                        </a:lnSpc>
                        <a:spcAft>
                          <a:spcPts val="0"/>
                        </a:spcAft>
                      </a:pPr>
                      <a:r>
                        <a:rPr lang="ru-RU" sz="1400">
                          <a:solidFill>
                            <a:srgbClr val="000000"/>
                          </a:solidFill>
                          <a:latin typeface="Times New Roman"/>
                          <a:ea typeface="Times New Roman"/>
                          <a:cs typeface="Times New Roman"/>
                        </a:rPr>
                        <a:t>Робітники та службовці найближчих адміністративних будівель</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solidFill>
                            <a:srgbClr val="000000"/>
                          </a:solidFill>
                          <a:latin typeface="Times New Roman"/>
                          <a:ea typeface="Times New Roman"/>
                          <a:cs typeface="Times New Roman"/>
                        </a:rPr>
                        <a:t>8000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solidFill>
                            <a:srgbClr val="000000"/>
                          </a:solidFill>
                          <a:latin typeface="Times New Roman"/>
                          <a:ea typeface="Times New Roman"/>
                          <a:cs typeface="Times New Roman"/>
                        </a:rPr>
                        <a:t>700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nSpc>
                          <a:spcPct val="107000"/>
                        </a:lnSpc>
                        <a:spcAft>
                          <a:spcPts val="0"/>
                        </a:spcAft>
                      </a:pPr>
                      <a:r>
                        <a:rPr lang="ru-RU" sz="1400">
                          <a:solidFill>
                            <a:srgbClr val="000000"/>
                          </a:solidFill>
                          <a:latin typeface="Times New Roman"/>
                          <a:ea typeface="Times New Roman"/>
                          <a:cs typeface="Times New Roman"/>
                        </a:rPr>
                        <a:t>Приїжджі до району в справах бізнесу</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solidFill>
                            <a:srgbClr val="000000"/>
                          </a:solidFill>
                          <a:latin typeface="Times New Roman"/>
                          <a:ea typeface="Times New Roman"/>
                          <a:cs typeface="Times New Roman"/>
                        </a:rPr>
                        <a:t>700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solidFill>
                            <a:srgbClr val="000000"/>
                          </a:solidFill>
                          <a:latin typeface="Times New Roman"/>
                          <a:ea typeface="Times New Roman"/>
                          <a:cs typeface="Times New Roman"/>
                        </a:rPr>
                        <a:t>700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Місцеве населення</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solidFill>
                            <a:srgbClr val="000000"/>
                          </a:solidFill>
                          <a:latin typeface="Times New Roman"/>
                          <a:ea typeface="Times New Roman"/>
                          <a:cs typeface="Times New Roman"/>
                        </a:rPr>
                        <a:t>20000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solidFill>
                            <a:srgbClr val="000000"/>
                          </a:solidFill>
                          <a:latin typeface="Times New Roman"/>
                          <a:ea typeface="Times New Roman"/>
                          <a:cs typeface="Times New Roman"/>
                        </a:rPr>
                        <a:t>1500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nSpc>
                          <a:spcPct val="107000"/>
                        </a:lnSpc>
                        <a:spcAft>
                          <a:spcPts val="0"/>
                        </a:spcAft>
                      </a:pPr>
                      <a:r>
                        <a:rPr lang="ru-RU" sz="1400">
                          <a:solidFill>
                            <a:srgbClr val="000000"/>
                          </a:solidFill>
                          <a:latin typeface="Times New Roman"/>
                          <a:ea typeface="Times New Roman"/>
                          <a:cs typeface="Times New Roman"/>
                        </a:rPr>
                        <a:t>Разом</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solidFill>
                            <a:srgbClr val="000000"/>
                          </a:solidFill>
                          <a:latin typeface="Times New Roman"/>
                          <a:ea typeface="Times New Roman"/>
                          <a:cs typeface="Times New Roman"/>
                        </a:rPr>
                        <a:t>28700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solidFill>
                            <a:srgbClr val="000000"/>
                          </a:solidFill>
                          <a:latin typeface="Times New Roman"/>
                          <a:ea typeface="Times New Roman"/>
                          <a:cs typeface="Times New Roman"/>
                        </a:rPr>
                        <a:t>2900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 name="TextBox 11"/>
          <p:cNvSpPr txBox="1"/>
          <p:nvPr/>
        </p:nvSpPr>
        <p:spPr>
          <a:xfrm>
            <a:off x="1691680" y="4653136"/>
            <a:ext cx="5760640" cy="923330"/>
          </a:xfrm>
          <a:prstGeom prst="rect">
            <a:avLst/>
          </a:prstGeom>
          <a:noFill/>
        </p:spPr>
        <p:txBody>
          <a:bodyPr wrap="square" rtlCol="0">
            <a:spAutoFit/>
          </a:bodyPr>
          <a:lstStyle/>
          <a:p>
            <a:r>
              <a:rPr lang="uk-UA" dirty="0" smtClean="0">
                <a:solidFill>
                  <a:schemeClr val="bg1"/>
                </a:solidFill>
              </a:rPr>
              <a:t>Розрахунок кількості потенційних споживачів ресторану „</a:t>
            </a:r>
            <a:r>
              <a:rPr lang="en-US" dirty="0" smtClean="0">
                <a:solidFill>
                  <a:schemeClr val="bg1"/>
                </a:solidFill>
              </a:rPr>
              <a:t>OUT WEST</a:t>
            </a:r>
            <a:r>
              <a:rPr lang="uk-UA" dirty="0" smtClean="0">
                <a:solidFill>
                  <a:schemeClr val="bg1"/>
                </a:solidFill>
              </a:rPr>
              <a:t>”</a:t>
            </a:r>
            <a:endParaRPr lang="ru-RU" dirty="0" smtClean="0">
              <a:solidFill>
                <a:schemeClr val="bg1"/>
              </a:solidFill>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611560" y="5380672"/>
            <a:ext cx="4968552" cy="369332"/>
          </a:xfrm>
          <a:prstGeom prst="rect">
            <a:avLst/>
          </a:prstGeom>
        </p:spPr>
        <p:txBody>
          <a:bodyPr wrap="square">
            <a:spAutoFit/>
          </a:bodyPr>
          <a:lstStyle/>
          <a:p>
            <a:r>
              <a:rPr lang="ru-RU" dirty="0" smtClean="0">
                <a:solidFill>
                  <a:schemeClr val="bg1"/>
                </a:solidFill>
              </a:rPr>
              <a:t> </a:t>
            </a:r>
          </a:p>
        </p:txBody>
      </p:sp>
      <p:sp>
        <p:nvSpPr>
          <p:cNvPr id="8193" name="Rectangle 1"/>
          <p:cNvSpPr>
            <a:spLocks noChangeArrowheads="1"/>
          </p:cNvSpPr>
          <p:nvPr/>
        </p:nvSpPr>
        <p:spPr bwMode="auto">
          <a:xfrm>
            <a:off x="1979712" y="260648"/>
            <a:ext cx="5040098"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a:t>
            </a:r>
            <a:r>
              <a:rPr kumimoji="0" lang="uk-UA" sz="2400" b="1"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Аналіз конкурентоспроможності</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8" name="Таблица 17"/>
          <p:cNvGraphicFramePr>
            <a:graphicFrameLocks noGrp="1"/>
          </p:cNvGraphicFramePr>
          <p:nvPr/>
        </p:nvGraphicFramePr>
        <p:xfrm>
          <a:off x="0" y="3701875"/>
          <a:ext cx="4320479" cy="3156125"/>
        </p:xfrm>
        <a:graphic>
          <a:graphicData uri="http://schemas.openxmlformats.org/drawingml/2006/table">
            <a:tbl>
              <a:tblPr/>
              <a:tblGrid>
                <a:gridCol w="866414">
                  <a:extLst>
                    <a:ext uri="{9D8B030D-6E8A-4147-A177-3AD203B41FA5}">
                      <a16:colId xmlns:a16="http://schemas.microsoft.com/office/drawing/2014/main" val="20000"/>
                    </a:ext>
                  </a:extLst>
                </a:gridCol>
                <a:gridCol w="397107">
                  <a:extLst>
                    <a:ext uri="{9D8B030D-6E8A-4147-A177-3AD203B41FA5}">
                      <a16:colId xmlns:a16="http://schemas.microsoft.com/office/drawing/2014/main" val="20001"/>
                    </a:ext>
                  </a:extLst>
                </a:gridCol>
                <a:gridCol w="1528479">
                  <a:extLst>
                    <a:ext uri="{9D8B030D-6E8A-4147-A177-3AD203B41FA5}">
                      <a16:colId xmlns:a16="http://schemas.microsoft.com/office/drawing/2014/main" val="20002"/>
                    </a:ext>
                  </a:extLst>
                </a:gridCol>
                <a:gridCol w="1528479">
                  <a:extLst>
                    <a:ext uri="{9D8B030D-6E8A-4147-A177-3AD203B41FA5}">
                      <a16:colId xmlns:a16="http://schemas.microsoft.com/office/drawing/2014/main" val="20003"/>
                    </a:ext>
                  </a:extLst>
                </a:gridCol>
              </a:tblGrid>
              <a:tr h="42647">
                <a:tc rowSpan="2">
                  <a:txBody>
                    <a:bodyPr/>
                    <a:lstStyle/>
                    <a:p>
                      <a:pPr>
                        <a:lnSpc>
                          <a:spcPct val="107000"/>
                        </a:lnSpc>
                        <a:spcAft>
                          <a:spcPts val="0"/>
                        </a:spcAft>
                      </a:pPr>
                      <a:r>
                        <a:rPr lang="uk-UA" sz="1100" dirty="0">
                          <a:solidFill>
                            <a:srgbClr val="000000"/>
                          </a:solidFill>
                          <a:latin typeface="Times New Roman"/>
                          <a:ea typeface="Times New Roman"/>
                          <a:cs typeface="Times New Roman"/>
                        </a:rPr>
                        <a:t>Показники конкурентоспроможності</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ru-RU" sz="1100">
                          <a:solidFill>
                            <a:srgbClr val="000000"/>
                          </a:solidFill>
                          <a:latin typeface="Times New Roman"/>
                          <a:ea typeface="Times New Roman"/>
                          <a:cs typeface="Times New Roman"/>
                        </a:rPr>
                        <a:t>Значення показників (бальні оцінки)</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12358">
                <a:tc vMerge="1">
                  <a:txBody>
                    <a:bodyPr/>
                    <a:lstStyle/>
                    <a:p>
                      <a:endParaRPr lang="ru-RU"/>
                    </a:p>
                  </a:txBody>
                  <a:tcPr/>
                </a:tc>
                <a:tc>
                  <a:txBody>
                    <a:bodyPr/>
                    <a:lstStyle/>
                    <a:p>
                      <a:pPr algn="ctr">
                        <a:lnSpc>
                          <a:spcPct val="107000"/>
                        </a:lnSpc>
                        <a:spcAft>
                          <a:spcPts val="0"/>
                        </a:spcAft>
                      </a:pPr>
                      <a:r>
                        <a:rPr lang="ru-RU" sz="1100" dirty="0">
                          <a:solidFill>
                            <a:srgbClr val="000000"/>
                          </a:solidFill>
                          <a:latin typeface="Times New Roman"/>
                          <a:ea typeface="Times New Roman"/>
                          <a:cs typeface="Times New Roman"/>
                        </a:rPr>
                        <a:t>Конкурент 1</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Конкурент 2</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a:solidFill>
                            <a:srgbClr val="000000"/>
                          </a:solidFill>
                          <a:latin typeface="Times New Roman"/>
                          <a:ea typeface="Times New Roman"/>
                          <a:cs typeface="Times New Roman"/>
                        </a:rPr>
                        <a:t> Наш</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1762">
                <a:tc>
                  <a:txBody>
                    <a:bodyPr/>
                    <a:lstStyle/>
                    <a:p>
                      <a:pPr>
                        <a:lnSpc>
                          <a:spcPct val="107000"/>
                        </a:lnSpc>
                        <a:spcAft>
                          <a:spcPts val="0"/>
                        </a:spcAft>
                      </a:pPr>
                      <a:r>
                        <a:rPr lang="uk-UA" sz="1100">
                          <a:solidFill>
                            <a:srgbClr val="000000"/>
                          </a:solidFill>
                          <a:latin typeface="Times New Roman"/>
                          <a:ea typeface="Times New Roman"/>
                          <a:cs typeface="Times New Roman"/>
                        </a:rPr>
                        <a:t>     Якість продукції</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3,5</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solidFill>
                            <a:srgbClr val="000000"/>
                          </a:solidFill>
                          <a:latin typeface="Times New Roman"/>
                          <a:ea typeface="Times New Roman"/>
                          <a:cs typeface="Times New Roman"/>
                        </a:rPr>
                        <a:t>4,5</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a:solidFill>
                            <a:srgbClr val="000000"/>
                          </a:solidFill>
                          <a:latin typeface="Times New Roman"/>
                          <a:ea typeface="Times New Roman"/>
                          <a:cs typeface="Times New Roman"/>
                        </a:rPr>
                        <a:t>4,7</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2060">
                <a:tc>
                  <a:txBody>
                    <a:bodyPr/>
                    <a:lstStyle/>
                    <a:p>
                      <a:pPr>
                        <a:lnSpc>
                          <a:spcPct val="107000"/>
                        </a:lnSpc>
                        <a:spcAft>
                          <a:spcPts val="0"/>
                        </a:spcAft>
                      </a:pPr>
                      <a:r>
                        <a:rPr lang="ru-RU" sz="1100">
                          <a:solidFill>
                            <a:srgbClr val="000000"/>
                          </a:solidFill>
                          <a:latin typeface="Times New Roman"/>
                          <a:ea typeface="Times New Roman"/>
                          <a:cs typeface="Times New Roman"/>
                        </a:rPr>
                        <a:t>Якість обслуговування</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3</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solidFill>
                            <a:srgbClr val="000000"/>
                          </a:solidFill>
                          <a:latin typeface="Times New Roman"/>
                          <a:ea typeface="Times New Roman"/>
                          <a:cs typeface="Times New Roman"/>
                        </a:rPr>
                        <a:t>4,5</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4,8</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65">
                <a:tc>
                  <a:txBody>
                    <a:bodyPr/>
                    <a:lstStyle/>
                    <a:p>
                      <a:pPr>
                        <a:lnSpc>
                          <a:spcPct val="107000"/>
                        </a:lnSpc>
                        <a:spcAft>
                          <a:spcPts val="0"/>
                        </a:spcAft>
                      </a:pPr>
                      <a:r>
                        <a:rPr lang="ru-RU" sz="1100">
                          <a:solidFill>
                            <a:srgbClr val="000000"/>
                          </a:solidFill>
                          <a:latin typeface="Times New Roman"/>
                          <a:ea typeface="Times New Roman"/>
                          <a:cs typeface="Times New Roman"/>
                        </a:rPr>
                        <a:t>Ціна</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2</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4</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4,5</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65">
                <a:tc>
                  <a:txBody>
                    <a:bodyPr/>
                    <a:lstStyle/>
                    <a:p>
                      <a:pPr>
                        <a:lnSpc>
                          <a:spcPct val="107000"/>
                        </a:lnSpc>
                        <a:spcAft>
                          <a:spcPts val="0"/>
                        </a:spcAft>
                      </a:pPr>
                      <a:r>
                        <a:rPr lang="uk-UA" sz="1100">
                          <a:solidFill>
                            <a:srgbClr val="000000"/>
                          </a:solidFill>
                          <a:latin typeface="Times New Roman"/>
                          <a:ea typeface="Times New Roman"/>
                          <a:cs typeface="Times New Roman"/>
                        </a:rPr>
                        <a:t>Реклама</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2</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3</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1465">
                <a:tc>
                  <a:txBody>
                    <a:bodyPr/>
                    <a:lstStyle/>
                    <a:p>
                      <a:pPr>
                        <a:lnSpc>
                          <a:spcPct val="107000"/>
                        </a:lnSpc>
                        <a:spcAft>
                          <a:spcPts val="0"/>
                        </a:spcAft>
                      </a:pPr>
                      <a:r>
                        <a:rPr lang="uk-UA" sz="1100">
                          <a:solidFill>
                            <a:srgbClr val="000000"/>
                          </a:solidFill>
                          <a:latin typeface="Times New Roman"/>
                          <a:ea typeface="Times New Roman"/>
                          <a:cs typeface="Times New Roman"/>
                        </a:rPr>
                        <a:t>Імідж</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3,5</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4</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4,5</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1465">
                <a:tc>
                  <a:txBody>
                    <a:bodyPr/>
                    <a:lstStyle/>
                    <a:p>
                      <a:pPr>
                        <a:lnSpc>
                          <a:spcPct val="107000"/>
                        </a:lnSpc>
                        <a:spcAft>
                          <a:spcPts val="0"/>
                        </a:spcAft>
                      </a:pPr>
                      <a:r>
                        <a:rPr lang="uk-UA" sz="1100">
                          <a:solidFill>
                            <a:srgbClr val="000000"/>
                          </a:solidFill>
                          <a:latin typeface="Times New Roman"/>
                          <a:ea typeface="Times New Roman"/>
                          <a:cs typeface="Times New Roman"/>
                        </a:rPr>
                        <a:t>Атмосфера </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2,5</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solidFill>
                            <a:srgbClr val="000000"/>
                          </a:solidFill>
                          <a:latin typeface="Times New Roman"/>
                          <a:ea typeface="Times New Roman"/>
                          <a:cs typeface="Times New Roman"/>
                        </a:rPr>
                        <a:t>4</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4,9</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1762">
                <a:tc>
                  <a:txBody>
                    <a:bodyPr/>
                    <a:lstStyle/>
                    <a:p>
                      <a:pPr>
                        <a:lnSpc>
                          <a:spcPct val="107000"/>
                        </a:lnSpc>
                        <a:spcAft>
                          <a:spcPts val="0"/>
                        </a:spcAft>
                      </a:pPr>
                      <a:r>
                        <a:rPr lang="uk-UA" sz="1100">
                          <a:solidFill>
                            <a:srgbClr val="000000"/>
                          </a:solidFill>
                          <a:latin typeface="Times New Roman"/>
                          <a:ea typeface="Times New Roman"/>
                          <a:cs typeface="Times New Roman"/>
                        </a:rPr>
                        <a:t>Загальне враження</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a:solidFill>
                            <a:srgbClr val="000000"/>
                          </a:solidFill>
                          <a:latin typeface="Times New Roman"/>
                          <a:ea typeface="Times New Roman"/>
                          <a:cs typeface="Times New Roman"/>
                        </a:rPr>
                        <a:t>4</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a:solidFill>
                            <a:srgbClr val="000000"/>
                          </a:solidFill>
                          <a:latin typeface="Times New Roman"/>
                          <a:ea typeface="Times New Roman"/>
                          <a:cs typeface="Times New Roman"/>
                        </a:rPr>
                        <a:t>4</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1762">
                <a:tc>
                  <a:txBody>
                    <a:bodyPr/>
                    <a:lstStyle/>
                    <a:p>
                      <a:pPr>
                        <a:lnSpc>
                          <a:spcPct val="107000"/>
                        </a:lnSpc>
                        <a:spcAft>
                          <a:spcPts val="0"/>
                        </a:spcAft>
                      </a:pPr>
                      <a:r>
                        <a:rPr lang="uk-UA" sz="1100">
                          <a:solidFill>
                            <a:srgbClr val="000000"/>
                          </a:solidFill>
                          <a:latin typeface="Times New Roman"/>
                          <a:ea typeface="Times New Roman"/>
                          <a:cs typeface="Times New Roman"/>
                        </a:rPr>
                        <a:t>Асортимент </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a:solidFill>
                            <a:srgbClr val="000000"/>
                          </a:solidFill>
                          <a:latin typeface="Times New Roman"/>
                          <a:ea typeface="Times New Roman"/>
                          <a:cs typeface="Times New Roman"/>
                        </a:rPr>
                        <a:t>4,2</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a:solidFill>
                            <a:srgbClr val="000000"/>
                          </a:solidFill>
                          <a:latin typeface="Times New Roman"/>
                          <a:ea typeface="Times New Roman"/>
                          <a:cs typeface="Times New Roman"/>
                        </a:rPr>
                        <a:t>4,6</a:t>
                      </a:r>
                      <a:endParaRPr lang="ru-RU" sz="100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100" dirty="0">
                          <a:solidFill>
                            <a:srgbClr val="000000"/>
                          </a:solidFill>
                          <a:latin typeface="Times New Roman"/>
                          <a:ea typeface="Times New Roman"/>
                          <a:cs typeface="Times New Roman"/>
                        </a:rPr>
                        <a:t>4,5</a:t>
                      </a:r>
                      <a:endParaRPr lang="ru-RU" sz="1000" dirty="0">
                        <a:latin typeface="Calibri"/>
                        <a:ea typeface="Calibri"/>
                        <a:cs typeface="Times New Roman"/>
                      </a:endParaRPr>
                    </a:p>
                  </a:txBody>
                  <a:tcPr marL="68373" marR="683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pic>
        <p:nvPicPr>
          <p:cNvPr id="8194" name="Picture 2"/>
          <p:cNvPicPr>
            <a:picLocks noChangeAspect="1" noChangeArrowheads="1"/>
          </p:cNvPicPr>
          <p:nvPr/>
        </p:nvPicPr>
        <p:blipFill>
          <a:blip r:embed="rId2" cstate="print"/>
          <a:srcRect/>
          <a:stretch>
            <a:fillRect/>
          </a:stretch>
        </p:blipFill>
        <p:spPr bwMode="auto">
          <a:xfrm>
            <a:off x="2123728" y="908720"/>
            <a:ext cx="4788024" cy="265653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кругленный прямоугольник 18"/>
          <p:cNvSpPr/>
          <p:nvPr/>
        </p:nvSpPr>
        <p:spPr>
          <a:xfrm>
            <a:off x="1691680" y="980728"/>
            <a:ext cx="5256584"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69" name="Rectangle 1"/>
          <p:cNvSpPr>
            <a:spLocks noChangeArrowheads="1"/>
          </p:cNvSpPr>
          <p:nvPr/>
        </p:nvSpPr>
        <p:spPr bwMode="auto">
          <a:xfrm>
            <a:off x="2699792" y="332656"/>
            <a:ext cx="3117264"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a:t>
            </a:r>
            <a:r>
              <a:rPr kumimoji="0" lang="uk-UA" sz="2400" b="1"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План маркетингу</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1763688" y="980728"/>
            <a:ext cx="5400600" cy="2092881"/>
          </a:xfrm>
          <a:prstGeom prst="rect">
            <a:avLst/>
          </a:prstGeom>
          <a:noFill/>
        </p:spPr>
        <p:txBody>
          <a:bodyPr wrap="square" rtlCol="0">
            <a:spAutoFit/>
          </a:bodyPr>
          <a:lstStyle/>
          <a:p>
            <a:r>
              <a:rPr lang="uk-UA" sz="1600" dirty="0" smtClean="0">
                <a:solidFill>
                  <a:schemeClr val="bg1"/>
                </a:solidFill>
              </a:rPr>
              <a:t>Одним із пріоритетних напрямів нашого маркетингового плану є регулювання та оптимізація цін на нашу продукцію. На початковому етапі вартість нашої продукції буде дещо нижче ніж у конкурентів. Цей механізм ми використовуватимемо як частину рекламної кампанії. </a:t>
            </a:r>
            <a:endParaRPr lang="ru-RU" sz="1600" dirty="0" smtClean="0">
              <a:solidFill>
                <a:schemeClr val="bg1"/>
              </a:solidFill>
            </a:endParaRPr>
          </a:p>
          <a:p>
            <a:endParaRPr lang="ru-RU" dirty="0"/>
          </a:p>
        </p:txBody>
      </p:sp>
      <p:graphicFrame>
        <p:nvGraphicFramePr>
          <p:cNvPr id="22" name="Таблица 21"/>
          <p:cNvGraphicFramePr>
            <a:graphicFrameLocks noGrp="1"/>
          </p:cNvGraphicFramePr>
          <p:nvPr/>
        </p:nvGraphicFramePr>
        <p:xfrm>
          <a:off x="323528" y="4077072"/>
          <a:ext cx="6024880" cy="2282827"/>
        </p:xfrm>
        <a:graphic>
          <a:graphicData uri="http://schemas.openxmlformats.org/drawingml/2006/table">
            <a:tbl>
              <a:tblPr/>
              <a:tblGrid>
                <a:gridCol w="1164323">
                  <a:extLst>
                    <a:ext uri="{9D8B030D-6E8A-4147-A177-3AD203B41FA5}">
                      <a16:colId xmlns:a16="http://schemas.microsoft.com/office/drawing/2014/main" val="20000"/>
                    </a:ext>
                  </a:extLst>
                </a:gridCol>
                <a:gridCol w="1438730">
                  <a:extLst>
                    <a:ext uri="{9D8B030D-6E8A-4147-A177-3AD203B41FA5}">
                      <a16:colId xmlns:a16="http://schemas.microsoft.com/office/drawing/2014/main" val="20001"/>
                    </a:ext>
                  </a:extLst>
                </a:gridCol>
                <a:gridCol w="1170675">
                  <a:extLst>
                    <a:ext uri="{9D8B030D-6E8A-4147-A177-3AD203B41FA5}">
                      <a16:colId xmlns:a16="http://schemas.microsoft.com/office/drawing/2014/main" val="20002"/>
                    </a:ext>
                  </a:extLst>
                </a:gridCol>
                <a:gridCol w="2251152">
                  <a:extLst>
                    <a:ext uri="{9D8B030D-6E8A-4147-A177-3AD203B41FA5}">
                      <a16:colId xmlns:a16="http://schemas.microsoft.com/office/drawing/2014/main" val="20003"/>
                    </a:ext>
                  </a:extLst>
                </a:gridCol>
              </a:tblGrid>
              <a:tr h="381000">
                <a:tc>
                  <a:txBody>
                    <a:bodyPr/>
                    <a:lstStyle/>
                    <a:p>
                      <a:pPr>
                        <a:lnSpc>
                          <a:spcPct val="107000"/>
                        </a:lnSpc>
                        <a:spcAft>
                          <a:spcPts val="0"/>
                        </a:spcAft>
                      </a:pPr>
                      <a:r>
                        <a:rPr lang="ru-RU" sz="1400" dirty="0">
                          <a:solidFill>
                            <a:srgbClr val="000000"/>
                          </a:solidFill>
                          <a:latin typeface="Times New Roman"/>
                          <a:ea typeface="Times New Roman"/>
                          <a:cs typeface="Times New Roman"/>
                        </a:rPr>
                        <a:t>Вид</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Використання раз в міс.</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Ціна в грн.</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Всього в міс.</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На буклети </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15</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300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4500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nSpc>
                          <a:spcPct val="107000"/>
                        </a:lnSpc>
                        <a:spcAft>
                          <a:spcPts val="0"/>
                        </a:spcAft>
                      </a:pPr>
                      <a:r>
                        <a:rPr lang="ru-RU" sz="1400">
                          <a:solidFill>
                            <a:srgbClr val="000000"/>
                          </a:solidFill>
                          <a:latin typeface="Times New Roman"/>
                          <a:ea typeface="Times New Roman"/>
                          <a:cs typeface="Times New Roman"/>
                        </a:rPr>
                        <a:t>На місцевому телебаченні</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150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3000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nSpc>
                          <a:spcPct val="107000"/>
                        </a:lnSpc>
                        <a:spcAft>
                          <a:spcPts val="0"/>
                        </a:spcAft>
                      </a:pPr>
                      <a:r>
                        <a:rPr lang="ru-RU" sz="1400">
                          <a:solidFill>
                            <a:srgbClr val="000000"/>
                          </a:solidFill>
                          <a:latin typeface="Times New Roman"/>
                          <a:ea typeface="Times New Roman"/>
                          <a:cs typeface="Times New Roman"/>
                        </a:rPr>
                        <a:t>На бігборди</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постійно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2750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a:solidFill>
                            <a:srgbClr val="000000"/>
                          </a:solidFill>
                          <a:latin typeface="Times New Roman"/>
                          <a:ea typeface="Times New Roman"/>
                          <a:cs typeface="Times New Roman"/>
                        </a:rPr>
                        <a:t>2750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a:lnSpc>
                          <a:spcPct val="107000"/>
                        </a:lnSpc>
                        <a:spcAft>
                          <a:spcPts val="0"/>
                        </a:spcAft>
                      </a:pPr>
                      <a:r>
                        <a:rPr lang="ru-RU" sz="1400">
                          <a:solidFill>
                            <a:srgbClr val="000000"/>
                          </a:solidFill>
                          <a:latin typeface="Times New Roman"/>
                          <a:ea typeface="Times New Roman"/>
                          <a:cs typeface="Times New Roman"/>
                        </a:rPr>
                        <a:t>У соціальних мережах</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постійно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безкоштовно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безкоштовно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nSpc>
                          <a:spcPct val="107000"/>
                        </a:lnSpc>
                        <a:spcAft>
                          <a:spcPts val="0"/>
                        </a:spcAft>
                      </a:pPr>
                      <a:r>
                        <a:rPr lang="ru-RU" sz="1400">
                          <a:solidFill>
                            <a:srgbClr val="000000"/>
                          </a:solidFill>
                          <a:latin typeface="Times New Roman"/>
                          <a:ea typeface="Times New Roman"/>
                          <a:cs typeface="Times New Roman"/>
                        </a:rPr>
                        <a:t>Загальні</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solidFill>
                            <a:srgbClr val="000000"/>
                          </a:solidFill>
                          <a:latin typeface="Times New Roman"/>
                          <a:ea typeface="Times New Roman"/>
                          <a:cs typeface="Times New Roman"/>
                        </a:rPr>
                        <a:t>-</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solidFill>
                            <a:srgbClr val="000000"/>
                          </a:solidFill>
                          <a:latin typeface="Times New Roman"/>
                          <a:ea typeface="Times New Roman"/>
                          <a:cs typeface="Times New Roman"/>
                        </a:rPr>
                        <a:t>-</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400" dirty="0">
                          <a:solidFill>
                            <a:srgbClr val="000000"/>
                          </a:solidFill>
                          <a:latin typeface="Times New Roman"/>
                          <a:ea typeface="Times New Roman"/>
                          <a:cs typeface="Times New Roman"/>
                        </a:rPr>
                        <a:t>10250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172" name="Rectangle 4"/>
          <p:cNvSpPr>
            <a:spLocks noChangeArrowheads="1"/>
          </p:cNvSpPr>
          <p:nvPr/>
        </p:nvSpPr>
        <p:spPr bwMode="auto">
          <a:xfrm>
            <a:off x="0" y="2784793"/>
            <a:ext cx="694826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Рекламна кампанія передбачає такі заходи:</a:t>
            </a:r>
            <a:endParaRPr kumimoji="0" lang="ru-RU" sz="9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встановлення рекламних щитів у районі діяльності ресторану;</a:t>
            </a:r>
            <a:endParaRPr kumimoji="0" lang="ru-RU" sz="9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оголошення на місцевому телебаченні;</a:t>
            </a:r>
            <a:endParaRPr kumimoji="0" lang="ru-RU" sz="9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роздача буклетів з гарантованою знижкою 5%;</a:t>
            </a:r>
            <a:endParaRPr kumimoji="0" lang="ru-RU" sz="9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поширення інформації через соціальні мережі.</a:t>
            </a:r>
            <a:endParaRPr kumimoji="0" lang="uk-UA" sz="1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6145" name="Rectangle 1"/>
          <p:cNvSpPr>
            <a:spLocks noChangeArrowheads="1"/>
          </p:cNvSpPr>
          <p:nvPr/>
        </p:nvSpPr>
        <p:spPr bwMode="auto">
          <a:xfrm>
            <a:off x="2699792" y="332656"/>
            <a:ext cx="3155031" cy="800171"/>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a:t>
            </a:r>
            <a:r>
              <a:rPr kumimoji="0" lang="uk-UA" sz="2400" b="1"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Виробничий план</a:t>
            </a:r>
            <a:endParaRPr kumimoji="0" lang="ru-RU" sz="24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Скругленный прямоугольник 17"/>
          <p:cNvSpPr/>
          <p:nvPr/>
        </p:nvSpPr>
        <p:spPr>
          <a:xfrm>
            <a:off x="611560" y="908720"/>
            <a:ext cx="7272808"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683568" y="836712"/>
            <a:ext cx="7272808" cy="1846659"/>
          </a:xfrm>
          <a:prstGeom prst="rect">
            <a:avLst/>
          </a:prstGeom>
          <a:noFill/>
        </p:spPr>
        <p:txBody>
          <a:bodyPr wrap="square" rtlCol="0">
            <a:spAutoFit/>
          </a:bodyPr>
          <a:lstStyle/>
          <a:p>
            <a:pPr>
              <a:buFont typeface="Wingdings" pitchFamily="2" charset="2"/>
              <a:buChar char="q"/>
            </a:pPr>
            <a:r>
              <a:rPr lang="uk-UA" sz="1600" dirty="0" smtClean="0">
                <a:solidFill>
                  <a:schemeClr val="bg1"/>
                </a:solidFill>
              </a:rPr>
              <a:t>Виготовлення страв буде здійснюватися в ресторані у відведеному місці. Згідно з санітарними та гігієнічними нормами кухня буде оснащена системами опалення та вентиляції, водопостачанням, каналізацією, раковинами, столами, плитами та іншим інвентарем. Дане приміщення повністю відповідає всім вимогам. Крім того ресторан буде обладнаний сигналізацією;</a:t>
            </a:r>
            <a:endParaRPr lang="ru-RU" sz="1600" dirty="0" smtClean="0">
              <a:solidFill>
                <a:schemeClr val="bg1"/>
              </a:solidFill>
            </a:endParaRPr>
          </a:p>
          <a:p>
            <a:endParaRPr lang="ru-RU" dirty="0">
              <a:solidFill>
                <a:schemeClr val="bg1"/>
              </a:solidFill>
            </a:endParaRPr>
          </a:p>
        </p:txBody>
      </p:sp>
      <p:graphicFrame>
        <p:nvGraphicFramePr>
          <p:cNvPr id="21" name="Таблица 20"/>
          <p:cNvGraphicFramePr>
            <a:graphicFrameLocks noGrp="1"/>
          </p:cNvGraphicFramePr>
          <p:nvPr/>
        </p:nvGraphicFramePr>
        <p:xfrm>
          <a:off x="1043608" y="2708920"/>
          <a:ext cx="6279129" cy="3272656"/>
        </p:xfrm>
        <a:graphic>
          <a:graphicData uri="http://schemas.openxmlformats.org/drawingml/2006/table">
            <a:tbl>
              <a:tblPr/>
              <a:tblGrid>
                <a:gridCol w="1867100">
                  <a:extLst>
                    <a:ext uri="{9D8B030D-6E8A-4147-A177-3AD203B41FA5}">
                      <a16:colId xmlns:a16="http://schemas.microsoft.com/office/drawing/2014/main" val="20000"/>
                    </a:ext>
                  </a:extLst>
                </a:gridCol>
                <a:gridCol w="1985754">
                  <a:extLst>
                    <a:ext uri="{9D8B030D-6E8A-4147-A177-3AD203B41FA5}">
                      <a16:colId xmlns:a16="http://schemas.microsoft.com/office/drawing/2014/main" val="20001"/>
                    </a:ext>
                  </a:extLst>
                </a:gridCol>
                <a:gridCol w="2426275">
                  <a:extLst>
                    <a:ext uri="{9D8B030D-6E8A-4147-A177-3AD203B41FA5}">
                      <a16:colId xmlns:a16="http://schemas.microsoft.com/office/drawing/2014/main" val="20002"/>
                    </a:ext>
                  </a:extLst>
                </a:gridCol>
              </a:tblGrid>
              <a:tr h="501407">
                <a:tc>
                  <a:txBody>
                    <a:bodyPr/>
                    <a:lstStyle/>
                    <a:p>
                      <a:pPr indent="450215" algn="ctr">
                        <a:lnSpc>
                          <a:spcPct val="150000"/>
                        </a:lnSpc>
                        <a:spcAft>
                          <a:spcPts val="0"/>
                        </a:spcAft>
                      </a:pPr>
                      <a:r>
                        <a:rPr lang="ru-RU" sz="1400" dirty="0" err="1">
                          <a:solidFill>
                            <a:srgbClr val="000000"/>
                          </a:solidFill>
                          <a:latin typeface="Times New Roman"/>
                          <a:ea typeface="Times New Roman"/>
                          <a:cs typeface="Times New Roman"/>
                        </a:rPr>
                        <a:t>Приміщення</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ru-RU" sz="1400" dirty="0" err="1">
                          <a:solidFill>
                            <a:srgbClr val="000000"/>
                          </a:solidFill>
                          <a:latin typeface="Times New Roman"/>
                          <a:ea typeface="Times New Roman"/>
                          <a:cs typeface="Times New Roman"/>
                        </a:rPr>
                        <a:t>Площа</a:t>
                      </a:r>
                      <a:r>
                        <a:rPr lang="ru-RU" sz="1400" dirty="0">
                          <a:solidFill>
                            <a:srgbClr val="000000"/>
                          </a:solidFill>
                          <a:latin typeface="Times New Roman"/>
                          <a:ea typeface="Times New Roman"/>
                          <a:cs typeface="Times New Roman"/>
                        </a:rPr>
                        <a:t>, м2</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ru-RU" sz="1400">
                          <a:solidFill>
                            <a:srgbClr val="000000"/>
                          </a:solidFill>
                          <a:latin typeface="Times New Roman"/>
                          <a:ea typeface="Times New Roman"/>
                          <a:cs typeface="Times New Roman"/>
                        </a:rPr>
                        <a:t>Оренда, грн/міс</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1407">
                <a:tc>
                  <a:txBody>
                    <a:bodyPr/>
                    <a:lstStyle/>
                    <a:p>
                      <a:pPr indent="450215">
                        <a:lnSpc>
                          <a:spcPct val="150000"/>
                        </a:lnSpc>
                        <a:spcAft>
                          <a:spcPts val="0"/>
                        </a:spcAft>
                      </a:pPr>
                      <a:r>
                        <a:rPr lang="ru-RU" sz="1400">
                          <a:solidFill>
                            <a:srgbClr val="000000"/>
                          </a:solidFill>
                          <a:latin typeface="Times New Roman"/>
                          <a:ea typeface="Times New Roman"/>
                          <a:cs typeface="Times New Roman"/>
                        </a:rPr>
                        <a:t>Складське</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15</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750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8307">
                <a:tc>
                  <a:txBody>
                    <a:bodyPr/>
                    <a:lstStyle/>
                    <a:p>
                      <a:pPr indent="450215">
                        <a:lnSpc>
                          <a:spcPct val="150000"/>
                        </a:lnSpc>
                        <a:spcAft>
                          <a:spcPts val="0"/>
                        </a:spcAft>
                      </a:pPr>
                      <a:r>
                        <a:rPr lang="ru-RU" sz="1400">
                          <a:solidFill>
                            <a:srgbClr val="000000"/>
                          </a:solidFill>
                          <a:latin typeface="Times New Roman"/>
                          <a:ea typeface="Times New Roman"/>
                          <a:cs typeface="Times New Roman"/>
                        </a:rPr>
                        <a:t>Кухня</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dirty="0">
                          <a:solidFill>
                            <a:srgbClr val="000000"/>
                          </a:solidFill>
                          <a:latin typeface="Times New Roman"/>
                          <a:ea typeface="Times New Roman"/>
                          <a:cs typeface="Times New Roman"/>
                        </a:rPr>
                        <a:t>50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2500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8307">
                <a:tc>
                  <a:txBody>
                    <a:bodyPr/>
                    <a:lstStyle/>
                    <a:p>
                      <a:pPr indent="450215">
                        <a:lnSpc>
                          <a:spcPct val="150000"/>
                        </a:lnSpc>
                        <a:spcAft>
                          <a:spcPts val="0"/>
                        </a:spcAft>
                      </a:pPr>
                      <a:r>
                        <a:rPr lang="ru-RU" sz="1400">
                          <a:solidFill>
                            <a:srgbClr val="000000"/>
                          </a:solidFill>
                          <a:latin typeface="Times New Roman"/>
                          <a:ea typeface="Times New Roman"/>
                          <a:cs typeface="Times New Roman"/>
                        </a:rPr>
                        <a:t>Офіс</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10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500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8307">
                <a:tc>
                  <a:txBody>
                    <a:bodyPr/>
                    <a:lstStyle/>
                    <a:p>
                      <a:pPr indent="450215">
                        <a:lnSpc>
                          <a:spcPct val="150000"/>
                        </a:lnSpc>
                        <a:spcAft>
                          <a:spcPts val="0"/>
                        </a:spcAft>
                      </a:pPr>
                      <a:r>
                        <a:rPr lang="ru-RU" sz="1400">
                          <a:solidFill>
                            <a:srgbClr val="000000"/>
                          </a:solidFill>
                          <a:latin typeface="Times New Roman"/>
                          <a:ea typeface="Times New Roman"/>
                          <a:cs typeface="Times New Roman"/>
                        </a:rPr>
                        <a:t>Підсобка</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5</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250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8307">
                <a:tc>
                  <a:txBody>
                    <a:bodyPr/>
                    <a:lstStyle/>
                    <a:p>
                      <a:pPr indent="450215">
                        <a:lnSpc>
                          <a:spcPct val="150000"/>
                        </a:lnSpc>
                        <a:spcAft>
                          <a:spcPts val="0"/>
                        </a:spcAft>
                      </a:pPr>
                      <a:r>
                        <a:rPr lang="ru-RU" sz="1400">
                          <a:solidFill>
                            <a:srgbClr val="000000"/>
                          </a:solidFill>
                          <a:latin typeface="Times New Roman"/>
                          <a:ea typeface="Times New Roman"/>
                          <a:cs typeface="Times New Roman"/>
                        </a:rPr>
                        <a:t>Зал</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130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6500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8307">
                <a:tc>
                  <a:txBody>
                    <a:bodyPr/>
                    <a:lstStyle/>
                    <a:p>
                      <a:pPr indent="450215">
                        <a:lnSpc>
                          <a:spcPct val="150000"/>
                        </a:lnSpc>
                        <a:spcAft>
                          <a:spcPts val="0"/>
                        </a:spcAft>
                      </a:pPr>
                      <a:r>
                        <a:rPr lang="ru-RU" sz="1400">
                          <a:solidFill>
                            <a:srgbClr val="000000"/>
                          </a:solidFill>
                          <a:latin typeface="Times New Roman"/>
                          <a:ea typeface="Times New Roman"/>
                          <a:cs typeface="Times New Roman"/>
                        </a:rPr>
                        <a:t>Загально</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210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a:solidFill>
                            <a:srgbClr val="000000"/>
                          </a:solidFill>
                          <a:latin typeface="Times New Roman"/>
                          <a:ea typeface="Times New Roman"/>
                          <a:cs typeface="Times New Roman"/>
                        </a:rPr>
                        <a:t>10500</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8307">
                <a:tc>
                  <a:txBody>
                    <a:bodyPr/>
                    <a:lstStyle/>
                    <a:p>
                      <a:pPr indent="450215">
                        <a:lnSpc>
                          <a:spcPct val="150000"/>
                        </a:lnSpc>
                        <a:spcAft>
                          <a:spcPts val="0"/>
                        </a:spcAft>
                      </a:pPr>
                      <a:r>
                        <a:rPr lang="ru-RU" sz="1400">
                          <a:solidFill>
                            <a:srgbClr val="000000"/>
                          </a:solidFill>
                          <a:latin typeface="Times New Roman"/>
                          <a:ea typeface="Times New Roman"/>
                          <a:cs typeface="Times New Roman"/>
                        </a:rPr>
                        <a:t>За рік</a:t>
                      </a:r>
                      <a:endParaRPr lang="ru-RU"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r">
                        <a:lnSpc>
                          <a:spcPct val="150000"/>
                        </a:lnSpc>
                        <a:spcAft>
                          <a:spcPts val="0"/>
                        </a:spcAft>
                      </a:pPr>
                      <a:r>
                        <a:rPr lang="ru-RU" sz="1400" dirty="0">
                          <a:solidFill>
                            <a:srgbClr val="000000"/>
                          </a:solidFill>
                          <a:latin typeface="Times New Roman"/>
                          <a:ea typeface="Times New Roman"/>
                          <a:cs typeface="Times New Roman"/>
                        </a:rPr>
                        <a:t>126000</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nSpc>
                          <a:spcPct val="150000"/>
                        </a:lnSpc>
                        <a:spcAft>
                          <a:spcPts val="0"/>
                        </a:spcAft>
                      </a:pPr>
                      <a:r>
                        <a:rPr lang="ru-RU" sz="1400" dirty="0">
                          <a:solidFill>
                            <a:srgbClr val="000000"/>
                          </a:solidFill>
                          <a:latin typeface="Times New Roman"/>
                          <a:ea typeface="Times New Roman"/>
                          <a:cs typeface="Times New Roman"/>
                        </a:rPr>
                        <a:t> </a:t>
                      </a:r>
                      <a:endParaRPr lang="ru-RU"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7172" name="AutoShape 4" descr="ÐÐ°ÑÑÐ¸Ð½ÐºÐ¸ Ð¿Ð¾ Ð·Ð°Ð¿ÑÐ¾ÑÑ Ð¿ÐµÐ¿ÑÐ¸ÐºÐ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8" name="Прямоугольник 17"/>
          <p:cNvSpPr/>
          <p:nvPr/>
        </p:nvSpPr>
        <p:spPr>
          <a:xfrm>
            <a:off x="2195736" y="404664"/>
            <a:ext cx="4714752" cy="369332"/>
          </a:xfrm>
          <a:prstGeom prst="rect">
            <a:avLst/>
          </a:prstGeom>
        </p:spPr>
        <p:txBody>
          <a:bodyPr wrap="none">
            <a:spAutoFit/>
          </a:bodyPr>
          <a:lstStyle/>
          <a:p>
            <a:r>
              <a:rPr lang="uk-UA" b="1" dirty="0" smtClean="0">
                <a:solidFill>
                  <a:schemeClr val="bg1"/>
                </a:solidFill>
              </a:rPr>
              <a:t>Основні засоби ресторану «</a:t>
            </a:r>
            <a:r>
              <a:rPr lang="en-US" b="1" dirty="0" smtClean="0">
                <a:solidFill>
                  <a:schemeClr val="bg1"/>
                </a:solidFill>
              </a:rPr>
              <a:t>OUT WEST</a:t>
            </a:r>
            <a:r>
              <a:rPr lang="uk-UA" b="1" dirty="0" smtClean="0">
                <a:solidFill>
                  <a:schemeClr val="bg1"/>
                </a:solidFill>
              </a:rPr>
              <a:t>»</a:t>
            </a:r>
            <a:endParaRPr lang="ru-RU" dirty="0">
              <a:solidFill>
                <a:schemeClr val="bg1"/>
              </a:solidFill>
            </a:endParaRPr>
          </a:p>
        </p:txBody>
      </p:sp>
      <p:graphicFrame>
        <p:nvGraphicFramePr>
          <p:cNvPr id="19" name="Таблица 18"/>
          <p:cNvGraphicFramePr>
            <a:graphicFrameLocks noGrp="1"/>
          </p:cNvGraphicFramePr>
          <p:nvPr/>
        </p:nvGraphicFramePr>
        <p:xfrm>
          <a:off x="251520" y="908720"/>
          <a:ext cx="4192714" cy="3625914"/>
        </p:xfrm>
        <a:graphic>
          <a:graphicData uri="http://schemas.openxmlformats.org/drawingml/2006/table">
            <a:tbl>
              <a:tblPr/>
              <a:tblGrid>
                <a:gridCol w="791259">
                  <a:extLst>
                    <a:ext uri="{9D8B030D-6E8A-4147-A177-3AD203B41FA5}">
                      <a16:colId xmlns:a16="http://schemas.microsoft.com/office/drawing/2014/main" val="20000"/>
                    </a:ext>
                  </a:extLst>
                </a:gridCol>
                <a:gridCol w="471931">
                  <a:extLst>
                    <a:ext uri="{9D8B030D-6E8A-4147-A177-3AD203B41FA5}">
                      <a16:colId xmlns:a16="http://schemas.microsoft.com/office/drawing/2014/main" val="20001"/>
                    </a:ext>
                  </a:extLst>
                </a:gridCol>
                <a:gridCol w="352583">
                  <a:extLst>
                    <a:ext uri="{9D8B030D-6E8A-4147-A177-3AD203B41FA5}">
                      <a16:colId xmlns:a16="http://schemas.microsoft.com/office/drawing/2014/main" val="20002"/>
                    </a:ext>
                  </a:extLst>
                </a:gridCol>
                <a:gridCol w="575336">
                  <a:extLst>
                    <a:ext uri="{9D8B030D-6E8A-4147-A177-3AD203B41FA5}">
                      <a16:colId xmlns:a16="http://schemas.microsoft.com/office/drawing/2014/main" val="20003"/>
                    </a:ext>
                  </a:extLst>
                </a:gridCol>
                <a:gridCol w="710173">
                  <a:extLst>
                    <a:ext uri="{9D8B030D-6E8A-4147-A177-3AD203B41FA5}">
                      <a16:colId xmlns:a16="http://schemas.microsoft.com/office/drawing/2014/main" val="20004"/>
                    </a:ext>
                  </a:extLst>
                </a:gridCol>
                <a:gridCol w="1291432">
                  <a:extLst>
                    <a:ext uri="{9D8B030D-6E8A-4147-A177-3AD203B41FA5}">
                      <a16:colId xmlns:a16="http://schemas.microsoft.com/office/drawing/2014/main" val="20005"/>
                    </a:ext>
                  </a:extLst>
                </a:gridCol>
              </a:tblGrid>
              <a:tr h="210779">
                <a:tc>
                  <a:txBody>
                    <a:bodyPr/>
                    <a:lstStyle/>
                    <a:p>
                      <a:pPr>
                        <a:lnSpc>
                          <a:spcPct val="107000"/>
                        </a:lnSpc>
                        <a:spcAft>
                          <a:spcPts val="0"/>
                        </a:spcAft>
                      </a:pPr>
                      <a:r>
                        <a:rPr lang="ru-RU" sz="1100" dirty="0" err="1">
                          <a:solidFill>
                            <a:srgbClr val="000000"/>
                          </a:solidFill>
                          <a:latin typeface="Times New Roman"/>
                          <a:ea typeface="Times New Roman"/>
                          <a:cs typeface="Times New Roman"/>
                        </a:rPr>
                        <a:t>Найменування</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dirty="0" err="1">
                          <a:solidFill>
                            <a:srgbClr val="000000"/>
                          </a:solidFill>
                          <a:latin typeface="Times New Roman"/>
                          <a:ea typeface="Times New Roman"/>
                          <a:cs typeface="Times New Roman"/>
                        </a:rPr>
                        <a:t>Кількість</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Ціна 1 шт.</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Затрати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Норма амортизації, %</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Сума амортизації за рік, грн.</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5390">
                <a:tc>
                  <a:txBody>
                    <a:bodyPr/>
                    <a:lstStyle/>
                    <a:p>
                      <a:pPr>
                        <a:lnSpc>
                          <a:spcPct val="107000"/>
                        </a:lnSpc>
                        <a:spcAft>
                          <a:spcPts val="0"/>
                        </a:spcAft>
                      </a:pPr>
                      <a:r>
                        <a:rPr lang="ru-RU" sz="1100" dirty="0" err="1">
                          <a:solidFill>
                            <a:srgbClr val="000000"/>
                          </a:solidFill>
                          <a:latin typeface="Times New Roman"/>
                          <a:ea typeface="Times New Roman"/>
                          <a:cs typeface="Times New Roman"/>
                        </a:rPr>
                        <a:t>Канцтовари</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dirty="0">
                          <a:solidFill>
                            <a:srgbClr val="000000"/>
                          </a:solidFill>
                          <a:latin typeface="Times New Roman"/>
                          <a:ea typeface="Times New Roman"/>
                          <a:cs typeface="Times New Roman"/>
                        </a:rPr>
                        <a:t>-</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dirty="0">
                          <a:solidFill>
                            <a:srgbClr val="000000"/>
                          </a:solidFill>
                          <a:latin typeface="Times New Roman"/>
                          <a:ea typeface="Times New Roman"/>
                          <a:cs typeface="Times New Roman"/>
                        </a:rPr>
                        <a:t>-</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6292">
                <a:tc>
                  <a:txBody>
                    <a:bodyPr/>
                    <a:lstStyle/>
                    <a:p>
                      <a:pPr>
                        <a:lnSpc>
                          <a:spcPct val="107000"/>
                        </a:lnSpc>
                        <a:spcAft>
                          <a:spcPts val="0"/>
                        </a:spcAft>
                      </a:pPr>
                      <a:r>
                        <a:rPr lang="ru-RU" sz="1100" dirty="0">
                          <a:solidFill>
                            <a:srgbClr val="000000"/>
                          </a:solidFill>
                          <a:latin typeface="Times New Roman"/>
                          <a:ea typeface="Times New Roman"/>
                          <a:cs typeface="Times New Roman"/>
                        </a:rPr>
                        <a:t>Сейф</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3500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175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Столи в зал</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uk-UA" sz="1100" dirty="0">
                          <a:solidFill>
                            <a:srgbClr val="000000"/>
                          </a:solidFill>
                          <a:latin typeface="Times New Roman"/>
                          <a:ea typeface="Times New Roman"/>
                          <a:cs typeface="Times New Roman"/>
                        </a:rPr>
                        <a:t>1</a:t>
                      </a: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uk-UA" sz="1100">
                          <a:solidFill>
                            <a:srgbClr val="000000"/>
                          </a:solidFill>
                          <a:latin typeface="Times New Roman"/>
                          <a:ea typeface="Times New Roman"/>
                          <a:cs typeface="Times New Roman"/>
                        </a:rPr>
                        <a:t>750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Стільці в зал</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110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11000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3146">
                <a:tc>
                  <a:txBody>
                    <a:bodyPr/>
                    <a:lstStyle/>
                    <a:p>
                      <a:pPr>
                        <a:lnSpc>
                          <a:spcPct val="107000"/>
                        </a:lnSpc>
                        <a:spcAft>
                          <a:spcPts val="0"/>
                        </a:spcAft>
                      </a:pPr>
                      <a:r>
                        <a:rPr lang="ru-RU" sz="1100">
                          <a:solidFill>
                            <a:srgbClr val="000000"/>
                          </a:solidFill>
                          <a:latin typeface="Times New Roman"/>
                          <a:ea typeface="Times New Roman"/>
                          <a:cs typeface="Times New Roman"/>
                        </a:rPr>
                        <a:t>Шкафи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75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Стіл</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1300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1300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65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Комп'ютер</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7000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3146">
                <a:tc>
                  <a:txBody>
                    <a:bodyPr/>
                    <a:lstStyle/>
                    <a:p>
                      <a:pPr>
                        <a:lnSpc>
                          <a:spcPct val="107000"/>
                        </a:lnSpc>
                        <a:spcAft>
                          <a:spcPts val="0"/>
                        </a:spcAft>
                      </a:pPr>
                      <a:r>
                        <a:rPr lang="ru-RU" sz="1100">
                          <a:solidFill>
                            <a:srgbClr val="000000"/>
                          </a:solidFill>
                          <a:latin typeface="Times New Roman"/>
                          <a:ea typeface="Times New Roman"/>
                          <a:cs typeface="Times New Roman"/>
                        </a:rPr>
                        <a:t>Стільці</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5390">
                <a:tc>
                  <a:txBody>
                    <a:bodyPr/>
                    <a:lstStyle/>
                    <a:p>
                      <a:pPr>
                        <a:lnSpc>
                          <a:spcPct val="107000"/>
                        </a:lnSpc>
                        <a:spcAft>
                          <a:spcPts val="0"/>
                        </a:spcAft>
                      </a:pPr>
                      <a:r>
                        <a:rPr lang="ru-RU" sz="1100" dirty="0">
                          <a:solidFill>
                            <a:srgbClr val="000000"/>
                          </a:solidFill>
                          <a:latin typeface="Times New Roman"/>
                          <a:ea typeface="Times New Roman"/>
                          <a:cs typeface="Times New Roman"/>
                        </a:rPr>
                        <a:t>Спец </a:t>
                      </a:r>
                      <a:r>
                        <a:rPr lang="ru-RU" sz="1100" dirty="0" err="1">
                          <a:solidFill>
                            <a:srgbClr val="000000"/>
                          </a:solidFill>
                          <a:latin typeface="Times New Roman"/>
                          <a:ea typeface="Times New Roman"/>
                          <a:cs typeface="Times New Roman"/>
                        </a:rPr>
                        <a:t>одяг</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80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3200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160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05390">
                <a:tc>
                  <a:txBody>
                    <a:bodyPr/>
                    <a:lstStyle/>
                    <a:p>
                      <a:pPr>
                        <a:lnSpc>
                          <a:spcPct val="107000"/>
                        </a:lnSpc>
                        <a:spcAft>
                          <a:spcPts val="0"/>
                        </a:spcAft>
                      </a:pPr>
                      <a:r>
                        <a:rPr lang="ru-RU" sz="1100" dirty="0">
                          <a:solidFill>
                            <a:srgbClr val="000000"/>
                          </a:solidFill>
                          <a:latin typeface="Times New Roman"/>
                          <a:ea typeface="Times New Roman"/>
                          <a:cs typeface="Times New Roman"/>
                        </a:rPr>
                        <a:t>Раковина</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75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5390">
                <a:tc>
                  <a:txBody>
                    <a:bodyPr/>
                    <a:lstStyle/>
                    <a:p>
                      <a:pPr>
                        <a:lnSpc>
                          <a:spcPct val="107000"/>
                        </a:lnSpc>
                        <a:spcAft>
                          <a:spcPts val="0"/>
                        </a:spcAft>
                      </a:pPr>
                      <a:r>
                        <a:rPr lang="ru-RU" sz="1100" dirty="0" err="1">
                          <a:solidFill>
                            <a:srgbClr val="000000"/>
                          </a:solidFill>
                          <a:latin typeface="Times New Roman"/>
                          <a:ea typeface="Times New Roman"/>
                          <a:cs typeface="Times New Roman"/>
                        </a:rPr>
                        <a:t>Дзеркало</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150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750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37,5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63146">
                <a:tc>
                  <a:txBody>
                    <a:bodyPr/>
                    <a:lstStyle/>
                    <a:p>
                      <a:pPr>
                        <a:lnSpc>
                          <a:spcPct val="107000"/>
                        </a:lnSpc>
                        <a:spcAft>
                          <a:spcPts val="0"/>
                        </a:spcAft>
                      </a:pPr>
                      <a:r>
                        <a:rPr lang="ru-RU" sz="1100" dirty="0" err="1">
                          <a:solidFill>
                            <a:srgbClr val="000000"/>
                          </a:solidFill>
                          <a:latin typeface="Times New Roman"/>
                          <a:ea typeface="Times New Roman"/>
                          <a:cs typeface="Times New Roman"/>
                        </a:rPr>
                        <a:t>Унітаз</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63146">
                <a:tc>
                  <a:txBody>
                    <a:bodyPr/>
                    <a:lstStyle/>
                    <a:p>
                      <a:pPr>
                        <a:lnSpc>
                          <a:spcPct val="107000"/>
                        </a:lnSpc>
                        <a:spcAft>
                          <a:spcPts val="0"/>
                        </a:spcAft>
                      </a:pPr>
                      <a:r>
                        <a:rPr lang="ru-RU" sz="1100" dirty="0" err="1">
                          <a:solidFill>
                            <a:srgbClr val="000000"/>
                          </a:solidFill>
                          <a:latin typeface="Times New Roman"/>
                          <a:ea typeface="Times New Roman"/>
                          <a:cs typeface="Times New Roman"/>
                        </a:rPr>
                        <a:t>Витяжка</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700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3500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175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63146">
                <a:tc>
                  <a:txBody>
                    <a:bodyPr/>
                    <a:lstStyle/>
                    <a:p>
                      <a:pPr>
                        <a:lnSpc>
                          <a:spcPct val="107000"/>
                        </a:lnSpc>
                        <a:spcAft>
                          <a:spcPts val="0"/>
                        </a:spcAft>
                      </a:pPr>
                      <a:r>
                        <a:rPr lang="ru-RU" sz="1100" dirty="0" err="1">
                          <a:solidFill>
                            <a:srgbClr val="000000"/>
                          </a:solidFill>
                          <a:latin typeface="Times New Roman"/>
                          <a:ea typeface="Times New Roman"/>
                          <a:cs typeface="Times New Roman"/>
                        </a:rPr>
                        <a:t>Кабінка</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0779">
                <a:tc>
                  <a:txBody>
                    <a:bodyPr/>
                    <a:lstStyle/>
                    <a:p>
                      <a:pPr>
                        <a:lnSpc>
                          <a:spcPct val="107000"/>
                        </a:lnSpc>
                        <a:spcAft>
                          <a:spcPts val="0"/>
                        </a:spcAft>
                      </a:pPr>
                      <a:r>
                        <a:rPr lang="ru-RU" sz="1100" dirty="0" err="1">
                          <a:solidFill>
                            <a:srgbClr val="000000"/>
                          </a:solidFill>
                          <a:latin typeface="Times New Roman"/>
                          <a:ea typeface="Times New Roman"/>
                          <a:cs typeface="Times New Roman"/>
                        </a:rPr>
                        <a:t>Декоративне</a:t>
                      </a:r>
                      <a:r>
                        <a:rPr lang="ru-RU" sz="1100" dirty="0">
                          <a:solidFill>
                            <a:srgbClr val="000000"/>
                          </a:solidFill>
                          <a:latin typeface="Times New Roman"/>
                          <a:ea typeface="Times New Roman"/>
                          <a:cs typeface="Times New Roman"/>
                        </a:rPr>
                        <a:t> </a:t>
                      </a:r>
                      <a:r>
                        <a:rPr lang="ru-RU" sz="1100" dirty="0" err="1">
                          <a:solidFill>
                            <a:srgbClr val="000000"/>
                          </a:solidFill>
                          <a:latin typeface="Times New Roman"/>
                          <a:ea typeface="Times New Roman"/>
                          <a:cs typeface="Times New Roman"/>
                        </a:rPr>
                        <a:t>оформлення</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30000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graphicFrame>
        <p:nvGraphicFramePr>
          <p:cNvPr id="22" name="Таблица 21"/>
          <p:cNvGraphicFramePr>
            <a:graphicFrameLocks noGrp="1"/>
          </p:cNvGraphicFramePr>
          <p:nvPr/>
        </p:nvGraphicFramePr>
        <p:xfrm>
          <a:off x="4572000" y="908720"/>
          <a:ext cx="4192714" cy="4863978"/>
        </p:xfrm>
        <a:graphic>
          <a:graphicData uri="http://schemas.openxmlformats.org/drawingml/2006/table">
            <a:tbl>
              <a:tblPr/>
              <a:tblGrid>
                <a:gridCol w="791259">
                  <a:extLst>
                    <a:ext uri="{9D8B030D-6E8A-4147-A177-3AD203B41FA5}">
                      <a16:colId xmlns:a16="http://schemas.microsoft.com/office/drawing/2014/main" val="20000"/>
                    </a:ext>
                  </a:extLst>
                </a:gridCol>
                <a:gridCol w="471931">
                  <a:extLst>
                    <a:ext uri="{9D8B030D-6E8A-4147-A177-3AD203B41FA5}">
                      <a16:colId xmlns:a16="http://schemas.microsoft.com/office/drawing/2014/main" val="20001"/>
                    </a:ext>
                  </a:extLst>
                </a:gridCol>
                <a:gridCol w="352583">
                  <a:extLst>
                    <a:ext uri="{9D8B030D-6E8A-4147-A177-3AD203B41FA5}">
                      <a16:colId xmlns:a16="http://schemas.microsoft.com/office/drawing/2014/main" val="20002"/>
                    </a:ext>
                  </a:extLst>
                </a:gridCol>
                <a:gridCol w="575336">
                  <a:extLst>
                    <a:ext uri="{9D8B030D-6E8A-4147-A177-3AD203B41FA5}">
                      <a16:colId xmlns:a16="http://schemas.microsoft.com/office/drawing/2014/main" val="20003"/>
                    </a:ext>
                  </a:extLst>
                </a:gridCol>
                <a:gridCol w="710173">
                  <a:extLst>
                    <a:ext uri="{9D8B030D-6E8A-4147-A177-3AD203B41FA5}">
                      <a16:colId xmlns:a16="http://schemas.microsoft.com/office/drawing/2014/main" val="20004"/>
                    </a:ext>
                  </a:extLst>
                </a:gridCol>
                <a:gridCol w="1291432">
                  <a:extLst>
                    <a:ext uri="{9D8B030D-6E8A-4147-A177-3AD203B41FA5}">
                      <a16:colId xmlns:a16="http://schemas.microsoft.com/office/drawing/2014/main" val="20005"/>
                    </a:ext>
                  </a:extLst>
                </a:gridCol>
              </a:tblGrid>
              <a:tr h="126292">
                <a:tc>
                  <a:txBody>
                    <a:bodyPr/>
                    <a:lstStyle/>
                    <a:p>
                      <a:pPr>
                        <a:lnSpc>
                          <a:spcPct val="107000"/>
                        </a:lnSpc>
                        <a:spcAft>
                          <a:spcPts val="0"/>
                        </a:spcAft>
                      </a:pPr>
                      <a:r>
                        <a:rPr lang="ru-RU" sz="1100" dirty="0">
                          <a:solidFill>
                            <a:srgbClr val="000000"/>
                          </a:solidFill>
                          <a:latin typeface="Times New Roman"/>
                          <a:ea typeface="Times New Roman"/>
                          <a:cs typeface="Times New Roman"/>
                        </a:rPr>
                        <a:t>Машина</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95000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95000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4750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6292">
                <a:tc>
                  <a:txBody>
                    <a:bodyPr/>
                    <a:lstStyle/>
                    <a:p>
                      <a:pPr>
                        <a:lnSpc>
                          <a:spcPct val="107000"/>
                        </a:lnSpc>
                        <a:spcAft>
                          <a:spcPts val="0"/>
                        </a:spcAft>
                      </a:pPr>
                      <a:r>
                        <a:rPr lang="ru-RU" sz="1100" dirty="0">
                          <a:solidFill>
                            <a:srgbClr val="000000"/>
                          </a:solidFill>
                          <a:latin typeface="Times New Roman"/>
                          <a:ea typeface="Times New Roman"/>
                          <a:cs typeface="Times New Roman"/>
                        </a:rPr>
                        <a:t>Холодильник</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15000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45000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2250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6292">
                <a:tc>
                  <a:txBody>
                    <a:bodyPr/>
                    <a:lstStyle/>
                    <a:p>
                      <a:pPr>
                        <a:lnSpc>
                          <a:spcPct val="107000"/>
                        </a:lnSpc>
                        <a:spcAft>
                          <a:spcPts val="0"/>
                        </a:spcAft>
                      </a:pPr>
                      <a:r>
                        <a:rPr lang="ru-RU" sz="1100" dirty="0">
                          <a:solidFill>
                            <a:srgbClr val="000000"/>
                          </a:solidFill>
                          <a:latin typeface="Times New Roman"/>
                          <a:ea typeface="Times New Roman"/>
                          <a:cs typeface="Times New Roman"/>
                        </a:rPr>
                        <a:t>Мясорубки</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4800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9600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480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6292">
                <a:tc>
                  <a:txBody>
                    <a:bodyPr/>
                    <a:lstStyle/>
                    <a:p>
                      <a:pPr>
                        <a:lnSpc>
                          <a:spcPct val="107000"/>
                        </a:lnSpc>
                        <a:spcAft>
                          <a:spcPts val="0"/>
                        </a:spcAft>
                      </a:pPr>
                      <a:r>
                        <a:rPr lang="ru-RU" sz="1100" dirty="0" err="1">
                          <a:solidFill>
                            <a:srgbClr val="000000"/>
                          </a:solidFill>
                          <a:latin typeface="Times New Roman"/>
                          <a:ea typeface="Times New Roman"/>
                          <a:cs typeface="Times New Roman"/>
                        </a:rPr>
                        <a:t>Овочерізка</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7000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8084">
                <a:tc>
                  <a:txBody>
                    <a:bodyPr/>
                    <a:lstStyle/>
                    <a:p>
                      <a:pPr>
                        <a:lnSpc>
                          <a:spcPct val="107000"/>
                        </a:lnSpc>
                        <a:spcAft>
                          <a:spcPts val="0"/>
                        </a:spcAft>
                      </a:pPr>
                      <a:r>
                        <a:rPr lang="ru-RU" sz="1100" dirty="0" err="1">
                          <a:solidFill>
                            <a:srgbClr val="000000"/>
                          </a:solidFill>
                          <a:latin typeface="Times New Roman"/>
                          <a:ea typeface="Times New Roman"/>
                          <a:cs typeface="Times New Roman"/>
                        </a:rPr>
                        <a:t>Картопле</a:t>
                      </a:r>
                      <a:r>
                        <a:rPr lang="ru-RU" sz="1100" dirty="0">
                          <a:solidFill>
                            <a:srgbClr val="000000"/>
                          </a:solidFill>
                          <a:latin typeface="Times New Roman"/>
                          <a:ea typeface="Times New Roman"/>
                          <a:cs typeface="Times New Roman"/>
                        </a:rPr>
                        <a:t> </a:t>
                      </a:r>
                      <a:r>
                        <a:rPr lang="ru-RU" sz="1100" dirty="0" err="1">
                          <a:solidFill>
                            <a:srgbClr val="000000"/>
                          </a:solidFill>
                          <a:latin typeface="Times New Roman"/>
                          <a:ea typeface="Times New Roman"/>
                          <a:cs typeface="Times New Roman"/>
                        </a:rPr>
                        <a:t>чистилка</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20000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20000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Міксер</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30000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Соковижималка</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2500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Блендер</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2500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250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Кавоварка</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6000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900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Плити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8000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8000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Духові шафи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10000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20000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Тостери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150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Пароварки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3000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9000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450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8084">
                <a:tc>
                  <a:txBody>
                    <a:bodyPr/>
                    <a:lstStyle/>
                    <a:p>
                      <a:pPr>
                        <a:lnSpc>
                          <a:spcPct val="107000"/>
                        </a:lnSpc>
                        <a:spcAft>
                          <a:spcPts val="0"/>
                        </a:spcAft>
                      </a:pPr>
                      <a:r>
                        <a:rPr lang="ru-RU" sz="1100">
                          <a:solidFill>
                            <a:srgbClr val="000000"/>
                          </a:solidFill>
                          <a:latin typeface="Times New Roman"/>
                          <a:ea typeface="Times New Roman"/>
                          <a:cs typeface="Times New Roman"/>
                        </a:rPr>
                        <a:t>Посудомиючі машини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10000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Кондиціонери</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7</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2500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17500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875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Столи в кухню</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2000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10000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26292">
                <a:tc>
                  <a:txBody>
                    <a:bodyPr/>
                    <a:lstStyle/>
                    <a:p>
                      <a:pPr>
                        <a:lnSpc>
                          <a:spcPct val="107000"/>
                        </a:lnSpc>
                        <a:spcAft>
                          <a:spcPts val="0"/>
                        </a:spcAft>
                      </a:pPr>
                      <a:r>
                        <a:rPr lang="ru-RU" sz="1100">
                          <a:solidFill>
                            <a:srgbClr val="000000"/>
                          </a:solidFill>
                          <a:latin typeface="Times New Roman"/>
                          <a:ea typeface="Times New Roman"/>
                          <a:cs typeface="Times New Roman"/>
                        </a:rPr>
                        <a:t>Інший інвентар</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8000</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a:solidFill>
                            <a:srgbClr val="000000"/>
                          </a:solidFill>
                          <a:latin typeface="Times New Roman"/>
                          <a:ea typeface="Times New Roman"/>
                          <a:cs typeface="Times New Roman"/>
                        </a:rPr>
                        <a:t>5</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400</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63146">
                <a:tc>
                  <a:txBody>
                    <a:bodyPr/>
                    <a:lstStyle/>
                    <a:p>
                      <a:pPr>
                        <a:lnSpc>
                          <a:spcPct val="107000"/>
                        </a:lnSpc>
                        <a:spcAft>
                          <a:spcPts val="0"/>
                        </a:spcAft>
                      </a:pPr>
                      <a:r>
                        <a:rPr lang="ru-RU" sz="1100">
                          <a:solidFill>
                            <a:srgbClr val="000000"/>
                          </a:solidFill>
                          <a:latin typeface="Times New Roman"/>
                          <a:ea typeface="Times New Roman"/>
                          <a:cs typeface="Times New Roman"/>
                        </a:rPr>
                        <a:t>Разом</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ru-RU" sz="1100" dirty="0">
                          <a:solidFill>
                            <a:srgbClr val="000000"/>
                          </a:solidFill>
                          <a:latin typeface="Times New Roman"/>
                          <a:ea typeface="Times New Roman"/>
                          <a:cs typeface="Times New Roman"/>
                        </a:rPr>
                        <a:t>55685</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solidFill>
                            <a:srgbClr val="000000"/>
                          </a:solidFill>
                          <a:latin typeface="Times New Roman"/>
                          <a:ea typeface="Times New Roman"/>
                          <a:cs typeface="Times New Roman"/>
                        </a:rPr>
                        <a:t>-</a:t>
                      </a:r>
                      <a:endParaRPr lang="ru-RU" sz="105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100" dirty="0">
                          <a:solidFill>
                            <a:srgbClr val="000000"/>
                          </a:solidFill>
                          <a:latin typeface="Times New Roman"/>
                          <a:ea typeface="Times New Roman"/>
                          <a:cs typeface="Times New Roman"/>
                        </a:rPr>
                        <a:t>19982</a:t>
                      </a:r>
                      <a:endParaRPr lang="ru-RU" sz="1050" dirty="0">
                        <a:latin typeface="Calibri"/>
                        <a:ea typeface="Calibri"/>
                        <a:cs typeface="Times New Roman"/>
                      </a:endParaRPr>
                    </a:p>
                  </a:txBody>
                  <a:tcPr marL="18970" marR="189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pic>
        <p:nvPicPr>
          <p:cNvPr id="23" name="Рисунок 22" descr="biznes-plan-magazina-1024x683.jpg"/>
          <p:cNvPicPr>
            <a:picLocks noChangeAspect="1"/>
          </p:cNvPicPr>
          <p:nvPr/>
        </p:nvPicPr>
        <p:blipFill>
          <a:blip r:embed="rId2" cstate="print"/>
          <a:stretch>
            <a:fillRect/>
          </a:stretch>
        </p:blipFill>
        <p:spPr>
          <a:xfrm>
            <a:off x="0" y="5777690"/>
            <a:ext cx="1619672" cy="108030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Скругленный прямоугольник 19"/>
          <p:cNvSpPr/>
          <p:nvPr/>
        </p:nvSpPr>
        <p:spPr>
          <a:xfrm>
            <a:off x="107504" y="4337720"/>
            <a:ext cx="7416824"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179512" y="4293096"/>
            <a:ext cx="5976664" cy="2862322"/>
          </a:xfrm>
          <a:prstGeom prst="rect">
            <a:avLst/>
          </a:prstGeom>
          <a:noFill/>
        </p:spPr>
        <p:txBody>
          <a:bodyPr wrap="square" rtlCol="0">
            <a:spAutoFit/>
          </a:bodyPr>
          <a:lstStyle/>
          <a:p>
            <a:pPr>
              <a:buFont typeface="Wingdings" pitchFamily="2" charset="2"/>
              <a:buChar char="q"/>
            </a:pPr>
            <a:r>
              <a:rPr lang="uk-UA" dirty="0" smtClean="0">
                <a:solidFill>
                  <a:schemeClr val="bg1"/>
                </a:solidFill>
              </a:rPr>
              <a:t>Основна сировина буде закуповуватися в місті Гуляйполе у приватного </a:t>
            </a:r>
            <a:r>
              <a:rPr lang="uk-UA" dirty="0" err="1" smtClean="0">
                <a:solidFill>
                  <a:schemeClr val="bg1"/>
                </a:solidFill>
              </a:rPr>
              <a:t>підриємця</a:t>
            </a:r>
            <a:r>
              <a:rPr lang="uk-UA" dirty="0" smtClean="0">
                <a:solidFill>
                  <a:schemeClr val="bg1"/>
                </a:solidFill>
              </a:rPr>
              <a:t>, який постачає продукти на ринок і в магазини</a:t>
            </a:r>
            <a:r>
              <a:rPr lang="ru-RU" dirty="0" smtClean="0">
                <a:solidFill>
                  <a:schemeClr val="bg1"/>
                </a:solidFill>
              </a:rPr>
              <a:t>;</a:t>
            </a:r>
          </a:p>
          <a:p>
            <a:pPr>
              <a:buFont typeface="Wingdings" pitchFamily="2" charset="2"/>
              <a:buChar char="q"/>
            </a:pPr>
            <a:r>
              <a:rPr lang="uk-UA" dirty="0" smtClean="0">
                <a:solidFill>
                  <a:schemeClr val="bg1"/>
                </a:solidFill>
              </a:rPr>
              <a:t>Меблі та інші необхідні обладнання будуть закуповуватися в </a:t>
            </a:r>
            <a:r>
              <a:rPr lang="uk-UA" dirty="0" err="1" smtClean="0">
                <a:solidFill>
                  <a:schemeClr val="bg1"/>
                </a:solidFill>
              </a:rPr>
              <a:t>інтернет</a:t>
            </a:r>
            <a:r>
              <a:rPr lang="uk-UA" dirty="0" smtClean="0">
                <a:solidFill>
                  <a:schemeClr val="bg1"/>
                </a:solidFill>
              </a:rPr>
              <a:t> магазині «Розетка;</a:t>
            </a:r>
          </a:p>
          <a:p>
            <a:pPr>
              <a:buFont typeface="Wingdings" pitchFamily="2" charset="2"/>
              <a:buChar char="q"/>
            </a:pPr>
            <a:r>
              <a:rPr lang="uk-UA" dirty="0" smtClean="0">
                <a:solidFill>
                  <a:schemeClr val="bg1"/>
                </a:solidFill>
              </a:rPr>
              <a:t>Всі відходи будуть сортуватися та відправлятися на вторинну обробку;</a:t>
            </a:r>
          </a:p>
          <a:p>
            <a:pPr>
              <a:buFont typeface="Wingdings" pitchFamily="2" charset="2"/>
              <a:buChar char="q"/>
            </a:pPr>
            <a:r>
              <a:rPr lang="uk-UA" dirty="0" smtClean="0">
                <a:solidFill>
                  <a:schemeClr val="bg1"/>
                </a:solidFill>
              </a:rPr>
              <a:t>Ресторан буде зареєстрований як товариство з обмеженою відповідальністю.</a:t>
            </a:r>
            <a:endParaRPr lang="ru-RU" dirty="0" smtClean="0">
              <a:solidFill>
                <a:schemeClr val="bg1"/>
              </a:solidFill>
            </a:endParaRPr>
          </a:p>
          <a:p>
            <a:pPr>
              <a:buFont typeface="Wingdings" pitchFamily="2" charset="2"/>
              <a:buChar char="q"/>
            </a:pPr>
            <a:endParaRPr lang="ru-RU" dirty="0"/>
          </a:p>
        </p:txBody>
      </p:sp>
      <p:sp>
        <p:nvSpPr>
          <p:cNvPr id="4097" name="Rectangle 1"/>
          <p:cNvSpPr>
            <a:spLocks noChangeArrowheads="1"/>
          </p:cNvSpPr>
          <p:nvPr/>
        </p:nvSpPr>
        <p:spPr bwMode="auto">
          <a:xfrm>
            <a:off x="2051720" y="0"/>
            <a:ext cx="3947757"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Реєстрація ресторану коштуватиме 2000 грн. </a:t>
            </a:r>
          </a:p>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Також під час створення та перший час діяльності фірми будуть понесені одноразові затрати:</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Реєстрація фірми - 2000грн.</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 Транспортні витрати - 4000 грн.</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 Послуги юриста - 2000 грн.</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 Ліцензія на спиртне - 50000 грн.</a:t>
            </a:r>
            <a:endParaRPr kumimoji="0" lang="ru-RU"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 Всього </a:t>
            </a:r>
            <a:r>
              <a:rPr kumimoji="0" lang="uk-UA" sz="20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50800 грн.</a:t>
            </a:r>
            <a:endParaRPr kumimoji="0" lang="uk-UA"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955</TotalTime>
  <Words>1303</Words>
  <Application>Microsoft Office PowerPoint</Application>
  <PresentationFormat>Экран (4:3)</PresentationFormat>
  <Paragraphs>534</Paragraphs>
  <Slides>16</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16</vt:i4>
      </vt:variant>
    </vt:vector>
  </HeadingPairs>
  <TitlesOfParts>
    <vt:vector size="26" baseType="lpstr">
      <vt:lpstr>Arial</vt:lpstr>
      <vt:lpstr>Arial Unicode MS</vt:lpstr>
      <vt:lpstr>Calibri</vt:lpstr>
      <vt:lpstr>Calibri Light</vt:lpstr>
      <vt:lpstr>Century Gothic</vt:lpstr>
      <vt:lpstr>Times New Roman</vt:lpstr>
      <vt:lpstr>Verdana</vt:lpstr>
      <vt:lpstr>Wingdings</vt:lpstr>
      <vt:lpstr>Wingdings 2</vt:lpstr>
      <vt:lpstr>Яркая</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Дякуємо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Миссии и цели организаций</dc:title>
  <dc:creator>Евгений</dc:creator>
  <cp:lastModifiedBy>Пользователь</cp:lastModifiedBy>
  <cp:revision>106</cp:revision>
  <dcterms:created xsi:type="dcterms:W3CDTF">2018-11-20T18:18:44Z</dcterms:created>
  <dcterms:modified xsi:type="dcterms:W3CDTF">2020-03-16T20:12:16Z</dcterms:modified>
</cp:coreProperties>
</file>