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81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8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2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44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2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3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12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7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9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99587-08D9-47B2-AC13-8CF599BF8200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48516-89C3-4BD4-891D-0BB9D5E7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4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3278"/>
            <a:ext cx="9144000" cy="850128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Управління поведінкою індивіда</a:t>
            </a:r>
            <a:endParaRPr lang="en-US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817" y="1293223"/>
            <a:ext cx="11717383" cy="527739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1.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. </a:t>
            </a:r>
            <a:r>
              <a:rPr lang="ru-RU" dirty="0" err="1" smtClean="0"/>
              <a:t>Детермінанти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ролей.</a:t>
            </a:r>
          </a:p>
          <a:p>
            <a:pPr algn="just"/>
            <a:r>
              <a:rPr lang="ru-RU" dirty="0" err="1" smtClean="0"/>
              <a:t>Особистісний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поведінку</a:t>
            </a:r>
            <a:r>
              <a:rPr lang="ru-RU" dirty="0" smtClean="0"/>
              <a:t> в</a:t>
            </a:r>
          </a:p>
          <a:p>
            <a:pPr algn="just"/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2. «Я»-</a:t>
            </a:r>
            <a:r>
              <a:rPr lang="ru-RU" dirty="0" err="1" smtClean="0"/>
              <a:t>концепція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. </a:t>
            </a:r>
            <a:r>
              <a:rPr lang="ru-RU" dirty="0" err="1" smtClean="0"/>
              <a:t>Захисна</a:t>
            </a:r>
            <a:endParaRPr lang="ru-RU" dirty="0" smtClean="0"/>
          </a:p>
          <a:p>
            <a:pPr algn="just"/>
            <a:r>
              <a:rPr lang="ru-RU" dirty="0" err="1" smtClean="0"/>
              <a:t>поведінка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3. Модель </a:t>
            </a:r>
            <a:r>
              <a:rPr lang="ru-RU" dirty="0" err="1" smtClean="0"/>
              <a:t>Майєрс-Бриггс</a:t>
            </a:r>
            <a:r>
              <a:rPr lang="ru-RU" dirty="0" smtClean="0"/>
              <a:t>. </a:t>
            </a:r>
            <a:r>
              <a:rPr lang="ru-RU" dirty="0" err="1" smtClean="0"/>
              <a:t>Комбінування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і </a:t>
            </a:r>
            <a:r>
              <a:rPr lang="ru-RU" dirty="0" err="1" smtClean="0"/>
              <a:t>особливості</a:t>
            </a:r>
            <a:endParaRPr lang="ru-RU" dirty="0" smtClean="0"/>
          </a:p>
          <a:p>
            <a:pPr algn="just"/>
            <a:r>
              <a:rPr lang="ru-RU" dirty="0" err="1" smtClean="0"/>
              <a:t>поведінкових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.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типу </a:t>
            </a:r>
            <a:r>
              <a:rPr lang="ru-RU" dirty="0" err="1" smtClean="0"/>
              <a:t>особистості</a:t>
            </a:r>
            <a:r>
              <a:rPr lang="ru-RU" dirty="0" smtClean="0"/>
              <a:t> та</a:t>
            </a:r>
          </a:p>
          <a:p>
            <a:pPr algn="just"/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індивідуальної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 </a:t>
            </a:r>
            <a:r>
              <a:rPr lang="ru-RU" dirty="0" err="1" smtClean="0"/>
              <a:t>Психогеометрична</a:t>
            </a:r>
            <a:endParaRPr lang="ru-RU" dirty="0" smtClean="0"/>
          </a:p>
          <a:p>
            <a:pPr algn="just"/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203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" y="0"/>
            <a:ext cx="1176963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4.	Шкала </a:t>
            </a:r>
            <a:r>
              <a:rPr lang="en-US" dirty="0" smtClean="0"/>
              <a:t>J-P </a:t>
            </a:r>
            <a:r>
              <a:rPr lang="ru-RU" dirty="0" err="1" smtClean="0"/>
              <a:t>описує</a:t>
            </a:r>
            <a:r>
              <a:rPr lang="ru-RU" dirty="0" smtClean="0"/>
              <a:t> як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будує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-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рішучо</a:t>
            </a:r>
            <a:r>
              <a:rPr lang="ru-RU" dirty="0" smtClean="0"/>
              <a:t> і за планом, </a:t>
            </a:r>
            <a:r>
              <a:rPr lang="ru-RU" dirty="0" err="1" smtClean="0"/>
              <a:t>впорядковує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en-US" dirty="0" smtClean="0"/>
              <a:t>J (Judging, </a:t>
            </a:r>
            <a:r>
              <a:rPr lang="ru-RU" dirty="0" err="1" smtClean="0"/>
              <a:t>судження</a:t>
            </a:r>
            <a:r>
              <a:rPr lang="ru-RU" dirty="0" smtClean="0"/>
              <a:t>) </a:t>
            </a:r>
            <a:r>
              <a:rPr lang="ru-RU" dirty="0" err="1" smtClean="0"/>
              <a:t>чи</a:t>
            </a:r>
            <a:r>
              <a:rPr lang="ru-RU" dirty="0" smtClean="0"/>
              <a:t> є </a:t>
            </a:r>
            <a:r>
              <a:rPr lang="ru-RU" dirty="0" err="1" smtClean="0"/>
              <a:t>гнучкою</a:t>
            </a:r>
            <a:r>
              <a:rPr lang="ru-RU" dirty="0" smtClean="0"/>
              <a:t> і спонтанною, </a:t>
            </a:r>
            <a:r>
              <a:rPr lang="ru-RU" dirty="0" err="1" smtClean="0"/>
              <a:t>діє</a:t>
            </a:r>
            <a:r>
              <a:rPr lang="ru-RU" dirty="0" smtClean="0"/>
              <a:t> за </a:t>
            </a:r>
            <a:r>
              <a:rPr lang="ru-RU" dirty="0" err="1" smtClean="0"/>
              <a:t>обставинами</a:t>
            </a:r>
            <a:r>
              <a:rPr lang="ru-RU" dirty="0" smtClean="0"/>
              <a:t> (</a:t>
            </a:r>
            <a:r>
              <a:rPr lang="en-US" dirty="0" smtClean="0"/>
              <a:t>Perception, </a:t>
            </a:r>
            <a:r>
              <a:rPr lang="ru-RU" dirty="0" err="1" smtClean="0"/>
              <a:t>сприйняття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Природно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4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комбінувати</a:t>
            </a:r>
            <a:r>
              <a:rPr lang="ru-RU" dirty="0" smtClean="0"/>
              <a:t>.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16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	</a:t>
            </a:r>
            <a:r>
              <a:rPr lang="en-US" dirty="0" smtClean="0"/>
              <a:t>ISTJ - </a:t>
            </a:r>
            <a:r>
              <a:rPr lang="ru-RU" dirty="0" err="1" smtClean="0"/>
              <a:t>відповідальний</a:t>
            </a:r>
            <a:r>
              <a:rPr lang="ru-RU" dirty="0" smtClean="0"/>
              <a:t>, </a:t>
            </a:r>
            <a:r>
              <a:rPr lang="ru-RU" dirty="0" err="1" smtClean="0"/>
              <a:t>організатор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	</a:t>
            </a:r>
            <a:r>
              <a:rPr lang="en-US" dirty="0" smtClean="0"/>
              <a:t>ISFJ - </a:t>
            </a:r>
            <a:r>
              <a:rPr lang="ru-RU" dirty="0" err="1" smtClean="0"/>
              <a:t>лояльний</a:t>
            </a:r>
            <a:r>
              <a:rPr lang="ru-RU" dirty="0" smtClean="0"/>
              <a:t>, </a:t>
            </a:r>
            <a:r>
              <a:rPr lang="ru-RU" dirty="0" err="1" smtClean="0"/>
              <a:t>виконавець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	</a:t>
            </a:r>
            <a:r>
              <a:rPr lang="en-US" dirty="0" smtClean="0"/>
              <a:t>INFJ - </a:t>
            </a:r>
            <a:r>
              <a:rPr lang="ru-RU" dirty="0" err="1" smtClean="0"/>
              <a:t>надихаючий</a:t>
            </a:r>
            <a:r>
              <a:rPr lang="ru-RU" dirty="0" smtClean="0"/>
              <a:t> </a:t>
            </a:r>
            <a:r>
              <a:rPr lang="ru-RU" dirty="0" err="1" smtClean="0"/>
              <a:t>споглядач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	</a:t>
            </a:r>
            <a:r>
              <a:rPr lang="en-US" dirty="0" smtClean="0"/>
              <a:t>INTJ - </a:t>
            </a:r>
            <a:r>
              <a:rPr lang="ru-RU" dirty="0" err="1" smtClean="0"/>
              <a:t>незалежний</a:t>
            </a:r>
            <a:r>
              <a:rPr lang="ru-RU" dirty="0" smtClean="0"/>
              <a:t>, </a:t>
            </a:r>
            <a:r>
              <a:rPr lang="ru-RU" dirty="0" err="1" smtClean="0"/>
              <a:t>мислитель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	</a:t>
            </a:r>
            <a:r>
              <a:rPr lang="en-US" dirty="0" smtClean="0"/>
              <a:t>ISTP - </a:t>
            </a:r>
            <a:r>
              <a:rPr lang="ru-RU" dirty="0" err="1" smtClean="0"/>
              <a:t>прагматичний</a:t>
            </a:r>
            <a:r>
              <a:rPr lang="ru-RU" dirty="0" smtClean="0"/>
              <a:t>, </a:t>
            </a:r>
            <a:r>
              <a:rPr lang="ru-RU" dirty="0" err="1" smtClean="0"/>
              <a:t>майстер</a:t>
            </a:r>
            <a:r>
              <a:rPr lang="ru-RU" dirty="0" smtClean="0"/>
              <a:t> на </a:t>
            </a:r>
            <a:r>
              <a:rPr lang="ru-RU" dirty="0" err="1" smtClean="0"/>
              <a:t>всі</a:t>
            </a:r>
            <a:r>
              <a:rPr lang="ru-RU" dirty="0" smtClean="0"/>
              <a:t> руки.</a:t>
            </a:r>
          </a:p>
          <a:p>
            <a:r>
              <a:rPr lang="ru-RU" dirty="0" smtClean="0"/>
              <a:t>6.	</a:t>
            </a:r>
            <a:r>
              <a:rPr lang="en-US" dirty="0" smtClean="0"/>
              <a:t>ISFP - </a:t>
            </a:r>
            <a:r>
              <a:rPr lang="ru-RU" dirty="0" err="1" smtClean="0"/>
              <a:t>нечванливий</a:t>
            </a:r>
            <a:r>
              <a:rPr lang="ru-RU" dirty="0" smtClean="0"/>
              <a:t>, хороший член </a:t>
            </a:r>
            <a:r>
              <a:rPr lang="ru-RU" dirty="0" err="1" smtClean="0"/>
              <a:t>команди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	</a:t>
            </a:r>
            <a:r>
              <a:rPr lang="en-US" dirty="0" smtClean="0"/>
              <a:t>INFP - </a:t>
            </a:r>
            <a:r>
              <a:rPr lang="ru-RU" dirty="0" err="1" smtClean="0"/>
              <a:t>благородний</a:t>
            </a:r>
            <a:r>
              <a:rPr lang="ru-RU" dirty="0" smtClean="0"/>
              <a:t>, </a:t>
            </a:r>
            <a:r>
              <a:rPr lang="ru-RU" dirty="0" err="1" smtClean="0"/>
              <a:t>ідеаліст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8.	</a:t>
            </a:r>
            <a:r>
              <a:rPr lang="en-US" dirty="0" smtClean="0"/>
              <a:t>INTP - </a:t>
            </a:r>
            <a:r>
              <a:rPr lang="ru-RU" dirty="0" err="1" smtClean="0"/>
              <a:t>концептуальний</a:t>
            </a:r>
            <a:r>
              <a:rPr lang="ru-RU" dirty="0" smtClean="0"/>
              <a:t>, </a:t>
            </a:r>
            <a:r>
              <a:rPr lang="ru-RU" dirty="0" err="1" smtClean="0"/>
              <a:t>мрійник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9.	</a:t>
            </a:r>
            <a:r>
              <a:rPr lang="en-US" dirty="0" smtClean="0"/>
              <a:t>ESTP - </a:t>
            </a:r>
            <a:r>
              <a:rPr lang="ru-RU" dirty="0" err="1" smtClean="0"/>
              <a:t>спонтанний</a:t>
            </a:r>
            <a:r>
              <a:rPr lang="ru-RU" dirty="0" smtClean="0"/>
              <a:t>, </a:t>
            </a:r>
            <a:r>
              <a:rPr lang="ru-RU" dirty="0" err="1" smtClean="0"/>
              <a:t>реаліст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10.	</a:t>
            </a:r>
            <a:r>
              <a:rPr lang="en-US" dirty="0" smtClean="0"/>
              <a:t>ESFP - </a:t>
            </a:r>
            <a:r>
              <a:rPr lang="ru-RU" dirty="0" err="1" smtClean="0"/>
              <a:t>великодушний</a:t>
            </a:r>
            <a:r>
              <a:rPr lang="ru-RU" dirty="0" smtClean="0"/>
              <a:t>, </a:t>
            </a:r>
            <a:r>
              <a:rPr lang="ru-RU" dirty="0" err="1" smtClean="0"/>
              <a:t>веселун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11.	</a:t>
            </a:r>
            <a:r>
              <a:rPr lang="en-US" dirty="0" smtClean="0"/>
              <a:t>ENFP - </a:t>
            </a:r>
            <a:r>
              <a:rPr lang="ru-RU" dirty="0" err="1" smtClean="0"/>
              <a:t>оптиміст</a:t>
            </a:r>
            <a:r>
              <a:rPr lang="ru-RU" dirty="0" smtClean="0"/>
              <a:t>, для </a:t>
            </a:r>
            <a:r>
              <a:rPr lang="ru-RU" dirty="0" err="1" smtClean="0"/>
              <a:t>нього</a:t>
            </a:r>
            <a:r>
              <a:rPr lang="ru-RU" dirty="0" smtClean="0"/>
              <a:t> люди </a:t>
            </a:r>
            <a:r>
              <a:rPr lang="ru-RU" dirty="0" err="1" smtClean="0"/>
              <a:t>важливіше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12.	</a:t>
            </a:r>
            <a:r>
              <a:rPr lang="en-US" dirty="0" smtClean="0"/>
              <a:t>ENTP - </a:t>
            </a:r>
            <a:r>
              <a:rPr lang="ru-RU" dirty="0" err="1" smtClean="0"/>
              <a:t>дослідник</a:t>
            </a:r>
            <a:r>
              <a:rPr lang="ru-RU" dirty="0" smtClean="0"/>
              <a:t>, </a:t>
            </a:r>
            <a:r>
              <a:rPr lang="ru-RU" dirty="0" err="1" smtClean="0"/>
              <a:t>винахідлива</a:t>
            </a:r>
            <a:r>
              <a:rPr lang="ru-RU" dirty="0" smtClean="0"/>
              <a:t> </a:t>
            </a:r>
            <a:r>
              <a:rPr lang="ru-RU" dirty="0" err="1" smtClean="0"/>
              <a:t>особистість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13.	</a:t>
            </a:r>
            <a:r>
              <a:rPr lang="en-US" dirty="0" smtClean="0"/>
              <a:t>ESTJ - </a:t>
            </a:r>
            <a:r>
              <a:rPr lang="ru-RU" dirty="0" err="1" smtClean="0"/>
              <a:t>адміністратор</a:t>
            </a:r>
            <a:r>
              <a:rPr lang="ru-RU" dirty="0" smtClean="0"/>
              <a:t>, </a:t>
            </a:r>
            <a:r>
              <a:rPr lang="ru-RU" dirty="0" err="1" smtClean="0"/>
              <a:t>вимоглива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14.	</a:t>
            </a:r>
            <a:r>
              <a:rPr lang="en-US" dirty="0" smtClean="0"/>
              <a:t>ESFJ - </a:t>
            </a:r>
            <a:r>
              <a:rPr lang="ru-RU" dirty="0" err="1" smtClean="0"/>
              <a:t>гармонійна</a:t>
            </a:r>
            <a:r>
              <a:rPr lang="ru-RU" dirty="0" smtClean="0"/>
              <a:t> </a:t>
            </a:r>
            <a:r>
              <a:rPr lang="ru-RU" dirty="0" err="1" smtClean="0"/>
              <a:t>особистість</a:t>
            </a:r>
            <a:r>
              <a:rPr lang="ru-RU" dirty="0" smtClean="0"/>
              <a:t>, один для </a:t>
            </a:r>
            <a:r>
              <a:rPr lang="ru-RU" dirty="0" err="1" smtClean="0"/>
              <a:t>всіх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15.	</a:t>
            </a:r>
            <a:r>
              <a:rPr lang="en-US" dirty="0" smtClean="0"/>
              <a:t>ENFJ - </a:t>
            </a:r>
            <a:r>
              <a:rPr lang="ru-RU" dirty="0" smtClean="0"/>
              <a:t>парламентер, </a:t>
            </a:r>
            <a:r>
              <a:rPr lang="ru-RU" dirty="0" err="1" smtClean="0"/>
              <a:t>вміє</a:t>
            </a:r>
            <a:r>
              <a:rPr lang="ru-RU" dirty="0" smtClean="0"/>
              <a:t> </a:t>
            </a:r>
            <a:r>
              <a:rPr lang="ru-RU" dirty="0" err="1" smtClean="0"/>
              <a:t>переконувати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16.	</a:t>
            </a:r>
            <a:r>
              <a:rPr lang="en-US" dirty="0" smtClean="0"/>
              <a:t>ENTJ - </a:t>
            </a:r>
            <a:r>
              <a:rPr lang="ru-RU" dirty="0" err="1" smtClean="0"/>
              <a:t>командувач</a:t>
            </a:r>
            <a:r>
              <a:rPr lang="ru-RU" dirty="0" smtClean="0"/>
              <a:t>, </a:t>
            </a:r>
            <a:r>
              <a:rPr lang="ru-RU" dirty="0" err="1" smtClean="0"/>
              <a:t>лідер</a:t>
            </a:r>
            <a:r>
              <a:rPr lang="ru-RU" dirty="0" smtClean="0"/>
              <a:t>.</a:t>
            </a:r>
          </a:p>
          <a:p>
            <a:pPr algn="ctr"/>
            <a:r>
              <a:rPr lang="ru-RU" b="1" dirty="0" err="1" smtClean="0"/>
              <a:t>Психогеометрична</a:t>
            </a:r>
            <a:r>
              <a:rPr lang="ru-RU" b="1" dirty="0" smtClean="0"/>
              <a:t> </a:t>
            </a:r>
            <a:r>
              <a:rPr lang="ru-RU" b="1" dirty="0" err="1" smtClean="0"/>
              <a:t>концепція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</a:t>
            </a:r>
          </a:p>
          <a:p>
            <a:r>
              <a:rPr lang="ru-RU" dirty="0" err="1" smtClean="0"/>
              <a:t>Психогеометричну</a:t>
            </a:r>
            <a:r>
              <a:rPr lang="ru-RU" dirty="0" smtClean="0"/>
              <a:t>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запропонувала</a:t>
            </a:r>
            <a:r>
              <a:rPr lang="ru-RU" dirty="0" smtClean="0"/>
              <a:t> С. </a:t>
            </a:r>
            <a:r>
              <a:rPr lang="ru-RU" dirty="0" err="1" smtClean="0"/>
              <a:t>Деллінгер</a:t>
            </a:r>
            <a:r>
              <a:rPr lang="ru-RU" dirty="0" smtClean="0"/>
              <a:t> - </a:t>
            </a:r>
            <a:r>
              <a:rPr lang="ru-RU" dirty="0" err="1" smtClean="0"/>
              <a:t>фахівець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соціально-психологічної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..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тип особи, а й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доцільну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і тактику </a:t>
            </a:r>
            <a:r>
              <a:rPr lang="ru-RU" dirty="0" err="1" smtClean="0"/>
              <a:t>взаємодії</a:t>
            </a:r>
            <a:r>
              <a:rPr lang="ru-RU" dirty="0" smtClean="0"/>
              <a:t> з нею.</a:t>
            </a:r>
          </a:p>
          <a:p>
            <a:r>
              <a:rPr lang="ru-RU" dirty="0" err="1" smtClean="0"/>
              <a:t>Психогеометрія</a:t>
            </a:r>
            <a:r>
              <a:rPr lang="ru-RU" dirty="0" smtClean="0"/>
              <a:t> - система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типології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за </a:t>
            </a:r>
            <a:r>
              <a:rPr lang="ru-RU" dirty="0" err="1" smtClean="0"/>
              <a:t>поведінкою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і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 </a:t>
            </a:r>
            <a:r>
              <a:rPr lang="ru-RU" dirty="0" err="1" smtClean="0"/>
              <a:t>якоїсь</a:t>
            </a:r>
            <a:r>
              <a:rPr lang="ru-RU" dirty="0" smtClean="0"/>
              <a:t> </a:t>
            </a:r>
            <a:r>
              <a:rPr lang="ru-RU" dirty="0" err="1" smtClean="0"/>
              <a:t>геометричної</a:t>
            </a:r>
            <a:r>
              <a:rPr lang="ru-RU" dirty="0" smtClean="0"/>
              <a:t> </a:t>
            </a:r>
            <a:r>
              <a:rPr lang="ru-RU" dirty="0" err="1" smtClean="0"/>
              <a:t>фігури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4148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типу </a:t>
            </a:r>
            <a:r>
              <a:rPr lang="ru-RU" dirty="0" err="1" smtClean="0"/>
              <a:t>особистості</a:t>
            </a:r>
            <a:r>
              <a:rPr lang="ru-RU" dirty="0" smtClean="0"/>
              <a:t> (за С. </a:t>
            </a:r>
            <a:r>
              <a:rPr lang="ru-RU" dirty="0" err="1" smtClean="0"/>
              <a:t>Деллінгер</a:t>
            </a:r>
            <a:r>
              <a:rPr lang="ru-RU" dirty="0" smtClean="0"/>
              <a:t>)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6286" y="1959429"/>
            <a:ext cx="9235440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68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6" y="116953"/>
            <a:ext cx="1207443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Розташувавши</a:t>
            </a:r>
            <a:r>
              <a:rPr lang="ru-RU" dirty="0" smtClean="0"/>
              <a:t> </a:t>
            </a:r>
            <a:r>
              <a:rPr lang="ru-RU" dirty="0" err="1" smtClean="0"/>
              <a:t>подані</a:t>
            </a:r>
            <a:r>
              <a:rPr lang="ru-RU" dirty="0" smtClean="0"/>
              <a:t> </a:t>
            </a:r>
            <a:r>
              <a:rPr lang="ru-RU" dirty="0" err="1" smtClean="0"/>
              <a:t>геометричні</a:t>
            </a:r>
            <a:r>
              <a:rPr lang="ru-RU" dirty="0" smtClean="0"/>
              <a:t> </a:t>
            </a:r>
            <a:r>
              <a:rPr lang="ru-RU" dirty="0" err="1" smtClean="0"/>
              <a:t>фігури</a:t>
            </a:r>
            <a:r>
              <a:rPr lang="ru-RU" dirty="0" smtClean="0"/>
              <a:t> в порядку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 smtClean="0"/>
              <a:t>переважання</a:t>
            </a:r>
            <a:r>
              <a:rPr lang="ru-RU" dirty="0" smtClean="0"/>
              <a:t>, за </a:t>
            </a:r>
            <a:r>
              <a:rPr lang="ru-RU" dirty="0" err="1" smtClean="0"/>
              <a:t>фігурою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перше </a:t>
            </a:r>
            <a:r>
              <a:rPr lang="ru-RU" dirty="0" err="1" smtClean="0"/>
              <a:t>місце</a:t>
            </a:r>
            <a:r>
              <a:rPr lang="ru-RU" dirty="0" smtClean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домінуючі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і </a:t>
            </a:r>
            <a:r>
              <a:rPr lang="ru-RU" dirty="0" err="1" smtClean="0"/>
              <a:t>поведінки</a:t>
            </a:r>
            <a:r>
              <a:rPr lang="ru-RU" dirty="0" smtClean="0"/>
              <a:t>. </a:t>
            </a:r>
            <a:r>
              <a:rPr lang="ru-RU" dirty="0" err="1" smtClean="0"/>
              <a:t>Остання</a:t>
            </a:r>
            <a:r>
              <a:rPr lang="ru-RU" dirty="0" smtClean="0"/>
              <a:t> </a:t>
            </a:r>
            <a:r>
              <a:rPr lang="ru-RU" dirty="0" err="1" smtClean="0"/>
              <a:t>фігура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форму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взаємодія</a:t>
            </a:r>
            <a:r>
              <a:rPr lang="ru-RU" dirty="0" smtClean="0"/>
              <a:t> з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завдаватиме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 </a:t>
            </a:r>
            <a:r>
              <a:rPr lang="ru-RU" dirty="0" err="1" smtClean="0"/>
              <a:t>найбільших</a:t>
            </a:r>
            <a:r>
              <a:rPr lang="ru-RU" dirty="0" smtClean="0"/>
              <a:t> </a:t>
            </a:r>
            <a:r>
              <a:rPr lang="ru-RU" dirty="0" err="1" smtClean="0"/>
              <a:t>труднощів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психологічні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поведінки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Квадрат - </a:t>
            </a:r>
            <a:r>
              <a:rPr lang="ru-RU" dirty="0" err="1" smtClean="0"/>
              <a:t>невтомний</a:t>
            </a:r>
            <a:r>
              <a:rPr lang="ru-RU" dirty="0" smtClean="0"/>
              <a:t> </a:t>
            </a:r>
            <a:r>
              <a:rPr lang="ru-RU" dirty="0" err="1" smtClean="0"/>
              <a:t>трудівник</a:t>
            </a:r>
            <a:r>
              <a:rPr lang="ru-RU" dirty="0" smtClean="0"/>
              <a:t>. </a:t>
            </a:r>
            <a:r>
              <a:rPr lang="ru-RU" dirty="0" err="1" smtClean="0"/>
              <a:t>Працьовитість</a:t>
            </a:r>
            <a:r>
              <a:rPr lang="ru-RU" dirty="0" smtClean="0"/>
              <a:t>, </a:t>
            </a:r>
            <a:r>
              <a:rPr lang="ru-RU" dirty="0" err="1" smtClean="0"/>
              <a:t>старанність</a:t>
            </a:r>
            <a:r>
              <a:rPr lang="ru-RU" dirty="0" smtClean="0"/>
              <a:t>, потреба </a:t>
            </a:r>
            <a:r>
              <a:rPr lang="ru-RU" dirty="0" err="1" smtClean="0"/>
              <a:t>доводити</a:t>
            </a:r>
            <a:r>
              <a:rPr lang="ru-RU" dirty="0" smtClean="0"/>
              <a:t> </a:t>
            </a:r>
            <a:r>
              <a:rPr lang="ru-RU" dirty="0" err="1" smtClean="0"/>
              <a:t>почату</a:t>
            </a:r>
            <a:r>
              <a:rPr lang="ru-RU" dirty="0" smtClean="0"/>
              <a:t> справу до </a:t>
            </a:r>
            <a:r>
              <a:rPr lang="ru-RU" dirty="0" err="1" smtClean="0"/>
              <a:t>кінця</a:t>
            </a:r>
            <a:r>
              <a:rPr lang="ru-RU" dirty="0" smtClean="0"/>
              <a:t>, </a:t>
            </a:r>
            <a:r>
              <a:rPr lang="ru-RU" dirty="0" err="1" smtClean="0"/>
              <a:t>завзятість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добиватися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-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істинних</a:t>
            </a:r>
            <a:r>
              <a:rPr lang="ru-RU" dirty="0" smtClean="0"/>
              <a:t> </a:t>
            </a:r>
            <a:r>
              <a:rPr lang="ru-RU" dirty="0" err="1" smtClean="0"/>
              <a:t>квадратів</a:t>
            </a:r>
            <a:r>
              <a:rPr lang="ru-RU" dirty="0" smtClean="0"/>
              <a:t>. </a:t>
            </a:r>
            <a:r>
              <a:rPr lang="ru-RU" dirty="0" err="1" smtClean="0"/>
              <a:t>Витривалість</a:t>
            </a:r>
            <a:r>
              <a:rPr lang="ru-RU" dirty="0" smtClean="0"/>
              <a:t>, </a:t>
            </a:r>
            <a:r>
              <a:rPr lang="ru-RU" dirty="0" err="1" smtClean="0"/>
              <a:t>терпіння</a:t>
            </a:r>
            <a:r>
              <a:rPr lang="ru-RU" dirty="0" smtClean="0"/>
              <a:t> і </a:t>
            </a:r>
            <a:r>
              <a:rPr lang="ru-RU" dirty="0" err="1" smtClean="0"/>
              <a:t>методичність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квадрата </a:t>
            </a:r>
            <a:r>
              <a:rPr lang="ru-RU" dirty="0" err="1" smtClean="0"/>
              <a:t>висококласним</a:t>
            </a:r>
            <a:r>
              <a:rPr lang="ru-RU" dirty="0" smtClean="0"/>
              <a:t> </a:t>
            </a:r>
            <a:r>
              <a:rPr lang="ru-RU" dirty="0" err="1" smtClean="0"/>
              <a:t>фахівцем</a:t>
            </a:r>
            <a:r>
              <a:rPr lang="ru-RU" dirty="0" smtClean="0"/>
              <a:t> в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відомості</a:t>
            </a:r>
            <a:r>
              <a:rPr lang="ru-RU" dirty="0" smtClean="0"/>
              <a:t>, </a:t>
            </a:r>
            <a:r>
              <a:rPr lang="ru-RU" dirty="0" err="1" smtClean="0"/>
              <a:t>якими</a:t>
            </a:r>
            <a:r>
              <a:rPr lang="ru-RU" dirty="0" smtClean="0"/>
              <a:t> вони </a:t>
            </a:r>
            <a:r>
              <a:rPr lang="ru-RU" dirty="0" err="1" smtClean="0"/>
              <a:t>володіють</a:t>
            </a:r>
            <a:r>
              <a:rPr lang="ru-RU" dirty="0" smtClean="0"/>
              <a:t>, </a:t>
            </a:r>
            <a:r>
              <a:rPr lang="ru-RU" dirty="0" err="1" smtClean="0"/>
              <a:t>систематизовані</a:t>
            </a:r>
            <a:r>
              <a:rPr lang="ru-RU" dirty="0" smtClean="0"/>
              <a:t> і </a:t>
            </a:r>
            <a:r>
              <a:rPr lang="ru-RU" dirty="0" err="1" smtClean="0"/>
              <a:t>розкладені</a:t>
            </a:r>
            <a:r>
              <a:rPr lang="ru-RU" dirty="0" smtClean="0"/>
              <a:t> по </a:t>
            </a:r>
            <a:r>
              <a:rPr lang="ru-RU" dirty="0" err="1" smtClean="0"/>
              <a:t>поличках</a:t>
            </a:r>
            <a:r>
              <a:rPr lang="ru-RU" dirty="0" smtClean="0"/>
              <a:t>. Квадрат </a:t>
            </a:r>
            <a:r>
              <a:rPr lang="ru-RU" dirty="0" err="1" smtClean="0"/>
              <a:t>здатний</a:t>
            </a:r>
            <a:r>
              <a:rPr lang="ru-RU" dirty="0" smtClean="0"/>
              <a:t> </a:t>
            </a:r>
            <a:r>
              <a:rPr lang="ru-RU" dirty="0" err="1" smtClean="0"/>
              <a:t>видати</a:t>
            </a:r>
            <a:r>
              <a:rPr lang="ru-RU" dirty="0" smtClean="0"/>
              <a:t> </a:t>
            </a:r>
            <a:r>
              <a:rPr lang="ru-RU" dirty="0" err="1" smtClean="0"/>
              <a:t>необхідну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моментально.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обирає</a:t>
            </a:r>
            <a:r>
              <a:rPr lang="ru-RU" dirty="0" smtClean="0"/>
              <a:t> Квадрат -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"</a:t>
            </a:r>
            <a:r>
              <a:rPr lang="ru-RU" dirty="0" err="1" smtClean="0"/>
              <a:t>лівопівкульних</a:t>
            </a:r>
            <a:r>
              <a:rPr lang="ru-RU" dirty="0" smtClean="0"/>
              <a:t>" </a:t>
            </a:r>
            <a:r>
              <a:rPr lang="ru-RU" dirty="0" err="1" smtClean="0"/>
              <a:t>мислителів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до тих,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переробляє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в </a:t>
            </a:r>
            <a:r>
              <a:rPr lang="ru-RU" dirty="0" err="1" smtClean="0"/>
              <a:t>послідовному</a:t>
            </a:r>
            <a:r>
              <a:rPr lang="ru-RU" dirty="0" smtClean="0"/>
              <a:t> </a:t>
            </a:r>
            <a:r>
              <a:rPr lang="ru-RU" dirty="0" err="1" smtClean="0"/>
              <a:t>форматі</a:t>
            </a:r>
            <a:r>
              <a:rPr lang="ru-RU" dirty="0" smtClean="0"/>
              <a:t>: а-б-в-г... </a:t>
            </a:r>
            <a:r>
              <a:rPr lang="ru-RU" dirty="0" err="1" smtClean="0"/>
              <a:t>Квадрати</a:t>
            </a:r>
            <a:r>
              <a:rPr lang="ru-RU" dirty="0" smtClean="0"/>
              <a:t> </a:t>
            </a:r>
            <a:r>
              <a:rPr lang="ru-RU" dirty="0" err="1" smtClean="0"/>
              <a:t>скоріше</a:t>
            </a:r>
            <a:r>
              <a:rPr lang="ru-RU" dirty="0" smtClean="0"/>
              <a:t> "</a:t>
            </a:r>
            <a:r>
              <a:rPr lang="ru-RU" dirty="0" err="1" smtClean="0"/>
              <a:t>обчислюють</a:t>
            </a:r>
            <a:r>
              <a:rPr lang="ru-RU" dirty="0" smtClean="0"/>
              <a:t> результат",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здогадуються</a:t>
            </a:r>
            <a:r>
              <a:rPr lang="ru-RU" dirty="0" smtClean="0"/>
              <a:t> про </a:t>
            </a:r>
            <a:r>
              <a:rPr lang="ru-RU" dirty="0" err="1" smtClean="0"/>
              <a:t>нього</a:t>
            </a:r>
            <a:r>
              <a:rPr lang="ru-RU" dirty="0" smtClean="0"/>
              <a:t>. </a:t>
            </a:r>
            <a:r>
              <a:rPr lang="ru-RU" dirty="0" err="1" smtClean="0"/>
              <a:t>Квадрати</a:t>
            </a:r>
            <a:r>
              <a:rPr lang="ru-RU" dirty="0" smtClean="0"/>
              <a:t> </a:t>
            </a:r>
            <a:r>
              <a:rPr lang="ru-RU" dirty="0" err="1" smtClean="0"/>
              <a:t>надзвичайно</a:t>
            </a:r>
            <a:r>
              <a:rPr lang="ru-RU" dirty="0" smtClean="0"/>
              <a:t> </a:t>
            </a:r>
            <a:r>
              <a:rPr lang="ru-RU" dirty="0" err="1" smtClean="0"/>
              <a:t>уважні</a:t>
            </a:r>
            <a:r>
              <a:rPr lang="ru-RU" dirty="0" smtClean="0"/>
              <a:t> до деталей, </a:t>
            </a:r>
            <a:r>
              <a:rPr lang="ru-RU" dirty="0" err="1" smtClean="0"/>
              <a:t>подробиць</a:t>
            </a:r>
            <a:r>
              <a:rPr lang="ru-RU" dirty="0" smtClean="0"/>
              <a:t>. </a:t>
            </a:r>
            <a:r>
              <a:rPr lang="ru-RU" dirty="0" err="1" smtClean="0"/>
              <a:t>Квадрати</a:t>
            </a:r>
            <a:r>
              <a:rPr lang="ru-RU" dirty="0" smtClean="0"/>
              <a:t> </a:t>
            </a:r>
            <a:r>
              <a:rPr lang="ru-RU" dirty="0" err="1" smtClean="0"/>
              <a:t>люблять</a:t>
            </a:r>
            <a:r>
              <a:rPr lang="ru-RU" dirty="0" smtClean="0"/>
              <a:t> раз і </a:t>
            </a:r>
            <a:r>
              <a:rPr lang="ru-RU" dirty="0" err="1" smtClean="0"/>
              <a:t>назавжди</a:t>
            </a:r>
            <a:r>
              <a:rPr lang="ru-RU" dirty="0" smtClean="0"/>
              <a:t> заведений порядок.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ідеал</a:t>
            </a:r>
            <a:r>
              <a:rPr lang="ru-RU" dirty="0" smtClean="0"/>
              <a:t> - </a:t>
            </a:r>
            <a:r>
              <a:rPr lang="ru-RU" dirty="0" err="1" smtClean="0"/>
              <a:t>розплановане</a:t>
            </a:r>
            <a:r>
              <a:rPr lang="ru-RU" dirty="0" smtClean="0"/>
              <a:t>, </a:t>
            </a:r>
            <a:r>
              <a:rPr lang="ru-RU" dirty="0" err="1" smtClean="0"/>
              <a:t>передбачуване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і </a:t>
            </a:r>
            <a:r>
              <a:rPr lang="ru-RU" dirty="0" err="1" smtClean="0"/>
              <a:t>йому</a:t>
            </a:r>
            <a:r>
              <a:rPr lang="ru-RU" dirty="0" smtClean="0"/>
              <a:t> не до </a:t>
            </a:r>
            <a:r>
              <a:rPr lang="ru-RU" dirty="0" err="1" smtClean="0"/>
              <a:t>душі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звичного</a:t>
            </a:r>
            <a:r>
              <a:rPr lang="ru-RU" dirty="0" smtClean="0"/>
              <a:t> ходу </a:t>
            </a:r>
            <a:r>
              <a:rPr lang="ru-RU" dirty="0" err="1" smtClean="0"/>
              <a:t>подій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"</a:t>
            </a:r>
            <a:r>
              <a:rPr lang="ru-RU" dirty="0" err="1" smtClean="0"/>
              <a:t>впорядковує</a:t>
            </a:r>
            <a:r>
              <a:rPr lang="ru-RU" dirty="0" smtClean="0"/>
              <a:t>", </a:t>
            </a:r>
            <a:r>
              <a:rPr lang="ru-RU" dirty="0" err="1" smtClean="0"/>
              <a:t>організовує</a:t>
            </a:r>
            <a:r>
              <a:rPr lang="ru-RU" dirty="0" smtClean="0"/>
              <a:t> людей і </a:t>
            </a:r>
            <a:r>
              <a:rPr lang="ru-RU" dirty="0" err="1" smtClean="0"/>
              <a:t>речі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себе.</a:t>
            </a:r>
          </a:p>
          <a:p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Квадрати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стати хорошими </a:t>
            </a:r>
            <a:r>
              <a:rPr lang="ru-RU" dirty="0" err="1" smtClean="0"/>
              <a:t>спеціалістами-техніками</a:t>
            </a:r>
            <a:r>
              <a:rPr lang="ru-RU" dirty="0" smtClean="0"/>
              <a:t>, </a:t>
            </a:r>
            <a:r>
              <a:rPr lang="ru-RU" dirty="0" err="1" smtClean="0"/>
              <a:t>адміністраторами</a:t>
            </a:r>
            <a:r>
              <a:rPr lang="ru-RU" dirty="0" smtClean="0"/>
              <a:t>, але </a:t>
            </a:r>
            <a:r>
              <a:rPr lang="ru-RU" dirty="0" err="1" smtClean="0"/>
              <a:t>рідко</a:t>
            </a:r>
            <a:r>
              <a:rPr lang="ru-RU" dirty="0" smtClean="0"/>
              <a:t> </a:t>
            </a:r>
            <a:r>
              <a:rPr lang="ru-RU" dirty="0" err="1" smtClean="0"/>
              <a:t>бувають</a:t>
            </a:r>
            <a:r>
              <a:rPr lang="ru-RU" dirty="0" smtClean="0"/>
              <a:t> хорошими менеджерами.</a:t>
            </a:r>
          </a:p>
          <a:p>
            <a:r>
              <a:rPr lang="ru-RU" dirty="0" err="1" smtClean="0"/>
              <a:t>Надмірна</a:t>
            </a:r>
            <a:r>
              <a:rPr lang="ru-RU" dirty="0" smtClean="0"/>
              <a:t> </a:t>
            </a:r>
            <a:r>
              <a:rPr lang="ru-RU" dirty="0" err="1" smtClean="0"/>
              <a:t>пристрасть</a:t>
            </a:r>
            <a:r>
              <a:rPr lang="ru-RU" dirty="0" smtClean="0"/>
              <a:t> до деталей, потреба в </a:t>
            </a:r>
            <a:r>
              <a:rPr lang="ru-RU" dirty="0" err="1" smtClean="0"/>
              <a:t>уточнюючій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для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позбавляє</a:t>
            </a:r>
            <a:r>
              <a:rPr lang="ru-RU" dirty="0" smtClean="0"/>
              <a:t> Квадрата </a:t>
            </a:r>
            <a:r>
              <a:rPr lang="ru-RU" dirty="0" err="1" smtClean="0"/>
              <a:t>оперативності</a:t>
            </a:r>
            <a:r>
              <a:rPr lang="ru-RU" dirty="0" smtClean="0"/>
              <a:t>. </a:t>
            </a:r>
            <a:r>
              <a:rPr lang="ru-RU" dirty="0" err="1" smtClean="0"/>
              <a:t>Акуратність</a:t>
            </a:r>
            <a:r>
              <a:rPr lang="ru-RU" dirty="0" smtClean="0"/>
              <a:t>, </a:t>
            </a:r>
            <a:r>
              <a:rPr lang="ru-RU" dirty="0" err="1" smtClean="0"/>
              <a:t>дотримання</a:t>
            </a:r>
            <a:r>
              <a:rPr lang="ru-RU" dirty="0" smtClean="0"/>
              <a:t> правил і т.п.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розвинутися</a:t>
            </a:r>
            <a:r>
              <a:rPr lang="ru-RU" dirty="0" smtClean="0"/>
              <a:t> до </a:t>
            </a:r>
            <a:r>
              <a:rPr lang="ru-RU" dirty="0" err="1" smtClean="0"/>
              <a:t>паралізуючої</a:t>
            </a:r>
            <a:r>
              <a:rPr lang="ru-RU" dirty="0" smtClean="0"/>
              <a:t> </a:t>
            </a:r>
            <a:r>
              <a:rPr lang="ru-RU" dirty="0" err="1" smtClean="0"/>
              <a:t>крайності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раціональність</a:t>
            </a:r>
            <a:r>
              <a:rPr lang="ru-RU" dirty="0" smtClean="0"/>
              <a:t>, </a:t>
            </a:r>
            <a:r>
              <a:rPr lang="ru-RU" dirty="0" err="1" smtClean="0"/>
              <a:t>емоційна</a:t>
            </a:r>
            <a:r>
              <a:rPr lang="ru-RU" dirty="0" smtClean="0"/>
              <a:t> </a:t>
            </a:r>
            <a:r>
              <a:rPr lang="ru-RU" dirty="0" err="1" smtClean="0"/>
              <a:t>сухість</a:t>
            </a:r>
            <a:r>
              <a:rPr lang="ru-RU" dirty="0" smtClean="0"/>
              <a:t>, консерватизм </a:t>
            </a:r>
            <a:r>
              <a:rPr lang="ru-RU" dirty="0" err="1" smtClean="0"/>
              <a:t>заважають</a:t>
            </a:r>
            <a:r>
              <a:rPr lang="ru-RU" dirty="0" smtClean="0"/>
              <a:t> Квадратам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контакти</a:t>
            </a:r>
            <a:r>
              <a:rPr lang="ru-RU" dirty="0" smtClean="0"/>
              <a:t> з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особистостями</a:t>
            </a:r>
            <a:r>
              <a:rPr lang="ru-RU" dirty="0" smtClean="0"/>
              <a:t>, тому вони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вузьке</a:t>
            </a:r>
            <a:r>
              <a:rPr lang="ru-RU" dirty="0" smtClean="0"/>
              <a:t> коло </a:t>
            </a:r>
            <a:r>
              <a:rPr lang="ru-RU" dirty="0" err="1" smtClean="0"/>
              <a:t>близьких</a:t>
            </a:r>
            <a:r>
              <a:rPr lang="ru-RU" dirty="0" smtClean="0"/>
              <a:t> і </a:t>
            </a:r>
            <a:r>
              <a:rPr lang="ru-RU" dirty="0" err="1" smtClean="0"/>
              <a:t>друзів</a:t>
            </a:r>
            <a:r>
              <a:rPr lang="ru-RU" dirty="0" smtClean="0"/>
              <a:t>. </a:t>
            </a:r>
            <a:r>
              <a:rPr lang="ru-RU" dirty="0" err="1" smtClean="0"/>
              <a:t>Квадрати</a:t>
            </a:r>
            <a:r>
              <a:rPr lang="ru-RU" dirty="0" smtClean="0"/>
              <a:t> </a:t>
            </a:r>
            <a:r>
              <a:rPr lang="ru-RU" dirty="0" err="1" smtClean="0"/>
              <a:t>неефективно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в </a:t>
            </a:r>
            <a:r>
              <a:rPr lang="ru-RU" dirty="0" err="1" smtClean="0"/>
              <a:t>невизначеній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Трикутник</a:t>
            </a:r>
            <a:r>
              <a:rPr lang="ru-RU" dirty="0" smtClean="0"/>
              <a:t> - </a:t>
            </a:r>
            <a:r>
              <a:rPr lang="ru-RU" dirty="0" err="1" smtClean="0"/>
              <a:t>ця</a:t>
            </a:r>
            <a:r>
              <a:rPr lang="ru-RU" dirty="0" smtClean="0"/>
              <a:t> форма </a:t>
            </a:r>
            <a:r>
              <a:rPr lang="ru-RU" dirty="0" err="1" smtClean="0"/>
              <a:t>символізує</a:t>
            </a:r>
            <a:r>
              <a:rPr lang="ru-RU" dirty="0" smtClean="0"/>
              <a:t> </a:t>
            </a:r>
            <a:r>
              <a:rPr lang="ru-RU" dirty="0" err="1" smtClean="0"/>
              <a:t>лідерство</a:t>
            </a:r>
            <a:r>
              <a:rPr lang="ru-RU" dirty="0" smtClean="0"/>
              <a:t>, і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Трикутників</a:t>
            </a:r>
            <a:r>
              <a:rPr lang="ru-RU" dirty="0" smtClean="0"/>
              <a:t> </a:t>
            </a:r>
            <a:r>
              <a:rPr lang="ru-RU" dirty="0" err="1" smtClean="0"/>
              <a:t>відчувають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. </a:t>
            </a:r>
            <a:r>
              <a:rPr lang="ru-RU" dirty="0" err="1" smtClean="0"/>
              <a:t>Найхарактерніша</a:t>
            </a:r>
            <a:r>
              <a:rPr lang="ru-RU" dirty="0" smtClean="0"/>
              <a:t> </a:t>
            </a:r>
            <a:r>
              <a:rPr lang="ru-RU" dirty="0" err="1" smtClean="0"/>
              <a:t>особливість</a:t>
            </a:r>
            <a:r>
              <a:rPr lang="ru-RU" dirty="0" smtClean="0"/>
              <a:t> </a:t>
            </a:r>
            <a:r>
              <a:rPr lang="ru-RU" dirty="0" err="1" smtClean="0"/>
              <a:t>дійсного</a:t>
            </a:r>
            <a:r>
              <a:rPr lang="ru-RU" dirty="0" smtClean="0"/>
              <a:t> </a:t>
            </a:r>
            <a:r>
              <a:rPr lang="ru-RU" dirty="0" err="1" smtClean="0"/>
              <a:t>Трикутника</a:t>
            </a:r>
            <a:r>
              <a:rPr lang="ru-RU" dirty="0" smtClean="0"/>
              <a:t> -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концентруватися</a:t>
            </a:r>
            <a:r>
              <a:rPr lang="ru-RU" dirty="0" smtClean="0"/>
              <a:t> на </a:t>
            </a:r>
            <a:r>
              <a:rPr lang="ru-RU" dirty="0" err="1" smtClean="0"/>
              <a:t>головній</a:t>
            </a:r>
            <a:r>
              <a:rPr lang="ru-RU" dirty="0" smtClean="0"/>
              <a:t> </a:t>
            </a:r>
            <a:r>
              <a:rPr lang="ru-RU" dirty="0" err="1" smtClean="0"/>
              <a:t>меті</a:t>
            </a:r>
            <a:r>
              <a:rPr lang="ru-RU" dirty="0" smtClean="0"/>
              <a:t>. Вони - </a:t>
            </a:r>
            <a:r>
              <a:rPr lang="ru-RU" dirty="0" err="1" smtClean="0"/>
              <a:t>енергійні</a:t>
            </a:r>
            <a:r>
              <a:rPr lang="ru-RU" dirty="0" smtClean="0"/>
              <a:t>,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Трикутники</a:t>
            </a:r>
            <a:r>
              <a:rPr lang="ru-RU" dirty="0" smtClean="0"/>
              <a:t>, як і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родичі</a:t>
            </a:r>
            <a:r>
              <a:rPr lang="ru-RU" dirty="0" smtClean="0"/>
              <a:t> - </a:t>
            </a:r>
            <a:r>
              <a:rPr lang="ru-RU" dirty="0" err="1" smtClean="0"/>
              <a:t>Квадрати</a:t>
            </a:r>
            <a:r>
              <a:rPr lang="ru-RU" dirty="0" smtClean="0"/>
              <a:t>,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лінійних</a:t>
            </a:r>
            <a:r>
              <a:rPr lang="ru-RU" dirty="0" smtClean="0"/>
              <a:t> форм і в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є "</a:t>
            </a:r>
            <a:r>
              <a:rPr lang="ru-RU" dirty="0" err="1" smtClean="0"/>
              <a:t>лівопівкульними</a:t>
            </a:r>
            <a:r>
              <a:rPr lang="ru-RU" dirty="0" smtClean="0"/>
              <a:t>" </a:t>
            </a:r>
            <a:r>
              <a:rPr lang="ru-RU" dirty="0" err="1" smtClean="0"/>
              <a:t>мислителями</a:t>
            </a:r>
            <a:r>
              <a:rPr lang="ru-RU" dirty="0" smtClean="0"/>
              <a:t>, </a:t>
            </a:r>
            <a:r>
              <a:rPr lang="ru-RU" dirty="0" err="1" smtClean="0"/>
              <a:t>здатними</a:t>
            </a:r>
            <a:r>
              <a:rPr lang="ru-RU" dirty="0" smtClean="0"/>
              <a:t> </a:t>
            </a:r>
            <a:r>
              <a:rPr lang="ru-RU" dirty="0" err="1" smtClean="0"/>
              <a:t>глибоко</a:t>
            </a:r>
            <a:r>
              <a:rPr lang="ru-RU" dirty="0" smtClean="0"/>
              <a:t> і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, на </a:t>
            </a:r>
            <a:r>
              <a:rPr lang="ru-RU" dirty="0" err="1" smtClean="0"/>
              <a:t>противагу</a:t>
            </a:r>
            <a:r>
              <a:rPr lang="ru-RU" dirty="0" smtClean="0"/>
              <a:t> Квадратам, </a:t>
            </a:r>
            <a:r>
              <a:rPr lang="ru-RU" dirty="0" err="1" smtClean="0"/>
              <a:t>орієнтованим</a:t>
            </a:r>
            <a:r>
              <a:rPr lang="ru-RU" dirty="0" smtClean="0"/>
              <a:t> на </a:t>
            </a:r>
            <a:r>
              <a:rPr lang="ru-RU" dirty="0" err="1" smtClean="0"/>
              <a:t>деталі</a:t>
            </a:r>
            <a:r>
              <a:rPr lang="ru-RU" dirty="0" smtClean="0"/>
              <a:t>, </a:t>
            </a:r>
            <a:r>
              <a:rPr lang="ru-RU" dirty="0" err="1" smtClean="0"/>
              <a:t>Трикутники</a:t>
            </a:r>
            <a:r>
              <a:rPr lang="ru-RU" dirty="0" smtClean="0"/>
              <a:t> </a:t>
            </a:r>
            <a:r>
              <a:rPr lang="ru-RU" dirty="0" err="1" smtClean="0"/>
              <a:t>зосереджуються</a:t>
            </a:r>
            <a:r>
              <a:rPr lang="ru-RU" dirty="0" smtClean="0"/>
              <a:t> на головному, на </a:t>
            </a:r>
            <a:r>
              <a:rPr lang="ru-RU" dirty="0" err="1" smtClean="0"/>
              <a:t>суті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. </a:t>
            </a:r>
            <a:r>
              <a:rPr lang="ru-RU" dirty="0" err="1" smtClean="0"/>
              <a:t>Їх</a:t>
            </a:r>
            <a:r>
              <a:rPr lang="ru-RU" dirty="0" smtClean="0"/>
              <a:t> сильна прагматична </a:t>
            </a:r>
            <a:r>
              <a:rPr lang="ru-RU" dirty="0" err="1" smtClean="0"/>
              <a:t>орієнтація</a:t>
            </a:r>
            <a:r>
              <a:rPr lang="ru-RU" dirty="0" smtClean="0"/>
              <a:t> </a:t>
            </a:r>
            <a:r>
              <a:rPr lang="ru-RU" dirty="0" err="1" smtClean="0"/>
              <a:t>направляє</a:t>
            </a:r>
            <a:r>
              <a:rPr lang="ru-RU" dirty="0" smtClean="0"/>
              <a:t> </a:t>
            </a:r>
            <a:r>
              <a:rPr lang="ru-RU" dirty="0" err="1" smtClean="0"/>
              <a:t>розумовий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і </a:t>
            </a:r>
            <a:r>
              <a:rPr lang="ru-RU" dirty="0" err="1" smtClean="0"/>
              <a:t>обмежує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пошуком</a:t>
            </a:r>
            <a:r>
              <a:rPr lang="ru-RU" dirty="0" smtClean="0"/>
              <a:t> </a:t>
            </a:r>
            <a:r>
              <a:rPr lang="ru-RU" dirty="0" err="1" smtClean="0"/>
              <a:t>ефективного</a:t>
            </a:r>
            <a:r>
              <a:rPr lang="ru-RU" dirty="0" smtClean="0"/>
              <a:t> в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333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0618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Трикутник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впевнена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, яка </a:t>
            </a:r>
            <a:r>
              <a:rPr lang="ru-RU" dirty="0" err="1" smtClean="0"/>
              <a:t>хоче</a:t>
            </a:r>
            <a:r>
              <a:rPr lang="ru-RU" dirty="0" smtClean="0"/>
              <a:t> бути правою у </a:t>
            </a:r>
            <a:r>
              <a:rPr lang="ru-RU" dirty="0" err="1" smtClean="0"/>
              <a:t>всьому</a:t>
            </a:r>
            <a:r>
              <a:rPr lang="ru-RU" dirty="0" smtClean="0"/>
              <a:t>, </a:t>
            </a:r>
            <a:r>
              <a:rPr lang="ru-RU" dirty="0" err="1" smtClean="0"/>
              <a:t>керувати</a:t>
            </a:r>
            <a:r>
              <a:rPr lang="ru-RU" dirty="0" smtClean="0"/>
              <a:t> станом справ, </a:t>
            </a:r>
            <a:r>
              <a:rPr lang="ru-RU" dirty="0" err="1" smtClean="0"/>
              <a:t>вирішувати</a:t>
            </a:r>
            <a:r>
              <a:rPr lang="ru-RU" dirty="0" smtClean="0"/>
              <a:t> і за себе, і, по </a:t>
            </a:r>
            <a:r>
              <a:rPr lang="ru-RU" dirty="0" err="1" smtClean="0"/>
              <a:t>можливості</a:t>
            </a:r>
            <a:r>
              <a:rPr lang="ru-RU" dirty="0" smtClean="0"/>
              <a:t>, за </a:t>
            </a:r>
            <a:r>
              <a:rPr lang="ru-RU" dirty="0" err="1" smtClean="0"/>
              <a:t>інших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Трикутники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визнають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, не </a:t>
            </a:r>
            <a:r>
              <a:rPr lang="ru-RU" dirty="0" err="1" smtClean="0"/>
              <a:t>люблять</a:t>
            </a:r>
            <a:r>
              <a:rPr lang="ru-RU" dirty="0" smtClean="0"/>
              <a:t> </a:t>
            </a:r>
            <a:r>
              <a:rPr lang="ru-RU" dirty="0" err="1" smtClean="0"/>
              <a:t>міняти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часто </a:t>
            </a:r>
            <a:r>
              <a:rPr lang="ru-RU" dirty="0" err="1" smtClean="0"/>
              <a:t>бувають</a:t>
            </a:r>
            <a:r>
              <a:rPr lang="ru-RU" dirty="0" smtClean="0"/>
              <a:t> </a:t>
            </a:r>
            <a:r>
              <a:rPr lang="ru-RU" dirty="0" err="1" smtClean="0"/>
              <a:t>категоричні</a:t>
            </a:r>
            <a:r>
              <a:rPr lang="ru-RU" dirty="0" smtClean="0"/>
              <a:t>, не </a:t>
            </a:r>
            <a:r>
              <a:rPr lang="ru-RU" dirty="0" err="1" smtClean="0"/>
              <a:t>визнають</a:t>
            </a:r>
            <a:r>
              <a:rPr lang="ru-RU" dirty="0" smtClean="0"/>
              <a:t> протесту. На </a:t>
            </a:r>
            <a:r>
              <a:rPr lang="ru-RU" dirty="0" err="1" smtClean="0"/>
              <a:t>щастя</a:t>
            </a:r>
            <a:r>
              <a:rPr lang="ru-RU" dirty="0" smtClean="0"/>
              <a:t> (для них і </a:t>
            </a:r>
            <a:r>
              <a:rPr lang="ru-RU" dirty="0" err="1" smtClean="0"/>
              <a:t>оточуючих</a:t>
            </a:r>
            <a:r>
              <a:rPr lang="ru-RU" dirty="0" smtClean="0"/>
              <a:t>) </a:t>
            </a:r>
            <a:r>
              <a:rPr lang="ru-RU" dirty="0" err="1" smtClean="0"/>
              <a:t>Трикутники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і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вчаться</a:t>
            </a:r>
            <a:r>
              <a:rPr lang="ru-RU" dirty="0" smtClean="0"/>
              <a:t> (</a:t>
            </a:r>
            <a:r>
              <a:rPr lang="ru-RU" dirty="0" err="1" smtClean="0"/>
              <a:t>вбирають</a:t>
            </a:r>
            <a:r>
              <a:rPr lang="ru-RU" dirty="0" smtClean="0"/>
              <a:t> </a:t>
            </a:r>
            <a:r>
              <a:rPr lang="ru-RU" dirty="0" err="1" smtClean="0"/>
              <a:t>корисну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як губка). Правда </a:t>
            </a:r>
            <a:r>
              <a:rPr lang="ru-RU" dirty="0" err="1" smtClean="0"/>
              <a:t>тільки</a:t>
            </a:r>
            <a:r>
              <a:rPr lang="ru-RU" dirty="0" smtClean="0"/>
              <a:t> ту,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прагматичній</a:t>
            </a:r>
            <a:r>
              <a:rPr lang="ru-RU" dirty="0" smtClean="0"/>
              <a:t> </a:t>
            </a:r>
            <a:r>
              <a:rPr lang="ru-RU" dirty="0" err="1" smtClean="0"/>
              <a:t>орієнтації</a:t>
            </a:r>
            <a:r>
              <a:rPr lang="ru-RU" dirty="0" smtClean="0"/>
              <a:t>, </a:t>
            </a:r>
            <a:r>
              <a:rPr lang="ru-RU" dirty="0" err="1" smtClean="0"/>
              <a:t>сприяє</a:t>
            </a:r>
            <a:r>
              <a:rPr lang="ru-RU" dirty="0" smtClean="0"/>
              <a:t> (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точки </a:t>
            </a:r>
            <a:r>
              <a:rPr lang="ru-RU" dirty="0" err="1" smtClean="0"/>
              <a:t>зору</a:t>
            </a:r>
            <a:r>
              <a:rPr lang="ru-RU" dirty="0" smtClean="0"/>
              <a:t>) </a:t>
            </a:r>
            <a:r>
              <a:rPr lang="ru-RU" dirty="0" err="1" smtClean="0"/>
              <a:t>досягненню</a:t>
            </a:r>
            <a:r>
              <a:rPr lang="ru-RU" dirty="0" smtClean="0"/>
              <a:t> </a:t>
            </a:r>
            <a:r>
              <a:rPr lang="ru-RU" dirty="0" err="1" smtClean="0"/>
              <a:t>головної</a:t>
            </a:r>
            <a:r>
              <a:rPr lang="ru-RU" dirty="0" smtClean="0"/>
              <a:t> мети.</a:t>
            </a:r>
          </a:p>
          <a:p>
            <a:r>
              <a:rPr lang="ru-RU" dirty="0" err="1" smtClean="0"/>
              <a:t>Трикутники</a:t>
            </a:r>
            <a:r>
              <a:rPr lang="ru-RU" dirty="0" smtClean="0"/>
              <a:t> - </a:t>
            </a:r>
            <a:r>
              <a:rPr lang="ru-RU" dirty="0" err="1" smtClean="0"/>
              <a:t>честолюбні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справою </a:t>
            </a:r>
            <a:r>
              <a:rPr lang="ru-RU" dirty="0" err="1" smtClean="0"/>
              <a:t>честі</a:t>
            </a:r>
            <a:r>
              <a:rPr lang="ru-RU" dirty="0" smtClean="0"/>
              <a:t> для Квадрата є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виконуваної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то </a:t>
            </a:r>
            <a:r>
              <a:rPr lang="ru-RU" dirty="0" err="1" smtClean="0"/>
              <a:t>Трикутник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, </a:t>
            </a:r>
            <a:r>
              <a:rPr lang="ru-RU" dirty="0" err="1" smtClean="0"/>
              <a:t>придбати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статус, </a:t>
            </a:r>
            <a:r>
              <a:rPr lang="ru-RU" dirty="0" err="1" smtClean="0"/>
              <a:t>інакше</a:t>
            </a:r>
            <a:r>
              <a:rPr lang="ru-RU" dirty="0" smtClean="0"/>
              <a:t> </a:t>
            </a:r>
            <a:r>
              <a:rPr lang="ru-RU" dirty="0" err="1" smtClean="0"/>
              <a:t>кажучи</a:t>
            </a:r>
            <a:r>
              <a:rPr lang="ru-RU" dirty="0" smtClean="0"/>
              <a:t> -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кар'єру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 </a:t>
            </a:r>
            <a:r>
              <a:rPr lang="ru-RU" dirty="0" err="1" smtClean="0"/>
              <a:t>Трикутників</a:t>
            </a:r>
            <a:r>
              <a:rPr lang="ru-RU" dirty="0" smtClean="0"/>
              <a:t> </a:t>
            </a:r>
            <a:r>
              <a:rPr lang="ru-RU" dirty="0" err="1" smtClean="0"/>
              <a:t>виходять</a:t>
            </a:r>
            <a:r>
              <a:rPr lang="ru-RU" dirty="0" smtClean="0"/>
              <a:t> </a:t>
            </a:r>
            <a:r>
              <a:rPr lang="ru-RU" dirty="0" err="1" smtClean="0"/>
              <a:t>відмінні</a:t>
            </a:r>
            <a:r>
              <a:rPr lang="ru-RU" dirty="0" smtClean="0"/>
              <a:t> </a:t>
            </a:r>
            <a:r>
              <a:rPr lang="ru-RU" dirty="0" err="1" smtClean="0"/>
              <a:t>менеджери</a:t>
            </a:r>
            <a:r>
              <a:rPr lang="ru-RU" dirty="0" smtClean="0"/>
              <a:t>. Головна негативна </a:t>
            </a:r>
            <a:r>
              <a:rPr lang="ru-RU" dirty="0" err="1" smtClean="0"/>
              <a:t>якість</a:t>
            </a:r>
            <a:r>
              <a:rPr lang="ru-RU" dirty="0" smtClean="0"/>
              <a:t> "</a:t>
            </a:r>
            <a:r>
              <a:rPr lang="ru-RU" dirty="0" err="1" smtClean="0"/>
              <a:t>трикутника</a:t>
            </a:r>
            <a:r>
              <a:rPr lang="ru-RU" dirty="0" smtClean="0"/>
              <a:t>": </a:t>
            </a:r>
            <a:r>
              <a:rPr lang="ru-RU" dirty="0" err="1" smtClean="0"/>
              <a:t>сильний</a:t>
            </a:r>
            <a:r>
              <a:rPr lang="ru-RU" dirty="0" smtClean="0"/>
              <a:t> </a:t>
            </a:r>
            <a:r>
              <a:rPr lang="ru-RU" dirty="0" err="1" smtClean="0"/>
              <a:t>егоцентризм</a:t>
            </a:r>
            <a:r>
              <a:rPr lang="ru-RU" dirty="0" smtClean="0"/>
              <a:t>, </a:t>
            </a:r>
            <a:r>
              <a:rPr lang="ru-RU" dirty="0" err="1" smtClean="0"/>
              <a:t>спрямованість</a:t>
            </a:r>
            <a:r>
              <a:rPr lang="ru-RU" dirty="0" smtClean="0"/>
              <a:t> на себе. На шляху до вершин </a:t>
            </a:r>
            <a:r>
              <a:rPr lang="ru-RU" dirty="0" err="1" smtClean="0"/>
              <a:t>влади</a:t>
            </a:r>
            <a:r>
              <a:rPr lang="ru-RU" dirty="0" smtClean="0"/>
              <a:t> вони не </a:t>
            </a:r>
            <a:r>
              <a:rPr lang="ru-RU" dirty="0" err="1" smtClean="0"/>
              <a:t>проявляють</a:t>
            </a:r>
            <a:r>
              <a:rPr lang="ru-RU" dirty="0" smtClean="0"/>
              <a:t> </a:t>
            </a:r>
            <a:r>
              <a:rPr lang="ru-RU" dirty="0" err="1" smtClean="0"/>
              <a:t>особливої</a:t>
            </a:r>
            <a:r>
              <a:rPr lang="ru-RU" dirty="0" smtClean="0"/>
              <a:t> </a:t>
            </a:r>
            <a:r>
              <a:rPr lang="ru-RU" dirty="0" err="1" smtClean="0"/>
              <a:t>розбірливості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моральних</a:t>
            </a:r>
            <a:r>
              <a:rPr lang="ru-RU" dirty="0" smtClean="0"/>
              <a:t> норм. </a:t>
            </a:r>
            <a:r>
              <a:rPr lang="ru-RU" dirty="0" err="1" smtClean="0"/>
              <a:t>Трикутники</a:t>
            </a:r>
            <a:r>
              <a:rPr lang="ru-RU" dirty="0" smtClean="0"/>
              <a:t> </a:t>
            </a:r>
            <a:r>
              <a:rPr lang="ru-RU" dirty="0" err="1" smtClean="0"/>
              <a:t>примушують</a:t>
            </a:r>
            <a:r>
              <a:rPr lang="ru-RU" dirty="0" smtClean="0"/>
              <a:t> все і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обертатися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себе.</a:t>
            </a:r>
          </a:p>
          <a:p>
            <a:r>
              <a:rPr lang="ru-RU" dirty="0" err="1" smtClean="0"/>
              <a:t>Прямокутник</a:t>
            </a:r>
            <a:r>
              <a:rPr lang="ru-RU" dirty="0" smtClean="0"/>
              <a:t> -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фігура</a:t>
            </a:r>
            <a:r>
              <a:rPr lang="ru-RU" dirty="0" smtClean="0"/>
              <a:t> </a:t>
            </a:r>
            <a:r>
              <a:rPr lang="ru-RU" dirty="0" err="1" smtClean="0"/>
              <a:t>символізує</a:t>
            </a:r>
            <a:r>
              <a:rPr lang="ru-RU" dirty="0" smtClean="0"/>
              <a:t> стан переходу і </a:t>
            </a:r>
            <a:r>
              <a:rPr lang="ru-RU" dirty="0" err="1" smtClean="0"/>
              <a:t>зміни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тимчасова</a:t>
            </a:r>
            <a:r>
              <a:rPr lang="ru-RU" dirty="0" smtClean="0"/>
              <a:t> форма </a:t>
            </a:r>
            <a:r>
              <a:rPr lang="ru-RU" dirty="0" err="1" smtClean="0"/>
              <a:t>особистості</a:t>
            </a:r>
            <a:r>
              <a:rPr lang="ru-RU" dirty="0" smtClean="0"/>
              <a:t>, яку </a:t>
            </a:r>
            <a:r>
              <a:rPr lang="ru-RU" dirty="0" err="1" smtClean="0"/>
              <a:t>можуть</a:t>
            </a:r>
            <a:r>
              <a:rPr lang="ru-RU" dirty="0" smtClean="0"/>
              <a:t> "</a:t>
            </a:r>
            <a:r>
              <a:rPr lang="ru-RU" dirty="0" err="1" smtClean="0"/>
              <a:t>носити</a:t>
            </a:r>
            <a:r>
              <a:rPr lang="ru-RU" dirty="0" smtClean="0"/>
              <a:t>"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фігури</a:t>
            </a:r>
            <a:r>
              <a:rPr lang="ru-RU" dirty="0" smtClean="0"/>
              <a:t> в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періоди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- люди, не </a:t>
            </a:r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способом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вони </a:t>
            </a:r>
            <a:r>
              <a:rPr lang="ru-RU" dirty="0" err="1" smtClean="0"/>
              <a:t>ведуть</a:t>
            </a:r>
            <a:r>
              <a:rPr lang="ru-RU" dirty="0" smtClean="0"/>
              <a:t> зараз, і тому </a:t>
            </a:r>
            <a:r>
              <a:rPr lang="ru-RU" dirty="0" err="1" smtClean="0"/>
              <a:t>зайняті</a:t>
            </a:r>
            <a:r>
              <a:rPr lang="ru-RU" dirty="0" smtClean="0"/>
              <a:t> </a:t>
            </a:r>
            <a:r>
              <a:rPr lang="ru-RU" dirty="0" err="1" smtClean="0"/>
              <a:t>пошуками</a:t>
            </a:r>
            <a:r>
              <a:rPr lang="ru-RU" dirty="0" smtClean="0"/>
              <a:t> </a:t>
            </a:r>
            <a:r>
              <a:rPr lang="ru-RU" dirty="0" err="1" smtClean="0"/>
              <a:t>кращого</a:t>
            </a:r>
            <a:r>
              <a:rPr lang="ru-RU" dirty="0" smtClean="0"/>
              <a:t> становища. Причини "</a:t>
            </a:r>
            <a:r>
              <a:rPr lang="ru-RU" dirty="0" err="1" smtClean="0"/>
              <a:t>прямокутного</a:t>
            </a:r>
            <a:r>
              <a:rPr lang="ru-RU" dirty="0" smtClean="0"/>
              <a:t>" стану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найрізноманітнішими</a:t>
            </a:r>
            <a:r>
              <a:rPr lang="ru-RU" dirty="0" smtClean="0"/>
              <a:t>, але </a:t>
            </a:r>
            <a:r>
              <a:rPr lang="ru-RU" dirty="0" err="1" smtClean="0"/>
              <a:t>об'єднує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- </a:t>
            </a:r>
            <a:r>
              <a:rPr lang="ru-RU" dirty="0" err="1" smtClean="0"/>
              <a:t>значущість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для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психічним</a:t>
            </a:r>
            <a:r>
              <a:rPr lang="ru-RU" dirty="0" smtClean="0"/>
              <a:t> станом </a:t>
            </a:r>
            <a:r>
              <a:rPr lang="ru-RU" dirty="0" err="1" smtClean="0"/>
              <a:t>Прямокутника</a:t>
            </a:r>
            <a:r>
              <a:rPr lang="ru-RU" dirty="0" smtClean="0"/>
              <a:t> є </a:t>
            </a:r>
            <a:r>
              <a:rPr lang="ru-RU" dirty="0" err="1" smtClean="0"/>
              <a:t>більш-менш</a:t>
            </a:r>
            <a:r>
              <a:rPr lang="ru-RU" dirty="0" smtClean="0"/>
              <a:t> </a:t>
            </a:r>
            <a:r>
              <a:rPr lang="ru-RU" dirty="0" err="1" smtClean="0"/>
              <a:t>усвідомлюваний</a:t>
            </a:r>
            <a:r>
              <a:rPr lang="ru-RU" dirty="0" smtClean="0"/>
              <a:t> стан </a:t>
            </a:r>
            <a:r>
              <a:rPr lang="ru-RU" dirty="0" err="1" smtClean="0"/>
              <a:t>замішання</a:t>
            </a:r>
            <a:r>
              <a:rPr lang="ru-RU" dirty="0" smtClean="0"/>
              <a:t>, </a:t>
            </a:r>
            <a:r>
              <a:rPr lang="ru-RU" dirty="0" err="1" smtClean="0"/>
              <a:t>заплутаність</a:t>
            </a:r>
            <a:r>
              <a:rPr lang="ru-RU" dirty="0" smtClean="0"/>
              <a:t> в проблемах і </a:t>
            </a:r>
            <a:r>
              <a:rPr lang="ru-RU" dirty="0" err="1" smtClean="0"/>
              <a:t>невизначеності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себе на </a:t>
            </a:r>
            <a:r>
              <a:rPr lang="ru-RU" dirty="0" err="1" smtClean="0"/>
              <a:t>даний</a:t>
            </a:r>
            <a:r>
              <a:rPr lang="ru-RU" dirty="0" smtClean="0"/>
              <a:t> момент часу.</a:t>
            </a:r>
          </a:p>
          <a:p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</a:t>
            </a:r>
            <a:r>
              <a:rPr lang="ru-RU" dirty="0" err="1" smtClean="0"/>
              <a:t>Прямокутників</a:t>
            </a:r>
            <a:r>
              <a:rPr lang="ru-RU" dirty="0" smtClean="0"/>
              <a:t> - </a:t>
            </a:r>
            <a:r>
              <a:rPr lang="ru-RU" dirty="0" err="1" smtClean="0"/>
              <a:t>непослідовність</a:t>
            </a:r>
            <a:r>
              <a:rPr lang="ru-RU" dirty="0" smtClean="0"/>
              <a:t> і </a:t>
            </a:r>
            <a:r>
              <a:rPr lang="ru-RU" dirty="0" err="1" smtClean="0"/>
              <a:t>непередбачуваність</a:t>
            </a:r>
            <a:r>
              <a:rPr lang="ru-RU" dirty="0" smtClean="0"/>
              <a:t> </a:t>
            </a:r>
            <a:r>
              <a:rPr lang="ru-RU" dirty="0" err="1" smtClean="0"/>
              <a:t>вчинків</a:t>
            </a:r>
            <a:r>
              <a:rPr lang="ru-RU" dirty="0" smtClean="0"/>
              <a:t> у </a:t>
            </a:r>
            <a:r>
              <a:rPr lang="ru-RU" dirty="0" err="1" smtClean="0"/>
              <a:t>перехідному</a:t>
            </a:r>
            <a:r>
              <a:rPr lang="ru-RU" dirty="0" smtClean="0"/>
              <a:t> </a:t>
            </a:r>
            <a:r>
              <a:rPr lang="ru-RU" dirty="0" err="1" smtClean="0"/>
              <a:t>періоді</a:t>
            </a:r>
            <a:r>
              <a:rPr lang="ru-RU" dirty="0" smtClean="0"/>
              <a:t>. Вони </a:t>
            </a:r>
            <a:r>
              <a:rPr lang="ru-RU" dirty="0" err="1" smtClean="0"/>
              <a:t>мають</a:t>
            </a:r>
            <a:r>
              <a:rPr lang="ru-RU" dirty="0" smtClean="0"/>
              <a:t>, як правило, </a:t>
            </a:r>
            <a:r>
              <a:rPr lang="ru-RU" dirty="0" err="1" smtClean="0"/>
              <a:t>низьку</a:t>
            </a:r>
            <a:r>
              <a:rPr lang="ru-RU" dirty="0" smtClean="0"/>
              <a:t> </a:t>
            </a:r>
            <a:r>
              <a:rPr lang="ru-RU" dirty="0" err="1" smtClean="0"/>
              <a:t>самооцінку</a:t>
            </a:r>
            <a:r>
              <a:rPr lang="ru-RU" dirty="0" smtClean="0"/>
              <a:t>. </a:t>
            </a:r>
            <a:r>
              <a:rPr lang="ru-RU" dirty="0" err="1" smtClean="0"/>
              <a:t>Прагнуть</a:t>
            </a:r>
            <a:r>
              <a:rPr lang="ru-RU" dirty="0" smtClean="0"/>
              <a:t> стати </a:t>
            </a:r>
            <a:r>
              <a:rPr lang="ru-RU" dirty="0" err="1" smtClean="0"/>
              <a:t>кращими</a:t>
            </a:r>
            <a:r>
              <a:rPr lang="ru-RU" dirty="0" smtClean="0"/>
              <a:t> в </a:t>
            </a:r>
            <a:r>
              <a:rPr lang="ru-RU" dirty="0" err="1" smtClean="0"/>
              <a:t>чомусь</a:t>
            </a:r>
            <a:r>
              <a:rPr lang="ru-RU" dirty="0" smtClean="0"/>
              <a:t>, </a:t>
            </a:r>
            <a:r>
              <a:rPr lang="ru-RU" dirty="0" err="1" smtClean="0"/>
              <a:t>шукають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стилі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Швидкі</a:t>
            </a:r>
            <a:r>
              <a:rPr lang="ru-RU" dirty="0" smtClean="0"/>
              <a:t>, </a:t>
            </a:r>
            <a:r>
              <a:rPr lang="ru-RU" dirty="0" err="1" smtClean="0"/>
              <a:t>круті</a:t>
            </a:r>
            <a:r>
              <a:rPr lang="ru-RU" dirty="0" smtClean="0"/>
              <a:t> і </a:t>
            </a:r>
            <a:r>
              <a:rPr lang="ru-RU" dirty="0" err="1" smtClean="0"/>
              <a:t>непередбачувані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 </a:t>
            </a:r>
            <a:r>
              <a:rPr lang="ru-RU" dirty="0" err="1" smtClean="0"/>
              <a:t>поведінці</a:t>
            </a:r>
            <a:r>
              <a:rPr lang="ru-RU" dirty="0" smtClean="0"/>
              <a:t> </a:t>
            </a:r>
            <a:r>
              <a:rPr lang="ru-RU" dirty="0" err="1" smtClean="0"/>
              <a:t>Прямокутника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бентежать</a:t>
            </a:r>
            <a:r>
              <a:rPr lang="ru-RU" dirty="0" smtClean="0"/>
              <a:t> і </a:t>
            </a:r>
            <a:r>
              <a:rPr lang="ru-RU" dirty="0" err="1" smtClean="0"/>
              <a:t>насторожують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людей, і вони </a:t>
            </a:r>
            <a:r>
              <a:rPr lang="ru-RU" dirty="0" err="1" smtClean="0"/>
              <a:t>свідомо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ухилятися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контактів</a:t>
            </a:r>
            <a:r>
              <a:rPr lang="ru-RU" dirty="0" smtClean="0"/>
              <a:t> з "</a:t>
            </a:r>
            <a:r>
              <a:rPr lang="ru-RU" dirty="0" err="1" smtClean="0"/>
              <a:t>людиною</a:t>
            </a:r>
            <a:r>
              <a:rPr lang="ru-RU" dirty="0" smtClean="0"/>
              <a:t> без </a:t>
            </a:r>
            <a:r>
              <a:rPr lang="ru-RU" dirty="0" err="1" smtClean="0"/>
              <a:t>стрижня</a:t>
            </a:r>
            <a:r>
              <a:rPr lang="ru-RU" dirty="0" smtClean="0"/>
              <a:t>". </a:t>
            </a:r>
            <a:r>
              <a:rPr lang="ru-RU" dirty="0" err="1" smtClean="0"/>
              <a:t>Прямокутникам</a:t>
            </a:r>
            <a:r>
              <a:rPr lang="ru-RU" dirty="0" smtClean="0"/>
              <a:t> же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людьми просто </a:t>
            </a:r>
            <a:r>
              <a:rPr lang="ru-RU" dirty="0" err="1" smtClean="0"/>
              <a:t>необхідне</a:t>
            </a:r>
            <a:r>
              <a:rPr lang="ru-RU" dirty="0" smtClean="0"/>
              <a:t>, і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одна </a:t>
            </a:r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перехідного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Проте</a:t>
            </a:r>
            <a:r>
              <a:rPr lang="ru-RU" dirty="0" smtClean="0"/>
              <a:t>, у </a:t>
            </a:r>
            <a:r>
              <a:rPr lang="ru-RU" dirty="0" err="1" smtClean="0"/>
              <a:t>Прямокутника</a:t>
            </a:r>
            <a:r>
              <a:rPr lang="ru-RU" dirty="0" smtClean="0"/>
              <a:t> </a:t>
            </a:r>
            <a:r>
              <a:rPr lang="ru-RU" dirty="0" err="1" smtClean="0"/>
              <a:t>виявляються</a:t>
            </a:r>
            <a:r>
              <a:rPr lang="ru-RU" dirty="0" smtClean="0"/>
              <a:t> і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привертають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оточуючих</a:t>
            </a:r>
            <a:r>
              <a:rPr lang="ru-RU" dirty="0" smtClean="0"/>
              <a:t>: </a:t>
            </a:r>
            <a:r>
              <a:rPr lang="ru-RU" dirty="0" err="1" smtClean="0"/>
              <a:t>цікавість</a:t>
            </a:r>
            <a:r>
              <a:rPr lang="ru-RU" dirty="0" smtClean="0"/>
              <a:t>, </a:t>
            </a:r>
            <a:r>
              <a:rPr lang="ru-RU" dirty="0" err="1" smtClean="0"/>
              <a:t>допитливість</a:t>
            </a:r>
            <a:r>
              <a:rPr lang="ru-RU" dirty="0" smtClean="0"/>
              <a:t>, </a:t>
            </a:r>
            <a:r>
              <a:rPr lang="ru-RU" dirty="0" err="1" smtClean="0"/>
              <a:t>живий</a:t>
            </a:r>
            <a:r>
              <a:rPr lang="ru-RU" dirty="0" smtClean="0"/>
              <a:t> </a:t>
            </a:r>
            <a:r>
              <a:rPr lang="ru-RU" dirty="0" err="1" smtClean="0"/>
              <a:t>інтерес</a:t>
            </a:r>
            <a:r>
              <a:rPr lang="ru-RU" dirty="0" smtClean="0"/>
              <a:t> до </a:t>
            </a:r>
            <a:r>
              <a:rPr lang="ru-RU" dirty="0" err="1" smtClean="0"/>
              <a:t>всього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і ... </a:t>
            </a:r>
            <a:r>
              <a:rPr lang="ru-RU" dirty="0" err="1" smtClean="0"/>
              <a:t>сміливість</a:t>
            </a:r>
            <a:r>
              <a:rPr lang="ru-RU" dirty="0" smtClean="0"/>
              <a:t>! У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вони </a:t>
            </a:r>
            <a:r>
              <a:rPr lang="ru-RU" dirty="0" err="1" smtClean="0"/>
              <a:t>відкриті</a:t>
            </a:r>
            <a:r>
              <a:rPr lang="ru-RU" dirty="0" smtClean="0"/>
              <a:t> для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,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і </a:t>
            </a:r>
            <a:r>
              <a:rPr lang="ru-RU" dirty="0" err="1" smtClean="0"/>
              <a:t>життя</a:t>
            </a:r>
            <a:r>
              <a:rPr lang="ru-RU" dirty="0" smtClean="0"/>
              <a:t>, легко </a:t>
            </a:r>
            <a:r>
              <a:rPr lang="ru-RU" dirty="0" err="1" smtClean="0"/>
              <a:t>засвоюють</a:t>
            </a:r>
            <a:r>
              <a:rPr lang="ru-RU" dirty="0" smtClean="0"/>
              <a:t> все </a:t>
            </a:r>
            <a:r>
              <a:rPr lang="ru-RU" dirty="0" err="1" smtClean="0"/>
              <a:t>нове</a:t>
            </a:r>
            <a:r>
              <a:rPr lang="ru-RU" dirty="0" smtClean="0"/>
              <a:t>. Правда, </a:t>
            </a:r>
            <a:r>
              <a:rPr lang="ru-RU" dirty="0" err="1" smtClean="0"/>
              <a:t>зворотною</a:t>
            </a:r>
            <a:r>
              <a:rPr lang="ru-RU" dirty="0" smtClean="0"/>
              <a:t> стороною </a:t>
            </a:r>
            <a:r>
              <a:rPr lang="ru-RU" dirty="0" err="1" smtClean="0"/>
              <a:t>цього</a:t>
            </a:r>
            <a:r>
              <a:rPr lang="ru-RU" dirty="0" smtClean="0"/>
              <a:t> є </a:t>
            </a:r>
            <a:r>
              <a:rPr lang="ru-RU" dirty="0" err="1" smtClean="0"/>
              <a:t>надмірна</a:t>
            </a:r>
            <a:r>
              <a:rPr lang="ru-RU" dirty="0" smtClean="0"/>
              <a:t> </a:t>
            </a:r>
            <a:r>
              <a:rPr lang="ru-RU" dirty="0" err="1" smtClean="0"/>
              <a:t>довірливість</a:t>
            </a:r>
            <a:r>
              <a:rPr lang="ru-RU" dirty="0" smtClean="0"/>
              <a:t>, </a:t>
            </a:r>
            <a:r>
              <a:rPr lang="ru-RU" dirty="0" err="1" smtClean="0"/>
              <a:t>навіюваність</a:t>
            </a:r>
            <a:r>
              <a:rPr lang="ru-RU" dirty="0" smtClean="0"/>
              <a:t>. Тому </a:t>
            </a:r>
            <a:r>
              <a:rPr lang="ru-RU" dirty="0" err="1" smtClean="0"/>
              <a:t>Прямокутниками</a:t>
            </a:r>
            <a:r>
              <a:rPr lang="ru-RU" dirty="0" smtClean="0"/>
              <a:t> легко </a:t>
            </a:r>
            <a:r>
              <a:rPr lang="ru-RU" dirty="0" err="1" smtClean="0"/>
              <a:t>маніпулювати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048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5915"/>
            <a:ext cx="117957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Коло: той,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впевнено</a:t>
            </a:r>
            <a:r>
              <a:rPr lang="ru-RU" dirty="0" smtClean="0"/>
              <a:t> </a:t>
            </a:r>
            <a:r>
              <a:rPr lang="ru-RU" dirty="0" err="1" smtClean="0"/>
              <a:t>вибирає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, </a:t>
            </a:r>
            <a:r>
              <a:rPr lang="ru-RU" dirty="0" err="1" smtClean="0"/>
              <a:t>щиро</a:t>
            </a:r>
            <a:r>
              <a:rPr lang="ru-RU" dirty="0" smtClean="0"/>
              <a:t> </a:t>
            </a:r>
            <a:r>
              <a:rPr lang="ru-RU" dirty="0" err="1" smtClean="0"/>
              <a:t>зацікавлений</a:t>
            </a:r>
            <a:r>
              <a:rPr lang="ru-RU" dirty="0" smtClean="0"/>
              <a:t> перш за все в хороших </a:t>
            </a:r>
            <a:r>
              <a:rPr lang="ru-RU" dirty="0" err="1" smtClean="0"/>
              <a:t>міжособових</a:t>
            </a:r>
            <a:r>
              <a:rPr lang="ru-RU" dirty="0" smtClean="0"/>
              <a:t> </a:t>
            </a:r>
            <a:r>
              <a:rPr lang="ru-RU" dirty="0" err="1" smtClean="0"/>
              <a:t>стосунках</a:t>
            </a:r>
            <a:r>
              <a:rPr lang="ru-RU" dirty="0" smtClean="0"/>
              <a:t>. </a:t>
            </a:r>
            <a:r>
              <a:rPr lang="ru-RU" dirty="0" err="1" smtClean="0"/>
              <a:t>Вища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для Кола - люди. Коло - </a:t>
            </a:r>
            <a:r>
              <a:rPr lang="ru-RU" dirty="0" err="1" smtClean="0"/>
              <a:t>найдоброзичливіша</a:t>
            </a:r>
            <a:r>
              <a:rPr lang="ru-RU" dirty="0" smtClean="0"/>
              <a:t> з </a:t>
            </a:r>
            <a:r>
              <a:rPr lang="ru-RU" dirty="0" err="1" smtClean="0"/>
              <a:t>п'яти</a:t>
            </a:r>
            <a:r>
              <a:rPr lang="ru-RU" dirty="0" smtClean="0"/>
              <a:t> форм. Коло служить </a:t>
            </a:r>
            <a:r>
              <a:rPr lang="ru-RU" dirty="0" err="1" smtClean="0"/>
              <a:t>тим</a:t>
            </a:r>
            <a:r>
              <a:rPr lang="ru-RU" dirty="0" smtClean="0"/>
              <a:t> "</a:t>
            </a:r>
            <a:r>
              <a:rPr lang="ru-RU" dirty="0" err="1" smtClean="0"/>
              <a:t>клеєм</a:t>
            </a:r>
            <a:r>
              <a:rPr lang="ru-RU" dirty="0" smtClean="0"/>
              <a:t>",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скріплює</a:t>
            </a:r>
            <a:r>
              <a:rPr lang="ru-RU" dirty="0" smtClean="0"/>
              <a:t> і </a:t>
            </a:r>
            <a:r>
              <a:rPr lang="ru-RU" dirty="0" err="1" smtClean="0"/>
              <a:t>робочий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, і </a:t>
            </a:r>
            <a:r>
              <a:rPr lang="ru-RU" dirty="0" err="1" smtClean="0"/>
              <a:t>сім'ю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Кола - </a:t>
            </a:r>
            <a:r>
              <a:rPr lang="ru-RU" dirty="0" err="1" smtClean="0"/>
              <a:t>комунікабельні</a:t>
            </a:r>
            <a:r>
              <a:rPr lang="ru-RU" dirty="0" smtClean="0"/>
              <a:t>, </a:t>
            </a:r>
            <a:r>
              <a:rPr lang="ru-RU" dirty="0" err="1" smtClean="0"/>
              <a:t>хороші</a:t>
            </a:r>
            <a:r>
              <a:rPr lang="ru-RU" dirty="0" smtClean="0"/>
              <a:t> </a:t>
            </a:r>
            <a:r>
              <a:rPr lang="ru-RU" dirty="0" err="1" smtClean="0"/>
              <a:t>слухачі</a:t>
            </a:r>
            <a:r>
              <a:rPr lang="ru-RU" dirty="0" smtClean="0"/>
              <a:t>. Вони </a:t>
            </a:r>
            <a:r>
              <a:rPr lang="ru-RU" dirty="0" err="1" smtClean="0"/>
              <a:t>володіють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чутливістю</a:t>
            </a:r>
            <a:r>
              <a:rPr lang="ru-RU" dirty="0" smtClean="0"/>
              <a:t>, </a:t>
            </a:r>
            <a:r>
              <a:rPr lang="ru-RU" dirty="0" err="1" smtClean="0"/>
              <a:t>здатністю</a:t>
            </a:r>
            <a:r>
              <a:rPr lang="ru-RU" dirty="0" smtClean="0"/>
              <a:t> </a:t>
            </a:r>
            <a:r>
              <a:rPr lang="ru-RU" dirty="0" err="1" smtClean="0"/>
              <a:t>співпереживати</a:t>
            </a:r>
            <a:r>
              <a:rPr lang="ru-RU" dirty="0" smtClean="0"/>
              <a:t>. Кола </a:t>
            </a:r>
            <a:r>
              <a:rPr lang="ru-RU" dirty="0" err="1" smtClean="0"/>
              <a:t>чудово</a:t>
            </a:r>
            <a:r>
              <a:rPr lang="ru-RU" dirty="0" smtClean="0"/>
              <a:t> "</a:t>
            </a:r>
            <a:r>
              <a:rPr lang="ru-RU" dirty="0" err="1" smtClean="0"/>
              <a:t>читають</a:t>
            </a:r>
            <a:r>
              <a:rPr lang="ru-RU" dirty="0" smtClean="0"/>
              <a:t>" людей і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розпізнати</a:t>
            </a:r>
            <a:r>
              <a:rPr lang="ru-RU" dirty="0" smtClean="0"/>
              <a:t> обманщика. Кола </a:t>
            </a:r>
            <a:r>
              <a:rPr lang="ru-RU" dirty="0" err="1" smtClean="0"/>
              <a:t>переживають</a:t>
            </a:r>
            <a:r>
              <a:rPr lang="ru-RU" dirty="0" smtClean="0"/>
              <a:t> за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 і </a:t>
            </a:r>
            <a:r>
              <a:rPr lang="ru-RU" dirty="0" err="1" smtClean="0"/>
              <a:t>популярні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колег</a:t>
            </a:r>
            <a:r>
              <a:rPr lang="ru-RU" dirty="0" smtClean="0"/>
              <a:t> по </a:t>
            </a:r>
            <a:r>
              <a:rPr lang="ru-RU" dirty="0" err="1" smtClean="0"/>
              <a:t>роботі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вони, як правило, </a:t>
            </a:r>
            <a:r>
              <a:rPr lang="ru-RU" dirty="0" err="1" smtClean="0"/>
              <a:t>слабкі</a:t>
            </a:r>
            <a:r>
              <a:rPr lang="ru-RU" dirty="0" smtClean="0"/>
              <a:t> </a:t>
            </a:r>
            <a:r>
              <a:rPr lang="ru-RU" dirty="0" err="1" smtClean="0"/>
              <a:t>менеджери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По-перше</a:t>
            </a:r>
            <a:r>
              <a:rPr lang="ru-RU" dirty="0" smtClean="0"/>
              <a:t>, Кола </a:t>
            </a:r>
            <a:r>
              <a:rPr lang="ru-RU" dirty="0" err="1" smtClean="0"/>
              <a:t>направлені</a:t>
            </a:r>
            <a:r>
              <a:rPr lang="ru-RU" dirty="0" smtClean="0"/>
              <a:t> </a:t>
            </a:r>
            <a:r>
              <a:rPr lang="ru-RU" dirty="0" err="1" smtClean="0"/>
              <a:t>скоріше</a:t>
            </a:r>
            <a:r>
              <a:rPr lang="ru-RU" dirty="0" smtClean="0"/>
              <a:t> на людей, </a:t>
            </a:r>
            <a:r>
              <a:rPr lang="ru-RU" dirty="0" err="1" smtClean="0"/>
              <a:t>ніж</a:t>
            </a:r>
            <a:r>
              <a:rPr lang="ru-RU" dirty="0" smtClean="0"/>
              <a:t> на справу. </a:t>
            </a:r>
            <a:r>
              <a:rPr lang="ru-RU" dirty="0" err="1" smtClean="0"/>
              <a:t>Намагаючись</a:t>
            </a:r>
            <a:r>
              <a:rPr lang="ru-RU" dirty="0" smtClean="0"/>
              <a:t> </a:t>
            </a:r>
            <a:r>
              <a:rPr lang="ru-RU" dirty="0" err="1" smtClean="0"/>
              <a:t>зберегти</a:t>
            </a:r>
            <a:r>
              <a:rPr lang="ru-RU" dirty="0" smtClean="0"/>
              <a:t> мир, вони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уникають</a:t>
            </a:r>
            <a:r>
              <a:rPr lang="ru-RU" dirty="0" smtClean="0"/>
              <a:t> </a:t>
            </a:r>
            <a:r>
              <a:rPr lang="ru-RU" dirty="0" err="1" smtClean="0"/>
              <a:t>займати</a:t>
            </a:r>
            <a:r>
              <a:rPr lang="ru-RU" dirty="0" smtClean="0"/>
              <a:t> "</a:t>
            </a:r>
            <a:r>
              <a:rPr lang="ru-RU" dirty="0" err="1" smtClean="0"/>
              <a:t>жорстку</a:t>
            </a:r>
            <a:r>
              <a:rPr lang="ru-RU" dirty="0" smtClean="0"/>
              <a:t>" </a:t>
            </a:r>
            <a:r>
              <a:rPr lang="ru-RU" dirty="0" err="1" smtClean="0"/>
              <a:t>позицію</a:t>
            </a:r>
            <a:r>
              <a:rPr lang="ru-RU" dirty="0" smtClean="0"/>
              <a:t> і </a:t>
            </a:r>
            <a:r>
              <a:rPr lang="ru-RU" dirty="0" err="1" smtClean="0"/>
              <a:t>ухвалювати</a:t>
            </a:r>
            <a:r>
              <a:rPr lang="ru-RU" dirty="0" smtClean="0"/>
              <a:t> </a:t>
            </a:r>
            <a:r>
              <a:rPr lang="ru-RU" dirty="0" err="1" smtClean="0"/>
              <a:t>непопулярні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 Для Кола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</a:t>
            </a:r>
            <a:r>
              <a:rPr lang="ru-RU" dirty="0" err="1" smtClean="0"/>
              <a:t>важчого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вступати</a:t>
            </a:r>
            <a:r>
              <a:rPr lang="ru-RU" dirty="0" smtClean="0"/>
              <a:t> в </a:t>
            </a:r>
            <a:r>
              <a:rPr lang="ru-RU" dirty="0" err="1" smtClean="0"/>
              <a:t>міжособовий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, вони будь-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. </a:t>
            </a:r>
            <a:r>
              <a:rPr lang="ru-RU" dirty="0" err="1" smtClean="0"/>
              <a:t>Іноді</a:t>
            </a:r>
            <a:r>
              <a:rPr lang="ru-RU" dirty="0" smtClean="0"/>
              <a:t> - на </a:t>
            </a:r>
            <a:r>
              <a:rPr lang="ru-RU" dirty="0" err="1" smtClean="0"/>
              <a:t>збиток</a:t>
            </a:r>
            <a:r>
              <a:rPr lang="ru-RU" dirty="0" smtClean="0"/>
              <a:t> </a:t>
            </a:r>
            <a:r>
              <a:rPr lang="ru-RU" dirty="0" err="1" smtClean="0"/>
              <a:t>справі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По-друге</a:t>
            </a:r>
            <a:r>
              <a:rPr lang="ru-RU" dirty="0" smtClean="0"/>
              <a:t>, Кола не </a:t>
            </a:r>
            <a:r>
              <a:rPr lang="ru-RU" dirty="0" err="1" smtClean="0"/>
              <a:t>відзначаються</a:t>
            </a:r>
            <a:r>
              <a:rPr lang="ru-RU" dirty="0" smtClean="0"/>
              <a:t> </a:t>
            </a:r>
            <a:r>
              <a:rPr lang="ru-RU" dirty="0" err="1" smtClean="0"/>
              <a:t>рішучістю</a:t>
            </a:r>
            <a:r>
              <a:rPr lang="ru-RU" dirty="0" smtClean="0"/>
              <a:t>, часто не </a:t>
            </a:r>
            <a:r>
              <a:rPr lang="ru-RU" dirty="0" err="1" smtClean="0"/>
              <a:t>можуть</a:t>
            </a:r>
            <a:r>
              <a:rPr lang="ru-RU" dirty="0" smtClean="0"/>
              <a:t> подати себе </a:t>
            </a:r>
            <a:r>
              <a:rPr lang="ru-RU" dirty="0" err="1" smtClean="0"/>
              <a:t>належним</a:t>
            </a:r>
            <a:r>
              <a:rPr lang="ru-RU" dirty="0" smtClean="0"/>
              <a:t> чином. </a:t>
            </a:r>
            <a:r>
              <a:rPr lang="ru-RU" dirty="0" err="1" smtClean="0"/>
              <a:t>Трикутники</a:t>
            </a:r>
            <a:r>
              <a:rPr lang="ru-RU" dirty="0" smtClean="0"/>
              <a:t>, як правило, легко </a:t>
            </a:r>
            <a:r>
              <a:rPr lang="ru-RU" dirty="0" err="1" smtClean="0"/>
              <a:t>беруть</a:t>
            </a:r>
            <a:r>
              <a:rPr lang="ru-RU" dirty="0" smtClean="0"/>
              <a:t> над ними гору. </a:t>
            </a:r>
            <a:r>
              <a:rPr lang="ru-RU" dirty="0" err="1" smtClean="0"/>
              <a:t>Проте</a:t>
            </a:r>
            <a:r>
              <a:rPr lang="ru-RU" dirty="0" smtClean="0"/>
              <a:t>, Кола не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турбуються</a:t>
            </a:r>
            <a:r>
              <a:rPr lang="ru-RU" dirty="0" smtClean="0"/>
              <a:t>, в </a:t>
            </a:r>
            <a:r>
              <a:rPr lang="ru-RU" dirty="0" err="1" smtClean="0"/>
              <a:t>чиїх</a:t>
            </a:r>
            <a:r>
              <a:rPr lang="ru-RU" dirty="0" smtClean="0"/>
              <a:t> руках </a:t>
            </a:r>
            <a:r>
              <a:rPr lang="ru-RU" dirty="0" err="1" smtClean="0"/>
              <a:t>знаходяться</a:t>
            </a:r>
            <a:r>
              <a:rPr lang="ru-RU" dirty="0" smtClean="0"/>
              <a:t> </a:t>
            </a:r>
            <a:r>
              <a:rPr lang="ru-RU" dirty="0" err="1" smtClean="0"/>
              <a:t>влада</a:t>
            </a:r>
            <a:r>
              <a:rPr lang="ru-RU" dirty="0" smtClean="0"/>
              <a:t>. В одному Кола </a:t>
            </a:r>
            <a:r>
              <a:rPr lang="ru-RU" dirty="0" err="1" smtClean="0"/>
              <a:t>проявляють</a:t>
            </a:r>
            <a:r>
              <a:rPr lang="ru-RU" dirty="0" smtClean="0"/>
              <a:t> </a:t>
            </a:r>
            <a:r>
              <a:rPr lang="ru-RU" dirty="0" err="1" smtClean="0"/>
              <a:t>непохитність</a:t>
            </a:r>
            <a:r>
              <a:rPr lang="ru-RU" dirty="0" smtClean="0"/>
              <a:t> - коли справа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моралі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справедливості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Коло - </a:t>
            </a:r>
            <a:r>
              <a:rPr lang="ru-RU" dirty="0" err="1" smtClean="0"/>
              <a:t>нелінійна</a:t>
            </a:r>
            <a:r>
              <a:rPr lang="ru-RU" dirty="0" smtClean="0"/>
              <a:t> форма, і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впевнено</a:t>
            </a:r>
            <a:r>
              <a:rPr lang="ru-RU" dirty="0" smtClean="0"/>
              <a:t> </a:t>
            </a:r>
            <a:r>
              <a:rPr lang="ru-RU" dirty="0" err="1" smtClean="0"/>
              <a:t>ідентифікує</a:t>
            </a:r>
            <a:r>
              <a:rPr lang="ru-RU" dirty="0" smtClean="0"/>
              <a:t> себе з Колом, </a:t>
            </a:r>
            <a:r>
              <a:rPr lang="ru-RU" dirty="0" err="1" smtClean="0"/>
              <a:t>скоріше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"</a:t>
            </a:r>
            <a:r>
              <a:rPr lang="ru-RU" dirty="0" err="1" smtClean="0"/>
              <a:t>правопівкульних</a:t>
            </a:r>
            <a:r>
              <a:rPr lang="ru-RU" dirty="0" smtClean="0"/>
              <a:t>" </a:t>
            </a:r>
            <a:r>
              <a:rPr lang="ru-RU" dirty="0" err="1" smtClean="0"/>
              <a:t>мислителів</a:t>
            </a:r>
            <a:r>
              <a:rPr lang="ru-RU" dirty="0" smtClean="0"/>
              <a:t>. "</a:t>
            </a:r>
            <a:r>
              <a:rPr lang="ru-RU" dirty="0" err="1" smtClean="0"/>
              <a:t>Правопівкульне</a:t>
            </a:r>
            <a:r>
              <a:rPr lang="ru-RU" dirty="0" smtClean="0"/>
              <a:t>" </a:t>
            </a:r>
            <a:r>
              <a:rPr lang="ru-RU" dirty="0" err="1" smtClean="0"/>
              <a:t>мислення</a:t>
            </a:r>
            <a:r>
              <a:rPr lang="ru-RU" dirty="0" smtClean="0"/>
              <a:t> -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образне</a:t>
            </a:r>
            <a:r>
              <a:rPr lang="ru-RU" dirty="0" smtClean="0"/>
              <a:t>, </a:t>
            </a:r>
            <a:r>
              <a:rPr lang="ru-RU" dirty="0" err="1" smtClean="0"/>
              <a:t>інтуїтивне</a:t>
            </a:r>
            <a:r>
              <a:rPr lang="ru-RU" dirty="0" smtClean="0"/>
              <a:t>, </a:t>
            </a:r>
            <a:r>
              <a:rPr lang="ru-RU" dirty="0" err="1" smtClean="0"/>
              <a:t>емоційно</a:t>
            </a:r>
            <a:r>
              <a:rPr lang="ru-RU" dirty="0" smtClean="0"/>
              <a:t> </a:t>
            </a:r>
            <a:r>
              <a:rPr lang="ru-RU" dirty="0" err="1" smtClean="0"/>
              <a:t>забарвлене</a:t>
            </a:r>
            <a:r>
              <a:rPr lang="ru-RU" dirty="0" smtClean="0"/>
              <a:t>, </a:t>
            </a:r>
            <a:r>
              <a:rPr lang="ru-RU" dirty="0" err="1" smtClean="0"/>
              <a:t>скоріше</a:t>
            </a:r>
            <a:r>
              <a:rPr lang="ru-RU" dirty="0" smtClean="0"/>
              <a:t> </a:t>
            </a:r>
            <a:r>
              <a:rPr lang="ru-RU" dirty="0" err="1" smtClean="0"/>
              <a:t>інтеграційне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аналізуюче</a:t>
            </a:r>
            <a:r>
              <a:rPr lang="ru-RU" dirty="0" smtClean="0"/>
              <a:t>. Тому </a:t>
            </a:r>
            <a:r>
              <a:rPr lang="ru-RU" dirty="0" err="1" smtClean="0"/>
              <a:t>переробка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у </a:t>
            </a:r>
            <a:r>
              <a:rPr lang="ru-RU" dirty="0" err="1" smtClean="0"/>
              <a:t>Кіл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не в </a:t>
            </a:r>
            <a:r>
              <a:rPr lang="ru-RU" dirty="0" err="1" smtClean="0"/>
              <a:t>послідовному</a:t>
            </a:r>
            <a:r>
              <a:rPr lang="ru-RU" dirty="0" smtClean="0"/>
              <a:t> </a:t>
            </a:r>
            <a:r>
              <a:rPr lang="ru-RU" dirty="0" err="1" smtClean="0"/>
              <a:t>форматі</a:t>
            </a:r>
            <a:r>
              <a:rPr lang="ru-RU" dirty="0" smtClean="0"/>
              <a:t>, а </a:t>
            </a:r>
            <a:r>
              <a:rPr lang="ru-RU" dirty="0" err="1" smtClean="0"/>
              <a:t>скоріше</a:t>
            </a:r>
            <a:r>
              <a:rPr lang="ru-RU" dirty="0" smtClean="0"/>
              <a:t> </a:t>
            </a:r>
            <a:r>
              <a:rPr lang="ru-RU" dirty="0" err="1" smtClean="0"/>
              <a:t>мозаїчно</a:t>
            </a:r>
            <a:r>
              <a:rPr lang="ru-RU" dirty="0" smtClean="0"/>
              <a:t>, </a:t>
            </a:r>
            <a:r>
              <a:rPr lang="ru-RU" dirty="0" err="1" smtClean="0"/>
              <a:t>проривами</a:t>
            </a:r>
            <a:r>
              <a:rPr lang="ru-RU" dirty="0" smtClean="0"/>
              <a:t> з пропусками </a:t>
            </a:r>
            <a:r>
              <a:rPr lang="ru-RU" dirty="0" err="1" smtClean="0"/>
              <a:t>окремих</a:t>
            </a:r>
            <a:r>
              <a:rPr lang="ru-RU" dirty="0" smtClean="0"/>
              <a:t> ланок.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Кола не в ладах з </a:t>
            </a:r>
            <a:r>
              <a:rPr lang="ru-RU" dirty="0" err="1" smtClean="0"/>
              <a:t>логікою</a:t>
            </a:r>
            <a:r>
              <a:rPr lang="ru-RU" dirty="0" smtClean="0"/>
              <a:t>. Просто </a:t>
            </a:r>
            <a:r>
              <a:rPr lang="ru-RU" dirty="0" err="1" smtClean="0"/>
              <a:t>формалізм</a:t>
            </a:r>
            <a:r>
              <a:rPr lang="ru-RU" dirty="0" smtClean="0"/>
              <a:t> у них не є </a:t>
            </a:r>
            <a:r>
              <a:rPr lang="ru-RU" dirty="0" err="1" smtClean="0"/>
              <a:t>пріоритетним</a:t>
            </a:r>
            <a:r>
              <a:rPr lang="ru-RU" dirty="0" smtClean="0"/>
              <a:t> у </a:t>
            </a:r>
            <a:r>
              <a:rPr lang="ru-RU" dirty="0" err="1" smtClean="0"/>
              <a:t>вирішенні</a:t>
            </a:r>
            <a:r>
              <a:rPr lang="ru-RU" dirty="0" smtClean="0"/>
              <a:t> </a:t>
            </a:r>
            <a:r>
              <a:rPr lang="ru-RU" dirty="0" err="1" smtClean="0"/>
              <a:t>життєвих</a:t>
            </a:r>
            <a:r>
              <a:rPr lang="ru-RU" dirty="0" smtClean="0"/>
              <a:t> проблем. Головне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мисленні</a:t>
            </a:r>
            <a:r>
              <a:rPr lang="ru-RU" dirty="0" smtClean="0"/>
              <a:t> - </a:t>
            </a:r>
            <a:r>
              <a:rPr lang="ru-RU" dirty="0" err="1" smtClean="0"/>
              <a:t>орієнтація</a:t>
            </a:r>
            <a:r>
              <a:rPr lang="ru-RU" dirty="0" smtClean="0"/>
              <a:t> на </a:t>
            </a:r>
            <a:r>
              <a:rPr lang="ru-RU" dirty="0" err="1" smtClean="0"/>
              <a:t>суб'єктивні</a:t>
            </a:r>
            <a:r>
              <a:rPr lang="ru-RU" dirty="0" smtClean="0"/>
              <a:t> </a:t>
            </a:r>
            <a:r>
              <a:rPr lang="ru-RU" dirty="0" err="1" smtClean="0"/>
              <a:t>чинники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(</a:t>
            </a:r>
            <a:r>
              <a:rPr lang="ru-RU" dirty="0" err="1" smtClean="0"/>
              <a:t>цінності</a:t>
            </a:r>
            <a:r>
              <a:rPr lang="ru-RU" dirty="0" smtClean="0"/>
              <a:t>, </a:t>
            </a:r>
            <a:r>
              <a:rPr lang="ru-RU" dirty="0" err="1" smtClean="0"/>
              <a:t>оцінки</a:t>
            </a:r>
            <a:r>
              <a:rPr lang="ru-RU" dirty="0" smtClean="0"/>
              <a:t>, </a:t>
            </a:r>
            <a:r>
              <a:rPr lang="ru-RU" dirty="0" err="1" smtClean="0"/>
              <a:t>відчуття</a:t>
            </a:r>
            <a:r>
              <a:rPr lang="ru-RU" dirty="0" smtClean="0"/>
              <a:t> і т.д.) і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спільне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в </a:t>
            </a:r>
            <a:r>
              <a:rPr lang="ru-RU" dirty="0" err="1" smtClean="0"/>
              <a:t>протилежних</a:t>
            </a:r>
            <a:r>
              <a:rPr lang="ru-RU" dirty="0" smtClean="0"/>
              <a:t> точках </a:t>
            </a:r>
            <a:r>
              <a:rPr lang="ru-RU" dirty="0" err="1" smtClean="0"/>
              <a:t>зору</a:t>
            </a:r>
            <a:r>
              <a:rPr lang="ru-RU" dirty="0" smtClean="0"/>
              <a:t>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сказати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Коло - </a:t>
            </a:r>
            <a:r>
              <a:rPr lang="ru-RU" dirty="0" err="1" smtClean="0"/>
              <a:t>природжений</a:t>
            </a:r>
            <a:r>
              <a:rPr lang="ru-RU" dirty="0" smtClean="0"/>
              <a:t> психолог. </a:t>
            </a:r>
            <a:r>
              <a:rPr lang="ru-RU" dirty="0" err="1" smtClean="0"/>
              <a:t>Проте</a:t>
            </a:r>
            <a:r>
              <a:rPr lang="ru-RU" dirty="0" smtClean="0"/>
              <a:t>, часто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слабкий</a:t>
            </a:r>
            <a:r>
              <a:rPr lang="ru-RU" dirty="0" smtClean="0"/>
              <a:t> </a:t>
            </a:r>
            <a:r>
              <a:rPr lang="ru-RU" dirty="0" err="1" smtClean="0"/>
              <a:t>організатор</a:t>
            </a:r>
            <a:r>
              <a:rPr lang="ru-RU" dirty="0" smtClean="0"/>
              <a:t> -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бракує</a:t>
            </a:r>
            <a:r>
              <a:rPr lang="ru-RU" dirty="0" smtClean="0"/>
              <a:t> "</a:t>
            </a:r>
            <a:r>
              <a:rPr lang="ru-RU" dirty="0" err="1" smtClean="0"/>
              <a:t>лівопівкулевих</a:t>
            </a:r>
            <a:r>
              <a:rPr lang="ru-RU" dirty="0" smtClean="0"/>
              <a:t>" </a:t>
            </a:r>
            <a:r>
              <a:rPr lang="ru-RU" dirty="0" err="1" smtClean="0"/>
              <a:t>навиків</a:t>
            </a:r>
            <a:r>
              <a:rPr lang="ru-RU" dirty="0" smtClean="0"/>
              <a:t> "</a:t>
            </a:r>
            <a:r>
              <a:rPr lang="ru-RU" dirty="0" err="1" smtClean="0"/>
              <a:t>лінійних</a:t>
            </a:r>
            <a:r>
              <a:rPr lang="ru-RU" dirty="0" smtClean="0"/>
              <a:t> </a:t>
            </a:r>
            <a:r>
              <a:rPr lang="ru-RU" dirty="0" err="1" smtClean="0"/>
              <a:t>братів</a:t>
            </a:r>
            <a:r>
              <a:rPr lang="ru-RU" dirty="0" smtClean="0"/>
              <a:t>" - </a:t>
            </a:r>
            <a:r>
              <a:rPr lang="ru-RU" dirty="0" err="1" smtClean="0"/>
              <a:t>Трикутника</a:t>
            </a:r>
            <a:r>
              <a:rPr lang="ru-RU" dirty="0" smtClean="0"/>
              <a:t> і Квадрата.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650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Зигзаг -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фігура</a:t>
            </a:r>
            <a:r>
              <a:rPr lang="ru-RU" dirty="0" smtClean="0"/>
              <a:t> </a:t>
            </a:r>
            <a:r>
              <a:rPr lang="ru-RU" dirty="0" err="1" smtClean="0"/>
              <a:t>символізує</a:t>
            </a:r>
            <a:r>
              <a:rPr lang="ru-RU" dirty="0" smtClean="0"/>
              <a:t> </a:t>
            </a:r>
            <a:r>
              <a:rPr lang="ru-RU" dirty="0" err="1" smtClean="0"/>
              <a:t>креативність</a:t>
            </a:r>
            <a:r>
              <a:rPr lang="ru-RU" dirty="0" smtClean="0"/>
              <a:t>, </a:t>
            </a:r>
            <a:r>
              <a:rPr lang="ru-RU" dirty="0" err="1" smtClean="0"/>
              <a:t>творчість</a:t>
            </a:r>
            <a:r>
              <a:rPr lang="ru-RU" dirty="0" smtClean="0"/>
              <a:t>, </a:t>
            </a:r>
            <a:r>
              <a:rPr lang="ru-RU" dirty="0" err="1" smtClean="0"/>
              <a:t>інакодумство</a:t>
            </a:r>
            <a:r>
              <a:rPr lang="ru-RU" dirty="0" smtClean="0"/>
              <a:t> тому, </a:t>
            </a:r>
            <a:r>
              <a:rPr lang="ru-RU" dirty="0" err="1" smtClean="0"/>
              <a:t>що</a:t>
            </a:r>
            <a:r>
              <a:rPr lang="ru-RU" dirty="0" smtClean="0"/>
              <a:t> вона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п'яти</a:t>
            </a:r>
            <a:r>
              <a:rPr lang="ru-RU" dirty="0" smtClean="0"/>
              <a:t> </a:t>
            </a:r>
            <a:r>
              <a:rPr lang="ru-RU" dirty="0" err="1" smtClean="0"/>
              <a:t>фігур</a:t>
            </a:r>
            <a:r>
              <a:rPr lang="ru-RU" dirty="0" smtClean="0"/>
              <a:t> і </a:t>
            </a:r>
            <a:r>
              <a:rPr lang="ru-RU" dirty="0" err="1" smtClean="0"/>
              <a:t>єдина</a:t>
            </a:r>
            <a:r>
              <a:rPr lang="ru-RU" dirty="0" smtClean="0"/>
              <a:t> </a:t>
            </a:r>
            <a:r>
              <a:rPr lang="ru-RU" dirty="0" err="1" smtClean="0"/>
              <a:t>розімкнена</a:t>
            </a:r>
            <a:r>
              <a:rPr lang="ru-RU" dirty="0" smtClean="0"/>
              <a:t> </a:t>
            </a:r>
            <a:r>
              <a:rPr lang="ru-RU" dirty="0" err="1" smtClean="0"/>
              <a:t>фігура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Зигзагу, як і Колу,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в </a:t>
            </a:r>
            <a:r>
              <a:rPr lang="ru-RU" dirty="0" err="1" smtClean="0"/>
              <a:t>більшій</a:t>
            </a:r>
            <a:r>
              <a:rPr lang="ru-RU" dirty="0" smtClean="0"/>
              <a:t> </a:t>
            </a:r>
            <a:r>
              <a:rPr lang="ru-RU" dirty="0" err="1" smtClean="0"/>
              <a:t>мірі</a:t>
            </a:r>
            <a:r>
              <a:rPr lang="ru-RU" dirty="0" smtClean="0"/>
              <a:t>, </a:t>
            </a:r>
            <a:r>
              <a:rPr lang="ru-RU" dirty="0" err="1" smtClean="0"/>
              <a:t>властива</a:t>
            </a:r>
            <a:r>
              <a:rPr lang="ru-RU" dirty="0" smtClean="0"/>
              <a:t> </a:t>
            </a:r>
            <a:r>
              <a:rPr lang="ru-RU" dirty="0" err="1" smtClean="0"/>
              <a:t>образність</a:t>
            </a:r>
            <a:r>
              <a:rPr lang="ru-RU" dirty="0" smtClean="0"/>
              <a:t>, </a:t>
            </a:r>
            <a:r>
              <a:rPr lang="ru-RU" dirty="0" err="1" smtClean="0"/>
              <a:t>інтуїтивність</a:t>
            </a:r>
            <a:r>
              <a:rPr lang="ru-RU" dirty="0" smtClean="0"/>
              <a:t>, </a:t>
            </a:r>
            <a:r>
              <a:rPr lang="ru-RU" dirty="0" err="1" smtClean="0"/>
              <a:t>інтегративність</a:t>
            </a:r>
            <a:r>
              <a:rPr lang="ru-RU" dirty="0" smtClean="0"/>
              <a:t>, </a:t>
            </a:r>
            <a:r>
              <a:rPr lang="ru-RU" dirty="0" err="1" smtClean="0"/>
              <a:t>мозаїчність</a:t>
            </a:r>
            <a:r>
              <a:rPr lang="ru-RU" dirty="0" smtClean="0"/>
              <a:t>. Строга, </a:t>
            </a:r>
            <a:r>
              <a:rPr lang="ru-RU" dirty="0" err="1" smtClean="0"/>
              <a:t>послідовна</a:t>
            </a:r>
            <a:r>
              <a:rPr lang="ru-RU" dirty="0" smtClean="0"/>
              <a:t> </a:t>
            </a:r>
            <a:r>
              <a:rPr lang="ru-RU" dirty="0" err="1" smtClean="0"/>
              <a:t>дедукція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його</a:t>
            </a:r>
            <a:r>
              <a:rPr lang="ru-RU" dirty="0" smtClean="0"/>
              <a:t> стиль. Думка Зигзага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відчайдушні</a:t>
            </a:r>
            <a:r>
              <a:rPr lang="ru-RU" dirty="0" smtClean="0"/>
              <a:t> </a:t>
            </a:r>
            <a:r>
              <a:rPr lang="ru-RU" dirty="0" err="1" smtClean="0"/>
              <a:t>стрибки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"а" до "я", тому </a:t>
            </a:r>
            <a:r>
              <a:rPr lang="ru-RU" dirty="0" err="1" smtClean="0"/>
              <a:t>багатьом</a:t>
            </a:r>
            <a:r>
              <a:rPr lang="ru-RU" dirty="0" smtClean="0"/>
              <a:t> "</a:t>
            </a:r>
            <a:r>
              <a:rPr lang="ru-RU" dirty="0" err="1" smtClean="0"/>
              <a:t>лівопівкулевим</a:t>
            </a:r>
            <a:r>
              <a:rPr lang="ru-RU" dirty="0" smtClean="0"/>
              <a:t>"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Зигзагів</a:t>
            </a:r>
            <a:r>
              <a:rPr lang="ru-RU" dirty="0" smtClean="0"/>
              <a:t>. "</a:t>
            </a:r>
            <a:r>
              <a:rPr lang="ru-RU" dirty="0" err="1" smtClean="0"/>
              <a:t>Правопівкульне</a:t>
            </a:r>
            <a:r>
              <a:rPr lang="ru-RU" dirty="0" smtClean="0"/>
              <a:t>" </a:t>
            </a:r>
            <a:r>
              <a:rPr lang="ru-RU" dirty="0" err="1" smtClean="0"/>
              <a:t>мислення</a:t>
            </a:r>
            <a:r>
              <a:rPr lang="ru-RU" dirty="0" smtClean="0"/>
              <a:t> </a:t>
            </a:r>
            <a:r>
              <a:rPr lang="ru-RU" dirty="0" err="1" smtClean="0"/>
              <a:t>Зигзагів</a:t>
            </a:r>
            <a:r>
              <a:rPr lang="ru-RU" dirty="0" smtClean="0"/>
              <a:t> не </a:t>
            </a:r>
            <a:r>
              <a:rPr lang="ru-RU" dirty="0" err="1" smtClean="0"/>
              <a:t>фіксується</a:t>
            </a:r>
            <a:r>
              <a:rPr lang="ru-RU" dirty="0" smtClean="0"/>
              <a:t> на деталях, тому </a:t>
            </a:r>
            <a:r>
              <a:rPr lang="ru-RU" dirty="0" err="1" smtClean="0"/>
              <a:t>воно</a:t>
            </a:r>
            <a:r>
              <a:rPr lang="ru-RU" dirty="0" smtClean="0"/>
              <a:t>, </a:t>
            </a:r>
            <a:r>
              <a:rPr lang="ru-RU" dirty="0" err="1" smtClean="0"/>
              <a:t>спрощує</a:t>
            </a:r>
            <a:r>
              <a:rPr lang="ru-RU" dirty="0" smtClean="0"/>
              <a:t> в </a:t>
            </a:r>
            <a:r>
              <a:rPr lang="ru-RU" dirty="0" err="1" smtClean="0"/>
              <a:t>чомусь</a:t>
            </a:r>
            <a:r>
              <a:rPr lang="ru-RU" dirty="0" smtClean="0"/>
              <a:t> картину </a:t>
            </a:r>
            <a:r>
              <a:rPr lang="ru-RU" dirty="0" err="1" smtClean="0"/>
              <a:t>світу</a:t>
            </a:r>
            <a:r>
              <a:rPr lang="ru-RU" dirty="0" smtClean="0"/>
              <a:t>,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цілісні</a:t>
            </a:r>
            <a:r>
              <a:rPr lang="ru-RU" dirty="0" smtClean="0"/>
              <a:t>, </a:t>
            </a:r>
            <a:r>
              <a:rPr lang="ru-RU" dirty="0" err="1" smtClean="0"/>
              <a:t>гармонійні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і </a:t>
            </a:r>
            <a:r>
              <a:rPr lang="ru-RU" dirty="0" err="1" smtClean="0"/>
              <a:t>образи</a:t>
            </a:r>
            <a:r>
              <a:rPr lang="ru-RU" dirty="0" smtClean="0"/>
              <a:t>, </a:t>
            </a:r>
            <a:r>
              <a:rPr lang="ru-RU" dirty="0" err="1" smtClean="0"/>
              <a:t>бачити</a:t>
            </a:r>
            <a:r>
              <a:rPr lang="ru-RU" dirty="0" smtClean="0"/>
              <a:t> красу. Зигзаги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розвинене</a:t>
            </a:r>
            <a:r>
              <a:rPr lang="ru-RU" dirty="0" smtClean="0"/>
              <a:t> </a:t>
            </a:r>
            <a:r>
              <a:rPr lang="ru-RU" dirty="0" err="1" smtClean="0"/>
              <a:t>естетичне</a:t>
            </a:r>
            <a:r>
              <a:rPr lang="ru-RU" dirty="0" smtClean="0"/>
              <a:t> </a:t>
            </a:r>
            <a:r>
              <a:rPr lang="ru-RU" dirty="0" err="1" smtClean="0"/>
              <a:t>відчуття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Домінуючим</a:t>
            </a:r>
            <a:r>
              <a:rPr lang="ru-RU" dirty="0" smtClean="0"/>
              <a:t> стилем </a:t>
            </a:r>
            <a:r>
              <a:rPr lang="ru-RU" dirty="0" err="1" smtClean="0"/>
              <a:t>мислення</a:t>
            </a:r>
            <a:r>
              <a:rPr lang="ru-RU" dirty="0" smtClean="0"/>
              <a:t> Зигзага </a:t>
            </a:r>
            <a:r>
              <a:rPr lang="ru-RU" dirty="0" err="1" smtClean="0"/>
              <a:t>найчастіше</a:t>
            </a:r>
            <a:r>
              <a:rPr lang="ru-RU" dirty="0" smtClean="0"/>
              <a:t> є </a:t>
            </a:r>
            <a:r>
              <a:rPr lang="ru-RU" dirty="0" err="1" smtClean="0"/>
              <a:t>синтетичний</a:t>
            </a:r>
            <a:r>
              <a:rPr lang="ru-RU" dirty="0" smtClean="0"/>
              <a:t> стиль.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Кіл</a:t>
            </a:r>
            <a:r>
              <a:rPr lang="ru-RU" dirty="0" smtClean="0"/>
              <a:t>, Зигзаги </a:t>
            </a:r>
            <a:r>
              <a:rPr lang="ru-RU" dirty="0" err="1" smtClean="0"/>
              <a:t>зовсім</a:t>
            </a:r>
            <a:r>
              <a:rPr lang="ru-RU" dirty="0" smtClean="0"/>
              <a:t> не </a:t>
            </a:r>
            <a:r>
              <a:rPr lang="ru-RU" dirty="0" err="1" smtClean="0"/>
              <a:t>зацікавлені</a:t>
            </a:r>
            <a:r>
              <a:rPr lang="ru-RU" dirty="0" smtClean="0"/>
              <a:t> в </a:t>
            </a:r>
            <a:r>
              <a:rPr lang="ru-RU" dirty="0" err="1" smtClean="0"/>
              <a:t>консенсусі</a:t>
            </a:r>
            <a:r>
              <a:rPr lang="ru-RU" dirty="0" smtClean="0"/>
              <a:t> і </a:t>
            </a:r>
            <a:r>
              <a:rPr lang="ru-RU" dirty="0" err="1" smtClean="0"/>
              <a:t>добиваються</a:t>
            </a:r>
            <a:r>
              <a:rPr lang="ru-RU" dirty="0" smtClean="0"/>
              <a:t> синтезу не шляхом поступок, а </a:t>
            </a:r>
            <a:r>
              <a:rPr lang="ru-RU" dirty="0" err="1" smtClean="0"/>
              <a:t>навпаки</a:t>
            </a:r>
            <a:r>
              <a:rPr lang="ru-RU" dirty="0" smtClean="0"/>
              <a:t> - </a:t>
            </a:r>
            <a:r>
              <a:rPr lang="ru-RU" dirty="0" err="1" smtClean="0"/>
              <a:t>загостренням</a:t>
            </a:r>
            <a:r>
              <a:rPr lang="ru-RU" dirty="0" smtClean="0"/>
              <a:t> </a:t>
            </a:r>
            <a:r>
              <a:rPr lang="ru-RU" dirty="0" err="1" smtClean="0"/>
              <a:t>конфлікту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і </a:t>
            </a:r>
            <a:r>
              <a:rPr lang="ru-RU" dirty="0" err="1" smtClean="0"/>
              <a:t>побудовою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. </a:t>
            </a:r>
            <a:r>
              <a:rPr lang="ru-RU" dirty="0" err="1" smtClean="0"/>
              <a:t>Причому</a:t>
            </a:r>
            <a:r>
              <a:rPr lang="ru-RU" dirty="0" smtClean="0"/>
              <a:t>, </a:t>
            </a:r>
            <a:r>
              <a:rPr lang="ru-RU" dirty="0" err="1" smtClean="0"/>
              <a:t>використовуючи</a:t>
            </a:r>
            <a:r>
              <a:rPr lang="ru-RU" dirty="0" smtClean="0"/>
              <a:t> свою </a:t>
            </a:r>
            <a:r>
              <a:rPr lang="ru-RU" dirty="0" err="1" smtClean="0"/>
              <a:t>природну</a:t>
            </a:r>
            <a:r>
              <a:rPr lang="ru-RU" dirty="0" smtClean="0"/>
              <a:t> </a:t>
            </a:r>
            <a:r>
              <a:rPr lang="ru-RU" dirty="0" err="1" smtClean="0"/>
              <a:t>дотепність</a:t>
            </a:r>
            <a:r>
              <a:rPr lang="ru-RU" dirty="0" smtClean="0"/>
              <a:t>, вони </a:t>
            </a:r>
            <a:r>
              <a:rPr lang="ru-RU" dirty="0" err="1" smtClean="0"/>
              <a:t>можуть</a:t>
            </a:r>
            <a:r>
              <a:rPr lang="ru-RU" dirty="0" smtClean="0"/>
              <a:t> бути вельми </a:t>
            </a:r>
            <a:r>
              <a:rPr lang="ru-RU" dirty="0" err="1" smtClean="0"/>
              <a:t>гострі</a:t>
            </a:r>
            <a:r>
              <a:rPr lang="ru-RU" dirty="0" smtClean="0"/>
              <a:t> на </a:t>
            </a:r>
            <a:r>
              <a:rPr lang="ru-RU" dirty="0" err="1" smtClean="0"/>
              <a:t>язик</a:t>
            </a:r>
            <a:r>
              <a:rPr lang="ru-RU" dirty="0" smtClean="0"/>
              <a:t>, "</a:t>
            </a:r>
            <a:r>
              <a:rPr lang="ru-RU" dirty="0" err="1" smtClean="0"/>
              <a:t>відкривати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" </a:t>
            </a:r>
            <a:r>
              <a:rPr lang="ru-RU" dirty="0" err="1" smtClean="0"/>
              <a:t>іншим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Зигзаги просто не </a:t>
            </a:r>
            <a:r>
              <a:rPr lang="ru-RU" dirty="0" err="1" smtClean="0"/>
              <a:t>можуть</a:t>
            </a:r>
            <a:r>
              <a:rPr lang="ru-RU" dirty="0" smtClean="0"/>
              <a:t> трудиться в добре </a:t>
            </a:r>
            <a:r>
              <a:rPr lang="ru-RU" dirty="0" err="1" smtClean="0"/>
              <a:t>структурованих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дратують</a:t>
            </a:r>
            <a:r>
              <a:rPr lang="ru-RU" dirty="0" smtClean="0"/>
              <a:t>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вертикальні</a:t>
            </a:r>
            <a:r>
              <a:rPr lang="ru-RU" dirty="0" smtClean="0"/>
              <a:t> і </a:t>
            </a:r>
            <a:r>
              <a:rPr lang="ru-RU" dirty="0" err="1" smtClean="0"/>
              <a:t>горизонтальні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, строго </a:t>
            </a:r>
            <a:r>
              <a:rPr lang="ru-RU" dirty="0" err="1" smtClean="0"/>
              <a:t>фіксовані</a:t>
            </a:r>
            <a:r>
              <a:rPr lang="ru-RU" dirty="0" smtClean="0"/>
              <a:t> </a:t>
            </a:r>
            <a:r>
              <a:rPr lang="ru-RU" dirty="0" err="1" smtClean="0"/>
              <a:t>обов'язки</a:t>
            </a:r>
            <a:r>
              <a:rPr lang="ru-RU" dirty="0" smtClean="0"/>
              <a:t> і </a:t>
            </a:r>
            <a:r>
              <a:rPr lang="ru-RU" dirty="0" err="1" smtClean="0"/>
              <a:t>усталені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У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</a:t>
            </a:r>
            <a:r>
              <a:rPr lang="ru-RU" dirty="0" err="1" smtClean="0"/>
              <a:t>незалежність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і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стимуляції</a:t>
            </a:r>
            <a:r>
              <a:rPr lang="ru-RU" dirty="0" smtClean="0"/>
              <a:t>. </a:t>
            </a:r>
            <a:r>
              <a:rPr lang="ru-RU" dirty="0" err="1" smtClean="0"/>
              <a:t>Тоді</a:t>
            </a:r>
            <a:r>
              <a:rPr lang="ru-RU" dirty="0" smtClean="0"/>
              <a:t> Зигзаг "</a:t>
            </a:r>
            <a:r>
              <a:rPr lang="ru-RU" dirty="0" err="1" smtClean="0"/>
              <a:t>оживає</a:t>
            </a:r>
            <a:r>
              <a:rPr lang="ru-RU" dirty="0" smtClean="0"/>
              <a:t>" і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- </a:t>
            </a:r>
            <a:r>
              <a:rPr lang="ru-RU" dirty="0" err="1" smtClean="0"/>
              <a:t>генерувати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і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Зигзаги - </a:t>
            </a:r>
            <a:r>
              <a:rPr lang="ru-RU" dirty="0" err="1" smtClean="0"/>
              <a:t>ідеалісти</a:t>
            </a:r>
            <a:r>
              <a:rPr lang="ru-RU" dirty="0" smtClean="0"/>
              <a:t>, </a:t>
            </a: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початок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, як </a:t>
            </a:r>
            <a:r>
              <a:rPr lang="ru-RU" dirty="0" err="1" smtClean="0"/>
              <a:t>непрактичність</a:t>
            </a:r>
            <a:r>
              <a:rPr lang="ru-RU" dirty="0" smtClean="0"/>
              <a:t>, </a:t>
            </a:r>
            <a:r>
              <a:rPr lang="ru-RU" dirty="0" err="1" smtClean="0"/>
              <a:t>наївність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Зигзаг - </a:t>
            </a:r>
            <a:r>
              <a:rPr lang="ru-RU" dirty="0" err="1" smtClean="0"/>
              <a:t>найлегше</a:t>
            </a:r>
            <a:r>
              <a:rPr lang="ru-RU" dirty="0" smtClean="0"/>
              <a:t> </a:t>
            </a:r>
            <a:r>
              <a:rPr lang="ru-RU" dirty="0" err="1" smtClean="0"/>
              <a:t>збуджується</a:t>
            </a:r>
            <a:r>
              <a:rPr lang="ru-RU" dirty="0" smtClean="0"/>
              <a:t> з </a:t>
            </a:r>
            <a:r>
              <a:rPr lang="ru-RU" dirty="0" err="1" smtClean="0"/>
              <a:t>п'яти</a:t>
            </a:r>
            <a:r>
              <a:rPr lang="ru-RU" dirty="0" smtClean="0"/>
              <a:t> </a:t>
            </a:r>
            <a:r>
              <a:rPr lang="ru-RU" dirty="0" err="1" smtClean="0"/>
              <a:t>фігур</a:t>
            </a:r>
            <a:r>
              <a:rPr lang="ru-RU" dirty="0" smtClean="0"/>
              <a:t>. Вони </a:t>
            </a:r>
            <a:r>
              <a:rPr lang="ru-RU" dirty="0" err="1" smtClean="0"/>
              <a:t>нестримані</a:t>
            </a:r>
            <a:r>
              <a:rPr lang="ru-RU" dirty="0" smtClean="0"/>
              <a:t>,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експресивні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разом з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ексцентричністю</a:t>
            </a:r>
            <a:r>
              <a:rPr lang="ru-RU" dirty="0" smtClean="0"/>
              <a:t>, часто </a:t>
            </a:r>
            <a:r>
              <a:rPr lang="ru-RU" dirty="0" err="1" smtClean="0"/>
              <a:t>заважає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в </a:t>
            </a:r>
            <a:r>
              <a:rPr lang="ru-RU" dirty="0" err="1" smtClean="0"/>
              <a:t>життя</a:t>
            </a:r>
            <a:r>
              <a:rPr lang="ru-RU" dirty="0" smtClean="0"/>
              <a:t>. До того ж, вони не </a:t>
            </a:r>
            <a:r>
              <a:rPr lang="ru-RU" dirty="0" err="1" smtClean="0"/>
              <a:t>сильні</a:t>
            </a:r>
            <a:r>
              <a:rPr lang="ru-RU" dirty="0" smtClean="0"/>
              <a:t> в </a:t>
            </a:r>
            <a:r>
              <a:rPr lang="ru-RU" dirty="0" err="1" smtClean="0"/>
              <a:t>опрацьовуванні</a:t>
            </a:r>
            <a:r>
              <a:rPr lang="ru-RU" dirty="0" smtClean="0"/>
              <a:t> </a:t>
            </a:r>
            <a:r>
              <a:rPr lang="ru-RU" dirty="0" err="1" smtClean="0"/>
              <a:t>конкретних</a:t>
            </a:r>
            <a:r>
              <a:rPr lang="ru-RU" dirty="0" smtClean="0"/>
              <a:t> деталей і не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наполегливі</a:t>
            </a:r>
            <a:r>
              <a:rPr lang="ru-RU" dirty="0" smtClean="0"/>
              <a:t> в </a:t>
            </a:r>
            <a:r>
              <a:rPr lang="ru-RU" dirty="0" err="1" smtClean="0"/>
              <a:t>доведенні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75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" y="0"/>
            <a:ext cx="1187413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Соціальна роль </a:t>
            </a:r>
            <a:r>
              <a:rPr lang="uk-UA" dirty="0"/>
              <a:t>– це стійкий шаблон поведінки, яка відтворюється людьми з однаковим статусом (позицією) у соціальній системі. У ролі віддзеркалюються соціально типові аспекти поведінки. Виділяють дві основні групи соціальних ролей: </a:t>
            </a:r>
            <a:endParaRPr lang="uk-UA" dirty="0" smtClean="0"/>
          </a:p>
          <a:p>
            <a:pPr algn="just"/>
            <a:r>
              <a:rPr lang="uk-UA" dirty="0" smtClean="0"/>
              <a:t>а</a:t>
            </a:r>
            <a:r>
              <a:rPr lang="uk-UA" dirty="0"/>
              <a:t>) </a:t>
            </a:r>
            <a:r>
              <a:rPr lang="uk-UA" dirty="0" err="1"/>
              <a:t>професійно</a:t>
            </a:r>
            <a:r>
              <a:rPr lang="uk-UA" dirty="0"/>
              <a:t>-функціональні – ролі, які пов'язані з виконанням працівниками професійної діяльності в організації; </a:t>
            </a:r>
            <a:endParaRPr lang="uk-UA" dirty="0" smtClean="0"/>
          </a:p>
          <a:p>
            <a:pPr algn="just"/>
            <a:r>
              <a:rPr lang="uk-UA" dirty="0" smtClean="0"/>
              <a:t>б</a:t>
            </a:r>
            <a:r>
              <a:rPr lang="uk-UA" dirty="0"/>
              <a:t>) інші соціальні ролі, визначені активністю працівників у інших сферах діяльності і залежні від соціальної активності працівників, їх включення в різного роду соціальні зв'язки. </a:t>
            </a:r>
            <a:endParaRPr lang="uk-UA" dirty="0" smtClean="0"/>
          </a:p>
          <a:p>
            <a:pPr algn="just"/>
            <a:r>
              <a:rPr lang="ru-RU" b="1" dirty="0" err="1" smtClean="0"/>
              <a:t>Професійні</a:t>
            </a:r>
            <a:r>
              <a:rPr lang="ru-RU" b="1" dirty="0" smtClean="0"/>
              <a:t> </a:t>
            </a:r>
            <a:r>
              <a:rPr lang="ru-RU" b="1" dirty="0" err="1" smtClean="0"/>
              <a:t>ролі</a:t>
            </a:r>
            <a:r>
              <a:rPr lang="ru-RU" b="1" dirty="0" smtClean="0"/>
              <a:t> </a:t>
            </a:r>
            <a:r>
              <a:rPr lang="ru-RU" b="1" dirty="0" err="1" smtClean="0"/>
              <a:t>пов’язані</a:t>
            </a:r>
            <a:r>
              <a:rPr lang="ru-RU" b="1" dirty="0" smtClean="0"/>
              <a:t> </a:t>
            </a:r>
            <a:r>
              <a:rPr lang="ru-RU" b="1" dirty="0" err="1" smtClean="0"/>
              <a:t>зі</a:t>
            </a:r>
            <a:r>
              <a:rPr lang="ru-RU" b="1" dirty="0" smtClean="0"/>
              <a:t> статусом </a:t>
            </a:r>
            <a:r>
              <a:rPr lang="ru-RU" b="1" dirty="0" err="1" smtClean="0"/>
              <a:t>людини</a:t>
            </a:r>
            <a:r>
              <a:rPr lang="ru-RU" b="1" dirty="0" smtClean="0"/>
              <a:t>,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професійною</a:t>
            </a:r>
            <a:r>
              <a:rPr lang="ru-RU" b="1" dirty="0" smtClean="0"/>
              <a:t> </a:t>
            </a:r>
            <a:r>
              <a:rPr lang="ru-RU" b="1" dirty="0" err="1" smtClean="0"/>
              <a:t>діяльністю</a:t>
            </a:r>
            <a:r>
              <a:rPr lang="ru-RU" dirty="0" smtClean="0"/>
              <a:t>. Для таких ролей </a:t>
            </a:r>
            <a:r>
              <a:rPr lang="ru-RU" dirty="0" err="1" smtClean="0"/>
              <a:t>властиво</a:t>
            </a:r>
            <a:r>
              <a:rPr lang="ru-RU" dirty="0" smtClean="0"/>
              <a:t> </a:t>
            </a:r>
            <a:r>
              <a:rPr lang="ru-RU" dirty="0" err="1" smtClean="0"/>
              <a:t>знеособлення</a:t>
            </a:r>
            <a:r>
              <a:rPr lang="ru-RU" dirty="0" smtClean="0"/>
              <a:t> та </a:t>
            </a:r>
            <a:r>
              <a:rPr lang="ru-RU" dirty="0" err="1" smtClean="0"/>
              <a:t>незалежність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виконавця</a:t>
            </a:r>
            <a:r>
              <a:rPr lang="ru-RU" dirty="0" smtClean="0"/>
              <a:t> (</a:t>
            </a:r>
            <a:r>
              <a:rPr lang="ru-RU" dirty="0" err="1" smtClean="0"/>
              <a:t>продавець</a:t>
            </a:r>
            <a:r>
              <a:rPr lang="ru-RU" dirty="0" smtClean="0"/>
              <a:t>, </a:t>
            </a:r>
            <a:r>
              <a:rPr lang="ru-RU" dirty="0" err="1" smtClean="0"/>
              <a:t>будівельник</a:t>
            </a:r>
            <a:r>
              <a:rPr lang="ru-RU" dirty="0" smtClean="0"/>
              <a:t>, учитель, </a:t>
            </a:r>
            <a:r>
              <a:rPr lang="ru-RU" dirty="0" err="1" smtClean="0"/>
              <a:t>водій</a:t>
            </a:r>
            <a:r>
              <a:rPr lang="ru-RU" dirty="0" smtClean="0"/>
              <a:t>).</a:t>
            </a:r>
          </a:p>
          <a:p>
            <a:pPr algn="just"/>
            <a:r>
              <a:rPr lang="ru-RU" b="1" dirty="0" err="1" smtClean="0"/>
              <a:t>Громадсько-політичні</a:t>
            </a:r>
            <a:r>
              <a:rPr lang="ru-RU" b="1" dirty="0" smtClean="0"/>
              <a:t> </a:t>
            </a:r>
            <a:r>
              <a:rPr lang="ru-RU" b="1" dirty="0" err="1" smtClean="0"/>
              <a:t>ролі</a:t>
            </a:r>
            <a:r>
              <a:rPr lang="ru-RU" b="1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, авторитетна </a:t>
            </a:r>
            <a:r>
              <a:rPr lang="ru-RU" dirty="0" err="1" smtClean="0"/>
              <a:t>особистість</a:t>
            </a:r>
            <a:r>
              <a:rPr lang="ru-RU" dirty="0" smtClean="0"/>
              <a:t>, </a:t>
            </a:r>
            <a:r>
              <a:rPr lang="ru-RU" dirty="0" err="1" smtClean="0"/>
              <a:t>громадянин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Сімейно-побутові</a:t>
            </a:r>
            <a:r>
              <a:rPr lang="ru-RU" b="1" dirty="0" smtClean="0"/>
              <a:t> </a:t>
            </a:r>
            <a:r>
              <a:rPr lang="ru-RU" b="1" dirty="0" err="1" smtClean="0"/>
              <a:t>ролі</a:t>
            </a:r>
            <a:r>
              <a:rPr lang="ru-RU" b="1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чоловік</a:t>
            </a:r>
            <a:r>
              <a:rPr lang="ru-RU" dirty="0" smtClean="0"/>
              <a:t>, дружина, дочка, </a:t>
            </a:r>
            <a:r>
              <a:rPr lang="ru-RU" dirty="0" err="1" smtClean="0"/>
              <a:t>син</a:t>
            </a:r>
            <a:r>
              <a:rPr lang="ru-RU" dirty="0" smtClean="0"/>
              <a:t>, </a:t>
            </a:r>
            <a:r>
              <a:rPr lang="ru-RU" dirty="0" err="1" smtClean="0"/>
              <a:t>батько</a:t>
            </a:r>
            <a:r>
              <a:rPr lang="ru-RU" dirty="0" smtClean="0"/>
              <a:t>, </a:t>
            </a:r>
            <a:r>
              <a:rPr lang="ru-RU" dirty="0" err="1" smtClean="0"/>
              <a:t>мати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Ситуаційні</a:t>
            </a:r>
            <a:r>
              <a:rPr lang="ru-RU" b="1" dirty="0" smtClean="0"/>
              <a:t> </a:t>
            </a:r>
            <a:r>
              <a:rPr lang="ru-RU" b="1" dirty="0" err="1" smtClean="0"/>
              <a:t>ролі</a:t>
            </a:r>
            <a:r>
              <a:rPr lang="ru-RU" b="1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виникають</a:t>
            </a:r>
            <a:r>
              <a:rPr lang="ru-RU" dirty="0" smtClean="0"/>
              <a:t> у рамках </a:t>
            </a:r>
            <a:r>
              <a:rPr lang="ru-RU" dirty="0" err="1" smtClean="0"/>
              <a:t>обставин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змінюються</a:t>
            </a:r>
            <a:r>
              <a:rPr lang="ru-RU" dirty="0" smtClean="0"/>
              <a:t>, в </a:t>
            </a:r>
            <a:r>
              <a:rPr lang="ru-RU" dirty="0" err="1" smtClean="0"/>
              <a:t>ході</a:t>
            </a:r>
            <a:r>
              <a:rPr lang="ru-RU" dirty="0" smtClean="0"/>
              <a:t> </a:t>
            </a:r>
            <a:r>
              <a:rPr lang="ru-RU" dirty="0" err="1" smtClean="0"/>
              <a:t>спільної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(</a:t>
            </a:r>
            <a:r>
              <a:rPr lang="ru-RU" dirty="0" err="1" smtClean="0"/>
              <a:t>пасажир</a:t>
            </a:r>
            <a:r>
              <a:rPr lang="ru-RU" dirty="0" smtClean="0"/>
              <a:t>, </a:t>
            </a:r>
            <a:r>
              <a:rPr lang="ru-RU" dirty="0" err="1" smtClean="0"/>
              <a:t>пішохід</a:t>
            </a:r>
            <a:r>
              <a:rPr lang="ru-RU" dirty="0" smtClean="0"/>
              <a:t>, </a:t>
            </a:r>
            <a:r>
              <a:rPr lang="ru-RU" dirty="0" err="1" smtClean="0"/>
              <a:t>глядач</a:t>
            </a:r>
            <a:r>
              <a:rPr lang="ru-RU" dirty="0" smtClean="0"/>
              <a:t>)</a:t>
            </a:r>
          </a:p>
          <a:p>
            <a:pPr algn="just"/>
            <a:r>
              <a:rPr lang="uk-UA" dirty="0" smtClean="0"/>
              <a:t>Якість </a:t>
            </a:r>
            <a:r>
              <a:rPr lang="uk-UA" dirty="0"/>
              <a:t>виконання людиною тієї чи іншої ролі залежить від того, наскільки вона розуміє її специфіку та в якій мірі ця роль приймається та засвоюється людиною, тобто </a:t>
            </a:r>
            <a:r>
              <a:rPr lang="uk-UA" dirty="0" err="1"/>
              <a:t>інтерналізується</a:t>
            </a:r>
            <a:r>
              <a:rPr lang="uk-UA" dirty="0"/>
              <a:t>. </a:t>
            </a:r>
            <a:r>
              <a:rPr lang="uk-UA" dirty="0" err="1"/>
              <a:t>Інтерналізація</a:t>
            </a:r>
            <a:r>
              <a:rPr lang="uk-UA" dirty="0"/>
              <a:t> працівниками своїх функціональних ролей в організації передбачає передусім розуміння цілей і завдань організації та згоду з ними. Якщо людина розуміє офіційні вимоги власної ролі та готова прийняти її, то відбувається трансформація офіційних рольових приписів у відповідні внутрішні спонукання, що впливає на формування індивідуального стилю рольової поведінки, яка віддзеркалює важливі особистісні якості працівника</a:t>
            </a:r>
            <a:r>
              <a:rPr lang="uk-UA" dirty="0" smtClean="0"/>
              <a:t>.</a:t>
            </a:r>
          </a:p>
          <a:p>
            <a:pPr algn="just"/>
            <a:r>
              <a:rPr lang="ru-RU" dirty="0" err="1" smtClean="0"/>
              <a:t>Інтерналізація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цілою</a:t>
            </a:r>
            <a:r>
              <a:rPr lang="ru-RU" dirty="0" smtClean="0"/>
              <a:t> низкою </a:t>
            </a:r>
            <a:r>
              <a:rPr lang="ru-RU" dirty="0" err="1" smtClean="0"/>
              <a:t>індивідуально-психологічних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кожного конкретного </a:t>
            </a:r>
            <a:r>
              <a:rPr lang="ru-RU" dirty="0" err="1" smtClean="0"/>
              <a:t>носія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endParaRPr lang="ru-RU" dirty="0" smtClean="0"/>
          </a:p>
          <a:p>
            <a:pPr algn="just"/>
            <a:r>
              <a:rPr lang="ru-RU" dirty="0" smtClean="0"/>
              <a:t>. </a:t>
            </a:r>
            <a:r>
              <a:rPr lang="ru-RU" dirty="0" err="1" smtClean="0"/>
              <a:t>По-перше</a:t>
            </a:r>
            <a:r>
              <a:rPr lang="ru-RU" dirty="0" smtClean="0"/>
              <a:t>,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усвідомлення</a:t>
            </a:r>
            <a:r>
              <a:rPr lang="ru-RU" dirty="0" smtClean="0"/>
              <a:t> </a:t>
            </a:r>
            <a:r>
              <a:rPr lang="ru-RU" dirty="0" err="1" smtClean="0"/>
              <a:t>специфічних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. Тому при </a:t>
            </a:r>
            <a:r>
              <a:rPr lang="ru-RU" dirty="0" err="1" smtClean="0"/>
              <a:t>прийомі</a:t>
            </a:r>
            <a:r>
              <a:rPr lang="ru-RU" dirty="0" smtClean="0"/>
              <a:t> на роботу та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адаптаційного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</a:t>
            </a:r>
            <a:r>
              <a:rPr lang="ru-RU" dirty="0" err="1" smtClean="0"/>
              <a:t>керівникові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приділити</a:t>
            </a:r>
            <a:r>
              <a:rPr lang="ru-RU" dirty="0" smtClean="0"/>
              <a:t> </a:t>
            </a:r>
            <a:r>
              <a:rPr lang="ru-RU" dirty="0" err="1" smtClean="0"/>
              <a:t>спеціальну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роз'ясненню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По-друге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професійні</a:t>
            </a:r>
            <a:r>
              <a:rPr lang="ru-RU" dirty="0" smtClean="0"/>
              <a:t> та </a:t>
            </a:r>
            <a:r>
              <a:rPr lang="ru-RU" dirty="0" err="1" smtClean="0"/>
              <a:t>життєві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сходяться</a:t>
            </a:r>
            <a:r>
              <a:rPr lang="ru-RU" dirty="0" smtClean="0"/>
              <a:t> з </a:t>
            </a:r>
            <a:r>
              <a:rPr lang="ru-RU" dirty="0" err="1" smtClean="0"/>
              <a:t>цілями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в конкретному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реалізувати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потреби, </a:t>
            </a:r>
            <a:r>
              <a:rPr lang="ru-RU" dirty="0" err="1" smtClean="0"/>
              <a:t>інтереси</a:t>
            </a:r>
            <a:r>
              <a:rPr lang="ru-RU" dirty="0" smtClean="0"/>
              <a:t>, </a:t>
            </a:r>
            <a:r>
              <a:rPr lang="ru-RU" dirty="0" err="1" smtClean="0"/>
              <a:t>життєві</a:t>
            </a:r>
            <a:r>
              <a:rPr lang="ru-RU" dirty="0" smtClean="0"/>
              <a:t> </a:t>
            </a:r>
            <a:r>
              <a:rPr lang="ru-RU" dirty="0" err="1" smtClean="0"/>
              <a:t>плани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8576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8534"/>
            <a:ext cx="12017829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err="1" smtClean="0"/>
              <a:t>По-третє</a:t>
            </a:r>
            <a:r>
              <a:rPr lang="ru-RU" dirty="0" smtClean="0"/>
              <a:t>,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 тих </a:t>
            </a:r>
            <a:r>
              <a:rPr lang="ru-RU" dirty="0" err="1" smtClean="0"/>
              <a:t>завдань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ставить перед собою. </a:t>
            </a:r>
            <a:r>
              <a:rPr lang="ru-RU" dirty="0" err="1" smtClean="0"/>
              <a:t>Працівники</a:t>
            </a:r>
            <a:r>
              <a:rPr lang="ru-RU" dirty="0" smtClean="0"/>
              <a:t>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 </a:t>
            </a:r>
            <a:r>
              <a:rPr lang="ru-RU" dirty="0" err="1" smtClean="0"/>
              <a:t>докладатимуть</a:t>
            </a:r>
            <a:r>
              <a:rPr lang="ru-RU" dirty="0" smtClean="0"/>
              <a:t> максимум </a:t>
            </a:r>
            <a:r>
              <a:rPr lang="ru-RU" dirty="0" err="1" smtClean="0"/>
              <a:t>зусиль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,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професійну</a:t>
            </a:r>
            <a:r>
              <a:rPr lang="ru-RU" dirty="0" smtClean="0"/>
              <a:t> </a:t>
            </a:r>
            <a:r>
              <a:rPr lang="ru-RU" dirty="0" err="1" smtClean="0"/>
              <a:t>кар'єру</a:t>
            </a:r>
            <a:r>
              <a:rPr lang="ru-RU" dirty="0" smtClean="0"/>
              <a:t>,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відповідну</a:t>
            </a:r>
            <a:r>
              <a:rPr lang="ru-RU" dirty="0" smtClean="0"/>
              <a:t> </a:t>
            </a:r>
            <a:r>
              <a:rPr lang="ru-RU" dirty="0" err="1" smtClean="0"/>
              <a:t>матеріальну</a:t>
            </a:r>
            <a:r>
              <a:rPr lang="ru-RU" dirty="0" smtClean="0"/>
              <a:t> та </a:t>
            </a:r>
            <a:r>
              <a:rPr lang="ru-RU" dirty="0" err="1" smtClean="0"/>
              <a:t>моральну</a:t>
            </a:r>
            <a:r>
              <a:rPr lang="ru-RU" dirty="0" smtClean="0"/>
              <a:t> </a:t>
            </a:r>
            <a:r>
              <a:rPr lang="ru-RU" dirty="0" err="1" smtClean="0"/>
              <a:t>винагороду</a:t>
            </a:r>
            <a:r>
              <a:rPr lang="ru-RU" dirty="0" smtClean="0"/>
              <a:t>. І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працівники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середнім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низьким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 </a:t>
            </a:r>
            <a:r>
              <a:rPr lang="ru-RU" dirty="0" err="1" smtClean="0"/>
              <a:t>виявлятимуть</a:t>
            </a:r>
            <a:r>
              <a:rPr lang="ru-RU" dirty="0" smtClean="0"/>
              <a:t> </a:t>
            </a:r>
            <a:r>
              <a:rPr lang="ru-RU" dirty="0" err="1" smtClean="0"/>
              <a:t>необхідний</a:t>
            </a:r>
            <a:r>
              <a:rPr lang="ru-RU" dirty="0" smtClean="0"/>
              <a:t> </a:t>
            </a:r>
            <a:r>
              <a:rPr lang="ru-RU" dirty="0" err="1" smtClean="0"/>
              <a:t>мінімум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даватиме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більш-менш</a:t>
            </a:r>
            <a:r>
              <a:rPr lang="ru-RU" dirty="0" smtClean="0"/>
              <a:t> </a:t>
            </a:r>
            <a:r>
              <a:rPr lang="ru-RU" dirty="0" err="1" smtClean="0"/>
              <a:t>спокійно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колективі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По-четверте</a:t>
            </a:r>
            <a:r>
              <a:rPr lang="ru-RU" dirty="0" smtClean="0"/>
              <a:t>,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адекватності</a:t>
            </a:r>
            <a:r>
              <a:rPr lang="ru-RU" dirty="0" smtClean="0"/>
              <a:t> </a:t>
            </a:r>
            <a:r>
              <a:rPr lang="ru-RU" dirty="0" err="1" smtClean="0"/>
              <a:t>самооцінки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пов'язана</a:t>
            </a:r>
            <a:r>
              <a:rPr lang="ru-RU" dirty="0" smtClean="0"/>
              <a:t> з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По-п'яте</a:t>
            </a:r>
            <a:r>
              <a:rPr lang="ru-RU" dirty="0" smtClean="0"/>
              <a:t>,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Працівники</a:t>
            </a:r>
            <a:r>
              <a:rPr lang="ru-RU" dirty="0" smtClean="0"/>
              <a:t>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виконуватимуть</a:t>
            </a:r>
            <a:r>
              <a:rPr lang="ru-RU" dirty="0" smtClean="0"/>
              <a:t> </a:t>
            </a:r>
            <a:r>
              <a:rPr lang="ru-RU" dirty="0" err="1" smtClean="0"/>
              <a:t>покладені</a:t>
            </a:r>
            <a:r>
              <a:rPr lang="ru-RU" dirty="0" smtClean="0"/>
              <a:t> на них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сумлінно</a:t>
            </a:r>
            <a:r>
              <a:rPr lang="ru-RU" dirty="0" smtClean="0"/>
              <a:t>, </a:t>
            </a:r>
            <a:r>
              <a:rPr lang="ru-RU" dirty="0" err="1" smtClean="0"/>
              <a:t>своєчасно</a:t>
            </a:r>
            <a:r>
              <a:rPr lang="ru-RU" dirty="0" smtClean="0"/>
              <a:t>, </a:t>
            </a:r>
            <a:r>
              <a:rPr lang="ru-RU" dirty="0" err="1" smtClean="0"/>
              <a:t>якісно</a:t>
            </a:r>
            <a:r>
              <a:rPr lang="ru-RU" dirty="0" smtClean="0"/>
              <a:t>. </a:t>
            </a:r>
            <a:r>
              <a:rPr lang="ru-RU" dirty="0" err="1" smtClean="0"/>
              <a:t>Працівники</a:t>
            </a:r>
            <a:r>
              <a:rPr lang="ru-RU" dirty="0" smtClean="0"/>
              <a:t> з </a:t>
            </a:r>
            <a:r>
              <a:rPr lang="ru-RU" dirty="0" err="1" smtClean="0"/>
              <a:t>низьким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реалізовуватимуть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з </a:t>
            </a:r>
            <a:r>
              <a:rPr lang="ru-RU" dirty="0" err="1" smtClean="0"/>
              <a:t>мінімальним</a:t>
            </a:r>
            <a:r>
              <a:rPr lang="ru-RU" dirty="0" smtClean="0"/>
              <a:t> </a:t>
            </a:r>
            <a:r>
              <a:rPr lang="ru-RU" dirty="0" err="1" smtClean="0"/>
              <a:t>старанням</a:t>
            </a:r>
            <a:r>
              <a:rPr lang="ru-RU" dirty="0" smtClean="0"/>
              <a:t>, </a:t>
            </a:r>
            <a:r>
              <a:rPr lang="ru-RU" dirty="0" err="1" smtClean="0"/>
              <a:t>несвоєчасно</a:t>
            </a:r>
            <a:r>
              <a:rPr lang="ru-RU" dirty="0" smtClean="0"/>
              <a:t>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нагадувань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Для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керівникові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та </a:t>
            </a:r>
            <a:r>
              <a:rPr lang="ru-RU" dirty="0" err="1" smtClean="0"/>
              <a:t>групові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контролю,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орієнтувати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на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відповідального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роботи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самовиховання</a:t>
            </a:r>
            <a:r>
              <a:rPr lang="ru-RU" dirty="0" smtClean="0"/>
              <a:t> та </a:t>
            </a:r>
            <a:r>
              <a:rPr lang="ru-RU" dirty="0" err="1" smtClean="0"/>
              <a:t>саморозвитку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По-шосте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,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, на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 </a:t>
            </a:r>
            <a:r>
              <a:rPr lang="ru-RU" dirty="0" err="1" smtClean="0"/>
              <a:t>орієнтується</a:t>
            </a:r>
            <a:r>
              <a:rPr lang="ru-RU" dirty="0" smtClean="0"/>
              <a:t>,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 </a:t>
            </a:r>
            <a:r>
              <a:rPr lang="ru-RU" dirty="0" err="1" smtClean="0"/>
              <a:t>дотримується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потребам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уявленням</a:t>
            </a:r>
            <a:r>
              <a:rPr lang="ru-RU" dirty="0" smtClean="0"/>
              <a:t> про себе.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неадекватної</a:t>
            </a:r>
            <a:r>
              <a:rPr lang="ru-RU" dirty="0" smtClean="0"/>
              <a:t> </a:t>
            </a:r>
            <a:r>
              <a:rPr lang="ru-RU" dirty="0" err="1" smtClean="0"/>
              <a:t>рольової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коли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не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очікуванням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, членами </a:t>
            </a:r>
            <a:r>
              <a:rPr lang="ru-RU" dirty="0" err="1" smtClean="0"/>
              <a:t>колективу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керівником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застосовуватися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санкції</a:t>
            </a:r>
            <a:r>
              <a:rPr lang="ru-RU" dirty="0" smtClean="0"/>
              <a:t>. </a:t>
            </a:r>
            <a:r>
              <a:rPr lang="ru-RU" dirty="0" err="1" smtClean="0"/>
              <a:t>Санкції</a:t>
            </a:r>
            <a:r>
              <a:rPr lang="ru-RU" dirty="0" smtClean="0"/>
              <a:t> -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 </a:t>
            </a:r>
            <a:r>
              <a:rPr lang="ru-RU" dirty="0" err="1" smtClean="0"/>
              <a:t>спонукання</a:t>
            </a:r>
            <a:r>
              <a:rPr lang="ru-RU" dirty="0" smtClean="0"/>
              <a:t> для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. </a:t>
            </a:r>
            <a:r>
              <a:rPr lang="ru-RU" dirty="0" err="1" smtClean="0"/>
              <a:t>Санкціями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формальні</a:t>
            </a:r>
            <a:r>
              <a:rPr lang="ru-RU" dirty="0" smtClean="0"/>
              <a:t> й </a:t>
            </a:r>
            <a:r>
              <a:rPr lang="ru-RU" dirty="0" err="1" smtClean="0"/>
              <a:t>неформальні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керівника</a:t>
            </a:r>
            <a:r>
              <a:rPr lang="ru-RU" dirty="0" smtClean="0"/>
              <a:t> та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попередження</a:t>
            </a:r>
            <a:r>
              <a:rPr lang="ru-RU" dirty="0" smtClean="0"/>
              <a:t> про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дисциплінарні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невиконання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накази</a:t>
            </a:r>
            <a:r>
              <a:rPr lang="ru-RU" dirty="0" smtClean="0"/>
              <a:t> про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пільгового</a:t>
            </a:r>
            <a:r>
              <a:rPr lang="ru-RU" dirty="0" smtClean="0"/>
              <a:t> </a:t>
            </a:r>
            <a:r>
              <a:rPr lang="ru-RU" dirty="0" err="1" smtClean="0"/>
              <a:t>графіка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догани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штрафи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невиплата</a:t>
            </a:r>
            <a:r>
              <a:rPr lang="ru-RU" dirty="0" smtClean="0"/>
              <a:t> </a:t>
            </a:r>
            <a:r>
              <a:rPr lang="ru-RU" dirty="0" err="1" smtClean="0"/>
              <a:t>премій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бойкот </a:t>
            </a:r>
            <a:r>
              <a:rPr lang="ru-RU" dirty="0" err="1" smtClean="0"/>
              <a:t>колег</a:t>
            </a:r>
            <a:r>
              <a:rPr lang="ru-RU" dirty="0" smtClean="0"/>
              <a:t> за </a:t>
            </a:r>
            <a:r>
              <a:rPr lang="ru-RU" dirty="0" err="1" smtClean="0"/>
              <a:t>недотримання</a:t>
            </a:r>
            <a:r>
              <a:rPr lang="ru-RU" dirty="0" smtClean="0"/>
              <a:t> </a:t>
            </a:r>
            <a:r>
              <a:rPr lang="ru-RU" dirty="0" err="1" smtClean="0"/>
              <a:t>традицій</a:t>
            </a:r>
            <a:r>
              <a:rPr lang="ru-RU" dirty="0" smtClean="0"/>
              <a:t> та </a:t>
            </a:r>
            <a:r>
              <a:rPr lang="ru-RU" dirty="0" err="1" smtClean="0"/>
              <a:t>звичаїв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санкцій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використовуватися</a:t>
            </a:r>
            <a:r>
              <a:rPr lang="ru-RU" dirty="0" smtClean="0"/>
              <a:t> і </a:t>
            </a:r>
            <a:r>
              <a:rPr lang="ru-RU" dirty="0" err="1" smtClean="0"/>
              <a:t>заохочення</a:t>
            </a:r>
            <a:r>
              <a:rPr lang="ru-RU" dirty="0" smtClean="0"/>
              <a:t>: </a:t>
            </a:r>
            <a:r>
              <a:rPr lang="ru-RU" dirty="0" err="1" smtClean="0"/>
              <a:t>подяка</a:t>
            </a:r>
            <a:r>
              <a:rPr lang="ru-RU" dirty="0" smtClean="0"/>
              <a:t>; </a:t>
            </a:r>
            <a:r>
              <a:rPr lang="ru-RU" dirty="0" err="1" smtClean="0"/>
              <a:t>премія</a:t>
            </a:r>
            <a:r>
              <a:rPr lang="ru-RU" dirty="0" smtClean="0"/>
              <a:t>; </a:t>
            </a:r>
            <a:r>
              <a:rPr lang="ru-RU" dirty="0" err="1" smtClean="0"/>
              <a:t>пільгова</a:t>
            </a:r>
            <a:r>
              <a:rPr lang="ru-RU" dirty="0" smtClean="0"/>
              <a:t> </a:t>
            </a:r>
            <a:r>
              <a:rPr lang="ru-RU" dirty="0" err="1" smtClean="0"/>
              <a:t>путівка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5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9531" y="1449977"/>
            <a:ext cx="9470571" cy="499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846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276"/>
            <a:ext cx="118088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Рольову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як </a:t>
            </a:r>
            <a:r>
              <a:rPr lang="ru-RU" dirty="0" err="1" smtClean="0"/>
              <a:t>функцію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 -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і "образу Я". З </a:t>
            </a:r>
            <a:r>
              <a:rPr lang="ru-RU" dirty="0" err="1" smtClean="0"/>
              <a:t>огляду</a:t>
            </a:r>
            <a:r>
              <a:rPr lang="ru-RU" dirty="0" smtClean="0"/>
              <a:t> на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</a:t>
            </a:r>
            <a:r>
              <a:rPr lang="ru-RU" dirty="0" err="1" smtClean="0"/>
              <a:t>рольову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як </a:t>
            </a:r>
            <a:r>
              <a:rPr lang="ru-RU" dirty="0" err="1" smtClean="0"/>
              <a:t>єдність</a:t>
            </a:r>
            <a:r>
              <a:rPr lang="ru-RU" dirty="0" smtClean="0"/>
              <a:t>, </a:t>
            </a:r>
            <a:r>
              <a:rPr lang="ru-RU" dirty="0" err="1" smtClean="0"/>
              <a:t>взаємопроникнення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та </a:t>
            </a:r>
            <a:r>
              <a:rPr lang="ru-RU" dirty="0" err="1" smtClean="0"/>
              <a:t>індивідуальності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кожну</a:t>
            </a:r>
            <a:r>
              <a:rPr lang="ru-RU" dirty="0" smtClean="0"/>
              <a:t> </a:t>
            </a:r>
            <a:r>
              <a:rPr lang="ru-RU" dirty="0" err="1" smtClean="0"/>
              <a:t>соціальну</a:t>
            </a:r>
            <a:r>
              <a:rPr lang="ru-RU" dirty="0" smtClean="0"/>
              <a:t> роль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грає</a:t>
            </a:r>
            <a:r>
              <a:rPr lang="ru-RU" dirty="0" smtClean="0"/>
              <a:t> </a:t>
            </a:r>
            <a:r>
              <a:rPr lang="ru-RU" dirty="0" err="1" smtClean="0"/>
              <a:t>індивідуально</a:t>
            </a:r>
            <a:r>
              <a:rPr lang="ru-RU" dirty="0" smtClean="0"/>
              <a:t>,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характеру, </a:t>
            </a:r>
            <a:r>
              <a:rPr lang="ru-RU" dirty="0" err="1" smtClean="0"/>
              <a:t>здібностей</a:t>
            </a:r>
            <a:r>
              <a:rPr lang="ru-RU" dirty="0" smtClean="0"/>
              <a:t>, темпераменту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pPr algn="ctr"/>
            <a:r>
              <a:rPr lang="ru-RU" b="1" dirty="0" smtClean="0"/>
              <a:t>ОСОБИСТИЙ ПОТЕНЦІАЛ ПРАЦІВНИКА</a:t>
            </a:r>
            <a:endParaRPr lang="en-US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052" y="1719492"/>
            <a:ext cx="4315683" cy="148571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6898" y="1719492"/>
            <a:ext cx="2638175" cy="130476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81052" y="3205206"/>
            <a:ext cx="964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Задатки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19808" y="3530121"/>
            <a:ext cx="18116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Тип </a:t>
            </a:r>
            <a:r>
              <a:rPr lang="ru-RU" dirty="0" err="1" smtClean="0"/>
              <a:t>вищої</a:t>
            </a:r>
            <a:endParaRPr lang="ru-RU" dirty="0" smtClean="0"/>
          </a:p>
          <a:p>
            <a:r>
              <a:rPr lang="ru-RU" dirty="0" err="1" smtClean="0"/>
              <a:t>нервової</a:t>
            </a:r>
            <a:endParaRPr lang="ru-RU" dirty="0" smtClean="0"/>
          </a:p>
          <a:p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ru-RU" dirty="0" err="1" smtClean="0"/>
              <a:t>Емоційно</a:t>
            </a:r>
            <a:r>
              <a:rPr lang="ru-RU" dirty="0" smtClean="0"/>
              <a:t>- </a:t>
            </a:r>
            <a:r>
              <a:rPr lang="ru-RU" dirty="0" err="1" smtClean="0"/>
              <a:t>вольова</a:t>
            </a:r>
            <a:r>
              <a:rPr lang="ru-RU" dirty="0" smtClean="0"/>
              <a:t> сфера (у т. ч. самоконтроль)</a:t>
            </a:r>
          </a:p>
          <a:p>
            <a:r>
              <a:rPr lang="ru-RU" dirty="0" err="1" smtClean="0"/>
              <a:t>Працездатність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38893" y="3205206"/>
            <a:ext cx="2404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та </a:t>
            </a:r>
            <a:r>
              <a:rPr lang="ru-RU" dirty="0" err="1" smtClean="0"/>
              <a:t>готовність</a:t>
            </a:r>
            <a:r>
              <a:rPr lang="ru-RU" dirty="0" smtClean="0"/>
              <a:t> до </a:t>
            </a:r>
            <a:r>
              <a:rPr lang="ru-RU" dirty="0" err="1" smtClean="0"/>
              <a:t>праці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ринку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32218" y="4053489"/>
            <a:ext cx="219020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Професійні</a:t>
            </a:r>
            <a:endParaRPr lang="ru-RU" dirty="0" smtClean="0"/>
          </a:p>
          <a:p>
            <a:r>
              <a:rPr lang="ru-RU" dirty="0" err="1" smtClean="0"/>
              <a:t>знання</a:t>
            </a:r>
            <a:endParaRPr lang="ru-RU" dirty="0" smtClean="0"/>
          </a:p>
          <a:p>
            <a:r>
              <a:rPr lang="ru-RU" dirty="0" err="1" smtClean="0"/>
              <a:t>Професійне</a:t>
            </a:r>
            <a:endParaRPr lang="ru-RU" dirty="0" smtClean="0"/>
          </a:p>
          <a:p>
            <a:r>
              <a:rPr lang="ru-RU" dirty="0" err="1" smtClean="0"/>
              <a:t>вміння</a:t>
            </a:r>
            <a:endParaRPr lang="ru-RU" dirty="0" smtClean="0"/>
          </a:p>
          <a:p>
            <a:r>
              <a:rPr lang="ru-RU" dirty="0" err="1" smtClean="0"/>
              <a:t>Професійні</a:t>
            </a:r>
            <a:r>
              <a:rPr lang="ru-RU" dirty="0" smtClean="0"/>
              <a:t> </a:t>
            </a:r>
            <a:r>
              <a:rPr lang="ru-RU" dirty="0" err="1" smtClean="0"/>
              <a:t>навички</a:t>
            </a:r>
            <a:r>
              <a:rPr lang="ru-RU" dirty="0" smtClean="0"/>
              <a:t> (у т. ч. </a:t>
            </a:r>
            <a:r>
              <a:rPr lang="ru-RU" dirty="0" err="1" smtClean="0"/>
              <a:t>заповзятливість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Мотиви</a:t>
            </a:r>
            <a:r>
              <a:rPr lang="ru-RU" dirty="0" smtClean="0"/>
              <a:t> </a:t>
            </a:r>
            <a:r>
              <a:rPr lang="ru-RU" dirty="0" err="1" smtClean="0"/>
              <a:t>трудової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78793" y="3253122"/>
            <a:ext cx="241340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/>
              <a:t>Рівень</a:t>
            </a:r>
            <a:endParaRPr lang="ru-RU" dirty="0" smtClean="0"/>
          </a:p>
          <a:p>
            <a:r>
              <a:rPr lang="ru-RU" dirty="0" err="1" smtClean="0"/>
              <a:t>інтелекту</a:t>
            </a:r>
            <a:endParaRPr lang="ru-RU" dirty="0" smtClean="0"/>
          </a:p>
          <a:p>
            <a:r>
              <a:rPr lang="ru-RU" dirty="0" err="1" smtClean="0"/>
              <a:t>Креативні</a:t>
            </a:r>
            <a:endParaRPr lang="ru-RU" dirty="0" smtClean="0"/>
          </a:p>
          <a:p>
            <a:r>
              <a:rPr lang="ru-RU" dirty="0" err="1" smtClean="0"/>
              <a:t>здібності</a:t>
            </a:r>
            <a:endParaRPr lang="ru-RU" dirty="0" smtClean="0"/>
          </a:p>
          <a:p>
            <a:r>
              <a:rPr lang="ru-RU" dirty="0" smtClean="0"/>
              <a:t>Потреба в </a:t>
            </a:r>
            <a:r>
              <a:rPr lang="ru-RU" dirty="0" err="1" smtClean="0"/>
              <a:t>самореалізації</a:t>
            </a:r>
            <a:r>
              <a:rPr lang="ru-RU" dirty="0" smtClean="0"/>
              <a:t> та </a:t>
            </a:r>
            <a:r>
              <a:rPr lang="ru-RU" dirty="0" err="1" smtClean="0"/>
              <a:t>здатності</a:t>
            </a:r>
            <a:r>
              <a:rPr lang="ru-RU" dirty="0" smtClean="0"/>
              <a:t> до </a:t>
            </a:r>
            <a:r>
              <a:rPr lang="ru-RU" dirty="0" err="1" smtClean="0"/>
              <a:t>цього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лідерства</a:t>
            </a:r>
            <a:endParaRPr lang="ru-RU" dirty="0" smtClean="0"/>
          </a:p>
          <a:p>
            <a:r>
              <a:rPr lang="ru-RU" dirty="0" err="1" smtClean="0"/>
              <a:t>Особистісні</a:t>
            </a:r>
            <a:endParaRPr lang="ru-RU" dirty="0" smtClean="0"/>
          </a:p>
          <a:p>
            <a:r>
              <a:rPr lang="ru-RU" dirty="0" err="1" smtClean="0"/>
              <a:t>особливості</a:t>
            </a:r>
            <a:endParaRPr lang="ru-RU" dirty="0" smtClean="0"/>
          </a:p>
          <a:p>
            <a:r>
              <a:rPr lang="ru-RU" dirty="0" err="1" smtClean="0"/>
              <a:t>працівника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42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" y="171553"/>
            <a:ext cx="11887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2.Я»-концепція та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вплив</a:t>
            </a:r>
            <a:r>
              <a:rPr lang="ru-RU" b="1" dirty="0" smtClean="0"/>
              <a:t> на </a:t>
            </a:r>
            <a:r>
              <a:rPr lang="ru-RU" b="1" dirty="0" err="1" smtClean="0"/>
              <a:t>поведінку</a:t>
            </a:r>
            <a:r>
              <a:rPr lang="ru-RU" b="1" dirty="0" smtClean="0"/>
              <a:t> </a:t>
            </a:r>
            <a:r>
              <a:rPr lang="ru-RU" b="1" dirty="0" err="1" smtClean="0"/>
              <a:t>людини</a:t>
            </a:r>
            <a:r>
              <a:rPr lang="ru-RU" b="1" dirty="0" smtClean="0"/>
              <a:t> в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. </a:t>
            </a:r>
            <a:r>
              <a:rPr lang="ru-RU" b="1" dirty="0" err="1" smtClean="0"/>
              <a:t>Захисна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Мета </a:t>
            </a:r>
            <a:r>
              <a:rPr lang="ru-RU" dirty="0" err="1" smtClean="0"/>
              <a:t>вивчення</a:t>
            </a:r>
            <a:r>
              <a:rPr lang="ru-RU" dirty="0" smtClean="0"/>
              <a:t> "Я - </a:t>
            </a:r>
            <a:r>
              <a:rPr lang="ru-RU" dirty="0" err="1" smtClean="0"/>
              <a:t>концепції</a:t>
            </a:r>
            <a:r>
              <a:rPr lang="ru-RU" dirty="0" smtClean="0"/>
              <a:t>" -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сформувати</a:t>
            </a:r>
            <a:r>
              <a:rPr lang="ru-RU" dirty="0" smtClean="0"/>
              <a:t> </a:t>
            </a:r>
            <a:r>
              <a:rPr lang="ru-RU" dirty="0" err="1" smtClean="0"/>
              <a:t>позитивну</a:t>
            </a:r>
            <a:r>
              <a:rPr lang="ru-RU" dirty="0" smtClean="0"/>
              <a:t> "Я - </a:t>
            </a:r>
            <a:r>
              <a:rPr lang="ru-RU" dirty="0" err="1" smtClean="0"/>
              <a:t>концепцію</a:t>
            </a:r>
            <a:r>
              <a:rPr lang="ru-RU" dirty="0" smtClean="0"/>
              <a:t>",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погодженості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пізнати</a:t>
            </a:r>
            <a:r>
              <a:rPr lang="ru-RU" dirty="0" smtClean="0"/>
              <a:t> себе, </a:t>
            </a:r>
            <a:r>
              <a:rPr lang="ru-RU" dirty="0" err="1" smtClean="0"/>
              <a:t>розвинути</a:t>
            </a:r>
            <a:r>
              <a:rPr lang="ru-RU" dirty="0" smtClean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характеру, </a:t>
            </a:r>
            <a:r>
              <a:rPr lang="ru-RU" dirty="0" err="1" smtClean="0"/>
              <a:t>розширити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моральності</a:t>
            </a:r>
            <a:r>
              <a:rPr lang="ru-RU" dirty="0" smtClean="0"/>
              <a:t>, </a:t>
            </a:r>
            <a:r>
              <a:rPr lang="ru-RU" dirty="0" err="1" smtClean="0"/>
              <a:t>навчитися</a:t>
            </a:r>
            <a:r>
              <a:rPr lang="ru-RU" dirty="0" smtClean="0"/>
              <a:t> адекватно </a:t>
            </a:r>
            <a:r>
              <a:rPr lang="ru-RU" dirty="0" err="1" smtClean="0"/>
              <a:t>оцінювати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 з </a:t>
            </a:r>
            <a:r>
              <a:rPr lang="ru-RU" dirty="0" err="1" smtClean="0"/>
              <a:t>оточуючими</a:t>
            </a:r>
            <a:r>
              <a:rPr lang="ru-RU" dirty="0" smtClean="0"/>
              <a:t>, </a:t>
            </a:r>
            <a:r>
              <a:rPr lang="ru-RU" dirty="0" err="1" smtClean="0"/>
              <a:t>уникати</a:t>
            </a:r>
            <a:r>
              <a:rPr lang="ru-RU" dirty="0" smtClean="0"/>
              <a:t> </a:t>
            </a:r>
            <a:r>
              <a:rPr lang="ru-RU" dirty="0" err="1" smtClean="0"/>
              <a:t>конфліктів</a:t>
            </a:r>
            <a:r>
              <a:rPr lang="ru-RU" dirty="0" smtClean="0"/>
              <a:t> та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добрі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, </a:t>
            </a:r>
            <a:r>
              <a:rPr lang="ru-RU" dirty="0" err="1" smtClean="0"/>
              <a:t>навчити</a:t>
            </a:r>
            <a:r>
              <a:rPr lang="ru-RU" dirty="0" smtClean="0"/>
              <a:t> </a:t>
            </a:r>
            <a:r>
              <a:rPr lang="ru-RU" dirty="0" err="1" smtClean="0"/>
              <a:t>управляти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внутрішнім</a:t>
            </a:r>
            <a:r>
              <a:rPr lang="ru-RU" dirty="0" smtClean="0"/>
              <a:t> </a:t>
            </a:r>
            <a:r>
              <a:rPr lang="ru-RU" dirty="0" err="1" smtClean="0"/>
              <a:t>світом</a:t>
            </a:r>
            <a:r>
              <a:rPr lang="ru-RU" dirty="0" smtClean="0"/>
              <a:t>, </a:t>
            </a:r>
            <a:r>
              <a:rPr lang="ru-RU" dirty="0" err="1" smtClean="0"/>
              <a:t>сформувати</a:t>
            </a:r>
            <a:r>
              <a:rPr lang="ru-RU" dirty="0" smtClean="0"/>
              <a:t> </a:t>
            </a:r>
            <a:r>
              <a:rPr lang="ru-RU" dirty="0" err="1" smtClean="0"/>
              <a:t>позитивний</a:t>
            </a:r>
            <a:r>
              <a:rPr lang="ru-RU" dirty="0" smtClean="0"/>
              <a:t> образ </a:t>
            </a:r>
            <a:r>
              <a:rPr lang="ru-RU" dirty="0" err="1" smtClean="0"/>
              <a:t>власного</a:t>
            </a:r>
            <a:r>
              <a:rPr lang="ru-RU" dirty="0" smtClean="0"/>
              <a:t> "Я".</a:t>
            </a:r>
          </a:p>
          <a:p>
            <a:r>
              <a:rPr lang="ru-RU" dirty="0" err="1" smtClean="0"/>
              <a:t>Свідомість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зорієнтована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відображення</a:t>
            </a:r>
            <a:r>
              <a:rPr lang="ru-RU" dirty="0" smtClean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– вона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пізнання</a:t>
            </a:r>
            <a:r>
              <a:rPr lang="ru-RU" dirty="0" smtClean="0"/>
              <a:t> себе (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, </a:t>
            </a:r>
            <a:r>
              <a:rPr lang="ru-RU" dirty="0" err="1" smtClean="0"/>
              <a:t>діяльності</a:t>
            </a:r>
            <a:r>
              <a:rPr lang="ru-RU" dirty="0" smtClean="0"/>
              <a:t>).</a:t>
            </a:r>
          </a:p>
          <a:p>
            <a:r>
              <a:rPr lang="ru-RU" b="1" dirty="0" err="1" smtClean="0"/>
              <a:t>Самосвідомість</a:t>
            </a:r>
            <a:r>
              <a:rPr lang="ru-RU" dirty="0" smtClean="0"/>
              <a:t> - </a:t>
            </a:r>
            <a:r>
              <a:rPr lang="ru-RU" dirty="0" err="1" smtClean="0"/>
              <a:t>усвідомлення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 себе як </a:t>
            </a:r>
            <a:r>
              <a:rPr lang="ru-RU" dirty="0" err="1" smtClean="0"/>
              <a:t>особистості</a:t>
            </a:r>
            <a:r>
              <a:rPr lang="ru-RU" dirty="0" smtClean="0"/>
              <a:t> (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якостей</a:t>
            </a:r>
            <a:r>
              <a:rPr lang="ru-RU" dirty="0" smtClean="0"/>
              <a:t> і рис, </a:t>
            </a:r>
            <a:r>
              <a:rPr lang="ru-RU" dirty="0" err="1" smtClean="0"/>
              <a:t>стосунків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людьми, </a:t>
            </a:r>
            <a:r>
              <a:rPr lang="ru-RU" dirty="0" err="1" smtClean="0"/>
              <a:t>місця</a:t>
            </a:r>
            <a:r>
              <a:rPr lang="ru-RU" dirty="0" smtClean="0"/>
              <a:t> і </a:t>
            </a:r>
            <a:r>
              <a:rPr lang="ru-RU" dirty="0" err="1" smtClean="0"/>
              <a:t>ролі</a:t>
            </a:r>
            <a:r>
              <a:rPr lang="ru-RU" dirty="0" smtClean="0"/>
              <a:t> в </a:t>
            </a:r>
            <a:r>
              <a:rPr lang="ru-RU" dirty="0" err="1" smtClean="0"/>
              <a:t>суспільстві</a:t>
            </a:r>
            <a:r>
              <a:rPr lang="ru-RU" dirty="0" smtClean="0"/>
              <a:t>). </a:t>
            </a:r>
            <a:r>
              <a:rPr lang="ru-RU" dirty="0" err="1" smtClean="0"/>
              <a:t>Самосвідомість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осмислити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</a:t>
            </a:r>
            <a:r>
              <a:rPr lang="ru-RU" dirty="0" err="1" smtClean="0"/>
              <a:t>почуття</a:t>
            </a:r>
            <a:r>
              <a:rPr lang="ru-RU" dirty="0" smtClean="0"/>
              <a:t>, думки, </a:t>
            </a:r>
            <a:r>
              <a:rPr lang="ru-RU" dirty="0" err="1" smtClean="0"/>
              <a:t>мотиви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суспільстві</a:t>
            </a:r>
            <a:r>
              <a:rPr lang="ru-RU" dirty="0" smtClean="0"/>
              <a:t>.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об'єктом</a:t>
            </a:r>
            <a:r>
              <a:rPr lang="ru-RU" dirty="0" smtClean="0"/>
              <a:t> є сама </a:t>
            </a:r>
            <a:r>
              <a:rPr lang="ru-RU" dirty="0" err="1" smtClean="0"/>
              <a:t>особистість</a:t>
            </a:r>
            <a:r>
              <a:rPr lang="ru-RU" dirty="0" smtClean="0"/>
              <a:t>. У </a:t>
            </a:r>
            <a:r>
              <a:rPr lang="ru-RU" dirty="0" err="1" smtClean="0"/>
              <a:t>ній</a:t>
            </a:r>
            <a:r>
              <a:rPr lang="ru-RU" dirty="0" smtClean="0"/>
              <a:t> вона </a:t>
            </a:r>
            <a:r>
              <a:rPr lang="ru-RU" dirty="0" err="1" smtClean="0"/>
              <a:t>постає</a:t>
            </a:r>
            <a:r>
              <a:rPr lang="ru-RU" dirty="0" smtClean="0"/>
              <a:t> і як </a:t>
            </a:r>
            <a:r>
              <a:rPr lang="ru-RU" dirty="0" err="1" smtClean="0"/>
              <a:t>суб'єкт</a:t>
            </a:r>
            <a:r>
              <a:rPr lang="ru-RU" dirty="0" smtClean="0"/>
              <a:t>, і як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усвідомлює</a:t>
            </a:r>
            <a:r>
              <a:rPr lang="ru-RU" dirty="0" smtClean="0"/>
              <a:t> себе як </a:t>
            </a:r>
            <a:r>
              <a:rPr lang="ru-RU" dirty="0" err="1" smtClean="0"/>
              <a:t>індивідуальну</a:t>
            </a:r>
            <a:r>
              <a:rPr lang="ru-RU" dirty="0" smtClean="0"/>
              <a:t> </a:t>
            </a:r>
            <a:r>
              <a:rPr lang="ru-RU" dirty="0" err="1" smtClean="0"/>
              <a:t>реальність</a:t>
            </a:r>
            <a:r>
              <a:rPr lang="ru-RU" dirty="0" smtClean="0"/>
              <a:t>, </a:t>
            </a:r>
            <a:r>
              <a:rPr lang="ru-RU" dirty="0" err="1" smtClean="0"/>
              <a:t>відокремлену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людей.</a:t>
            </a:r>
          </a:p>
          <a:p>
            <a:r>
              <a:rPr lang="ru-RU" dirty="0" smtClean="0"/>
              <a:t>Через </a:t>
            </a:r>
            <a:r>
              <a:rPr lang="ru-RU" dirty="0" err="1" smtClean="0"/>
              <a:t>самопізнання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здобуває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про себе. Результатом </a:t>
            </a:r>
            <a:r>
              <a:rPr lang="ru-RU" dirty="0" err="1" smtClean="0"/>
              <a:t>самопізнання</a:t>
            </a:r>
            <a:r>
              <a:rPr lang="ru-RU" dirty="0" smtClean="0"/>
              <a:t> є </a:t>
            </a:r>
            <a:r>
              <a:rPr lang="ru-RU" dirty="0" err="1" smtClean="0"/>
              <a:t>створення</a:t>
            </a:r>
            <a:r>
              <a:rPr lang="ru-RU" dirty="0" smtClean="0"/>
              <a:t> Я-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Я-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,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впливаючи</a:t>
            </a:r>
            <a:r>
              <a:rPr lang="ru-RU" dirty="0" smtClean="0"/>
              <a:t> на </a:t>
            </a:r>
            <a:r>
              <a:rPr lang="ru-RU" dirty="0" err="1" smtClean="0"/>
              <a:t>розвиток</a:t>
            </a:r>
            <a:r>
              <a:rPr lang="ru-RU" dirty="0" smtClean="0"/>
              <a:t>, </a:t>
            </a:r>
            <a:r>
              <a:rPr lang="ru-RU" dirty="0" err="1" smtClean="0"/>
              <a:t>діяльність</a:t>
            </a:r>
            <a:r>
              <a:rPr lang="ru-RU" dirty="0" smtClean="0"/>
              <a:t> і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як установка </a:t>
            </a:r>
            <a:r>
              <a:rPr lang="ru-RU" dirty="0" err="1" smtClean="0"/>
              <a:t>щодо</a:t>
            </a:r>
            <a:r>
              <a:rPr lang="ru-RU" dirty="0" smtClean="0"/>
              <a:t> себе.</a:t>
            </a:r>
          </a:p>
          <a:p>
            <a:r>
              <a:rPr lang="ru-RU" dirty="0" smtClean="0"/>
              <a:t>Я-</a:t>
            </a:r>
            <a:r>
              <a:rPr lang="ru-RU" dirty="0" err="1" smtClean="0"/>
              <a:t>концепція</a:t>
            </a:r>
            <a:r>
              <a:rPr lang="ru-RU" dirty="0" smtClean="0"/>
              <a:t> - </a:t>
            </a:r>
            <a:r>
              <a:rPr lang="ru-RU" dirty="0" err="1" smtClean="0"/>
              <a:t>динамічна</a:t>
            </a:r>
            <a:r>
              <a:rPr lang="ru-RU" dirty="0" smtClean="0"/>
              <a:t> система </a:t>
            </a:r>
            <a:r>
              <a:rPr lang="ru-RU" dirty="0" err="1" smtClean="0"/>
              <a:t>уявлень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про себе,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вона </a:t>
            </a:r>
            <a:r>
              <a:rPr lang="ru-RU" dirty="0" err="1" smtClean="0"/>
              <a:t>вибудовує</a:t>
            </a:r>
            <a:r>
              <a:rPr lang="ru-RU" dirty="0" smtClean="0"/>
              <a:t> </a:t>
            </a:r>
            <a:r>
              <a:rPr lang="ru-RU" dirty="0" err="1" smtClean="0"/>
              <a:t>взаємовідносин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людьми. </a:t>
            </a:r>
            <a:r>
              <a:rPr lang="ru-RU" dirty="0" err="1" smtClean="0"/>
              <a:t>Виділяють</a:t>
            </a:r>
            <a:r>
              <a:rPr lang="ru-RU" dirty="0" smtClean="0"/>
              <a:t> три </a:t>
            </a:r>
            <a:r>
              <a:rPr lang="ru-RU" dirty="0" err="1" smtClean="0"/>
              <a:t>складових</a:t>
            </a:r>
            <a:r>
              <a:rPr lang="ru-RU" dirty="0" smtClean="0"/>
              <a:t> Я-</a:t>
            </a:r>
            <a:r>
              <a:rPr lang="ru-RU" dirty="0" err="1" smtClean="0"/>
              <a:t>концепції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1)	</a:t>
            </a:r>
            <a:r>
              <a:rPr lang="ru-RU" b="1" dirty="0" err="1" smtClean="0"/>
              <a:t>когнітивну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переконання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про саму себе (про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здібності</a:t>
            </a:r>
            <a:r>
              <a:rPr lang="ru-RU" dirty="0" smtClean="0"/>
              <a:t>, </a:t>
            </a:r>
            <a:r>
              <a:rPr lang="ru-RU" dirty="0" err="1" smtClean="0"/>
              <a:t>зовнішність</a:t>
            </a:r>
            <a:r>
              <a:rPr lang="ru-RU" dirty="0" smtClean="0"/>
              <a:t>,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і статус та </a:t>
            </a:r>
            <a:r>
              <a:rPr lang="ru-RU" dirty="0" err="1" smtClean="0"/>
              <a:t>ін</a:t>
            </a:r>
            <a:r>
              <a:rPr lang="ru-RU" dirty="0" smtClean="0"/>
              <a:t>.), </a:t>
            </a:r>
            <a:r>
              <a:rPr lang="ru-RU" dirty="0" err="1" smtClean="0"/>
              <a:t>набір</a:t>
            </a:r>
            <a:r>
              <a:rPr lang="ru-RU" dirty="0" smtClean="0"/>
              <a:t> характеристик, </a:t>
            </a:r>
            <a:r>
              <a:rPr lang="ru-RU" dirty="0" err="1" smtClean="0"/>
              <a:t>якими</a:t>
            </a:r>
            <a:r>
              <a:rPr lang="ru-RU" dirty="0" smtClean="0"/>
              <a:t>, як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здається</a:t>
            </a:r>
            <a:r>
              <a:rPr lang="ru-RU" dirty="0" smtClean="0"/>
              <a:t> вона </a:t>
            </a:r>
            <a:r>
              <a:rPr lang="ru-RU" dirty="0" err="1" smtClean="0"/>
              <a:t>володіє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	</a:t>
            </a:r>
            <a:r>
              <a:rPr lang="ru-RU" b="1" dirty="0" err="1" smtClean="0"/>
              <a:t>оціночну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те, як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оцінює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характеристики, як до них </a:t>
            </a:r>
            <a:r>
              <a:rPr lang="ru-RU" dirty="0" err="1" smtClean="0"/>
              <a:t>відноситься</a:t>
            </a:r>
            <a:r>
              <a:rPr lang="ru-RU" dirty="0" smtClean="0"/>
              <a:t> (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подобатись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не </a:t>
            </a:r>
            <a:r>
              <a:rPr lang="ru-RU" dirty="0" err="1" smtClean="0"/>
              <a:t>подобатись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вона, </a:t>
            </a:r>
            <a:r>
              <a:rPr lang="ru-RU" dirty="0" err="1" smtClean="0"/>
              <a:t>наприклад</a:t>
            </a:r>
            <a:r>
              <a:rPr lang="ru-RU" dirty="0" smtClean="0"/>
              <a:t>, сильна);</a:t>
            </a:r>
          </a:p>
          <a:p>
            <a:r>
              <a:rPr lang="ru-RU" dirty="0" smtClean="0"/>
              <a:t>3)	</a:t>
            </a:r>
            <a:r>
              <a:rPr lang="ru-RU" b="1" dirty="0" err="1" smtClean="0"/>
              <a:t>поведінкову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те, як </a:t>
            </a:r>
            <a:r>
              <a:rPr lang="ru-RU" dirty="0" err="1" smtClean="0"/>
              <a:t>людина</a:t>
            </a:r>
            <a:r>
              <a:rPr lang="ru-RU" dirty="0" smtClean="0"/>
              <a:t> себе поводить (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завоювати</a:t>
            </a:r>
            <a:r>
              <a:rPr lang="ru-RU" dirty="0" smtClean="0"/>
              <a:t> авторитет,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статус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намагатися</a:t>
            </a:r>
            <a:r>
              <a:rPr lang="ru-RU" dirty="0" smtClean="0"/>
              <a:t> бути </a:t>
            </a:r>
            <a:r>
              <a:rPr lang="ru-RU" dirty="0" err="1" smtClean="0"/>
              <a:t>непомітним</a:t>
            </a:r>
            <a:r>
              <a:rPr lang="ru-RU" dirty="0" smtClean="0"/>
              <a:t>, </a:t>
            </a:r>
            <a:r>
              <a:rPr lang="ru-RU" dirty="0" err="1" smtClean="0"/>
              <a:t>приховати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недоліки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515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4503" y="0"/>
            <a:ext cx="12296503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розрізняють</a:t>
            </a:r>
            <a:r>
              <a:rPr lang="ru-RU" dirty="0" smtClean="0"/>
              <a:t> Я-</a:t>
            </a:r>
            <a:r>
              <a:rPr lang="ru-RU" dirty="0" err="1" smtClean="0"/>
              <a:t>минуле</a:t>
            </a:r>
            <a:r>
              <a:rPr lang="ru-RU" dirty="0" smtClean="0"/>
              <a:t>, Я-</a:t>
            </a:r>
            <a:r>
              <a:rPr lang="ru-RU" dirty="0" err="1" smtClean="0"/>
              <a:t>реальне</a:t>
            </a:r>
            <a:r>
              <a:rPr lang="ru-RU" dirty="0" smtClean="0"/>
              <a:t>, Я-</a:t>
            </a:r>
            <a:r>
              <a:rPr lang="ru-RU" dirty="0" err="1" smtClean="0"/>
              <a:t>ідеальне</a:t>
            </a:r>
            <a:r>
              <a:rPr lang="ru-RU" dirty="0" smtClean="0"/>
              <a:t>, Я-</a:t>
            </a:r>
            <a:r>
              <a:rPr lang="ru-RU" dirty="0" err="1" smtClean="0"/>
              <a:t>фантастичне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Я-</a:t>
            </a:r>
            <a:r>
              <a:rPr lang="ru-RU" dirty="0" err="1" smtClean="0"/>
              <a:t>реальне</a:t>
            </a:r>
            <a:r>
              <a:rPr lang="ru-RU" dirty="0" smtClean="0"/>
              <a:t> - </a:t>
            </a:r>
            <a:r>
              <a:rPr lang="ru-RU" dirty="0" err="1" smtClean="0"/>
              <a:t>уявлення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про себе в </a:t>
            </a:r>
            <a:r>
              <a:rPr lang="ru-RU" dirty="0" err="1" smtClean="0"/>
              <a:t>даний</a:t>
            </a:r>
            <a:r>
              <a:rPr lang="ru-RU" dirty="0" smtClean="0"/>
              <a:t> момент. </a:t>
            </a:r>
          </a:p>
          <a:p>
            <a:r>
              <a:rPr lang="ru-RU" dirty="0" smtClean="0"/>
              <a:t>Я-</a:t>
            </a:r>
            <a:r>
              <a:rPr lang="ru-RU" dirty="0" err="1" smtClean="0"/>
              <a:t>ідеальне</a:t>
            </a:r>
            <a:r>
              <a:rPr lang="ru-RU" dirty="0" smtClean="0"/>
              <a:t> - </a:t>
            </a:r>
            <a:r>
              <a:rPr lang="ru-RU" dirty="0" err="1" smtClean="0"/>
              <a:t>уявлення</a:t>
            </a:r>
            <a:r>
              <a:rPr lang="ru-RU" dirty="0" smtClean="0"/>
              <a:t> про те, </a:t>
            </a:r>
            <a:r>
              <a:rPr lang="ru-RU" dirty="0" err="1" smtClean="0"/>
              <a:t>якою</a:t>
            </a:r>
            <a:r>
              <a:rPr lang="ru-RU" dirty="0" smtClean="0"/>
              <a:t> вона повинна бути,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 smtClean="0"/>
              <a:t>суспільним</a:t>
            </a:r>
            <a:r>
              <a:rPr lang="ru-RU" dirty="0" smtClean="0"/>
              <a:t> нормам і </a:t>
            </a:r>
            <a:r>
              <a:rPr lang="ru-RU" dirty="0" err="1" smtClean="0"/>
              <a:t>очікуванням</a:t>
            </a:r>
            <a:r>
              <a:rPr lang="ru-RU" dirty="0" smtClean="0"/>
              <a:t> </a:t>
            </a:r>
            <a:r>
              <a:rPr lang="ru-RU" dirty="0" err="1" smtClean="0"/>
              <a:t>оточуючих</a:t>
            </a:r>
            <a:r>
              <a:rPr lang="ru-RU" dirty="0" smtClean="0"/>
              <a:t>. </a:t>
            </a:r>
            <a:r>
              <a:rPr lang="ru-RU" dirty="0" err="1" smtClean="0"/>
              <a:t>Розбіжність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Я-</a:t>
            </a:r>
            <a:r>
              <a:rPr lang="ru-RU" dirty="0" err="1" smtClean="0"/>
              <a:t>реальним</a:t>
            </a:r>
            <a:r>
              <a:rPr lang="ru-RU" dirty="0" smtClean="0"/>
              <a:t> і Я-</a:t>
            </a:r>
            <a:r>
              <a:rPr lang="ru-RU" dirty="0" err="1" smtClean="0"/>
              <a:t>ідеальним</a:t>
            </a:r>
            <a:r>
              <a:rPr lang="ru-RU" dirty="0" smtClean="0"/>
              <a:t> є </a:t>
            </a:r>
            <a:r>
              <a:rPr lang="ru-RU" dirty="0" err="1" smtClean="0"/>
              <a:t>могутнім</a:t>
            </a:r>
            <a:r>
              <a:rPr lang="ru-RU" dirty="0" smtClean="0"/>
              <a:t> стимулом до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саморозвиток</a:t>
            </a:r>
            <a:r>
              <a:rPr lang="ru-RU" dirty="0" smtClean="0"/>
              <a:t>, </a:t>
            </a:r>
            <a:r>
              <a:rPr lang="ru-RU" dirty="0" err="1" smtClean="0"/>
              <a:t>самореалізацію</a:t>
            </a:r>
            <a:r>
              <a:rPr lang="ru-RU" dirty="0" smtClean="0"/>
              <a:t>,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справжнього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Я-образ - не </a:t>
            </a:r>
            <a:r>
              <a:rPr lang="ru-RU" dirty="0" err="1" smtClean="0"/>
              <a:t>статичне</a:t>
            </a:r>
            <a:r>
              <a:rPr lang="ru-RU" dirty="0" smtClean="0"/>
              <a:t>, а </a:t>
            </a:r>
            <a:r>
              <a:rPr lang="ru-RU" dirty="0" err="1" smtClean="0"/>
              <a:t>динамічне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. На </a:t>
            </a:r>
            <a:r>
              <a:rPr lang="ru-RU" dirty="0" err="1" smtClean="0"/>
              <a:t>формування</a:t>
            </a:r>
            <a:r>
              <a:rPr lang="ru-RU" dirty="0" smtClean="0"/>
              <a:t> Я-образу </a:t>
            </a:r>
            <a:r>
              <a:rPr lang="ru-RU" dirty="0" err="1" smtClean="0"/>
              <a:t>впливає</a:t>
            </a:r>
            <a:r>
              <a:rPr lang="ru-RU" dirty="0" smtClean="0"/>
              <a:t> комплекс </a:t>
            </a:r>
            <a:r>
              <a:rPr lang="ru-RU" dirty="0" err="1" smtClean="0"/>
              <a:t>факторів</a:t>
            </a:r>
            <a:r>
              <a:rPr lang="ru-RU" dirty="0" smtClean="0"/>
              <a:t>, з </a:t>
            </a:r>
            <a:r>
              <a:rPr lang="ru-RU" dirty="0" err="1" smtClean="0"/>
              <a:t>яких</a:t>
            </a:r>
            <a:r>
              <a:rPr lang="ru-RU" dirty="0" smtClean="0"/>
              <a:t> особливо </a:t>
            </a:r>
            <a:r>
              <a:rPr lang="ru-RU" dirty="0" err="1" smtClean="0"/>
              <a:t>важливими</a:t>
            </a:r>
            <a:r>
              <a:rPr lang="ru-RU" dirty="0" smtClean="0"/>
              <a:t> є: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минулий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успіхи</a:t>
            </a:r>
            <a:r>
              <a:rPr lang="ru-RU" dirty="0" smtClean="0"/>
              <a:t> та </a:t>
            </a:r>
            <a:r>
              <a:rPr lang="ru-RU" dirty="0" err="1" smtClean="0"/>
              <a:t>невдачі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ставлення</a:t>
            </a:r>
            <a:r>
              <a:rPr lang="ru-RU" dirty="0" smtClean="0"/>
              <a:t> до нас людей, особливо в </a:t>
            </a:r>
            <a:r>
              <a:rPr lang="ru-RU" dirty="0" err="1" smtClean="0"/>
              <a:t>дитячі</a:t>
            </a:r>
            <a:r>
              <a:rPr lang="ru-RU" dirty="0" smtClean="0"/>
              <a:t> роки;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власна</a:t>
            </a:r>
            <a:r>
              <a:rPr lang="ru-RU" dirty="0" smtClean="0"/>
              <a:t> </a:t>
            </a:r>
            <a:r>
              <a:rPr lang="ru-RU" dirty="0" err="1" smtClean="0"/>
              <a:t>зовнішність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контакти</a:t>
            </a:r>
            <a:r>
              <a:rPr lang="ru-RU" dirty="0" smtClean="0"/>
              <a:t> з «</a:t>
            </a:r>
            <a:r>
              <a:rPr lang="ru-RU" dirty="0" err="1" smtClean="0"/>
              <a:t>авторитетними</a:t>
            </a:r>
            <a:r>
              <a:rPr lang="ru-RU" dirty="0" smtClean="0"/>
              <a:t>» людьми,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по-суті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себе;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в </a:t>
            </a:r>
            <a:r>
              <a:rPr lang="ru-RU" dirty="0" err="1" smtClean="0"/>
              <a:t>житті</a:t>
            </a:r>
            <a:r>
              <a:rPr lang="ru-RU" dirty="0" smtClean="0"/>
              <a:t>: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одруження</a:t>
            </a:r>
            <a:r>
              <a:rPr lang="ru-RU" dirty="0" smtClean="0"/>
              <a:t>, </a:t>
            </a:r>
            <a:r>
              <a:rPr lang="ru-RU" dirty="0" err="1" smtClean="0"/>
              <a:t>народження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 і </a:t>
            </a:r>
            <a:r>
              <a:rPr lang="ru-RU" dirty="0" err="1" smtClean="0"/>
              <a:t>внуків</a:t>
            </a:r>
            <a:r>
              <a:rPr lang="ru-RU" dirty="0" smtClean="0"/>
              <a:t>, </a:t>
            </a:r>
            <a:r>
              <a:rPr lang="ru-RU" dirty="0" err="1" smtClean="0"/>
              <a:t>розлучення</a:t>
            </a:r>
            <a:r>
              <a:rPr lang="ru-RU" dirty="0" smtClean="0"/>
              <a:t>, </a:t>
            </a:r>
            <a:r>
              <a:rPr lang="ru-RU" dirty="0" err="1" smtClean="0"/>
              <a:t>кар’єрний</a:t>
            </a:r>
            <a:r>
              <a:rPr lang="ru-RU" dirty="0" smtClean="0"/>
              <a:t> </a:t>
            </a:r>
            <a:r>
              <a:rPr lang="ru-RU" dirty="0" err="1" smtClean="0"/>
              <a:t>ріст</a:t>
            </a:r>
            <a:r>
              <a:rPr lang="ru-RU" dirty="0" smtClean="0"/>
              <a:t>,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війна</a:t>
            </a:r>
            <a:r>
              <a:rPr lang="ru-RU" dirty="0" smtClean="0"/>
              <a:t> - </a:t>
            </a:r>
            <a:r>
              <a:rPr lang="ru-RU" dirty="0" err="1" smtClean="0"/>
              <a:t>примушують</a:t>
            </a:r>
            <a:r>
              <a:rPr lang="ru-RU" dirty="0" smtClean="0"/>
              <a:t> </a:t>
            </a:r>
            <a:r>
              <a:rPr lang="ru-RU" dirty="0" err="1" smtClean="0"/>
              <a:t>переглядати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себе.</a:t>
            </a:r>
          </a:p>
          <a:p>
            <a:r>
              <a:rPr lang="ru-RU" dirty="0" err="1" smtClean="0"/>
              <a:t>Центральним</a:t>
            </a:r>
            <a:r>
              <a:rPr lang="ru-RU" dirty="0" smtClean="0"/>
              <a:t> компонентом Я-</a:t>
            </a:r>
            <a:r>
              <a:rPr lang="ru-RU" dirty="0" err="1" smtClean="0"/>
              <a:t>концепції</a:t>
            </a:r>
            <a:r>
              <a:rPr lang="ru-RU" dirty="0" smtClean="0"/>
              <a:t> є </a:t>
            </a:r>
            <a:r>
              <a:rPr lang="ru-RU" dirty="0" err="1" smtClean="0"/>
              <a:t>самооцінка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Самооцінка</a:t>
            </a:r>
            <a:r>
              <a:rPr lang="ru-RU" dirty="0" smtClean="0"/>
              <a:t> -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особистістю</a:t>
            </a:r>
            <a:r>
              <a:rPr lang="ru-RU" dirty="0" smtClean="0"/>
              <a:t> </a:t>
            </a:r>
            <a:r>
              <a:rPr lang="ru-RU" dirty="0" err="1" smtClean="0"/>
              <a:t>самої</a:t>
            </a:r>
            <a:r>
              <a:rPr lang="ru-RU" dirty="0" smtClean="0"/>
              <a:t> себе,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, </a:t>
            </a:r>
            <a:r>
              <a:rPr lang="ru-RU" dirty="0" err="1" smtClean="0"/>
              <a:t>якостей</a:t>
            </a:r>
            <a:r>
              <a:rPr lang="ru-RU" dirty="0" smtClean="0"/>
              <a:t> і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людей. За </a:t>
            </a:r>
            <a:r>
              <a:rPr lang="ru-RU" dirty="0" err="1" smtClean="0"/>
              <a:t>відповідністю</a:t>
            </a:r>
            <a:r>
              <a:rPr lang="ru-RU" dirty="0" smtClean="0"/>
              <a:t> </a:t>
            </a:r>
            <a:r>
              <a:rPr lang="ru-RU" dirty="0" err="1" smtClean="0"/>
              <a:t>реаліям</a:t>
            </a:r>
            <a:r>
              <a:rPr lang="ru-RU" dirty="0" smtClean="0"/>
              <a:t> </a:t>
            </a:r>
            <a:r>
              <a:rPr lang="ru-RU" dirty="0" err="1" smtClean="0"/>
              <a:t>самооцінка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адекватною і неадекватною. Неадекватна </a:t>
            </a:r>
            <a:r>
              <a:rPr lang="ru-RU" dirty="0" err="1" smtClean="0"/>
              <a:t>самооцінка</a:t>
            </a:r>
            <a:r>
              <a:rPr lang="ru-RU" dirty="0" smtClean="0"/>
              <a:t>, у свою </a:t>
            </a:r>
            <a:r>
              <a:rPr lang="ru-RU" dirty="0" err="1" smtClean="0"/>
              <a:t>чергу</a:t>
            </a:r>
            <a:r>
              <a:rPr lang="ru-RU" dirty="0" smtClean="0"/>
              <a:t>, </a:t>
            </a:r>
            <a:r>
              <a:rPr lang="ru-RU" dirty="0" err="1" smtClean="0"/>
              <a:t>поділяється</a:t>
            </a:r>
            <a:r>
              <a:rPr lang="ru-RU" dirty="0" smtClean="0"/>
              <a:t> на </a:t>
            </a:r>
            <a:r>
              <a:rPr lang="ru-RU" dirty="0" err="1" smtClean="0"/>
              <a:t>завищену</a:t>
            </a:r>
            <a:r>
              <a:rPr lang="ru-RU" dirty="0" smtClean="0"/>
              <a:t> і </a:t>
            </a:r>
            <a:r>
              <a:rPr lang="ru-RU" dirty="0" err="1" smtClean="0"/>
              <a:t>занижену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завищена</a:t>
            </a:r>
            <a:r>
              <a:rPr lang="ru-RU" dirty="0" smtClean="0"/>
              <a:t>, як і </a:t>
            </a:r>
            <a:r>
              <a:rPr lang="ru-RU" dirty="0" err="1" smtClean="0"/>
              <a:t>дуже</a:t>
            </a:r>
            <a:r>
              <a:rPr lang="ru-RU" dirty="0" smtClean="0"/>
              <a:t> занижена, </a:t>
            </a:r>
            <a:r>
              <a:rPr lang="ru-RU" dirty="0" err="1" smtClean="0"/>
              <a:t>самооцінка</a:t>
            </a:r>
            <a:r>
              <a:rPr lang="ru-RU" dirty="0" smtClean="0"/>
              <a:t> </a:t>
            </a:r>
            <a:r>
              <a:rPr lang="ru-RU" dirty="0" err="1" smtClean="0"/>
              <a:t>здатна</a:t>
            </a:r>
            <a:r>
              <a:rPr lang="ru-RU" dirty="0" smtClean="0"/>
              <a:t> </a:t>
            </a:r>
            <a:r>
              <a:rPr lang="ru-RU" dirty="0" err="1" smtClean="0"/>
              <a:t>спричинити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конфлікти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Самооцінка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регулятивну</a:t>
            </a:r>
            <a:r>
              <a:rPr lang="ru-RU" dirty="0" smtClean="0"/>
              <a:t> і </a:t>
            </a:r>
            <a:r>
              <a:rPr lang="ru-RU" dirty="0" err="1" smtClean="0"/>
              <a:t>захисну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,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поведінку</a:t>
            </a:r>
            <a:r>
              <a:rPr lang="ru-RU" dirty="0" smtClean="0"/>
              <a:t>, </a:t>
            </a:r>
            <a:r>
              <a:rPr lang="ru-RU" dirty="0" err="1" smtClean="0"/>
              <a:t>діяльність</a:t>
            </a:r>
            <a:r>
              <a:rPr lang="ru-RU" dirty="0" smtClean="0"/>
              <a:t> і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людьми.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пов'язана</a:t>
            </a:r>
            <a:r>
              <a:rPr lang="ru-RU" dirty="0" smtClean="0"/>
              <a:t> вона з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домаган</a:t>
            </a:r>
            <a:r>
              <a:rPr lang="ru-RU" dirty="0" err="1" smtClean="0"/>
              <a:t>ь</a:t>
            </a:r>
            <a:r>
              <a:rPr lang="ru-RU" dirty="0" smtClean="0"/>
              <a:t> -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мети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, на яку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вважає</a:t>
            </a:r>
            <a:r>
              <a:rPr lang="ru-RU" dirty="0" smtClean="0"/>
              <a:t> себе </a:t>
            </a:r>
            <a:r>
              <a:rPr lang="ru-RU" dirty="0" err="1" smtClean="0"/>
              <a:t>здатною</a:t>
            </a:r>
            <a:r>
              <a:rPr lang="ru-RU" dirty="0" smtClean="0"/>
              <a:t>.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самооцінки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теж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адекватним</a:t>
            </a:r>
            <a:r>
              <a:rPr lang="ru-RU" dirty="0" smtClean="0"/>
              <a:t> </a:t>
            </a:r>
            <a:r>
              <a:rPr lang="ru-RU" dirty="0" err="1" smtClean="0"/>
              <a:t>можливостям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заниженим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завищеним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Самосвідомість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через </a:t>
            </a:r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 smtClean="0"/>
              <a:t>самооцінки</a:t>
            </a:r>
            <a:r>
              <a:rPr lang="ru-RU" dirty="0" smtClean="0"/>
              <a:t> </a:t>
            </a:r>
            <a:r>
              <a:rPr lang="ru-RU" dirty="0" err="1" smtClean="0"/>
              <a:t>чутлива</a:t>
            </a:r>
            <a:r>
              <a:rPr lang="ru-RU" dirty="0" smtClean="0"/>
              <a:t> до </a:t>
            </a: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 і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досягнень</a:t>
            </a:r>
            <a:r>
              <a:rPr lang="ru-RU" dirty="0" smtClean="0"/>
              <a:t>. З </a:t>
            </a:r>
            <a:r>
              <a:rPr lang="ru-RU" dirty="0" err="1" smtClean="0"/>
              <a:t>цим</a:t>
            </a:r>
            <a:r>
              <a:rPr lang="ru-RU" dirty="0" smtClean="0"/>
              <a:t> феноменом </a:t>
            </a:r>
            <a:r>
              <a:rPr lang="ru-RU" dirty="0" err="1" smtClean="0"/>
              <a:t>пов'язана</a:t>
            </a:r>
            <a:r>
              <a:rPr lang="ru-RU" dirty="0" smtClean="0"/>
              <a:t> </a:t>
            </a:r>
            <a:r>
              <a:rPr lang="ru-RU" b="1" dirty="0" err="1" smtClean="0"/>
              <a:t>самоповага</a:t>
            </a:r>
            <a:r>
              <a:rPr lang="ru-RU" b="1" dirty="0" smtClean="0"/>
              <a:t>, </a:t>
            </a:r>
            <a:r>
              <a:rPr lang="ru-RU" dirty="0" smtClean="0"/>
              <a:t>яка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до того, на </a:t>
            </a:r>
            <a:r>
              <a:rPr lang="ru-RU" dirty="0" err="1" smtClean="0"/>
              <a:t>що</a:t>
            </a:r>
            <a:r>
              <a:rPr lang="ru-RU" dirty="0" smtClean="0"/>
              <a:t> вона </a:t>
            </a:r>
            <a:r>
              <a:rPr lang="ru-RU" dirty="0" err="1" smtClean="0"/>
              <a:t>претендує</a:t>
            </a:r>
            <a:r>
              <a:rPr lang="ru-RU" dirty="0" smtClean="0"/>
              <a:t>.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піклування</a:t>
            </a:r>
            <a:r>
              <a:rPr lang="ru-RU" dirty="0" smtClean="0"/>
              <a:t> про себе.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00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2146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самоповаги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в одному </a:t>
            </a:r>
            <a:r>
              <a:rPr lang="ru-RU" dirty="0" err="1" smtClean="0"/>
              <a:t>випадку</a:t>
            </a:r>
            <a:r>
              <a:rPr lang="ru-RU" dirty="0" smtClean="0"/>
              <a:t> повинна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, </a:t>
            </a:r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є </a:t>
            </a:r>
            <a:r>
              <a:rPr lang="ru-RU" dirty="0" err="1" smtClean="0"/>
              <a:t>непростим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. В </a:t>
            </a:r>
            <a:r>
              <a:rPr lang="ru-RU" dirty="0" err="1" smtClean="0"/>
              <a:t>іншому</a:t>
            </a:r>
            <a:r>
              <a:rPr lang="ru-RU" dirty="0" smtClean="0"/>
              <a:t> - </a:t>
            </a:r>
            <a:r>
              <a:rPr lang="ru-RU" dirty="0" err="1" smtClean="0"/>
              <a:t>знизити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домагань</a:t>
            </a:r>
            <a:r>
              <a:rPr lang="ru-RU" dirty="0" smtClean="0"/>
              <a:t>, за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самоповагу</a:t>
            </a:r>
            <a:r>
              <a:rPr lang="ru-RU" dirty="0" smtClean="0"/>
              <a:t> буде </a:t>
            </a:r>
            <a:r>
              <a:rPr lang="ru-RU" dirty="0" err="1" smtClean="0"/>
              <a:t>збережено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за </a:t>
            </a:r>
            <a:r>
              <a:rPr lang="ru-RU" dirty="0" err="1" smtClean="0"/>
              <a:t>незначного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. </a:t>
            </a:r>
            <a:r>
              <a:rPr lang="ru-RU" dirty="0" err="1" smtClean="0"/>
              <a:t>Другий</a:t>
            </a:r>
            <a:r>
              <a:rPr lang="ru-RU" dirty="0" smtClean="0"/>
              <a:t> шлях є одним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психологічного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образу Я.</a:t>
            </a:r>
          </a:p>
          <a:p>
            <a:pPr algn="ctr"/>
            <a:r>
              <a:rPr lang="ru-RU" b="1" dirty="0" err="1" smtClean="0"/>
              <a:t>Психологічний</a:t>
            </a:r>
            <a:r>
              <a:rPr lang="ru-RU" b="1" dirty="0" smtClean="0"/>
              <a:t> </a:t>
            </a:r>
            <a:r>
              <a:rPr lang="ru-RU" b="1" dirty="0" err="1" smtClean="0"/>
              <a:t>захист</a:t>
            </a:r>
            <a:endParaRPr lang="ru-RU" b="1" dirty="0" smtClean="0"/>
          </a:p>
          <a:p>
            <a:r>
              <a:rPr lang="ru-RU" dirty="0" err="1" smtClean="0"/>
              <a:t>Психологічний</a:t>
            </a:r>
            <a:r>
              <a:rPr lang="ru-RU" dirty="0" smtClean="0"/>
              <a:t> </a:t>
            </a:r>
            <a:r>
              <a:rPr lang="ru-RU" dirty="0" err="1" smtClean="0"/>
              <a:t>захист</a:t>
            </a:r>
            <a:r>
              <a:rPr lang="ru-RU" dirty="0" smtClean="0"/>
              <a:t> - </a:t>
            </a:r>
            <a:r>
              <a:rPr lang="ru-RU" dirty="0" err="1" smtClean="0"/>
              <a:t>регулятивна</a:t>
            </a:r>
            <a:r>
              <a:rPr lang="ru-RU" dirty="0" smtClean="0"/>
              <a:t> система, яку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використовує</a:t>
            </a:r>
            <a:r>
              <a:rPr lang="ru-RU" dirty="0" smtClean="0"/>
              <a:t> для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психологічного</a:t>
            </a:r>
            <a:r>
              <a:rPr lang="ru-RU" dirty="0" smtClean="0"/>
              <a:t> дискомфорту, </a:t>
            </a:r>
            <a:r>
              <a:rPr lang="ru-RU" dirty="0" err="1" smtClean="0"/>
              <a:t>переживань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загрожують</a:t>
            </a:r>
            <a:r>
              <a:rPr lang="ru-RU" dirty="0" smtClean="0"/>
              <a:t> Я-образу, і </a:t>
            </a:r>
            <a:r>
              <a:rPr lang="ru-RU" dirty="0" err="1" smtClean="0"/>
              <a:t>зберігає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бажаному</a:t>
            </a:r>
            <a:r>
              <a:rPr lang="ru-RU" dirty="0" smtClean="0"/>
              <a:t> і </a:t>
            </a:r>
            <a:r>
              <a:rPr lang="ru-RU" dirty="0" err="1" smtClean="0"/>
              <a:t>можливому</a:t>
            </a:r>
            <a:r>
              <a:rPr lang="ru-RU" dirty="0" smtClean="0"/>
              <a:t> за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.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вступають</a:t>
            </a:r>
            <a:r>
              <a:rPr lang="ru-RU" dirty="0" smtClean="0"/>
              <a:t> у </a:t>
            </a:r>
            <a:r>
              <a:rPr lang="ru-RU" dirty="0" err="1" smtClean="0"/>
              <a:t>дію</a:t>
            </a:r>
            <a:r>
              <a:rPr lang="ru-RU" dirty="0" smtClean="0"/>
              <a:t>, коли </a:t>
            </a:r>
            <a:r>
              <a:rPr lang="ru-RU" dirty="0" err="1" smtClean="0"/>
              <a:t>особистість</a:t>
            </a:r>
            <a:r>
              <a:rPr lang="ru-RU" dirty="0" smtClean="0"/>
              <a:t> за </a:t>
            </a:r>
            <a:r>
              <a:rPr lang="ru-RU" dirty="0" err="1" smtClean="0"/>
              <a:t>певних</a:t>
            </a:r>
            <a:r>
              <a:rPr lang="ru-RU" dirty="0" smtClean="0"/>
              <a:t> умов не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поставленої</a:t>
            </a:r>
            <a:r>
              <a:rPr lang="ru-RU" dirty="0" smtClean="0"/>
              <a:t> мети. До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заперечення</a:t>
            </a:r>
            <a:r>
              <a:rPr lang="ru-RU" dirty="0" smtClean="0"/>
              <a:t>, </a:t>
            </a:r>
            <a:r>
              <a:rPr lang="ru-RU" dirty="0" err="1" smtClean="0"/>
              <a:t>витіснення</a:t>
            </a:r>
            <a:r>
              <a:rPr lang="ru-RU" dirty="0" smtClean="0"/>
              <a:t>, </a:t>
            </a:r>
            <a:r>
              <a:rPr lang="ru-RU" dirty="0" err="1" smtClean="0"/>
              <a:t>проекцію</a:t>
            </a:r>
            <a:r>
              <a:rPr lang="ru-RU" dirty="0" smtClean="0"/>
              <a:t>, </a:t>
            </a:r>
            <a:r>
              <a:rPr lang="ru-RU" dirty="0" err="1" smtClean="0"/>
              <a:t>раціоналізацію</a:t>
            </a:r>
            <a:r>
              <a:rPr lang="ru-RU" dirty="0" smtClean="0"/>
              <a:t>, </a:t>
            </a:r>
            <a:r>
              <a:rPr lang="ru-RU" dirty="0" err="1" smtClean="0"/>
              <a:t>заміщення</a:t>
            </a:r>
            <a:r>
              <a:rPr lang="ru-RU" dirty="0" smtClean="0"/>
              <a:t>.</a:t>
            </a:r>
          </a:p>
          <a:p>
            <a:pPr marL="285750" indent="-285750">
              <a:buFont typeface="Calibri" panose="020F0502020204030204" pitchFamily="34" charset="0"/>
              <a:buChar char="‒"/>
            </a:pPr>
            <a:r>
              <a:rPr lang="ru-RU" b="1" dirty="0" err="1" smtClean="0"/>
              <a:t>Заперечення</a:t>
            </a:r>
            <a:r>
              <a:rPr lang="ru-RU" dirty="0" smtClean="0"/>
              <a:t> - </a:t>
            </a:r>
            <a:r>
              <a:rPr lang="ru-RU" dirty="0" err="1" smtClean="0"/>
              <a:t>намагання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не </a:t>
            </a:r>
            <a:r>
              <a:rPr lang="ru-RU" dirty="0" err="1" smtClean="0"/>
              <a:t>сприймати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, яке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хвилює</a:t>
            </a:r>
            <a:r>
              <a:rPr lang="ru-RU" dirty="0" smtClean="0"/>
              <a:t> і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конфлікту</a:t>
            </a:r>
            <a:r>
              <a:rPr lang="ru-RU" dirty="0" smtClean="0"/>
              <a:t>.</a:t>
            </a:r>
          </a:p>
          <a:p>
            <a:pPr marL="285750" indent="-285750">
              <a:buFont typeface="Calibri" panose="020F0502020204030204" pitchFamily="34" charset="0"/>
              <a:buChar char="‒"/>
            </a:pPr>
            <a:r>
              <a:rPr lang="ru-RU" b="1" dirty="0" err="1" smtClean="0"/>
              <a:t>Витіснення</a:t>
            </a:r>
            <a:r>
              <a:rPr lang="ru-RU" dirty="0" smtClean="0"/>
              <a:t> -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конфлікту</a:t>
            </a:r>
            <a:r>
              <a:rPr lang="ru-RU" dirty="0" smtClean="0"/>
              <a:t>, </a:t>
            </a:r>
            <a:r>
              <a:rPr lang="ru-RU" dirty="0" err="1" smtClean="0"/>
              <a:t>неспокою</a:t>
            </a:r>
            <a:r>
              <a:rPr lang="ru-RU" dirty="0" smtClean="0"/>
              <a:t>, </a:t>
            </a:r>
            <a:r>
              <a:rPr lang="ru-RU" dirty="0" err="1" smtClean="0"/>
              <a:t>вилучивши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неприємну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зовсім</a:t>
            </a:r>
            <a:r>
              <a:rPr lang="ru-RU" dirty="0" smtClean="0"/>
              <a:t> забути </a:t>
            </a:r>
            <a:r>
              <a:rPr lang="ru-RU" dirty="0" err="1" smtClean="0"/>
              <a:t>труднощі</a:t>
            </a:r>
            <a:r>
              <a:rPr lang="ru-RU" dirty="0" smtClean="0"/>
              <a:t> </a:t>
            </a:r>
            <a:r>
              <a:rPr lang="ru-RU" dirty="0" err="1" smtClean="0"/>
              <a:t>минулого</a:t>
            </a:r>
            <a:r>
              <a:rPr lang="ru-RU" dirty="0" smtClean="0"/>
              <a:t>,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все </a:t>
            </a:r>
            <a:r>
              <a:rPr lang="ru-RU" dirty="0" err="1" smtClean="0"/>
              <a:t>робиться</a:t>
            </a:r>
            <a:r>
              <a:rPr lang="ru-RU" dirty="0" smtClean="0"/>
              <a:t> не </a:t>
            </a:r>
            <a:r>
              <a:rPr lang="ru-RU" dirty="0" err="1" smtClean="0"/>
              <a:t>навмисно</a:t>
            </a:r>
            <a:r>
              <a:rPr lang="ru-RU" dirty="0" smtClean="0"/>
              <a:t>, а автоматично.</a:t>
            </a:r>
          </a:p>
          <a:p>
            <a:pPr marL="285750" indent="-285750">
              <a:buFont typeface="Calibri" panose="020F0502020204030204" pitchFamily="34" charset="0"/>
              <a:buChar char="‒"/>
            </a:pPr>
            <a:r>
              <a:rPr lang="ru-RU" b="1" dirty="0" err="1" smtClean="0"/>
              <a:t>Проекція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неусвідомлене</a:t>
            </a:r>
            <a:r>
              <a:rPr lang="ru-RU" dirty="0" smtClean="0"/>
              <a:t> </a:t>
            </a:r>
            <a:r>
              <a:rPr lang="ru-RU" dirty="0" err="1" smtClean="0"/>
              <a:t>перенесення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бажань</a:t>
            </a:r>
            <a:r>
              <a:rPr lang="ru-RU" dirty="0" smtClean="0"/>
              <a:t> і </a:t>
            </a:r>
            <a:r>
              <a:rPr lang="ru-RU" dirty="0" err="1" smtClean="0"/>
              <a:t>переживань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не </a:t>
            </a:r>
            <a:r>
              <a:rPr lang="ru-RU" dirty="0" err="1" smtClean="0"/>
              <a:t>хоче</a:t>
            </a:r>
            <a:r>
              <a:rPr lang="ru-RU" dirty="0" smtClean="0"/>
              <a:t> </a:t>
            </a:r>
            <a:r>
              <a:rPr lang="ru-RU" dirty="0" err="1" smtClean="0"/>
              <a:t>зізнатися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через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соціальну</a:t>
            </a:r>
            <a:r>
              <a:rPr lang="ru-RU" dirty="0" smtClean="0"/>
              <a:t> </a:t>
            </a:r>
            <a:r>
              <a:rPr lang="ru-RU" dirty="0" err="1" smtClean="0"/>
              <a:t>неприйнятність</a:t>
            </a:r>
            <a:r>
              <a:rPr lang="ru-RU" dirty="0" smtClean="0"/>
              <a:t>, на </a:t>
            </a:r>
            <a:r>
              <a:rPr lang="ru-RU" dirty="0" err="1" smtClean="0"/>
              <a:t>інших</a:t>
            </a:r>
            <a:r>
              <a:rPr lang="ru-RU" dirty="0" smtClean="0"/>
              <a:t> людей.</a:t>
            </a:r>
          </a:p>
          <a:p>
            <a:pPr marL="285750" indent="-285750">
              <a:buFont typeface="Calibri" panose="020F0502020204030204" pitchFamily="34" charset="0"/>
              <a:buChar char="‒"/>
            </a:pPr>
            <a:r>
              <a:rPr lang="ru-RU" b="1" dirty="0" err="1" smtClean="0"/>
              <a:t>Раціоналізація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намагається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таким чином,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зберегти</a:t>
            </a:r>
            <a:r>
              <a:rPr lang="ru-RU" dirty="0" smtClean="0"/>
              <a:t> </a:t>
            </a:r>
            <a:r>
              <a:rPr lang="ru-RU" dirty="0" err="1" smtClean="0"/>
              <a:t>самоповагу</a:t>
            </a:r>
            <a:r>
              <a:rPr lang="ru-RU" dirty="0" smtClean="0"/>
              <a:t> та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тривог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псевдорозумним</a:t>
            </a:r>
            <a:r>
              <a:rPr lang="ru-RU" dirty="0" smtClean="0"/>
              <a:t>. </a:t>
            </a:r>
            <a:r>
              <a:rPr lang="ru-RU" dirty="0" err="1" smtClean="0"/>
              <a:t>Раціоналізація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набувати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форм: «</a:t>
            </a:r>
            <a:r>
              <a:rPr lang="ru-RU" dirty="0" err="1" smtClean="0"/>
              <a:t>усі</a:t>
            </a:r>
            <a:r>
              <a:rPr lang="ru-RU" dirty="0" smtClean="0"/>
              <a:t> так </a:t>
            </a:r>
            <a:r>
              <a:rPr lang="ru-RU" dirty="0" err="1" smtClean="0"/>
              <a:t>роблять</a:t>
            </a:r>
            <a:r>
              <a:rPr lang="ru-RU" dirty="0" smtClean="0"/>
              <a:t>», «</a:t>
            </a:r>
            <a:r>
              <a:rPr lang="ru-RU" dirty="0" err="1" smtClean="0"/>
              <a:t>кислий</a:t>
            </a:r>
            <a:r>
              <a:rPr lang="ru-RU" dirty="0" smtClean="0"/>
              <a:t> виноград», «</a:t>
            </a:r>
            <a:r>
              <a:rPr lang="ru-RU" dirty="0" err="1" smtClean="0"/>
              <a:t>солодкі</a:t>
            </a:r>
            <a:r>
              <a:rPr lang="ru-RU" dirty="0" smtClean="0"/>
              <a:t> </a:t>
            </a:r>
            <a:r>
              <a:rPr lang="ru-RU" dirty="0" err="1" smtClean="0"/>
              <a:t>лимони</a:t>
            </a:r>
            <a:r>
              <a:rPr lang="ru-RU" dirty="0" smtClean="0"/>
              <a:t>»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pPr marL="285750" indent="-285750">
              <a:buFont typeface="Calibri" panose="020F0502020204030204" pitchFamily="34" charset="0"/>
              <a:buChar char="‒"/>
            </a:pPr>
            <a:r>
              <a:rPr lang="ru-RU" b="1" dirty="0" err="1" smtClean="0"/>
              <a:t>Заміщення</a:t>
            </a:r>
            <a:r>
              <a:rPr lang="ru-RU" dirty="0" smtClean="0"/>
              <a:t> - </a:t>
            </a:r>
            <a:r>
              <a:rPr lang="ru-RU" dirty="0" err="1" smtClean="0"/>
              <a:t>перенесення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з </a:t>
            </a:r>
            <a:r>
              <a:rPr lang="ru-RU" dirty="0" err="1" smtClean="0"/>
              <a:t>недосяжного</a:t>
            </a:r>
            <a:r>
              <a:rPr lang="ru-RU" dirty="0" smtClean="0"/>
              <a:t> </a:t>
            </a:r>
            <a:r>
              <a:rPr lang="ru-RU" dirty="0" err="1" smtClean="0"/>
              <a:t>об'єкта</a:t>
            </a:r>
            <a:r>
              <a:rPr lang="ru-RU" dirty="0" smtClean="0"/>
              <a:t> на </a:t>
            </a:r>
            <a:r>
              <a:rPr lang="ru-RU" dirty="0" err="1" smtClean="0"/>
              <a:t>такий</a:t>
            </a:r>
            <a:r>
              <a:rPr lang="ru-RU" dirty="0" smtClean="0"/>
              <a:t>,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захисних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рівноваги</a:t>
            </a:r>
            <a:r>
              <a:rPr lang="ru-RU" dirty="0" smtClean="0"/>
              <a:t> шляхом </a:t>
            </a:r>
            <a:r>
              <a:rPr lang="ru-RU" dirty="0" err="1" smtClean="0"/>
              <a:t>витіснення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загрожує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473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7443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осягнення</a:t>
            </a:r>
            <a:r>
              <a:rPr lang="ru-RU" dirty="0" smtClean="0"/>
              <a:t> та </a:t>
            </a:r>
            <a:r>
              <a:rPr lang="ru-RU" dirty="0" err="1" smtClean="0"/>
              <a:t>використання</a:t>
            </a:r>
            <a:r>
              <a:rPr lang="ru-RU" dirty="0" smtClean="0"/>
              <a:t> “Я-</a:t>
            </a:r>
            <a:r>
              <a:rPr lang="ru-RU" dirty="0" err="1" smtClean="0"/>
              <a:t>концепції</a:t>
            </a:r>
            <a:r>
              <a:rPr lang="ru-RU" dirty="0" smtClean="0"/>
              <a:t>” </a:t>
            </a:r>
            <a:r>
              <a:rPr lang="ru-RU" dirty="0" err="1" smtClean="0"/>
              <a:t>відкриває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 для </a:t>
            </a:r>
            <a:r>
              <a:rPr lang="ru-RU" dirty="0" err="1" smtClean="0"/>
              <a:t>суттєвих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якостей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умовам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	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наші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</a:t>
            </a:r>
            <a:r>
              <a:rPr lang="ru-RU" dirty="0" err="1" smtClean="0"/>
              <a:t>почуття</a:t>
            </a:r>
            <a:r>
              <a:rPr lang="ru-RU" dirty="0" smtClean="0"/>
              <a:t>, </a:t>
            </a:r>
            <a:r>
              <a:rPr lang="ru-RU" dirty="0" err="1" smtClean="0"/>
              <a:t>вчинки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узгоджуються</a:t>
            </a:r>
            <a:r>
              <a:rPr lang="ru-RU" dirty="0" smtClean="0"/>
              <a:t> з “Я-</a:t>
            </a:r>
            <a:r>
              <a:rPr lang="ru-RU" dirty="0" err="1" smtClean="0"/>
              <a:t>концепцією</a:t>
            </a:r>
            <a:r>
              <a:rPr lang="ru-RU" dirty="0" smtClean="0"/>
              <a:t>”. </a:t>
            </a:r>
            <a:r>
              <a:rPr lang="ru-RU" dirty="0" err="1" smtClean="0"/>
              <a:t>Змінюючи</a:t>
            </a:r>
            <a:r>
              <a:rPr lang="ru-RU" dirty="0" smtClean="0"/>
              <a:t> “Я- </a:t>
            </a:r>
            <a:r>
              <a:rPr lang="ru-RU" dirty="0" err="1" smtClean="0"/>
              <a:t>концепцію</a:t>
            </a:r>
            <a:r>
              <a:rPr lang="ru-RU" dirty="0" smtClean="0"/>
              <a:t>”, ми </a:t>
            </a:r>
            <a:r>
              <a:rPr lang="ru-RU" dirty="0" err="1" smtClean="0"/>
              <a:t>змінюємо</a:t>
            </a:r>
            <a:r>
              <a:rPr lang="ru-RU" dirty="0" smtClean="0"/>
              <a:t> себе,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	</a:t>
            </a:r>
            <a:r>
              <a:rPr lang="ru-RU" dirty="0" err="1" smtClean="0"/>
              <a:t>Уявлення</a:t>
            </a:r>
            <a:r>
              <a:rPr lang="ru-RU" dirty="0" smtClean="0"/>
              <a:t> про себе </a:t>
            </a:r>
            <a:r>
              <a:rPr lang="ru-RU" dirty="0" err="1" smtClean="0"/>
              <a:t>дійсно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	Позитивна "Я-</a:t>
            </a:r>
            <a:r>
              <a:rPr lang="ru-RU" dirty="0" err="1" smtClean="0"/>
              <a:t>концепція</a:t>
            </a:r>
            <a:r>
              <a:rPr lang="ru-RU" dirty="0" smtClean="0"/>
              <a:t>" </a:t>
            </a:r>
            <a:r>
              <a:rPr lang="ru-RU" dirty="0" err="1" smtClean="0"/>
              <a:t>забезпечить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гармонійної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яка </a:t>
            </a:r>
            <a:r>
              <a:rPr lang="ru-RU" dirty="0" err="1" smtClean="0"/>
              <a:t>перебуває</a:t>
            </a:r>
            <a:r>
              <a:rPr lang="ru-RU" dirty="0" smtClean="0"/>
              <a:t> в </a:t>
            </a:r>
            <a:r>
              <a:rPr lang="ru-RU" dirty="0" err="1" smtClean="0"/>
              <a:t>єдності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світом</a:t>
            </a:r>
            <a:r>
              <a:rPr lang="ru-RU" dirty="0" smtClean="0"/>
              <a:t>, людьми і сама з собою. Позитивна "Я </a:t>
            </a:r>
            <a:r>
              <a:rPr lang="ru-RU" dirty="0" err="1" smtClean="0"/>
              <a:t>концепція</a:t>
            </a:r>
            <a:r>
              <a:rPr lang="ru-RU" dirty="0" smtClean="0"/>
              <a:t> "- </a:t>
            </a:r>
            <a:r>
              <a:rPr lang="ru-RU" dirty="0" err="1" smtClean="0"/>
              <a:t>це</a:t>
            </a:r>
            <a:r>
              <a:rPr lang="ru-RU" dirty="0" smtClean="0"/>
              <a:t> шлях до </a:t>
            </a:r>
            <a:r>
              <a:rPr lang="ru-RU" dirty="0" err="1" smtClean="0"/>
              <a:t>успіху</a:t>
            </a:r>
            <a:r>
              <a:rPr lang="ru-RU" dirty="0" smtClean="0"/>
              <a:t> в </a:t>
            </a:r>
            <a:r>
              <a:rPr lang="ru-RU" dirty="0" err="1" smtClean="0"/>
              <a:t>особистому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, на </a:t>
            </a:r>
            <a:r>
              <a:rPr lang="ru-RU" dirty="0" err="1" smtClean="0"/>
              <a:t>роботі</a:t>
            </a:r>
            <a:r>
              <a:rPr lang="ru-RU" dirty="0" smtClean="0"/>
              <a:t>, в </a:t>
            </a:r>
            <a:r>
              <a:rPr lang="ru-RU" dirty="0" err="1" smtClean="0"/>
              <a:t>навчанні</a:t>
            </a:r>
            <a:r>
              <a:rPr lang="ru-RU" dirty="0" smtClean="0"/>
              <a:t>, в </a:t>
            </a:r>
            <a:r>
              <a:rPr lang="ru-RU" dirty="0" err="1" smtClean="0"/>
              <a:t>бізнесі</a:t>
            </a:r>
            <a:r>
              <a:rPr lang="ru-RU" dirty="0" smtClean="0"/>
              <a:t>.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внутрішньо</a:t>
            </a:r>
            <a:r>
              <a:rPr lang="ru-RU" dirty="0" smtClean="0"/>
              <a:t> </a:t>
            </a:r>
            <a:r>
              <a:rPr lang="ru-RU" dirty="0" err="1" smtClean="0"/>
              <a:t>погоджена</a:t>
            </a:r>
            <a:r>
              <a:rPr lang="ru-RU" dirty="0" smtClean="0"/>
              <a:t>, </a:t>
            </a:r>
            <a:r>
              <a:rPr lang="ru-RU" dirty="0" err="1" smtClean="0"/>
              <a:t>стійка</a:t>
            </a:r>
            <a:r>
              <a:rPr lang="ru-RU" dirty="0" smtClean="0"/>
              <a:t> в </a:t>
            </a:r>
            <a:r>
              <a:rPr lang="ru-RU" dirty="0" err="1" smtClean="0"/>
              <a:t>поведінці</a:t>
            </a:r>
            <a:r>
              <a:rPr lang="ru-RU" dirty="0" smtClean="0"/>
              <a:t>, </a:t>
            </a:r>
            <a:r>
              <a:rPr lang="ru-RU" dirty="0" err="1" smtClean="0"/>
              <a:t>розвинута</a:t>
            </a:r>
            <a:r>
              <a:rPr lang="ru-RU" dirty="0" smtClean="0"/>
              <a:t>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успішною</a:t>
            </a:r>
            <a:r>
              <a:rPr lang="ru-RU" dirty="0" smtClean="0"/>
              <a:t> у </a:t>
            </a:r>
            <a:r>
              <a:rPr lang="ru-RU" dirty="0" err="1" smtClean="0"/>
              <a:t>всіх</a:t>
            </a:r>
            <a:r>
              <a:rPr lang="ru-RU" dirty="0" smtClean="0"/>
              <a:t> сферах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Вона не сварить себе, </a:t>
            </a:r>
            <a:r>
              <a:rPr lang="ru-RU" dirty="0" err="1" smtClean="0"/>
              <a:t>навіть</a:t>
            </a:r>
            <a:r>
              <a:rPr lang="ru-RU" dirty="0" smtClean="0"/>
              <a:t> коли в </a:t>
            </a:r>
            <a:r>
              <a:rPr lang="ru-RU" dirty="0" err="1" smtClean="0"/>
              <a:t>чомусь</a:t>
            </a:r>
            <a:r>
              <a:rPr lang="ru-RU" dirty="0" smtClean="0"/>
              <a:t> </a:t>
            </a:r>
            <a:r>
              <a:rPr lang="ru-RU" dirty="0" err="1" smtClean="0"/>
              <a:t>програє</a:t>
            </a:r>
            <a:r>
              <a:rPr lang="ru-RU" dirty="0" smtClean="0"/>
              <a:t>, </a:t>
            </a:r>
            <a:r>
              <a:rPr lang="ru-RU" dirty="0" err="1" smtClean="0"/>
              <a:t>зазнає</a:t>
            </a:r>
            <a:r>
              <a:rPr lang="ru-RU" dirty="0" smtClean="0"/>
              <a:t> </a:t>
            </a:r>
            <a:r>
              <a:rPr lang="ru-RU" dirty="0" err="1" smtClean="0"/>
              <a:t>невдач</a:t>
            </a:r>
            <a:r>
              <a:rPr lang="ru-RU" dirty="0" smtClean="0"/>
              <a:t>, а </a:t>
            </a:r>
            <a:r>
              <a:rPr lang="ru-RU" dirty="0" err="1" smtClean="0"/>
              <a:t>аналізує</a:t>
            </a:r>
            <a:r>
              <a:rPr lang="ru-RU" dirty="0" smtClean="0"/>
              <a:t>, </a:t>
            </a:r>
            <a:r>
              <a:rPr lang="ru-RU" dirty="0" err="1" smtClean="0"/>
              <a:t>шукає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 і </a:t>
            </a:r>
            <a:r>
              <a:rPr lang="ru-RU" dirty="0" err="1" smtClean="0"/>
              <a:t>прорахунки</a:t>
            </a:r>
            <a:r>
              <a:rPr lang="ru-RU" dirty="0" smtClean="0"/>
              <a:t>. Таким чином, у </a:t>
            </a:r>
            <a:r>
              <a:rPr lang="ru-RU" dirty="0" err="1" smtClean="0"/>
              <a:t>подальших</a:t>
            </a:r>
            <a:r>
              <a:rPr lang="ru-RU" dirty="0" smtClean="0"/>
              <a:t> </a:t>
            </a:r>
            <a:r>
              <a:rPr lang="ru-RU" dirty="0" err="1" smtClean="0"/>
              <a:t>діях</a:t>
            </a:r>
            <a:r>
              <a:rPr lang="ru-RU" dirty="0" smtClean="0"/>
              <a:t> </a:t>
            </a:r>
            <a:r>
              <a:rPr lang="ru-RU" dirty="0" err="1" smtClean="0"/>
              <a:t>успіхи</a:t>
            </a:r>
            <a:r>
              <a:rPr lang="ru-RU" dirty="0" smtClean="0"/>
              <a:t> </a:t>
            </a:r>
            <a:r>
              <a:rPr lang="ru-RU" dirty="0" err="1" smtClean="0"/>
              <a:t>закріплюються</a:t>
            </a:r>
            <a:r>
              <a:rPr lang="ru-RU" dirty="0" smtClean="0"/>
              <a:t>, а </a:t>
            </a:r>
            <a:r>
              <a:rPr lang="ru-RU" dirty="0" err="1" smtClean="0"/>
              <a:t>невдачі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коригуючі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. </a:t>
            </a:r>
            <a:r>
              <a:rPr lang="ru-RU" dirty="0" err="1" smtClean="0"/>
              <a:t>Посилюється</a:t>
            </a:r>
            <a:r>
              <a:rPr lang="ru-RU" dirty="0" smtClean="0"/>
              <a:t> </a:t>
            </a:r>
            <a:r>
              <a:rPr lang="ru-RU" dirty="0" err="1" smtClean="0"/>
              <a:t>координація</a:t>
            </a:r>
            <a:r>
              <a:rPr lang="ru-RU" dirty="0" smtClean="0"/>
              <a:t> "Я",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особистісне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endParaRPr lang="ru-RU" dirty="0" smtClean="0"/>
          </a:p>
          <a:p>
            <a:pPr marL="342900" indent="-342900">
              <a:buAutoNum type="arabicPeriod" startAt="3"/>
            </a:pPr>
            <a:r>
              <a:rPr lang="ru-RU" b="1" dirty="0" smtClean="0"/>
              <a:t>Модель </a:t>
            </a:r>
            <a:r>
              <a:rPr lang="ru-RU" b="1" dirty="0" err="1" smtClean="0"/>
              <a:t>Майєрс-Бріггс</a:t>
            </a:r>
            <a:r>
              <a:rPr lang="ru-RU" b="1" dirty="0" smtClean="0"/>
              <a:t>. </a:t>
            </a:r>
            <a:r>
              <a:rPr lang="ru-RU" b="1" dirty="0" err="1" smtClean="0"/>
              <a:t>Комбінування</a:t>
            </a:r>
            <a:r>
              <a:rPr lang="ru-RU" b="1" dirty="0" smtClean="0"/>
              <a:t> </a:t>
            </a:r>
            <a:r>
              <a:rPr lang="ru-RU" b="1" dirty="0" err="1" smtClean="0"/>
              <a:t>типів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і </a:t>
            </a:r>
            <a:r>
              <a:rPr lang="ru-RU" b="1" dirty="0" err="1" smtClean="0"/>
              <a:t>особливості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поведінкових</a:t>
            </a:r>
            <a:r>
              <a:rPr lang="ru-RU" b="1" dirty="0" smtClean="0"/>
              <a:t> </a:t>
            </a:r>
            <a:r>
              <a:rPr lang="ru-RU" b="1" dirty="0" err="1" smtClean="0"/>
              <a:t>реакцій</a:t>
            </a:r>
            <a:r>
              <a:rPr lang="ru-RU" b="1" dirty="0" smtClean="0"/>
              <a:t>. 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типу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та </a:t>
            </a:r>
            <a:r>
              <a:rPr lang="ru-RU" b="1" dirty="0" err="1" smtClean="0"/>
              <a:t>моделювання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</a:t>
            </a:r>
            <a:r>
              <a:rPr lang="ru-RU" b="1" dirty="0" smtClean="0"/>
              <a:t> </a:t>
            </a:r>
            <a:r>
              <a:rPr lang="ru-RU" b="1" dirty="0" err="1" smtClean="0"/>
              <a:t>індивідуальної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поведінки</a:t>
            </a:r>
            <a:r>
              <a:rPr lang="ru-RU" b="1" dirty="0" smtClean="0"/>
              <a:t>. </a:t>
            </a:r>
            <a:r>
              <a:rPr lang="ru-RU" b="1" dirty="0" err="1" smtClean="0"/>
              <a:t>Психогеометрична</a:t>
            </a:r>
            <a:r>
              <a:rPr lang="ru-RU" b="1" dirty="0" smtClean="0"/>
              <a:t> </a:t>
            </a:r>
            <a:r>
              <a:rPr lang="ru-RU" b="1" dirty="0" err="1" smtClean="0"/>
              <a:t>концепція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.</a:t>
            </a:r>
          </a:p>
          <a:p>
            <a:r>
              <a:rPr lang="ru-RU" dirty="0" err="1" smtClean="0"/>
              <a:t>Катаріна</a:t>
            </a:r>
            <a:r>
              <a:rPr lang="ru-RU" dirty="0" smtClean="0"/>
              <a:t> </a:t>
            </a:r>
            <a:r>
              <a:rPr lang="ru-RU" dirty="0" err="1" smtClean="0"/>
              <a:t>Бріггс</a:t>
            </a:r>
            <a:r>
              <a:rPr lang="ru-RU" dirty="0" smtClean="0"/>
              <a:t> і </a:t>
            </a:r>
            <a:r>
              <a:rPr lang="ru-RU" dirty="0" err="1" smtClean="0"/>
              <a:t>її</a:t>
            </a:r>
            <a:r>
              <a:rPr lang="ru-RU" dirty="0" smtClean="0"/>
              <a:t> дочка </a:t>
            </a:r>
            <a:r>
              <a:rPr lang="ru-RU" dirty="0" err="1" smtClean="0"/>
              <a:t>Ізабель</a:t>
            </a:r>
            <a:r>
              <a:rPr lang="ru-RU" dirty="0" smtClean="0"/>
              <a:t> </a:t>
            </a:r>
            <a:r>
              <a:rPr lang="ru-RU" dirty="0" err="1" smtClean="0"/>
              <a:t>Майєрс-Бріггс</a:t>
            </a:r>
            <a:r>
              <a:rPr lang="ru-RU" dirty="0" smtClean="0"/>
              <a:t>. В </a:t>
            </a:r>
            <a:r>
              <a:rPr lang="ru-RU" dirty="0" err="1" smtClean="0"/>
              <a:t>її</a:t>
            </a:r>
            <a:r>
              <a:rPr lang="ru-RU" dirty="0" smtClean="0"/>
              <a:t> основу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покладені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швейцарського</a:t>
            </a:r>
            <a:r>
              <a:rPr lang="ru-RU" dirty="0" smtClean="0"/>
              <a:t> </a:t>
            </a:r>
            <a:r>
              <a:rPr lang="ru-RU" dirty="0" err="1" smtClean="0"/>
              <a:t>психіатра</a:t>
            </a:r>
            <a:r>
              <a:rPr lang="ru-RU" dirty="0" smtClean="0"/>
              <a:t> Карла Г устава Юнга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типології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шкали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	Шкала </a:t>
            </a:r>
            <a:r>
              <a:rPr lang="en-US" dirty="0" smtClean="0"/>
              <a:t>E - I -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звідки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- </a:t>
            </a:r>
            <a:r>
              <a:rPr lang="ru-RU" dirty="0" err="1" smtClean="0"/>
              <a:t>ззовні</a:t>
            </a:r>
            <a:r>
              <a:rPr lang="ru-RU" dirty="0" smtClean="0"/>
              <a:t> (</a:t>
            </a:r>
            <a:r>
              <a:rPr lang="en-US" dirty="0" smtClean="0"/>
              <a:t>Extraversion, </a:t>
            </a:r>
            <a:r>
              <a:rPr lang="ru-RU" dirty="0" err="1" smtClean="0"/>
              <a:t>екстраверсія</a:t>
            </a:r>
            <a:r>
              <a:rPr lang="ru-RU" dirty="0" smtClean="0"/>
              <a:t>)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себе (</a:t>
            </a:r>
            <a:r>
              <a:rPr lang="en-US" dirty="0" smtClean="0"/>
              <a:t>Introversion, </a:t>
            </a:r>
            <a:r>
              <a:rPr lang="ru-RU" dirty="0" err="1" smtClean="0"/>
              <a:t>інтроверсія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2.	Шкала </a:t>
            </a:r>
            <a:r>
              <a:rPr lang="en-US" dirty="0" smtClean="0"/>
              <a:t>S - N - </a:t>
            </a:r>
            <a:r>
              <a:rPr lang="ru-RU" dirty="0" err="1" smtClean="0"/>
              <a:t>визначає</a:t>
            </a:r>
            <a:r>
              <a:rPr lang="ru-RU" dirty="0" smtClean="0"/>
              <a:t> як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збирає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оточуючий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 - прямо і </a:t>
            </a:r>
            <a:r>
              <a:rPr lang="ru-RU" dirty="0" err="1" smtClean="0"/>
              <a:t>послідовно</a:t>
            </a:r>
            <a:r>
              <a:rPr lang="ru-RU" dirty="0" smtClean="0"/>
              <a:t>, </a:t>
            </a:r>
            <a:r>
              <a:rPr lang="ru-RU" dirty="0" err="1" smtClean="0"/>
              <a:t>орієнтується</a:t>
            </a:r>
            <a:r>
              <a:rPr lang="ru-RU" dirty="0" smtClean="0"/>
              <a:t> на </a:t>
            </a:r>
            <a:r>
              <a:rPr lang="ru-RU" dirty="0" err="1" smtClean="0"/>
              <a:t>конкретну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(</a:t>
            </a:r>
            <a:r>
              <a:rPr lang="en-US" dirty="0" smtClean="0"/>
              <a:t>Sensing, </a:t>
            </a:r>
            <a:r>
              <a:rPr lang="ru-RU" dirty="0" err="1" smtClean="0"/>
              <a:t>сенсорика</a:t>
            </a:r>
            <a:r>
              <a:rPr lang="ru-RU" dirty="0" smtClean="0"/>
              <a:t>) </a:t>
            </a:r>
            <a:r>
              <a:rPr lang="ru-RU" dirty="0" err="1" smtClean="0"/>
              <a:t>чи</a:t>
            </a:r>
            <a:r>
              <a:rPr lang="ru-RU" dirty="0" smtClean="0"/>
              <a:t> образно і спонтанно, </a:t>
            </a:r>
            <a:r>
              <a:rPr lang="ru-RU" dirty="0" err="1" smtClean="0"/>
              <a:t>орієнтується</a:t>
            </a:r>
            <a:r>
              <a:rPr lang="ru-RU" dirty="0" smtClean="0"/>
              <a:t> на </a:t>
            </a:r>
            <a:r>
              <a:rPr lang="ru-RU" dirty="0" err="1" smtClean="0"/>
              <a:t>загальну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(</a:t>
            </a:r>
            <a:r>
              <a:rPr lang="en-US" dirty="0" err="1" smtClean="0"/>
              <a:t>iNtuition</a:t>
            </a:r>
            <a:r>
              <a:rPr lang="en-US" dirty="0" smtClean="0"/>
              <a:t>, </a:t>
            </a:r>
            <a:r>
              <a:rPr lang="ru-RU" dirty="0" err="1" smtClean="0"/>
              <a:t>інтуїція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3.	Шкала </a:t>
            </a:r>
            <a:r>
              <a:rPr lang="en-US" dirty="0" smtClean="0"/>
              <a:t>T-F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- </a:t>
            </a:r>
            <a:r>
              <a:rPr lang="ru-RU" dirty="0" err="1" smtClean="0"/>
              <a:t>об’єктивне</a:t>
            </a:r>
            <a:r>
              <a:rPr lang="ru-RU" dirty="0" smtClean="0"/>
              <a:t>, </a:t>
            </a:r>
            <a:r>
              <a:rPr lang="ru-RU" dirty="0" err="1" smtClean="0"/>
              <a:t>раціональне</a:t>
            </a:r>
            <a:r>
              <a:rPr lang="ru-RU" dirty="0" smtClean="0"/>
              <a:t> </a:t>
            </a:r>
            <a:r>
              <a:rPr lang="ru-RU" dirty="0" err="1" smtClean="0"/>
              <a:t>зважування</a:t>
            </a:r>
            <a:r>
              <a:rPr lang="ru-RU" dirty="0" smtClean="0"/>
              <a:t> альтернатив </a:t>
            </a:r>
            <a:r>
              <a:rPr lang="en-US" dirty="0" smtClean="0"/>
              <a:t>T (Thinking, </a:t>
            </a:r>
            <a:r>
              <a:rPr lang="ru-RU" dirty="0" err="1" smtClean="0"/>
              <a:t>мислення</a:t>
            </a:r>
            <a:r>
              <a:rPr lang="ru-RU" dirty="0" smtClean="0"/>
              <a:t>)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суб’єктивне</a:t>
            </a:r>
            <a:r>
              <a:rPr lang="ru-RU" dirty="0" smtClean="0"/>
              <a:t>, </a:t>
            </a:r>
            <a:r>
              <a:rPr lang="ru-RU" dirty="0" err="1" smtClean="0"/>
              <a:t>таке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емоціях</a:t>
            </a:r>
            <a:r>
              <a:rPr lang="ru-RU" dirty="0" smtClean="0"/>
              <a:t> </a:t>
            </a:r>
            <a:r>
              <a:rPr lang="en-US" dirty="0" smtClean="0"/>
              <a:t>F (Feeling, </a:t>
            </a:r>
            <a:r>
              <a:rPr lang="ru-RU" dirty="0" err="1" smtClean="0"/>
              <a:t>почуття</a:t>
            </a:r>
            <a:r>
              <a:rPr lang="ru-RU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082362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3798</Words>
  <Application>Microsoft Office PowerPoint</Application>
  <PresentationFormat>Широкоэкранный</PresentationFormat>
  <Paragraphs>149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Управління поведінкою індивіда</vt:lpstr>
      <vt:lpstr>Презентация PowerPoint</vt:lpstr>
      <vt:lpstr>Презентация PowerPoint</vt:lpstr>
      <vt:lpstr>Структура соціальної ролі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Психологічні категорії типу особистості (за С. Деллінгер)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поведінкою індивіда</dc:title>
  <dc:creator>Valeria Tymoshyk</dc:creator>
  <cp:lastModifiedBy>Valeria Tymoshyk</cp:lastModifiedBy>
  <cp:revision>8</cp:revision>
  <dcterms:created xsi:type="dcterms:W3CDTF">2024-09-28T07:39:45Z</dcterms:created>
  <dcterms:modified xsi:type="dcterms:W3CDTF">2024-09-28T12:04:06Z</dcterms:modified>
</cp:coreProperties>
</file>