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ru-RU" b="1" dirty="0" err="1"/>
              <a:t>Організаційно-економічні</a:t>
            </a:r>
            <a:r>
              <a:rPr lang="ru-RU" b="1" dirty="0"/>
              <a:t> </a:t>
            </a:r>
            <a:r>
              <a:rPr lang="ru-RU" b="1" dirty="0" err="1"/>
              <a:t>механізми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раціональним</a:t>
            </a:r>
            <a:r>
              <a:rPr lang="ru-RU" b="1" dirty="0"/>
              <a:t> </a:t>
            </a:r>
            <a:r>
              <a:rPr lang="ru-RU" b="1" dirty="0" err="1"/>
              <a:t>природокористуванням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467545" y="476672"/>
            <a:ext cx="8136904" cy="564949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uk-UA" sz="3200" dirty="0"/>
              <a:t>Курс  </a:t>
            </a:r>
            <a:r>
              <a:rPr lang="uk-UA" sz="3200" dirty="0" smtClean="0"/>
              <a:t>“</a:t>
            </a:r>
            <a:r>
              <a:rPr lang="ru-RU" sz="3200" b="1" dirty="0" err="1"/>
              <a:t>Організаційно-економічні</a:t>
            </a:r>
            <a:r>
              <a:rPr lang="ru-RU" sz="3200" b="1" dirty="0"/>
              <a:t> </a:t>
            </a:r>
            <a:r>
              <a:rPr lang="ru-RU" sz="3200" b="1" dirty="0" err="1"/>
              <a:t>механізми</a:t>
            </a:r>
            <a:r>
              <a:rPr lang="ru-RU" sz="3200" b="1" dirty="0"/>
              <a:t> </a:t>
            </a:r>
            <a:r>
              <a:rPr lang="ru-RU" sz="3200" b="1" dirty="0" err="1"/>
              <a:t>управління</a:t>
            </a:r>
            <a:r>
              <a:rPr lang="ru-RU" sz="3200" b="1" dirty="0"/>
              <a:t> </a:t>
            </a:r>
            <a:r>
              <a:rPr lang="ru-RU" sz="3200" b="1" dirty="0" err="1"/>
              <a:t>раціональним</a:t>
            </a:r>
            <a:r>
              <a:rPr lang="ru-RU" sz="3200" b="1" dirty="0"/>
              <a:t> </a:t>
            </a:r>
            <a:r>
              <a:rPr lang="ru-RU" sz="3200" b="1" dirty="0" err="1" smtClean="0"/>
              <a:t>природокористуванням</a:t>
            </a:r>
            <a:r>
              <a:rPr lang="uk-UA" sz="3200" dirty="0" smtClean="0"/>
              <a:t>” </a:t>
            </a:r>
            <a:r>
              <a:rPr lang="uk-UA" sz="3200" dirty="0"/>
              <a:t>– це професійно орієнтована дисципліна, яка є підґрунтям для формування системи теоретичних знань і професійних навичок майбутніх фахівців</a:t>
            </a:r>
            <a:r>
              <a:rPr lang="uk-UA" sz="3200" dirty="0" smtClean="0"/>
              <a:t>. </a:t>
            </a:r>
            <a:r>
              <a:rPr lang="ru-RU" sz="3200" dirty="0" err="1"/>
              <a:t>Високий</a:t>
            </a:r>
            <a:r>
              <a:rPr lang="ru-RU" sz="3200" dirty="0"/>
              <a:t> </a:t>
            </a:r>
            <a:r>
              <a:rPr lang="ru-RU" sz="3200" dirty="0" err="1"/>
              <a:t>рівень</a:t>
            </a:r>
            <a:r>
              <a:rPr lang="ru-RU" sz="3200" dirty="0"/>
              <a:t> </a:t>
            </a:r>
            <a:r>
              <a:rPr lang="ru-RU" sz="3200" dirty="0" err="1"/>
              <a:t>концентрації</a:t>
            </a:r>
            <a:r>
              <a:rPr lang="ru-RU" sz="3200" dirty="0"/>
              <a:t> </a:t>
            </a:r>
            <a:r>
              <a:rPr lang="ru-RU" sz="3200" dirty="0" err="1"/>
              <a:t>промисловості</a:t>
            </a:r>
            <a:r>
              <a:rPr lang="ru-RU" sz="3200" dirty="0"/>
              <a:t> в </a:t>
            </a:r>
            <a:r>
              <a:rPr lang="ru-RU" sz="3200" dirty="0" err="1"/>
              <a:t>багатьох</a:t>
            </a:r>
            <a:r>
              <a:rPr lang="ru-RU" sz="3200" dirty="0"/>
              <a:t> </a:t>
            </a:r>
            <a:r>
              <a:rPr lang="ru-RU" sz="3200" dirty="0" err="1"/>
              <a:t>регіонах</a:t>
            </a:r>
            <a:r>
              <a:rPr lang="ru-RU" sz="3200" dirty="0"/>
              <a:t> </a:t>
            </a:r>
            <a:r>
              <a:rPr lang="ru-RU" sz="3200" dirty="0" err="1"/>
              <a:t>світу</a:t>
            </a:r>
            <a:r>
              <a:rPr lang="ru-RU" sz="3200" dirty="0"/>
              <a:t> та </a:t>
            </a:r>
            <a:r>
              <a:rPr lang="ru-RU" sz="3200" dirty="0" err="1"/>
              <a:t>інтенсифікація</a:t>
            </a:r>
            <a:r>
              <a:rPr lang="ru-RU" sz="3200" dirty="0"/>
              <a:t> </a:t>
            </a:r>
            <a:r>
              <a:rPr lang="ru-RU" sz="3200" dirty="0" err="1"/>
              <a:t>сільськогосподарського</a:t>
            </a:r>
            <a:r>
              <a:rPr lang="ru-RU" sz="3200" dirty="0"/>
              <a:t> </a:t>
            </a:r>
            <a:r>
              <a:rPr lang="ru-RU" sz="3200" dirty="0" err="1"/>
              <a:t>виробництва</a:t>
            </a:r>
            <a:r>
              <a:rPr lang="ru-RU" sz="3200" dirty="0"/>
              <a:t> привели до </a:t>
            </a:r>
            <a:r>
              <a:rPr lang="ru-RU" sz="3200" dirty="0" err="1"/>
              <a:t>надмірних</a:t>
            </a:r>
            <a:r>
              <a:rPr lang="ru-RU" sz="3200" dirty="0"/>
              <a:t> </a:t>
            </a:r>
            <a:r>
              <a:rPr lang="ru-RU" sz="3200" dirty="0" err="1"/>
              <a:t>технологічних</a:t>
            </a:r>
            <a:r>
              <a:rPr lang="ru-RU" sz="3200" dirty="0"/>
              <a:t> </a:t>
            </a:r>
            <a:r>
              <a:rPr lang="ru-RU" sz="3200" dirty="0" err="1"/>
              <a:t>навантажень</a:t>
            </a:r>
            <a:r>
              <a:rPr lang="ru-RU" sz="3200" dirty="0"/>
              <a:t> на </a:t>
            </a:r>
            <a:r>
              <a:rPr lang="ru-RU" sz="3200" dirty="0" err="1"/>
              <a:t>природні</a:t>
            </a:r>
            <a:r>
              <a:rPr lang="ru-RU" sz="3200" dirty="0"/>
              <a:t> </a:t>
            </a:r>
            <a:r>
              <a:rPr lang="ru-RU" sz="3200" dirty="0" err="1" smtClean="0"/>
              <a:t>ресурси</a:t>
            </a:r>
            <a:r>
              <a:rPr lang="ru-RU" sz="3200" dirty="0"/>
              <a:t>. У </a:t>
            </a:r>
            <a:r>
              <a:rPr lang="ru-RU" sz="3200" dirty="0" err="1"/>
              <a:t>зв’язку</a:t>
            </a:r>
            <a:r>
              <a:rPr lang="ru-RU" sz="3200" dirty="0"/>
              <a:t> з </a:t>
            </a:r>
            <a:r>
              <a:rPr lang="ru-RU" sz="3200" dirty="0" err="1"/>
              <a:t>тим</a:t>
            </a:r>
            <a:r>
              <a:rPr lang="ru-RU" sz="3200" dirty="0"/>
              <a:t> у </a:t>
            </a:r>
            <a:r>
              <a:rPr lang="ru-RU" sz="3200" dirty="0" err="1"/>
              <a:t>світі</a:t>
            </a:r>
            <a:r>
              <a:rPr lang="ru-RU" sz="3200" dirty="0"/>
              <a:t> </a:t>
            </a:r>
            <a:r>
              <a:rPr lang="ru-RU" sz="3200" dirty="0" err="1"/>
              <a:t>значна</a:t>
            </a:r>
            <a:r>
              <a:rPr lang="ru-RU" sz="3200" dirty="0"/>
              <a:t> </a:t>
            </a:r>
            <a:r>
              <a:rPr lang="ru-RU" sz="3200" dirty="0" err="1"/>
              <a:t>увага</a:t>
            </a:r>
            <a:r>
              <a:rPr lang="ru-RU" sz="3200" dirty="0"/>
              <a:t> </a:t>
            </a:r>
            <a:r>
              <a:rPr lang="ru-RU" sz="3200" dirty="0" err="1"/>
              <a:t>приділяється</a:t>
            </a:r>
            <a:r>
              <a:rPr lang="ru-RU" sz="3200" dirty="0"/>
              <a:t> </a:t>
            </a:r>
            <a:r>
              <a:rPr lang="ru-RU" sz="3200" dirty="0" err="1"/>
              <a:t>охороні</a:t>
            </a:r>
            <a:r>
              <a:rPr lang="ru-RU" sz="3200" dirty="0"/>
              <a:t> </a:t>
            </a:r>
            <a:r>
              <a:rPr lang="ru-RU" sz="3200" dirty="0" err="1"/>
              <a:t>довкілля</a:t>
            </a:r>
            <a:r>
              <a:rPr lang="ru-RU" sz="3200" dirty="0"/>
              <a:t> й </a:t>
            </a:r>
            <a:r>
              <a:rPr lang="ru-RU" sz="3200" dirty="0" err="1"/>
              <a:t>удосконаленню</a:t>
            </a:r>
            <a:r>
              <a:rPr lang="ru-RU" sz="3200" dirty="0"/>
              <a:t> </a:t>
            </a:r>
            <a:r>
              <a:rPr lang="ru-RU" sz="3200" dirty="0" err="1"/>
              <a:t>механізмів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 </a:t>
            </a:r>
            <a:r>
              <a:rPr lang="ru-RU" sz="3200" dirty="0" err="1"/>
              <a:t>природокористуванням</a:t>
            </a:r>
            <a:r>
              <a:rPr lang="ru-RU" sz="3200" dirty="0"/>
              <a:t> і </a:t>
            </a:r>
            <a:r>
              <a:rPr lang="ru-RU" sz="3200" dirty="0" err="1"/>
              <a:t>екологічною</a:t>
            </a:r>
            <a:r>
              <a:rPr lang="ru-RU" sz="3200" dirty="0"/>
              <a:t> </a:t>
            </a:r>
            <a:r>
              <a:rPr lang="ru-RU" sz="3200" dirty="0" err="1"/>
              <a:t>безпекою</a:t>
            </a:r>
            <a:r>
              <a:rPr lang="uk-UA" sz="3200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Мета вивчення навчального курсу</a:t>
            </a:r>
            <a:endParaRPr lang="uk-UA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600" dirty="0" err="1"/>
              <a:t>А</a:t>
            </a:r>
            <a:r>
              <a:rPr lang="ru-RU" sz="3600" dirty="0" err="1" smtClean="0"/>
              <a:t>наліз</a:t>
            </a:r>
            <a:r>
              <a:rPr lang="ru-RU" sz="3600" dirty="0" smtClean="0"/>
              <a:t> </a:t>
            </a:r>
            <a:r>
              <a:rPr lang="ru-RU" sz="3600" dirty="0" err="1"/>
              <a:t>основних</a:t>
            </a:r>
            <a:r>
              <a:rPr lang="ru-RU" sz="3600" dirty="0"/>
              <a:t> </a:t>
            </a:r>
            <a:r>
              <a:rPr lang="ru-RU" sz="3600" dirty="0" err="1"/>
              <a:t>складових</a:t>
            </a:r>
            <a:r>
              <a:rPr lang="ru-RU" sz="3600" dirty="0"/>
              <a:t> </a:t>
            </a:r>
            <a:r>
              <a:rPr lang="ru-RU" sz="3600" dirty="0" err="1"/>
              <a:t>управління</a:t>
            </a:r>
            <a:r>
              <a:rPr lang="ru-RU" sz="3600" dirty="0"/>
              <a:t> </a:t>
            </a:r>
            <a:r>
              <a:rPr lang="ru-RU" sz="3600" dirty="0" err="1"/>
              <a:t>процесами</a:t>
            </a:r>
            <a:r>
              <a:rPr lang="ru-RU" sz="3600" dirty="0"/>
              <a:t> </a:t>
            </a:r>
            <a:r>
              <a:rPr lang="ru-RU" sz="3600" dirty="0" err="1"/>
              <a:t>використання</a:t>
            </a:r>
            <a:r>
              <a:rPr lang="ru-RU" sz="3600" dirty="0"/>
              <a:t> </a:t>
            </a:r>
            <a:r>
              <a:rPr lang="ru-RU" sz="3600" dirty="0" err="1"/>
              <a:t>природних</a:t>
            </a:r>
            <a:r>
              <a:rPr lang="ru-RU" sz="3600" dirty="0"/>
              <a:t> </a:t>
            </a:r>
            <a:r>
              <a:rPr lang="ru-RU" sz="3600" dirty="0" err="1"/>
              <a:t>ресурсів</a:t>
            </a:r>
            <a:r>
              <a:rPr lang="ru-RU" sz="3600" dirty="0"/>
              <a:t>. </a:t>
            </a:r>
            <a:r>
              <a:rPr lang="ru-RU" sz="3600" dirty="0" err="1" smtClean="0"/>
              <a:t>Реалізація</a:t>
            </a:r>
            <a:r>
              <a:rPr lang="ru-RU" sz="3600" dirty="0" smtClean="0"/>
              <a:t> </a:t>
            </a:r>
            <a:r>
              <a:rPr lang="ru-RU" sz="3600" dirty="0" err="1"/>
              <a:t>законодавства</a:t>
            </a:r>
            <a:r>
              <a:rPr lang="ru-RU" sz="3600" dirty="0"/>
              <a:t>, контроль за </a:t>
            </a:r>
            <a:r>
              <a:rPr lang="ru-RU" sz="3600" dirty="0" err="1"/>
              <a:t>додержанням</a:t>
            </a:r>
            <a:r>
              <a:rPr lang="ru-RU" sz="3600" dirty="0"/>
              <a:t> </a:t>
            </a:r>
            <a:r>
              <a:rPr lang="ru-RU" sz="3600" dirty="0" err="1"/>
              <a:t>вимог</a:t>
            </a:r>
            <a:r>
              <a:rPr lang="ru-RU" sz="3600" dirty="0"/>
              <a:t> </a:t>
            </a:r>
            <a:r>
              <a:rPr lang="ru-RU" sz="3600" dirty="0" err="1"/>
              <a:t>екологічної</a:t>
            </a:r>
            <a:r>
              <a:rPr lang="ru-RU" sz="3600" dirty="0"/>
              <a:t> </a:t>
            </a:r>
            <a:r>
              <a:rPr lang="ru-RU" sz="3600" dirty="0" err="1"/>
              <a:t>безпеки</a:t>
            </a:r>
            <a:r>
              <a:rPr lang="ru-RU" sz="3600" dirty="0"/>
              <a:t> та </a:t>
            </a:r>
            <a:r>
              <a:rPr lang="ru-RU" sz="3600" dirty="0" err="1"/>
              <a:t>забезпечення</a:t>
            </a:r>
            <a:r>
              <a:rPr lang="ru-RU" sz="3600" dirty="0"/>
              <a:t> </a:t>
            </a:r>
            <a:r>
              <a:rPr lang="ru-RU" sz="3600" dirty="0" err="1"/>
              <a:t>проведення</a:t>
            </a:r>
            <a:r>
              <a:rPr lang="ru-RU" sz="3600" dirty="0"/>
              <a:t> </a:t>
            </a:r>
            <a:r>
              <a:rPr lang="ru-RU" sz="3600" dirty="0" err="1"/>
              <a:t>ефективних</a:t>
            </a:r>
            <a:r>
              <a:rPr lang="ru-RU" sz="3600" dirty="0"/>
              <a:t> і </a:t>
            </a:r>
            <a:r>
              <a:rPr lang="ru-RU" sz="3600" dirty="0" err="1"/>
              <a:t>комплексних</a:t>
            </a:r>
            <a:r>
              <a:rPr lang="ru-RU" sz="3600" dirty="0"/>
              <a:t> </a:t>
            </a:r>
            <a:r>
              <a:rPr lang="ru-RU" sz="3600" dirty="0" err="1"/>
              <a:t>заходів</a:t>
            </a:r>
            <a:r>
              <a:rPr lang="ru-RU" sz="3600" dirty="0"/>
              <a:t> </a:t>
            </a:r>
            <a:r>
              <a:rPr lang="ru-RU" sz="3600" dirty="0" err="1"/>
              <a:t>щодо</a:t>
            </a:r>
            <a:r>
              <a:rPr lang="ru-RU" sz="3600" dirty="0"/>
              <a:t> </a:t>
            </a:r>
            <a:r>
              <a:rPr lang="ru-RU" sz="3600" dirty="0" err="1"/>
              <a:t>охорони</a:t>
            </a:r>
            <a:r>
              <a:rPr lang="ru-RU" sz="3600" dirty="0"/>
              <a:t> </a:t>
            </a:r>
            <a:r>
              <a:rPr lang="ru-RU" sz="3600" dirty="0" err="1"/>
              <a:t>довкілля</a:t>
            </a:r>
            <a:r>
              <a:rPr lang="ru-RU" sz="3600" dirty="0"/>
              <a:t> та </a:t>
            </a:r>
            <a:r>
              <a:rPr lang="ru-RU" sz="3600" dirty="0" err="1"/>
              <a:t>раціонального</a:t>
            </a:r>
            <a:r>
              <a:rPr lang="ru-RU" sz="3600" dirty="0"/>
              <a:t> </a:t>
            </a:r>
            <a:r>
              <a:rPr lang="ru-RU" sz="3600" dirty="0" err="1"/>
              <a:t>використання</a:t>
            </a:r>
            <a:r>
              <a:rPr lang="ru-RU" sz="3600" dirty="0"/>
              <a:t> </a:t>
            </a:r>
            <a:r>
              <a:rPr lang="ru-RU" sz="3600" dirty="0" err="1"/>
              <a:t>природних</a:t>
            </a:r>
            <a:r>
              <a:rPr lang="ru-RU" sz="3600" dirty="0"/>
              <a:t> </a:t>
            </a:r>
            <a:r>
              <a:rPr lang="ru-RU" sz="3600" dirty="0" err="1"/>
              <a:t>ресурсів</a:t>
            </a:r>
            <a:endParaRPr lang="uk-UA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Головними завданнями курсу є: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467545" y="1628800"/>
            <a:ext cx="8208912" cy="489654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-UA" dirty="0"/>
              <a:t>вивчення та засвоєння соціально-економічних принципів раціонального природокористування на регіональному та національному рівнях, адекватних ринковому механізму;</a:t>
            </a:r>
            <a:endParaRPr lang="ru-RU" dirty="0"/>
          </a:p>
          <a:p>
            <a:pPr lvl="0"/>
            <a:r>
              <a:rPr lang="uk-UA" dirty="0"/>
              <a:t>вивчення механізму управління процесами природокористування та охорони навколишнього середовища, особливостей використання адміністративних, правових, економічних та мотиваційних інструментів регулювання природокористування та ресурсозбереження;</a:t>
            </a:r>
            <a:endParaRPr lang="ru-RU" dirty="0"/>
          </a:p>
          <a:p>
            <a:pPr lvl="0"/>
            <a:r>
              <a:rPr lang="uk-UA" dirty="0"/>
              <a:t>вивчення теоретичних та методичних підходів до визначення ефективності природоохоронних заходів;</a:t>
            </a:r>
            <a:endParaRPr lang="ru-RU" dirty="0"/>
          </a:p>
          <a:p>
            <a:pPr lvl="0"/>
            <a:r>
              <a:rPr lang="uk-UA" dirty="0"/>
              <a:t>висвітлення загальних економічних, теоретичних і практичних проблем природокористування і реальних можливостей їх вирішення з використанням сучасного економічного інструментарію;</a:t>
            </a:r>
            <a:endParaRPr lang="ru-RU" dirty="0"/>
          </a:p>
          <a:p>
            <a:pPr lvl="0"/>
            <a:r>
              <a:rPr lang="uk-UA" dirty="0"/>
              <a:t>вивчення зарубіжного досвіду вирішення проблем природокористування та ресурсозбереження;</a:t>
            </a:r>
            <a:endParaRPr lang="ru-RU" dirty="0"/>
          </a:p>
          <a:p>
            <a:pPr lvl="0"/>
            <a:r>
              <a:rPr lang="uk-UA" dirty="0"/>
              <a:t>сприяння подоланню стереотипу технократичного мислення в питаннях охорони довкілля і формування сучасного екологічного світогляду з метою вироблення активної конструктивної позиції і почуття громадської відповідальності індивіду за екологічну безпеку теперішнього і майбутніх поколінь людей.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8853">
        <p14:switch dir="r"/>
      </p:transition>
    </mc:Choice>
    <mc:Fallback xmlns="">
      <p:transition spd="slow" advTm="188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Предметом</a:t>
            </a:r>
            <a:r>
              <a:rPr lang="uk-UA" dirty="0"/>
              <a:t> </a:t>
            </a:r>
            <a:r>
              <a:rPr lang="uk-UA" b="1" dirty="0"/>
              <a:t>дисципліни</a:t>
            </a:r>
            <a:r>
              <a:rPr lang="uk-UA" dirty="0"/>
              <a:t> 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3200" dirty="0" smtClean="0"/>
              <a:t>є </a:t>
            </a:r>
            <a:r>
              <a:rPr lang="ru-RU" sz="3200" dirty="0" err="1" smtClean="0"/>
              <a:t>м</a:t>
            </a:r>
            <a:r>
              <a:rPr lang="ru-RU" sz="3200" dirty="0" err="1" smtClean="0"/>
              <a:t>еханізм</a:t>
            </a:r>
            <a:r>
              <a:rPr lang="ru-RU" sz="3200" dirty="0" smtClean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 </a:t>
            </a:r>
            <a:r>
              <a:rPr lang="ru-RU" sz="3200" dirty="0" err="1"/>
              <a:t>природокористуванням</a:t>
            </a:r>
            <a:r>
              <a:rPr lang="uk-UA" sz="3200" dirty="0" smtClean="0"/>
              <a:t>. </a:t>
            </a:r>
            <a:endParaRPr lang="ru-RU" sz="3200" dirty="0"/>
          </a:p>
          <a:p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07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591">
        <p14:switch dir="r"/>
      </p:transition>
    </mc:Choice>
    <mc:Fallback xmlns="">
      <p:transition spd="slow" advTm="659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728192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Курс  </a:t>
            </a:r>
            <a:r>
              <a:rPr lang="uk-UA" b="1" dirty="0" smtClean="0">
                <a:solidFill>
                  <a:srgbClr val="FF0000"/>
                </a:solidFill>
              </a:rPr>
              <a:t>“</a:t>
            </a:r>
            <a:r>
              <a:rPr lang="ru-RU" b="1" dirty="0" err="1">
                <a:solidFill>
                  <a:srgbClr val="FF0000"/>
                </a:solidFill>
              </a:rPr>
              <a:t>Організаційно-економічні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механізми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управління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раціональним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природокористуванням</a:t>
            </a:r>
            <a:r>
              <a:rPr lang="uk-UA" b="1" dirty="0" smtClean="0">
                <a:solidFill>
                  <a:srgbClr val="FF0000"/>
                </a:solidFill>
              </a:rPr>
              <a:t>”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899592" y="2636912"/>
            <a:ext cx="7408333" cy="34506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3200" dirty="0"/>
              <a:t>складається з 2 </a:t>
            </a:r>
            <a:r>
              <a:rPr lang="uk-UA" sz="3200" dirty="0" smtClean="0"/>
              <a:t>змістових модулів: </a:t>
            </a:r>
          </a:p>
          <a:p>
            <a:pPr marL="0" indent="0" algn="ctr">
              <a:buNone/>
            </a:pPr>
            <a:r>
              <a:rPr lang="uk-UA" sz="3200" dirty="0" smtClean="0"/>
              <a:t>1. </a:t>
            </a:r>
            <a:r>
              <a:rPr lang="uk-UA" sz="3200" dirty="0" smtClean="0"/>
              <a:t>“</a:t>
            </a:r>
            <a:r>
              <a:rPr lang="ru-RU" sz="3200" dirty="0"/>
              <a:t>УПРАВЛІННЯ ПРОЦЕСАМИ ЕФЕКТИВНОГО ВИКОРИСТАННЯ ПРИРОДНИХ РЕСУРСІВ</a:t>
            </a:r>
            <a:r>
              <a:rPr lang="uk-UA" sz="3200" dirty="0" smtClean="0"/>
              <a:t>”, </a:t>
            </a:r>
            <a:endParaRPr lang="uk-UA" sz="3200" dirty="0"/>
          </a:p>
          <a:p>
            <a:pPr marL="0" indent="0" algn="ctr">
              <a:buNone/>
            </a:pPr>
            <a:r>
              <a:rPr lang="uk-UA" sz="3200" dirty="0" smtClean="0"/>
              <a:t>2. “</a:t>
            </a:r>
            <a:r>
              <a:rPr lang="ru-RU" sz="3200" dirty="0" err="1"/>
              <a:t>Економічний</a:t>
            </a:r>
            <a:r>
              <a:rPr lang="ru-RU" sz="3200" dirty="0"/>
              <a:t> </a:t>
            </a:r>
            <a:r>
              <a:rPr lang="ru-RU" sz="3200" dirty="0" err="1"/>
              <a:t>механізм</a:t>
            </a:r>
            <a:r>
              <a:rPr lang="ru-RU" sz="3200" dirty="0"/>
              <a:t> </a:t>
            </a:r>
            <a:r>
              <a:rPr lang="ru-RU" sz="3200" dirty="0" err="1"/>
              <a:t>охорони</a:t>
            </a:r>
            <a:r>
              <a:rPr lang="ru-RU" sz="3200" dirty="0"/>
              <a:t> і </a:t>
            </a:r>
            <a:r>
              <a:rPr lang="ru-RU" sz="3200" dirty="0" err="1"/>
              <a:t>раціонального</a:t>
            </a:r>
            <a:r>
              <a:rPr lang="ru-RU" sz="3200" dirty="0"/>
              <a:t> </a:t>
            </a:r>
            <a:r>
              <a:rPr lang="ru-RU" sz="3200" dirty="0" err="1"/>
              <a:t>використання</a:t>
            </a:r>
            <a:r>
              <a:rPr lang="ru-RU" sz="3200" dirty="0"/>
              <a:t> </a:t>
            </a:r>
            <a:r>
              <a:rPr lang="ru-RU" sz="3200" dirty="0" err="1"/>
              <a:t>природних</a:t>
            </a:r>
            <a:r>
              <a:rPr lang="ru-RU" sz="3200" dirty="0"/>
              <a:t> </a:t>
            </a:r>
            <a:r>
              <a:rPr lang="ru-RU" sz="3200" dirty="0" err="1" smtClean="0"/>
              <a:t>ресурсів</a:t>
            </a:r>
            <a:r>
              <a:rPr lang="uk-UA" sz="3200" dirty="0" smtClean="0"/>
              <a:t>”.</a:t>
            </a:r>
          </a:p>
          <a:p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278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3012">
        <p14:switch dir="r"/>
      </p:transition>
    </mc:Choice>
    <mc:Fallback xmlns="">
      <p:transition spd="slow" advTm="1301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Теми змістового модуля 1</a:t>
            </a:r>
            <a:endParaRPr lang="uk-UA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323529" y="1772816"/>
            <a:ext cx="8568952" cy="4353347"/>
          </a:xfrm>
        </p:spPr>
        <p:txBody>
          <a:bodyPr>
            <a:normAutofit/>
          </a:bodyPr>
          <a:lstStyle/>
          <a:p>
            <a:r>
              <a:rPr lang="uk-UA" b="1" i="1" dirty="0"/>
              <a:t>Тема 1. </a:t>
            </a:r>
            <a:r>
              <a:rPr lang="uk-UA" b="1" dirty="0"/>
              <a:t>Економічні аспекти використання природних ресурсів </a:t>
            </a:r>
            <a:endParaRPr lang="uk-UA" b="1" dirty="0" smtClean="0"/>
          </a:p>
          <a:p>
            <a:r>
              <a:rPr lang="uk-UA" b="1" i="1" dirty="0" smtClean="0"/>
              <a:t>Тема </a:t>
            </a:r>
            <a:r>
              <a:rPr lang="uk-UA" b="1" i="1" dirty="0"/>
              <a:t>2. </a:t>
            </a:r>
            <a:r>
              <a:rPr lang="uk-UA" b="1" dirty="0"/>
              <a:t>Економічна ефективність природоохоронної </a:t>
            </a:r>
            <a:r>
              <a:rPr lang="uk-UA" b="1" dirty="0" smtClean="0"/>
              <a:t>діяльності</a:t>
            </a:r>
          </a:p>
          <a:p>
            <a:r>
              <a:rPr lang="uk-UA" b="1" i="1" dirty="0" smtClean="0"/>
              <a:t>Тема </a:t>
            </a:r>
            <a:r>
              <a:rPr lang="uk-UA" b="1" i="1" dirty="0"/>
              <a:t>3. </a:t>
            </a:r>
            <a:r>
              <a:rPr lang="uk-UA" b="1" dirty="0"/>
              <a:t>Екологічні затрати господарської діяльності</a:t>
            </a:r>
            <a:r>
              <a:rPr lang="uk-UA" b="1" dirty="0" smtClean="0"/>
              <a:t>.</a:t>
            </a:r>
          </a:p>
          <a:p>
            <a:r>
              <a:rPr lang="uk-UA" b="1" i="1" dirty="0" smtClean="0"/>
              <a:t>Тема </a:t>
            </a:r>
            <a:r>
              <a:rPr lang="uk-UA" b="1" i="1" dirty="0"/>
              <a:t>4. </a:t>
            </a:r>
            <a:r>
              <a:rPr lang="uk-UA" b="1" dirty="0"/>
              <a:t>Визначення економічних збитків від забруднення навколишнього середовища.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Теми змістового модуля 2</a:t>
            </a:r>
            <a:endParaRPr lang="uk-UA" b="1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395535" y="1772816"/>
            <a:ext cx="8496945" cy="4536504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Тема 5. </a:t>
            </a:r>
            <a:r>
              <a:rPr lang="uk-UA" b="1" dirty="0"/>
              <a:t>Фінансово-економічний механізм охорони навколишнього природного середовища та раціонального використання природних ресурсів. </a:t>
            </a:r>
            <a:r>
              <a:rPr lang="uk-UA" b="1" dirty="0" smtClean="0"/>
              <a:t>Довкілля</a:t>
            </a:r>
          </a:p>
          <a:p>
            <a:r>
              <a:rPr lang="uk-UA" b="1" i="1" dirty="0" smtClean="0"/>
              <a:t>Тема </a:t>
            </a:r>
            <a:r>
              <a:rPr lang="uk-UA" b="1" i="1" dirty="0"/>
              <a:t>6. </a:t>
            </a:r>
            <a:r>
              <a:rPr lang="uk-UA" b="1" dirty="0"/>
              <a:t>Міжнародна діяльність у вирішенні проблем природокористування та </a:t>
            </a:r>
            <a:r>
              <a:rPr lang="uk-UA" b="1" dirty="0" smtClean="0"/>
              <a:t>охорони</a:t>
            </a:r>
            <a:endParaRPr lang="ru-RU" b="1" dirty="0"/>
          </a:p>
          <a:p>
            <a:r>
              <a:rPr lang="uk-UA" b="1" i="1" dirty="0"/>
              <a:t>Тема 7. </a:t>
            </a:r>
            <a:r>
              <a:rPr lang="uk-UA" b="1" dirty="0"/>
              <a:t>Економічний механізм охорони і раціонального використання природних ресурсів</a:t>
            </a:r>
            <a:r>
              <a:rPr lang="uk-UA" b="1" dirty="0" smtClean="0"/>
              <a:t>.</a:t>
            </a:r>
          </a:p>
          <a:p>
            <a:r>
              <a:rPr lang="uk-UA" b="1" i="1" dirty="0" smtClean="0"/>
              <a:t>Тема </a:t>
            </a:r>
            <a:r>
              <a:rPr lang="uk-UA" b="1" i="1" dirty="0"/>
              <a:t>8. </a:t>
            </a:r>
            <a:r>
              <a:rPr lang="uk-UA" b="1" dirty="0"/>
              <a:t>Державна екологічна експертиза в Україні: її роль та завдання.</a:t>
            </a:r>
            <a:endParaRPr lang="ru-RU" b="1" dirty="0"/>
          </a:p>
          <a:p>
            <a:r>
              <a:rPr lang="uk-UA" b="1" i="1" dirty="0" smtClean="0"/>
              <a:t>Тема </a:t>
            </a:r>
            <a:r>
              <a:rPr lang="uk-UA" b="1" i="1" dirty="0"/>
              <a:t>9. </a:t>
            </a:r>
            <a:r>
              <a:rPr lang="uk-UA" b="1" dirty="0" err="1"/>
              <a:t>Еколого-економічні</a:t>
            </a:r>
            <a:r>
              <a:rPr lang="uk-UA" b="1" dirty="0"/>
              <a:t> показники.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3430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944">
        <p14:switch dir="r"/>
      </p:transition>
    </mc:Choice>
    <mc:Fallback xmlns="">
      <p:transition spd="slow" advTm="694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/>
          </a:bodyPr>
          <a:lstStyle/>
          <a:p>
            <a:r>
              <a:rPr lang="uk-UA" b="1" dirty="0"/>
              <a:t>У результаті вивчення навчальної дисципліни студент повинен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251521" y="1844824"/>
            <a:ext cx="8568952" cy="4608512"/>
          </a:xfrm>
        </p:spPr>
        <p:txBody>
          <a:bodyPr>
            <a:normAutofit fontScale="70000" lnSpcReduction="20000"/>
          </a:bodyPr>
          <a:lstStyle/>
          <a:p>
            <a:r>
              <a:rPr lang="uk-UA" b="1" i="1" dirty="0"/>
              <a:t>знати:</a:t>
            </a:r>
            <a:endParaRPr lang="ru-RU" dirty="0"/>
          </a:p>
          <a:p>
            <a:pPr lvl="0"/>
            <a:r>
              <a:rPr lang="uk-UA" dirty="0"/>
              <a:t> </a:t>
            </a:r>
            <a:r>
              <a:rPr lang="uk-UA" dirty="0"/>
              <a:t>основні принципи та методи економіки природокористування;</a:t>
            </a:r>
            <a:endParaRPr lang="ru-RU" dirty="0"/>
          </a:p>
          <a:p>
            <a:pPr lvl="0"/>
            <a:r>
              <a:rPr lang="uk-UA" dirty="0"/>
              <a:t>сучасні концепції природокористування (в т.ч. екологічно збалансованого розвитку);</a:t>
            </a:r>
            <a:endParaRPr lang="ru-RU" dirty="0"/>
          </a:p>
          <a:p>
            <a:pPr lvl="0"/>
            <a:r>
              <a:rPr lang="uk-UA" dirty="0"/>
              <a:t>особливості функціонування господарського (фінансово-економічного) механізму управління природокористуванням в умовах сталого розвитку.</a:t>
            </a:r>
            <a:endParaRPr lang="ru-RU" dirty="0"/>
          </a:p>
          <a:p>
            <a:r>
              <a:rPr lang="uk-UA" b="1" i="1" dirty="0" smtClean="0"/>
              <a:t>вміти</a:t>
            </a:r>
            <a:r>
              <a:rPr lang="uk-UA" b="1" i="1" dirty="0"/>
              <a:t>:</a:t>
            </a:r>
            <a:r>
              <a:rPr lang="uk-UA" i="1" dirty="0"/>
              <a:t> </a:t>
            </a:r>
            <a:endParaRPr lang="ru-RU" dirty="0"/>
          </a:p>
          <a:p>
            <a:pPr lvl="0"/>
            <a:r>
              <a:rPr lang="uk-UA" dirty="0" smtClean="0"/>
              <a:t> </a:t>
            </a:r>
            <a:r>
              <a:rPr lang="uk-UA" dirty="0"/>
              <a:t>використовувати методичні підходи до економічної оцінки природних ресурсів та розрахунку економічного збитку від антропогенної діяльності;</a:t>
            </a:r>
            <a:endParaRPr lang="ru-RU" dirty="0"/>
          </a:p>
          <a:p>
            <a:pPr lvl="0"/>
            <a:r>
              <a:rPr lang="uk-UA" dirty="0"/>
              <a:t>визначати економічну ефективність природоохоронної діяльності;</a:t>
            </a:r>
            <a:endParaRPr lang="ru-RU" dirty="0"/>
          </a:p>
          <a:p>
            <a:pPr lvl="0"/>
            <a:r>
              <a:rPr lang="uk-UA" dirty="0"/>
              <a:t>застосовувати на практиці економічні методи та фінансово-економічні інструменти охорони навколишнього середовища та раціонального використання природних ресурсів;</a:t>
            </a:r>
            <a:endParaRPr lang="ru-RU" dirty="0"/>
          </a:p>
          <a:p>
            <a:pPr lvl="0"/>
            <a:r>
              <a:rPr lang="uk-UA" dirty="0"/>
              <a:t>здійснювати свою професіональну діяльність у відповідності до принципів сталого розвитку.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endParaRPr lang="uk-UA" dirty="0"/>
          </a:p>
          <a:p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7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341">
        <p14:switch dir="r"/>
      </p:transition>
    </mc:Choice>
    <mc:Fallback xmlns="">
      <p:transition spd="slow" advTm="1534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2.4|2.9|2.5|2.4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2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471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 Організаційно-економічні механізми управління раціональним природокористуванням </vt:lpstr>
      <vt:lpstr>Презентация PowerPoint</vt:lpstr>
      <vt:lpstr>Мета вивчення навчального курсу</vt:lpstr>
      <vt:lpstr>Головними завданнями курсу є: </vt:lpstr>
      <vt:lpstr>Предметом дисципліни </vt:lpstr>
      <vt:lpstr>Курс  “Організаційно-економічні механізми управління раціональним природокористуванням”</vt:lpstr>
      <vt:lpstr>Теми змістового модуля 1</vt:lpstr>
      <vt:lpstr>Теми змістового модуля 2</vt:lpstr>
      <vt:lpstr>У результаті вивчення навчальної дисципліни студент повинен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Пользователь Windows</cp:lastModifiedBy>
  <cp:revision>13</cp:revision>
  <dcterms:created xsi:type="dcterms:W3CDTF">2016-01-28T05:54:17Z</dcterms:created>
  <dcterms:modified xsi:type="dcterms:W3CDTF">2018-02-14T19:19:42Z</dcterms:modified>
</cp:coreProperties>
</file>