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70" r:id="rId4"/>
    <p:sldId id="272" r:id="rId5"/>
    <p:sldId id="268" r:id="rId6"/>
    <p:sldId id="271" r:id="rId7"/>
    <p:sldId id="269" r:id="rId8"/>
    <p:sldId id="257" r:id="rId9"/>
    <p:sldId id="263" r:id="rId10"/>
    <p:sldId id="283" r:id="rId11"/>
    <p:sldId id="267" r:id="rId12"/>
    <p:sldId id="261" r:id="rId13"/>
    <p:sldId id="260" r:id="rId14"/>
    <p:sldId id="264" r:id="rId15"/>
    <p:sldId id="259" r:id="rId16"/>
    <p:sldId id="262" r:id="rId17"/>
    <p:sldId id="265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8E1"/>
    <a:srgbClr val="F1FCFE"/>
    <a:srgbClr val="DBF6FE"/>
    <a:srgbClr val="6B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392" y="1260158"/>
            <a:ext cx="7735824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ВИМОГИ ДО ОБСЛУГОВУЮЧОГО ПЕРСОНАЛУ БАРУ</a:t>
            </a:r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0432" y="4022662"/>
            <a:ext cx="6922008" cy="165576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1.	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бару.</a:t>
            </a:r>
          </a:p>
          <a:p>
            <a:pPr algn="just"/>
            <a:r>
              <a:rPr lang="ru-RU" dirty="0"/>
              <a:t>2.	</a:t>
            </a:r>
            <a:r>
              <a:rPr lang="ru-RU" dirty="0" err="1"/>
              <a:t>Посадові</a:t>
            </a:r>
            <a:r>
              <a:rPr lang="ru-RU" dirty="0"/>
              <a:t> </a:t>
            </a:r>
            <a:r>
              <a:rPr lang="ru-RU" dirty="0" err="1"/>
              <a:t>обов</a:t>
            </a:r>
            <a:r>
              <a:rPr lang="en-US" dirty="0"/>
              <a:t>’</a:t>
            </a:r>
            <a:r>
              <a:rPr lang="ru-RU" dirty="0" err="1"/>
              <a:t>язки</a:t>
            </a:r>
            <a:r>
              <a:rPr lang="ru-RU" dirty="0"/>
              <a:t> та </a:t>
            </a: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працівників</a:t>
            </a:r>
            <a:r>
              <a:rPr lang="ru-RU" dirty="0"/>
              <a:t> бару.</a:t>
            </a:r>
          </a:p>
          <a:p>
            <a:pPr algn="just"/>
            <a:r>
              <a:rPr lang="ru-RU" dirty="0"/>
              <a:t>3.	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err="1"/>
              <a:t>психології</a:t>
            </a:r>
            <a:r>
              <a:rPr lang="ru-RU" dirty="0"/>
              <a:t> гостя.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39BE5-1220-47A8-8D74-50BAAC2D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5FABB0-7729-4B30-83FD-EA54565A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1" y="463826"/>
            <a:ext cx="6914898" cy="219986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1E8183-F23A-4598-8393-4B85B341C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50" y="2762387"/>
            <a:ext cx="6911987" cy="22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31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403" y="594360"/>
            <a:ext cx="8224677" cy="2816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74" y="3410712"/>
            <a:ext cx="8215206" cy="20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52" y="4489704"/>
            <a:ext cx="2960650" cy="198817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4678" y="693985"/>
            <a:ext cx="5870674" cy="7803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5014" y="417568"/>
            <a:ext cx="7260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/>
              <a:t>Офіціант</a:t>
            </a:r>
            <a:r>
              <a:rPr lang="ru-RU" sz="3200" dirty="0"/>
              <a:t> – </a:t>
            </a:r>
            <a:r>
              <a:rPr lang="ru-RU" sz="3200" dirty="0" err="1"/>
              <a:t>працівник</a:t>
            </a:r>
            <a:r>
              <a:rPr lang="ru-RU" sz="3200" dirty="0"/>
              <a:t>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обслуговує</a:t>
            </a:r>
            <a:r>
              <a:rPr lang="ru-RU" sz="3200" dirty="0"/>
              <a:t> </a:t>
            </a:r>
            <a:r>
              <a:rPr lang="ru-RU" sz="3200" dirty="0" err="1"/>
              <a:t>відвідувачів</a:t>
            </a:r>
            <a:r>
              <a:rPr lang="ru-RU" sz="3200" dirty="0"/>
              <a:t> у </a:t>
            </a:r>
            <a:r>
              <a:rPr lang="ru-RU" sz="3200" dirty="0" err="1"/>
              <a:t>залі</a:t>
            </a:r>
            <a:r>
              <a:rPr lang="ru-RU" sz="3200" dirty="0"/>
              <a:t> бару і </a:t>
            </a:r>
            <a:r>
              <a:rPr lang="ru-RU" sz="3200" dirty="0" err="1"/>
              <a:t>зобов'язаний</a:t>
            </a:r>
            <a:r>
              <a:rPr lang="ru-RU" sz="3200" dirty="0"/>
              <a:t> 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1752" y="1474341"/>
            <a:ext cx="80307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- </a:t>
            </a:r>
            <a:r>
              <a:rPr lang="ru-RU" sz="2400" dirty="0" err="1"/>
              <a:t>перебувати</a:t>
            </a:r>
            <a:r>
              <a:rPr lang="ru-RU" sz="2400" dirty="0"/>
              <a:t> на </a:t>
            </a:r>
            <a:r>
              <a:rPr lang="ru-RU" sz="2400" dirty="0" err="1"/>
              <a:t>роботі</a:t>
            </a:r>
            <a:r>
              <a:rPr lang="ru-RU" sz="2400" dirty="0"/>
              <a:t> у </a:t>
            </a:r>
            <a:r>
              <a:rPr lang="ru-RU" sz="2400" dirty="0" err="1"/>
              <a:t>спеціальному</a:t>
            </a:r>
            <a:r>
              <a:rPr lang="ru-RU" sz="2400" dirty="0"/>
              <a:t> </a:t>
            </a:r>
            <a:r>
              <a:rPr lang="ru-RU" sz="2400" dirty="0" err="1"/>
              <a:t>одязі</a:t>
            </a:r>
            <a:r>
              <a:rPr lang="ru-RU" sz="2400" dirty="0"/>
              <a:t> (</a:t>
            </a:r>
            <a:r>
              <a:rPr lang="ru-RU" sz="2400" dirty="0" err="1"/>
              <a:t>формі</a:t>
            </a:r>
            <a:r>
              <a:rPr lang="ru-RU" sz="2400" dirty="0"/>
              <a:t>), бути чистим й </a:t>
            </a:r>
            <a:r>
              <a:rPr lang="ru-RU" sz="2400" dirty="0" err="1"/>
              <a:t>охайним</a:t>
            </a:r>
            <a:r>
              <a:rPr lang="ru-RU" sz="2400" dirty="0"/>
              <a:t>; 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дотримуватися</a:t>
            </a:r>
            <a:r>
              <a:rPr lang="ru-RU" sz="2400" dirty="0"/>
              <a:t> правил </a:t>
            </a:r>
            <a:r>
              <a:rPr lang="ru-RU" sz="2400" dirty="0" err="1"/>
              <a:t>особистої</a:t>
            </a:r>
            <a:r>
              <a:rPr lang="ru-RU" sz="2400" dirty="0"/>
              <a:t> </a:t>
            </a:r>
            <a:r>
              <a:rPr lang="ru-RU" sz="2400" dirty="0" err="1"/>
              <a:t>гігієни</a:t>
            </a:r>
            <a:r>
              <a:rPr lang="ru-RU" sz="2400" dirty="0"/>
              <a:t>; 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дотримуватися</a:t>
            </a:r>
            <a:r>
              <a:rPr lang="ru-RU" sz="2400" dirty="0"/>
              <a:t> правил </a:t>
            </a:r>
            <a:r>
              <a:rPr lang="ru-RU" sz="2400" dirty="0" err="1"/>
              <a:t>обслуговування</a:t>
            </a:r>
            <a:r>
              <a:rPr lang="ru-RU" sz="2400" dirty="0"/>
              <a:t> </a:t>
            </a:r>
            <a:r>
              <a:rPr lang="ru-RU" sz="2400" dirty="0" err="1"/>
              <a:t>відвідувачів</a:t>
            </a:r>
            <a:r>
              <a:rPr lang="ru-RU" sz="2400" dirty="0"/>
              <a:t> і правил </a:t>
            </a:r>
            <a:r>
              <a:rPr lang="ru-RU" sz="2400" dirty="0" err="1"/>
              <a:t>поведінки</a:t>
            </a:r>
            <a:r>
              <a:rPr lang="ru-RU" sz="2400" dirty="0"/>
              <a:t> в </a:t>
            </a:r>
            <a:r>
              <a:rPr lang="ru-RU" sz="2400" dirty="0" err="1"/>
              <a:t>барі</a:t>
            </a:r>
            <a:r>
              <a:rPr lang="ru-RU" sz="2400" dirty="0"/>
              <a:t>, бути </a:t>
            </a:r>
            <a:r>
              <a:rPr lang="ru-RU" sz="2400" dirty="0" err="1"/>
              <a:t>ввічливим</a:t>
            </a:r>
            <a:r>
              <a:rPr lang="ru-RU" sz="2400" dirty="0"/>
              <a:t>, </a:t>
            </a:r>
            <a:r>
              <a:rPr lang="ru-RU" sz="2400" dirty="0" err="1"/>
              <a:t>уважним</a:t>
            </a:r>
            <a:r>
              <a:rPr lang="ru-RU" sz="2400" dirty="0"/>
              <a:t>; 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доброзичливо</a:t>
            </a:r>
            <a:r>
              <a:rPr lang="ru-RU" sz="2400" dirty="0"/>
              <a:t> </a:t>
            </a:r>
            <a:r>
              <a:rPr lang="ru-RU" sz="2400" dirty="0" err="1"/>
              <a:t>зустрічати</a:t>
            </a:r>
            <a:r>
              <a:rPr lang="ru-RU" sz="2400" dirty="0"/>
              <a:t> </a:t>
            </a:r>
            <a:r>
              <a:rPr lang="ru-RU" sz="2400" dirty="0" err="1"/>
              <a:t>відвідувачів</a:t>
            </a:r>
            <a:r>
              <a:rPr lang="ru-RU" sz="2400" dirty="0"/>
              <a:t>, </a:t>
            </a:r>
            <a:r>
              <a:rPr lang="ru-RU" sz="2400" dirty="0" err="1"/>
              <a:t>вітати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, </a:t>
            </a:r>
            <a:r>
              <a:rPr lang="ru-RU" sz="2400" dirty="0" err="1"/>
              <a:t>допомагати</a:t>
            </a:r>
            <a:r>
              <a:rPr lang="ru-RU" sz="2400" dirty="0"/>
              <a:t> </a:t>
            </a:r>
            <a:r>
              <a:rPr lang="ru-RU" sz="2400" dirty="0" err="1"/>
              <a:t>розміститися</a:t>
            </a:r>
            <a:r>
              <a:rPr lang="ru-RU" sz="2400" dirty="0"/>
              <a:t> за столом, </a:t>
            </a:r>
            <a:r>
              <a:rPr lang="ru-RU" sz="2400" dirty="0" err="1"/>
              <a:t>пропонувати</a:t>
            </a:r>
            <a:r>
              <a:rPr lang="ru-RU" sz="2400" dirty="0"/>
              <a:t> меню, карту бару, точно і </a:t>
            </a:r>
            <a:r>
              <a:rPr lang="ru-RU" sz="2400" dirty="0" err="1"/>
              <a:t>швидко</a:t>
            </a:r>
            <a:r>
              <a:rPr lang="ru-RU" sz="2400" dirty="0"/>
              <a:t> </a:t>
            </a:r>
            <a:r>
              <a:rPr lang="ru-RU" sz="2400" dirty="0" err="1"/>
              <a:t>виконувати</a:t>
            </a:r>
            <a:r>
              <a:rPr lang="ru-RU" sz="2400" dirty="0"/>
              <a:t> </a:t>
            </a:r>
            <a:r>
              <a:rPr lang="ru-RU" sz="2400" dirty="0" err="1"/>
              <a:t>замовлення</a:t>
            </a:r>
            <a:r>
              <a:rPr lang="ru-RU" sz="2400" dirty="0"/>
              <a:t> з </a:t>
            </a:r>
            <a:r>
              <a:rPr lang="ru-RU" sz="2400" dirty="0" err="1"/>
              <a:t>дотриманням</a:t>
            </a:r>
            <a:r>
              <a:rPr lang="ru-RU" sz="2400" dirty="0"/>
              <a:t> правил </a:t>
            </a:r>
            <a:r>
              <a:rPr lang="ru-RU" sz="2400" dirty="0" err="1"/>
              <a:t>техніки</a:t>
            </a:r>
            <a:r>
              <a:rPr lang="ru-RU" sz="2400" dirty="0"/>
              <a:t> </a:t>
            </a:r>
            <a:r>
              <a:rPr lang="ru-RU" sz="2400" dirty="0" err="1"/>
              <a:t>обслуговування</a:t>
            </a:r>
            <a:r>
              <a:rPr lang="ru-RU" sz="2400" dirty="0"/>
              <a:t>; </a:t>
            </a:r>
          </a:p>
          <a:p>
            <a:r>
              <a:rPr lang="ru-RU" sz="2400" dirty="0"/>
              <a:t>- знати </a:t>
            </a:r>
            <a:r>
              <a:rPr lang="ru-RU" sz="2400" dirty="0" err="1"/>
              <a:t>наявність</a:t>
            </a:r>
            <a:r>
              <a:rPr lang="ru-RU" sz="2400" dirty="0"/>
              <a:t> </a:t>
            </a:r>
            <a:r>
              <a:rPr lang="ru-RU" sz="2400" dirty="0" err="1"/>
              <a:t>страв</a:t>
            </a:r>
            <a:r>
              <a:rPr lang="ru-RU" sz="2400" dirty="0"/>
              <a:t>, </a:t>
            </a:r>
            <a:r>
              <a:rPr lang="ru-RU" sz="2400" dirty="0" err="1"/>
              <a:t>напоїв</a:t>
            </a:r>
            <a:r>
              <a:rPr lang="ru-RU" sz="2400" dirty="0"/>
              <a:t> у картах,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ціни</a:t>
            </a:r>
            <a:r>
              <a:rPr lang="ru-RU" sz="2400" dirty="0"/>
              <a:t>, порядок </a:t>
            </a:r>
            <a:r>
              <a:rPr lang="ru-RU" sz="2400" dirty="0" err="1"/>
              <a:t>подачі</a:t>
            </a:r>
            <a:r>
              <a:rPr lang="ru-RU" sz="2400" dirty="0"/>
              <a:t> </a:t>
            </a:r>
            <a:r>
              <a:rPr lang="ru-RU" sz="2400" dirty="0" err="1"/>
              <a:t>страв</a:t>
            </a:r>
            <a:r>
              <a:rPr lang="ru-RU" sz="2400" dirty="0"/>
              <a:t> і </a:t>
            </a:r>
            <a:r>
              <a:rPr lang="ru-RU" sz="2400" dirty="0" err="1"/>
              <a:t>технології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приготування</a:t>
            </a:r>
            <a:r>
              <a:rPr lang="ru-RU" sz="2400" dirty="0"/>
              <a:t>;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рекомендувати</a:t>
            </a:r>
            <a:r>
              <a:rPr lang="ru-RU" sz="2400" dirty="0"/>
              <a:t> </a:t>
            </a:r>
            <a:r>
              <a:rPr lang="ru-RU" sz="2400" dirty="0" err="1"/>
              <a:t>клієнтам</a:t>
            </a:r>
            <a:r>
              <a:rPr lang="ru-RU" sz="2400" dirty="0"/>
              <a:t> </a:t>
            </a:r>
            <a:r>
              <a:rPr lang="ru-RU" sz="2400" dirty="0" err="1"/>
              <a:t>фірмові</a:t>
            </a:r>
            <a:r>
              <a:rPr lang="ru-RU" sz="2400" dirty="0"/>
              <a:t> страви та </a:t>
            </a:r>
            <a:r>
              <a:rPr lang="ru-RU" sz="2400" dirty="0" err="1"/>
              <a:t>напої</a:t>
            </a:r>
            <a:r>
              <a:rPr lang="ru-RU" sz="2400" dirty="0"/>
              <a:t> бару.</a:t>
            </a:r>
          </a:p>
        </p:txBody>
      </p:sp>
    </p:spTree>
    <p:extLst>
      <p:ext uri="{BB962C8B-B14F-4D97-AF65-F5344CB8AC3E}">
        <p14:creationId xmlns:p14="http://schemas.microsoft.com/office/powerpoint/2010/main" val="41435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090" y="1646557"/>
            <a:ext cx="7886700" cy="4351338"/>
          </a:xfrm>
        </p:spPr>
        <p:txBody>
          <a:bodyPr/>
          <a:lstStyle/>
          <a:p>
            <a:r>
              <a:rPr lang="ru-RU" b="1" dirty="0" err="1"/>
              <a:t>Бариста</a:t>
            </a:r>
            <a:r>
              <a:rPr lang="ru-RU" b="1" dirty="0"/>
              <a:t> повинен знати: </a:t>
            </a:r>
          </a:p>
          <a:p>
            <a:r>
              <a:rPr lang="ru-RU" dirty="0"/>
              <a:t>- правила </a:t>
            </a:r>
            <a:r>
              <a:rPr lang="ru-RU" dirty="0" err="1"/>
              <a:t>роботи</a:t>
            </a:r>
            <a:r>
              <a:rPr lang="ru-RU" dirty="0"/>
              <a:t> і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безпечної</a:t>
            </a:r>
            <a:r>
              <a:rPr lang="ru-RU" dirty="0"/>
              <a:t> </a:t>
            </a:r>
            <a:r>
              <a:rPr lang="ru-RU" dirty="0" err="1"/>
              <a:t>експлуатації</a:t>
            </a:r>
            <a:r>
              <a:rPr lang="ru-RU" dirty="0"/>
              <a:t> </a:t>
            </a:r>
            <a:r>
              <a:rPr lang="ru-RU" dirty="0" err="1"/>
              <a:t>кавомашини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рецептури</a:t>
            </a:r>
            <a:r>
              <a:rPr lang="ru-RU" dirty="0"/>
              <a:t>, </a:t>
            </a:r>
            <a:r>
              <a:rPr lang="ru-RU" dirty="0" err="1"/>
              <a:t>технологію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і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кави</a:t>
            </a:r>
            <a:r>
              <a:rPr lang="ru-RU" dirty="0"/>
              <a:t>; </a:t>
            </a:r>
          </a:p>
          <a:p>
            <a:r>
              <a:rPr lang="ru-RU" dirty="0"/>
              <a:t>- правила </a:t>
            </a:r>
            <a:r>
              <a:rPr lang="ru-RU" dirty="0" err="1"/>
              <a:t>подачі</a:t>
            </a:r>
            <a:r>
              <a:rPr lang="ru-RU" dirty="0"/>
              <a:t> </a:t>
            </a:r>
            <a:r>
              <a:rPr lang="ru-RU" dirty="0" err="1"/>
              <a:t>кави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50" y="484790"/>
            <a:ext cx="5212532" cy="7864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0472" y="720590"/>
            <a:ext cx="7268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Бариста</a:t>
            </a:r>
            <a:r>
              <a:rPr lang="ru-RU" sz="2800" dirty="0"/>
              <a:t> - </a:t>
            </a:r>
            <a:r>
              <a:rPr lang="ru-RU" sz="2800" dirty="0" err="1"/>
              <a:t>фахівець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готує</a:t>
            </a:r>
            <a:r>
              <a:rPr lang="ru-RU" sz="2800" dirty="0"/>
              <a:t> та </a:t>
            </a:r>
            <a:r>
              <a:rPr lang="ru-RU" sz="2800" dirty="0" err="1"/>
              <a:t>подає</a:t>
            </a:r>
            <a:r>
              <a:rPr lang="ru-RU" sz="2800" dirty="0"/>
              <a:t> </a:t>
            </a:r>
            <a:r>
              <a:rPr lang="ru-RU" sz="2800" dirty="0" err="1"/>
              <a:t>каву</a:t>
            </a:r>
            <a:r>
              <a:rPr lang="ru-RU" sz="28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568" y="3606283"/>
            <a:ext cx="4178617" cy="305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9679"/>
            <a:ext cx="7886700" cy="787018"/>
          </a:xfrm>
        </p:spPr>
        <p:txBody>
          <a:bodyPr/>
          <a:lstStyle/>
          <a:p>
            <a:pPr algn="ctr"/>
            <a:r>
              <a:rPr lang="ru-RU" b="1" dirty="0" err="1"/>
              <a:t>Бариста</a:t>
            </a:r>
            <a:r>
              <a:rPr lang="ru-RU" b="1" dirty="0"/>
              <a:t> повинен </a:t>
            </a:r>
            <a:r>
              <a:rPr lang="ru-RU" b="1" dirty="0" err="1"/>
              <a:t>вміти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061" y="996697"/>
            <a:ext cx="8167878" cy="4713922"/>
          </a:xfrm>
        </p:spPr>
        <p:txBody>
          <a:bodyPr>
            <a:normAutofit fontScale="92500"/>
          </a:bodyPr>
          <a:lstStyle/>
          <a:p>
            <a:r>
              <a:rPr lang="ru-RU" dirty="0"/>
              <a:t> - </a:t>
            </a:r>
            <a:r>
              <a:rPr lang="ru-RU" dirty="0" err="1"/>
              <a:t>регулювати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ступені</a:t>
            </a:r>
            <a:r>
              <a:rPr lang="ru-RU" dirty="0"/>
              <a:t> помолу зерен </a:t>
            </a:r>
            <a:r>
              <a:rPr lang="ru-RU" dirty="0" err="1"/>
              <a:t>кави</a:t>
            </a:r>
            <a:r>
              <a:rPr lang="ru-RU" dirty="0"/>
              <a:t> (великий, </a:t>
            </a:r>
            <a:r>
              <a:rPr lang="ru-RU" dirty="0" err="1"/>
              <a:t>середній</a:t>
            </a:r>
            <a:r>
              <a:rPr lang="ru-RU" dirty="0"/>
              <a:t>, тонкий </a:t>
            </a:r>
            <a:r>
              <a:rPr lang="ru-RU" dirty="0" err="1"/>
              <a:t>кавомолці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визначати</a:t>
            </a:r>
            <a:r>
              <a:rPr lang="ru-RU" dirty="0"/>
              <a:t> </a:t>
            </a:r>
            <a:r>
              <a:rPr lang="ru-RU" dirty="0" err="1"/>
              <a:t>оптимальну</a:t>
            </a:r>
            <a:r>
              <a:rPr lang="ru-RU" dirty="0"/>
              <a:t> температуру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кави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збивати</a:t>
            </a:r>
            <a:r>
              <a:rPr lang="ru-RU" dirty="0"/>
              <a:t> </a:t>
            </a:r>
            <a:r>
              <a:rPr lang="ru-RU" dirty="0" err="1"/>
              <a:t>піну</a:t>
            </a:r>
            <a:r>
              <a:rPr lang="ru-RU" dirty="0"/>
              <a:t> </a:t>
            </a:r>
            <a:r>
              <a:rPr lang="ru-RU" dirty="0" err="1"/>
              <a:t>потрібної</a:t>
            </a:r>
            <a:r>
              <a:rPr lang="ru-RU" dirty="0"/>
              <a:t> </a:t>
            </a:r>
            <a:r>
              <a:rPr lang="ru-RU" dirty="0" err="1"/>
              <a:t>консистенції</a:t>
            </a:r>
            <a:r>
              <a:rPr lang="ru-RU" dirty="0"/>
              <a:t>; </a:t>
            </a:r>
          </a:p>
          <a:p>
            <a:r>
              <a:rPr lang="ru-RU" dirty="0"/>
              <a:t>- правильно </a:t>
            </a:r>
            <a:r>
              <a:rPr lang="ru-RU" dirty="0" err="1"/>
              <a:t>підбирати</a:t>
            </a:r>
            <a:r>
              <a:rPr lang="ru-RU" dirty="0"/>
              <a:t> посуд для </a:t>
            </a:r>
            <a:r>
              <a:rPr lang="ru-RU" dirty="0" err="1"/>
              <a:t>подачі</a:t>
            </a:r>
            <a:r>
              <a:rPr lang="ru-RU" dirty="0"/>
              <a:t> напою; </a:t>
            </a:r>
          </a:p>
          <a:p>
            <a:r>
              <a:rPr lang="ru-RU" dirty="0"/>
              <a:t>- </a:t>
            </a:r>
            <a:r>
              <a:rPr lang="ru-RU" dirty="0" err="1"/>
              <a:t>складати</a:t>
            </a:r>
            <a:r>
              <a:rPr lang="ru-RU" dirty="0"/>
              <a:t> </a:t>
            </a:r>
            <a:r>
              <a:rPr lang="ru-RU" dirty="0" err="1"/>
              <a:t>кавову</a:t>
            </a:r>
            <a:r>
              <a:rPr lang="ru-RU" dirty="0"/>
              <a:t> карту, </a:t>
            </a:r>
            <a:r>
              <a:rPr lang="ru-RU" dirty="0" err="1"/>
              <a:t>включаючи</a:t>
            </a:r>
            <a:r>
              <a:rPr lang="ru-RU" dirty="0"/>
              <a:t> в </a:t>
            </a:r>
            <a:r>
              <a:rPr lang="ru-RU" dirty="0" err="1"/>
              <a:t>неї</a:t>
            </a:r>
            <a:r>
              <a:rPr lang="ru-RU" dirty="0"/>
              <a:t> як </a:t>
            </a:r>
            <a:r>
              <a:rPr lang="ru-RU" dirty="0" err="1"/>
              <a:t>класичні</a:t>
            </a:r>
            <a:r>
              <a:rPr lang="ru-RU" dirty="0"/>
              <a:t> </a:t>
            </a:r>
            <a:r>
              <a:rPr lang="ru-RU" dirty="0" err="1"/>
              <a:t>рецептури</a:t>
            </a:r>
            <a:r>
              <a:rPr lang="ru-RU" dirty="0"/>
              <a:t>, так і </a:t>
            </a:r>
            <a:r>
              <a:rPr lang="ru-RU" dirty="0" err="1"/>
              <a:t>оригінальні</a:t>
            </a:r>
            <a:r>
              <a:rPr lang="ru-RU" dirty="0"/>
              <a:t>, </a:t>
            </a:r>
            <a:r>
              <a:rPr lang="ru-RU" dirty="0" err="1"/>
              <a:t>розроблені</a:t>
            </a:r>
            <a:r>
              <a:rPr lang="ru-RU" dirty="0"/>
              <a:t> самим </a:t>
            </a:r>
            <a:r>
              <a:rPr lang="ru-RU" dirty="0" err="1"/>
              <a:t>баристою</a:t>
            </a:r>
            <a:r>
              <a:rPr lang="ru-RU" dirty="0"/>
              <a:t> для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фірмового</a:t>
            </a:r>
            <a:r>
              <a:rPr lang="ru-RU" dirty="0"/>
              <a:t> стилю бару;</a:t>
            </a:r>
          </a:p>
          <a:p>
            <a:r>
              <a:rPr lang="ru-RU" dirty="0"/>
              <a:t>-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малюнки</a:t>
            </a:r>
            <a:r>
              <a:rPr lang="ru-RU" dirty="0"/>
              <a:t> на </a:t>
            </a:r>
            <a:r>
              <a:rPr lang="ru-RU" dirty="0" err="1"/>
              <a:t>молочній</a:t>
            </a:r>
            <a:r>
              <a:rPr lang="ru-RU" dirty="0"/>
              <a:t> </a:t>
            </a:r>
            <a:r>
              <a:rPr lang="ru-RU" dirty="0" err="1"/>
              <a:t>піні</a:t>
            </a:r>
            <a:r>
              <a:rPr lang="ru-RU" dirty="0"/>
              <a:t> (</a:t>
            </a:r>
            <a:r>
              <a:rPr lang="ru-RU" dirty="0" err="1"/>
              <a:t>лате</a:t>
            </a:r>
            <a:r>
              <a:rPr lang="ru-RU" dirty="0"/>
              <a:t> - арт).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011" y="5269420"/>
            <a:ext cx="30956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4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210" y="1419954"/>
            <a:ext cx="7886700" cy="4351338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dirty="0" err="1"/>
              <a:t>прибирання</a:t>
            </a:r>
            <a:r>
              <a:rPr lang="ru-RU" dirty="0"/>
              <a:t>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стійки</a:t>
            </a:r>
            <a:r>
              <a:rPr lang="ru-RU" dirty="0"/>
              <a:t>, </a:t>
            </a:r>
            <a:r>
              <a:rPr lang="ru-RU" dirty="0" err="1"/>
              <a:t>вітріни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збір</a:t>
            </a:r>
            <a:r>
              <a:rPr lang="ru-RU" dirty="0"/>
              <a:t> </a:t>
            </a:r>
            <a:r>
              <a:rPr lang="ru-RU" dirty="0" err="1"/>
              <a:t>використаного</a:t>
            </a:r>
            <a:r>
              <a:rPr lang="ru-RU" dirty="0"/>
              <a:t> та подача чистого посуду; </a:t>
            </a:r>
          </a:p>
          <a:p>
            <a:r>
              <a:rPr lang="ru-RU" dirty="0"/>
              <a:t>- </a:t>
            </a:r>
            <a:r>
              <a:rPr lang="ru-RU" dirty="0" err="1"/>
              <a:t>заміна</a:t>
            </a:r>
            <a:r>
              <a:rPr lang="ru-RU" dirty="0"/>
              <a:t> </a:t>
            </a:r>
            <a:r>
              <a:rPr lang="ru-RU" dirty="0" err="1"/>
              <a:t>попільничок</a:t>
            </a:r>
            <a:r>
              <a:rPr lang="ru-RU" dirty="0"/>
              <a:t> на </a:t>
            </a:r>
            <a:r>
              <a:rPr lang="ru-RU" dirty="0" err="1"/>
              <a:t>барній</a:t>
            </a:r>
            <a:r>
              <a:rPr lang="ru-RU" dirty="0"/>
              <a:t> </a:t>
            </a:r>
            <a:r>
              <a:rPr lang="ru-RU" dirty="0" err="1"/>
              <a:t>стійці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підготовка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, </a:t>
            </a:r>
            <a:r>
              <a:rPr lang="ru-RU" dirty="0" err="1"/>
              <a:t>інвентаря</a:t>
            </a:r>
            <a:r>
              <a:rPr lang="ru-RU" dirty="0"/>
              <a:t> і посуду перед </a:t>
            </a:r>
            <a:r>
              <a:rPr lang="ru-RU" dirty="0" err="1"/>
              <a:t>відкриттям</a:t>
            </a:r>
            <a:r>
              <a:rPr lang="ru-RU" dirty="0"/>
              <a:t> бару та </a:t>
            </a:r>
            <a:r>
              <a:rPr lang="ru-RU" dirty="0" err="1"/>
              <a:t>упродовж</a:t>
            </a:r>
            <a:r>
              <a:rPr lang="ru-RU" dirty="0"/>
              <a:t> </a:t>
            </a:r>
            <a:r>
              <a:rPr lang="ru-RU" dirty="0" err="1"/>
              <a:t>робочого</a:t>
            </a:r>
            <a:r>
              <a:rPr lang="ru-RU" dirty="0"/>
              <a:t> дня.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10" y="405350"/>
            <a:ext cx="5212532" cy="7803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7592" y="472362"/>
            <a:ext cx="7379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Барбек</a:t>
            </a:r>
            <a:r>
              <a:rPr lang="ru-RU" sz="2800" dirty="0"/>
              <a:t> – </a:t>
            </a:r>
            <a:r>
              <a:rPr lang="ru-RU" sz="2800" dirty="0" err="1"/>
              <a:t>помічник</a:t>
            </a:r>
            <a:r>
              <a:rPr lang="ru-RU" sz="2800" dirty="0"/>
              <a:t> бармена, в </a:t>
            </a:r>
            <a:r>
              <a:rPr lang="ru-RU" sz="2800" dirty="0" err="1"/>
              <a:t>обов'язки</a:t>
            </a:r>
            <a:r>
              <a:rPr lang="ru-RU" sz="2800" dirty="0"/>
              <a:t> </a:t>
            </a:r>
            <a:r>
              <a:rPr lang="ru-RU" sz="2800" dirty="0" err="1"/>
              <a:t>якого</a:t>
            </a:r>
            <a:r>
              <a:rPr lang="ru-RU" sz="2800" dirty="0"/>
              <a:t> входить: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64" y="3836386"/>
            <a:ext cx="4117087" cy="27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7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642" y="2035937"/>
            <a:ext cx="7886700" cy="4351338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обов'язки</a:t>
            </a:r>
            <a:r>
              <a:rPr lang="ru-RU" dirty="0"/>
              <a:t> </a:t>
            </a:r>
            <a:r>
              <a:rPr lang="ru-RU" dirty="0" err="1"/>
              <a:t>сомельє</a:t>
            </a:r>
            <a:r>
              <a:rPr lang="ru-RU" dirty="0"/>
              <a:t> входить </a:t>
            </a:r>
            <a:r>
              <a:rPr lang="ru-RU" dirty="0" err="1"/>
              <a:t>уміння</a:t>
            </a:r>
            <a:r>
              <a:rPr lang="ru-RU" dirty="0"/>
              <a:t> за самими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 і </a:t>
            </a:r>
            <a:r>
              <a:rPr lang="ru-RU" dirty="0" err="1"/>
              <a:t>незначними</a:t>
            </a:r>
            <a:r>
              <a:rPr lang="ru-RU" dirty="0"/>
              <a:t> деталями (</a:t>
            </a:r>
            <a:r>
              <a:rPr lang="ru-RU" dirty="0" err="1"/>
              <a:t>зовнішнім</a:t>
            </a:r>
            <a:r>
              <a:rPr lang="ru-RU" dirty="0"/>
              <a:t> </a:t>
            </a:r>
            <a:r>
              <a:rPr lang="ru-RU" dirty="0" err="1"/>
              <a:t>виглядом</a:t>
            </a:r>
            <a:r>
              <a:rPr lang="ru-RU" dirty="0"/>
              <a:t>, </a:t>
            </a:r>
            <a:r>
              <a:rPr lang="ru-RU" dirty="0" err="1"/>
              <a:t>статтю</a:t>
            </a:r>
            <a:r>
              <a:rPr lang="ru-RU" dirty="0"/>
              <a:t>, </a:t>
            </a:r>
            <a:r>
              <a:rPr lang="ru-RU" dirty="0" err="1"/>
              <a:t>розмовою</a:t>
            </a:r>
            <a:r>
              <a:rPr lang="ru-RU" dirty="0"/>
              <a:t>, </a:t>
            </a:r>
            <a:r>
              <a:rPr lang="ru-RU" dirty="0" err="1"/>
              <a:t>настроєм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) </a:t>
            </a:r>
            <a:r>
              <a:rPr lang="ru-RU" dirty="0" err="1"/>
              <a:t>визначити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вина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за смаком, подача вин,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смакуватимуть</a:t>
            </a:r>
            <a:r>
              <a:rPr lang="ru-RU" dirty="0"/>
              <a:t> до напою.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98" y="457166"/>
            <a:ext cx="5212532" cy="7864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62456" y="457166"/>
            <a:ext cx="7525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Сомельє</a:t>
            </a:r>
            <a:r>
              <a:rPr lang="ru-RU" sz="2800" b="1" dirty="0"/>
              <a:t> </a:t>
            </a:r>
            <a:r>
              <a:rPr lang="ru-RU" sz="2800" dirty="0"/>
              <a:t>– </a:t>
            </a:r>
            <a:r>
              <a:rPr lang="ru-RU" sz="2800" dirty="0" err="1"/>
              <a:t>працівник</a:t>
            </a:r>
            <a:r>
              <a:rPr lang="ru-RU" sz="2800" dirty="0"/>
              <a:t> бару,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за </a:t>
            </a:r>
            <a:r>
              <a:rPr lang="ru-RU" sz="2800" dirty="0" err="1"/>
              <a:t>асортимент</a:t>
            </a:r>
            <a:r>
              <a:rPr lang="ru-RU" sz="2800" dirty="0"/>
              <a:t> вин,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закупівлю</a:t>
            </a:r>
            <a:r>
              <a:rPr lang="ru-RU" sz="2800" dirty="0"/>
              <a:t>, </a:t>
            </a:r>
            <a:r>
              <a:rPr lang="ru-RU" sz="2800" dirty="0" err="1"/>
              <a:t>зберігання</a:t>
            </a:r>
            <a:r>
              <a:rPr lang="ru-RU" sz="2800" dirty="0"/>
              <a:t> і подачу </a:t>
            </a:r>
            <a:r>
              <a:rPr lang="ru-RU" sz="2800" dirty="0" err="1"/>
              <a:t>клієнтам</a:t>
            </a:r>
            <a:r>
              <a:rPr lang="ru-RU" sz="2800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248" y="4494964"/>
            <a:ext cx="4396888" cy="21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410" y="0"/>
            <a:ext cx="7886700" cy="1325563"/>
          </a:xfrm>
        </p:spPr>
        <p:txBody>
          <a:bodyPr/>
          <a:lstStyle/>
          <a:p>
            <a:r>
              <a:rPr lang="ru-RU" b="1" dirty="0" err="1"/>
              <a:t>Аналогічні</a:t>
            </a:r>
            <a:r>
              <a:rPr lang="ru-RU" b="1" dirty="0"/>
              <a:t> </a:t>
            </a:r>
            <a:r>
              <a:rPr lang="ru-RU" b="1" dirty="0" err="1"/>
              <a:t>професії</a:t>
            </a:r>
            <a:r>
              <a:rPr lang="ru-RU" b="1" dirty="0"/>
              <a:t> </a:t>
            </a:r>
            <a:r>
              <a:rPr lang="ru-RU" b="1" dirty="0" err="1"/>
              <a:t>сомельє</a:t>
            </a:r>
            <a:r>
              <a:rPr lang="ru-RU" b="1" dirty="0"/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016" y="1261872"/>
            <a:ext cx="8915400" cy="559612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/>
              <a:t>Кавіст</a:t>
            </a:r>
            <a:r>
              <a:rPr lang="ru-RU" b="1" dirty="0"/>
              <a:t> -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сомельє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у винному </a:t>
            </a:r>
            <a:r>
              <a:rPr lang="ru-RU" dirty="0" err="1"/>
              <a:t>льосі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винно-</a:t>
            </a:r>
            <a:r>
              <a:rPr lang="ru-RU" dirty="0" err="1"/>
              <a:t>гастономічному</a:t>
            </a:r>
            <a:r>
              <a:rPr lang="ru-RU" dirty="0"/>
              <a:t> </a:t>
            </a:r>
            <a:r>
              <a:rPr lang="ru-RU" dirty="0" err="1"/>
              <a:t>бутіку</a:t>
            </a:r>
            <a:r>
              <a:rPr lang="ru-RU" dirty="0"/>
              <a:t>). </a:t>
            </a:r>
            <a:r>
              <a:rPr lang="ru-RU" dirty="0" err="1"/>
              <a:t>Професійний</a:t>
            </a:r>
            <a:r>
              <a:rPr lang="ru-RU" dirty="0"/>
              <a:t> </a:t>
            </a:r>
            <a:r>
              <a:rPr lang="ru-RU" dirty="0" err="1"/>
              <a:t>кавіст</a:t>
            </a:r>
            <a:r>
              <a:rPr lang="ru-RU" dirty="0"/>
              <a:t>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знаннями</a:t>
            </a:r>
            <a:r>
              <a:rPr lang="ru-RU" dirty="0"/>
              <a:t> і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професійного</a:t>
            </a:r>
            <a:r>
              <a:rPr lang="ru-RU" dirty="0"/>
              <a:t> </a:t>
            </a:r>
            <a:r>
              <a:rPr lang="ru-RU" dirty="0" err="1"/>
              <a:t>сомельє</a:t>
            </a:r>
            <a:r>
              <a:rPr lang="ru-RU" dirty="0"/>
              <a:t>.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кавіст</a:t>
            </a:r>
            <a:r>
              <a:rPr lang="ru-RU" dirty="0"/>
              <a:t> </a:t>
            </a:r>
            <a:r>
              <a:rPr lang="ru-RU" dirty="0" err="1"/>
              <a:t>йде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французького</a:t>
            </a:r>
            <a:r>
              <a:rPr lang="ru-RU" dirty="0"/>
              <a:t> слова «</a:t>
            </a:r>
            <a:r>
              <a:rPr lang="en-US" dirty="0"/>
              <a:t>cave» - «</a:t>
            </a:r>
            <a:r>
              <a:rPr lang="ru-RU" dirty="0" err="1"/>
              <a:t>льох</a:t>
            </a:r>
            <a:r>
              <a:rPr lang="ru-RU" dirty="0"/>
              <a:t>». </a:t>
            </a:r>
          </a:p>
          <a:p>
            <a:r>
              <a:rPr lang="ru-RU" b="1" dirty="0" err="1"/>
              <a:t>Сигарний</a:t>
            </a:r>
            <a:r>
              <a:rPr lang="ru-RU" b="1" dirty="0"/>
              <a:t> </a:t>
            </a:r>
            <a:r>
              <a:rPr lang="ru-RU" b="1" dirty="0" err="1"/>
              <a:t>сомельє</a:t>
            </a:r>
            <a:r>
              <a:rPr lang="ru-RU" b="1" dirty="0"/>
              <a:t> «</a:t>
            </a:r>
            <a:r>
              <a:rPr lang="ru-RU" b="1" dirty="0" err="1"/>
              <a:t>фумелье</a:t>
            </a:r>
            <a:r>
              <a:rPr lang="ru-RU" b="1" dirty="0"/>
              <a:t>»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сигарний</a:t>
            </a:r>
            <a:r>
              <a:rPr lang="ru-RU" dirty="0"/>
              <a:t> </a:t>
            </a:r>
            <a:r>
              <a:rPr lang="ru-RU" dirty="0" err="1"/>
              <a:t>фахівець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знає</a:t>
            </a:r>
            <a:r>
              <a:rPr lang="ru-RU" dirty="0"/>
              <a:t> досконально </a:t>
            </a:r>
            <a:r>
              <a:rPr lang="ru-RU" dirty="0" err="1"/>
              <a:t>сигари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поєднання</a:t>
            </a:r>
            <a:r>
              <a:rPr lang="ru-RU" dirty="0"/>
              <a:t> з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алкогольними</a:t>
            </a:r>
            <a:r>
              <a:rPr lang="ru-RU" dirty="0"/>
              <a:t> напоями. </a:t>
            </a:r>
          </a:p>
          <a:p>
            <a:r>
              <a:rPr lang="ru-RU" b="1" dirty="0" err="1"/>
              <a:t>Сирний</a:t>
            </a:r>
            <a:r>
              <a:rPr lang="ru-RU" b="1" dirty="0"/>
              <a:t> </a:t>
            </a:r>
            <a:r>
              <a:rPr lang="ru-RU" b="1" dirty="0" err="1"/>
              <a:t>сомельє</a:t>
            </a:r>
            <a:r>
              <a:rPr lang="ru-RU" b="1" dirty="0"/>
              <a:t>. </a:t>
            </a:r>
            <a:r>
              <a:rPr lang="ru-RU" dirty="0"/>
              <a:t>На </a:t>
            </a:r>
            <a:r>
              <a:rPr lang="ru-RU" dirty="0" err="1"/>
              <a:t>даний</a:t>
            </a:r>
            <a:r>
              <a:rPr lang="ru-RU" dirty="0"/>
              <a:t> момент-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послуга</a:t>
            </a:r>
            <a:r>
              <a:rPr lang="ru-RU" dirty="0"/>
              <a:t>, яку ввели на кораблях </a:t>
            </a:r>
            <a:r>
              <a:rPr lang="ru-RU" dirty="0" err="1"/>
              <a:t>однієї</a:t>
            </a:r>
            <a:r>
              <a:rPr lang="ru-RU" dirty="0"/>
              <a:t> з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круїзних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. Вона </a:t>
            </a:r>
            <a:r>
              <a:rPr lang="ru-RU" dirty="0" err="1"/>
              <a:t>організує</a:t>
            </a:r>
            <a:r>
              <a:rPr lang="ru-RU" dirty="0"/>
              <a:t> </a:t>
            </a:r>
            <a:r>
              <a:rPr lang="ru-RU" dirty="0" err="1"/>
              <a:t>спеціальні</a:t>
            </a:r>
            <a:r>
              <a:rPr lang="ru-RU" dirty="0"/>
              <a:t> тури для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, де вони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скористатися</a:t>
            </a:r>
            <a:r>
              <a:rPr lang="ru-RU" dirty="0"/>
              <a:t> </a:t>
            </a:r>
            <a:r>
              <a:rPr lang="ru-RU" dirty="0" err="1"/>
              <a:t>порадами</a:t>
            </a:r>
            <a:r>
              <a:rPr lang="ru-RU" dirty="0"/>
              <a:t> </a:t>
            </a:r>
            <a:r>
              <a:rPr lang="ru-RU" dirty="0" err="1"/>
              <a:t>професіоналів</a:t>
            </a:r>
            <a:r>
              <a:rPr lang="ru-RU" dirty="0"/>
              <a:t> з </a:t>
            </a:r>
            <a:r>
              <a:rPr lang="ru-RU" dirty="0" err="1"/>
              <a:t>австрійської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сиру</a:t>
            </a:r>
            <a:r>
              <a:rPr lang="ru-RU" dirty="0"/>
              <a:t>. </a:t>
            </a:r>
          </a:p>
          <a:p>
            <a:r>
              <a:rPr lang="ru-RU" b="1" dirty="0" err="1"/>
              <a:t>Кавовий</a:t>
            </a:r>
            <a:r>
              <a:rPr lang="ru-RU" b="1" dirty="0"/>
              <a:t> </a:t>
            </a:r>
            <a:r>
              <a:rPr lang="ru-RU" b="1" dirty="0" err="1"/>
              <a:t>сомельє</a:t>
            </a:r>
            <a:r>
              <a:rPr lang="ru-RU" b="1" dirty="0"/>
              <a:t> «кап – тестер»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, яка </a:t>
            </a:r>
            <a:r>
              <a:rPr lang="ru-RU" dirty="0" err="1"/>
              <a:t>дегустує</a:t>
            </a:r>
            <a:r>
              <a:rPr lang="ru-RU" dirty="0"/>
              <a:t> та </a:t>
            </a:r>
            <a:r>
              <a:rPr lang="ru-RU" dirty="0" err="1"/>
              <a:t>оцінює</a:t>
            </a:r>
            <a:r>
              <a:rPr lang="ru-RU" dirty="0"/>
              <a:t> </a:t>
            </a:r>
            <a:r>
              <a:rPr lang="ru-RU" dirty="0" err="1"/>
              <a:t>каву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 за зернами сорт і </a:t>
            </a:r>
            <a:r>
              <a:rPr lang="ru-RU" dirty="0" err="1"/>
              <a:t>країну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кави</a:t>
            </a:r>
            <a:r>
              <a:rPr lang="ru-RU" dirty="0"/>
              <a:t>. </a:t>
            </a:r>
          </a:p>
          <a:p>
            <a:r>
              <a:rPr lang="ru-RU" b="1" dirty="0" err="1"/>
              <a:t>Чайний</a:t>
            </a:r>
            <a:r>
              <a:rPr lang="ru-RU" b="1" dirty="0"/>
              <a:t> </a:t>
            </a:r>
            <a:r>
              <a:rPr lang="ru-RU" b="1" dirty="0" err="1"/>
              <a:t>сомельє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«титестер»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дегустатор чаю. </a:t>
            </a:r>
            <a:r>
              <a:rPr lang="ru-RU" dirty="0" err="1"/>
              <a:t>Він</a:t>
            </a:r>
            <a:r>
              <a:rPr lang="ru-RU" dirty="0"/>
              <a:t> за </a:t>
            </a:r>
            <a:r>
              <a:rPr lang="ru-RU" dirty="0" err="1"/>
              <a:t>кольором</a:t>
            </a:r>
            <a:r>
              <a:rPr lang="ru-RU" dirty="0"/>
              <a:t>, запахом та смаком </a:t>
            </a:r>
            <a:r>
              <a:rPr lang="ru-RU" dirty="0" err="1"/>
              <a:t>визначає</a:t>
            </a:r>
            <a:r>
              <a:rPr lang="ru-RU" dirty="0"/>
              <a:t> - </a:t>
            </a:r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родом, </a:t>
            </a:r>
            <a:r>
              <a:rPr lang="ru-RU" dirty="0" err="1"/>
              <a:t>цей</a:t>
            </a:r>
            <a:r>
              <a:rPr lang="ru-RU" dirty="0"/>
              <a:t> сорт, сезон </a:t>
            </a:r>
            <a:r>
              <a:rPr lang="ru-RU" dirty="0" err="1"/>
              <a:t>збору</a:t>
            </a:r>
            <a:r>
              <a:rPr lang="ru-RU" dirty="0"/>
              <a:t>,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 і </a:t>
            </a:r>
            <a:r>
              <a:rPr lang="ru-RU" dirty="0" err="1"/>
              <a:t>переробки</a:t>
            </a:r>
            <a:r>
              <a:rPr lang="ru-RU" dirty="0"/>
              <a:t>.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чайні</a:t>
            </a:r>
            <a:r>
              <a:rPr lang="ru-RU" dirty="0"/>
              <a:t> </a:t>
            </a:r>
            <a:r>
              <a:rPr lang="ru-RU" dirty="0" err="1"/>
              <a:t>фірми</a:t>
            </a:r>
            <a:r>
              <a:rPr lang="ru-RU" dirty="0"/>
              <a:t> </a:t>
            </a:r>
            <a:r>
              <a:rPr lang="ru-RU" dirty="0" err="1"/>
              <a:t>страхують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нюху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титестерів</a:t>
            </a:r>
            <a:r>
              <a:rPr lang="ru-RU" dirty="0"/>
              <a:t> на </a:t>
            </a:r>
            <a:r>
              <a:rPr lang="ru-RU" dirty="0" err="1"/>
              <a:t>величезні</a:t>
            </a:r>
            <a:r>
              <a:rPr lang="ru-RU" dirty="0"/>
              <a:t> </a:t>
            </a:r>
            <a:r>
              <a:rPr lang="ru-RU" dirty="0" err="1"/>
              <a:t>суми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того, </a:t>
            </a:r>
            <a:r>
              <a:rPr lang="ru-RU" dirty="0" err="1"/>
              <a:t>наскільки</a:t>
            </a:r>
            <a:r>
              <a:rPr lang="ru-RU" dirty="0"/>
              <a:t> </a:t>
            </a:r>
            <a:r>
              <a:rPr lang="ru-RU" dirty="0" err="1"/>
              <a:t>помилиться</a:t>
            </a:r>
            <a:r>
              <a:rPr lang="ru-RU" dirty="0"/>
              <a:t> </a:t>
            </a:r>
            <a:r>
              <a:rPr lang="ru-RU" dirty="0" err="1"/>
              <a:t>фахівець</a:t>
            </a:r>
            <a:r>
              <a:rPr lang="ru-RU" dirty="0"/>
              <a:t>,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прибуток</a:t>
            </a:r>
            <a:r>
              <a:rPr lang="ru-RU" dirty="0"/>
              <a:t> </a:t>
            </a:r>
            <a:r>
              <a:rPr lang="ru-RU" dirty="0" err="1"/>
              <a:t>чайної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517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634" y="237110"/>
            <a:ext cx="8305038" cy="1325563"/>
          </a:xfrm>
        </p:spPr>
        <p:txBody>
          <a:bodyPr>
            <a:normAutofit/>
          </a:bodyPr>
          <a:lstStyle/>
          <a:p>
            <a:r>
              <a:rPr lang="ru-RU" sz="4000" b="1" dirty="0"/>
              <a:t>Схема </a:t>
            </a:r>
            <a:r>
              <a:rPr lang="ru-RU" sz="4000" b="1" dirty="0" err="1"/>
              <a:t>виконання</a:t>
            </a:r>
            <a:r>
              <a:rPr lang="ru-RU" sz="4000" b="1" dirty="0"/>
              <a:t> </a:t>
            </a:r>
            <a:r>
              <a:rPr lang="ru-RU" sz="4000" b="1" dirty="0" err="1"/>
              <a:t>замовлення</a:t>
            </a:r>
            <a:r>
              <a:rPr lang="ru-RU" sz="4000" b="1" dirty="0"/>
              <a:t> </a:t>
            </a:r>
            <a:r>
              <a:rPr lang="ru-RU" sz="4000" b="1" dirty="0" err="1"/>
              <a:t>клієнта</a:t>
            </a:r>
            <a:r>
              <a:rPr lang="ru-RU" sz="4000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362" y="1286129"/>
            <a:ext cx="7886700" cy="4351338"/>
          </a:xfrm>
        </p:spPr>
        <p:txBody>
          <a:bodyPr/>
          <a:lstStyle/>
          <a:p>
            <a:r>
              <a:rPr lang="ru-RU" dirty="0"/>
              <a:t>1.	</a:t>
            </a:r>
            <a:r>
              <a:rPr lang="ru-RU" dirty="0" err="1"/>
              <a:t>Прихід</a:t>
            </a:r>
            <a:r>
              <a:rPr lang="ru-RU" dirty="0"/>
              <a:t> </a:t>
            </a:r>
            <a:r>
              <a:rPr lang="ru-RU" dirty="0" err="1"/>
              <a:t>клієнта</a:t>
            </a:r>
            <a:r>
              <a:rPr lang="ru-RU" dirty="0"/>
              <a:t> (манера </a:t>
            </a:r>
            <a:r>
              <a:rPr lang="ru-RU" dirty="0" err="1"/>
              <a:t>тримати</a:t>
            </a:r>
            <a:r>
              <a:rPr lang="ru-RU" dirty="0"/>
              <a:t> себе).</a:t>
            </a:r>
          </a:p>
          <a:p>
            <a:r>
              <a:rPr lang="ru-RU" dirty="0"/>
              <a:t>2.	</a:t>
            </a:r>
            <a:r>
              <a:rPr lang="ru-RU" dirty="0" err="1"/>
              <a:t>Привітання</a:t>
            </a:r>
            <a:r>
              <a:rPr lang="ru-RU" dirty="0"/>
              <a:t> (форма </a:t>
            </a:r>
            <a:r>
              <a:rPr lang="ru-RU" dirty="0" err="1"/>
              <a:t>вітання</a:t>
            </a:r>
            <a:r>
              <a:rPr lang="ru-RU" dirty="0"/>
              <a:t>).</a:t>
            </a:r>
          </a:p>
          <a:p>
            <a:r>
              <a:rPr lang="ru-RU" dirty="0"/>
              <a:t>3.	</a:t>
            </a:r>
            <a:r>
              <a:rPr lang="ru-RU" dirty="0" err="1"/>
              <a:t>Замовлення</a:t>
            </a:r>
            <a:r>
              <a:rPr lang="ru-RU" dirty="0"/>
              <a:t> (</a:t>
            </a:r>
            <a:r>
              <a:rPr lang="ru-RU" dirty="0" err="1"/>
              <a:t>вміння</a:t>
            </a:r>
            <a:r>
              <a:rPr lang="ru-RU" dirty="0"/>
              <a:t> </a:t>
            </a:r>
            <a:r>
              <a:rPr lang="ru-RU" dirty="0" err="1"/>
              <a:t>продати</a:t>
            </a:r>
            <a:r>
              <a:rPr lang="ru-RU" dirty="0"/>
              <a:t>: </a:t>
            </a:r>
            <a:r>
              <a:rPr lang="ru-RU" dirty="0" err="1"/>
              <a:t>дегустація</a:t>
            </a:r>
            <a:r>
              <a:rPr lang="ru-RU" dirty="0"/>
              <a:t> напою, </a:t>
            </a:r>
            <a:r>
              <a:rPr lang="ru-RU" dirty="0" err="1"/>
              <a:t>розповідь</a:t>
            </a:r>
            <a:r>
              <a:rPr lang="ru-RU" dirty="0"/>
              <a:t> про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історію</a:t>
            </a:r>
            <a:r>
              <a:rPr lang="ru-RU" dirty="0"/>
              <a:t>, склад,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r>
              <a:rPr lang="ru-RU" dirty="0"/>
              <a:t>4.	</a:t>
            </a:r>
            <a:r>
              <a:rPr lang="ru-RU" dirty="0" err="1"/>
              <a:t>Вибір</a:t>
            </a:r>
            <a:r>
              <a:rPr lang="ru-RU" dirty="0"/>
              <a:t> напою </a:t>
            </a:r>
            <a:r>
              <a:rPr lang="ru-RU" dirty="0" err="1"/>
              <a:t>клієнтом</a:t>
            </a:r>
            <a:r>
              <a:rPr lang="ru-RU" dirty="0"/>
              <a:t> (</a:t>
            </a:r>
            <a:r>
              <a:rPr lang="ru-RU" dirty="0" err="1"/>
              <a:t>вміння</a:t>
            </a:r>
            <a:r>
              <a:rPr lang="ru-RU" dirty="0"/>
              <a:t> </a:t>
            </a:r>
            <a:r>
              <a:rPr lang="ru-RU" dirty="0" err="1"/>
              <a:t>слухати</a:t>
            </a:r>
            <a:r>
              <a:rPr lang="ru-RU" dirty="0"/>
              <a:t>).</a:t>
            </a:r>
          </a:p>
          <a:p>
            <a:r>
              <a:rPr lang="ru-RU" dirty="0"/>
              <a:t>5.	</a:t>
            </a:r>
            <a:r>
              <a:rPr lang="ru-RU" dirty="0" err="1"/>
              <a:t>Приговування</a:t>
            </a:r>
            <a:r>
              <a:rPr lang="ru-RU" dirty="0"/>
              <a:t> і </a:t>
            </a:r>
            <a:r>
              <a:rPr lang="ru-RU" dirty="0" err="1"/>
              <a:t>подання</a:t>
            </a:r>
            <a:r>
              <a:rPr lang="ru-RU" dirty="0"/>
              <a:t> напою.</a:t>
            </a:r>
          </a:p>
          <a:p>
            <a:r>
              <a:rPr lang="ru-RU" dirty="0"/>
              <a:t>6.	</a:t>
            </a:r>
            <a:r>
              <a:rPr lang="ru-RU" dirty="0" err="1"/>
              <a:t>Розрахунок</a:t>
            </a:r>
            <a:r>
              <a:rPr lang="ru-RU" dirty="0"/>
              <a:t>.</a:t>
            </a:r>
          </a:p>
          <a:p>
            <a:r>
              <a:rPr lang="ru-RU" dirty="0"/>
              <a:t>7.	</a:t>
            </a:r>
            <a:r>
              <a:rPr lang="ru-RU" dirty="0" err="1"/>
              <a:t>Прощання</a:t>
            </a:r>
            <a:r>
              <a:rPr lang="ru-RU" dirty="0"/>
              <a:t> з </a:t>
            </a:r>
            <a:r>
              <a:rPr lang="ru-RU" dirty="0" err="1"/>
              <a:t>клієнтом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727" y="4581037"/>
            <a:ext cx="3175063" cy="211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06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365126"/>
            <a:ext cx="8266176" cy="1325563"/>
          </a:xfrm>
        </p:spPr>
        <p:txBody>
          <a:bodyPr>
            <a:normAutofit/>
          </a:bodyPr>
          <a:lstStyle/>
          <a:p>
            <a:r>
              <a:rPr lang="ru-RU" b="1" dirty="0"/>
              <a:t>Правила </a:t>
            </a:r>
            <a:r>
              <a:rPr lang="ru-RU" b="1" dirty="0" err="1"/>
              <a:t>обслуговування</a:t>
            </a:r>
            <a:r>
              <a:rPr lang="ru-RU" b="1" dirty="0"/>
              <a:t>, </a:t>
            </a:r>
            <a:r>
              <a:rPr lang="ru-RU" b="1" dirty="0" err="1"/>
              <a:t>яких</a:t>
            </a:r>
            <a:r>
              <a:rPr lang="ru-RU" b="1" dirty="0"/>
              <a:t> </a:t>
            </a:r>
            <a:r>
              <a:rPr lang="ru-RU" b="1" dirty="0" err="1"/>
              <a:t>потрібно</a:t>
            </a:r>
            <a:r>
              <a:rPr lang="ru-RU" b="1" dirty="0"/>
              <a:t> </a:t>
            </a:r>
            <a:r>
              <a:rPr lang="ru-RU" b="1" dirty="0" err="1"/>
              <a:t>дотримуватися</a:t>
            </a:r>
            <a:r>
              <a:rPr lang="ru-RU" b="1" dirty="0"/>
              <a:t> бармену: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512" y="1810512"/>
            <a:ext cx="8092440" cy="4727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1.	</a:t>
            </a:r>
            <a:r>
              <a:rPr lang="ru-RU" dirty="0" err="1"/>
              <a:t>Клієнт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 за барною </a:t>
            </a:r>
            <a:r>
              <a:rPr lang="ru-RU" dirty="0" err="1"/>
              <a:t>стійкою</a:t>
            </a:r>
            <a:r>
              <a:rPr lang="ru-RU" dirty="0"/>
              <a:t>, повинен зразу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розрахунок</a:t>
            </a:r>
            <a:r>
              <a:rPr lang="ru-RU" dirty="0"/>
              <a:t>.</a:t>
            </a:r>
          </a:p>
          <a:p>
            <a:r>
              <a:rPr lang="ru-RU" dirty="0"/>
              <a:t>2.	Заказ на </a:t>
            </a:r>
            <a:r>
              <a:rPr lang="ru-RU" dirty="0" err="1"/>
              <a:t>барі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віддавати</a:t>
            </a:r>
            <a:r>
              <a:rPr lang="ru-RU" dirty="0"/>
              <a:t> гостям «з рук-у руки».</a:t>
            </a:r>
          </a:p>
          <a:p>
            <a:r>
              <a:rPr lang="ru-RU" dirty="0"/>
              <a:t>3.	Не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чужі</a:t>
            </a:r>
            <a:r>
              <a:rPr lang="ru-RU" dirty="0"/>
              <a:t> </a:t>
            </a:r>
            <a:r>
              <a:rPr lang="ru-RU" dirty="0" err="1"/>
              <a:t>речі</a:t>
            </a:r>
            <a:r>
              <a:rPr lang="ru-RU" dirty="0"/>
              <a:t> на </a:t>
            </a:r>
            <a:r>
              <a:rPr lang="ru-RU" dirty="0" err="1"/>
              <a:t>зберігання</a:t>
            </a:r>
            <a:r>
              <a:rPr lang="ru-RU" dirty="0"/>
              <a:t> (для </a:t>
            </a:r>
            <a:r>
              <a:rPr lang="ru-RU" dirty="0" err="1"/>
              <a:t>цього</a:t>
            </a:r>
            <a:r>
              <a:rPr lang="ru-RU" dirty="0"/>
              <a:t> є </a:t>
            </a:r>
            <a:r>
              <a:rPr lang="ru-RU" dirty="0" err="1"/>
              <a:t>камери</a:t>
            </a:r>
            <a:r>
              <a:rPr lang="ru-RU" dirty="0"/>
              <a:t> </a:t>
            </a:r>
            <a:r>
              <a:rPr lang="ru-RU" dirty="0" err="1"/>
              <a:t>схову</a:t>
            </a:r>
            <a:r>
              <a:rPr lang="ru-RU" dirty="0"/>
              <a:t>).</a:t>
            </a:r>
          </a:p>
          <a:p>
            <a:r>
              <a:rPr lang="ru-RU" dirty="0"/>
              <a:t>4.	Не треба </a:t>
            </a:r>
            <a:r>
              <a:rPr lang="ru-RU" dirty="0" err="1"/>
              <a:t>прибирати</a:t>
            </a:r>
            <a:r>
              <a:rPr lang="ru-RU" dirty="0"/>
              <a:t> </a:t>
            </a:r>
            <a:r>
              <a:rPr lang="ru-RU" dirty="0" err="1"/>
              <a:t>недопитий</a:t>
            </a:r>
            <a:r>
              <a:rPr lang="ru-RU" dirty="0"/>
              <a:t> бокал, </a:t>
            </a:r>
            <a:r>
              <a:rPr lang="ru-RU" dirty="0" err="1"/>
              <a:t>якщо</a:t>
            </a:r>
            <a:r>
              <a:rPr lang="ru-RU" dirty="0"/>
              <a:t> Ви на 100% не </a:t>
            </a:r>
            <a:r>
              <a:rPr lang="ru-RU" dirty="0" err="1"/>
              <a:t>впевнені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клієнт</a:t>
            </a:r>
            <a:r>
              <a:rPr lang="ru-RU" dirty="0"/>
              <a:t> </a:t>
            </a:r>
            <a:r>
              <a:rPr lang="ru-RU" dirty="0" err="1"/>
              <a:t>пішов</a:t>
            </a:r>
            <a:r>
              <a:rPr lang="ru-RU" dirty="0"/>
              <a:t>.</a:t>
            </a:r>
          </a:p>
          <a:p>
            <a:r>
              <a:rPr lang="ru-RU" dirty="0"/>
              <a:t>5.	</a:t>
            </a:r>
            <a:r>
              <a:rPr lang="ru-RU" dirty="0" err="1"/>
              <a:t>Клієнт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право </a:t>
            </a:r>
            <a:r>
              <a:rPr lang="ru-RU" dirty="0" err="1"/>
              <a:t>відмовитися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: </a:t>
            </a:r>
          </a:p>
          <a:p>
            <a:r>
              <a:rPr lang="ru-RU" dirty="0"/>
              <a:t>-	бармен </a:t>
            </a:r>
            <a:r>
              <a:rPr lang="ru-RU" dirty="0" err="1"/>
              <a:t>переплутав</a:t>
            </a:r>
            <a:r>
              <a:rPr lang="ru-RU" dirty="0"/>
              <a:t> </a:t>
            </a:r>
            <a:r>
              <a:rPr lang="ru-RU" dirty="0" err="1"/>
              <a:t>замовлений</a:t>
            </a:r>
            <a:r>
              <a:rPr lang="ru-RU" dirty="0"/>
              <a:t> </a:t>
            </a:r>
            <a:r>
              <a:rPr lang="ru-RU" dirty="0" err="1"/>
              <a:t>напій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замовлення</a:t>
            </a:r>
            <a:r>
              <a:rPr lang="ru-RU" dirty="0"/>
              <a:t> подали в </a:t>
            </a:r>
            <a:r>
              <a:rPr lang="ru-RU" dirty="0" err="1"/>
              <a:t>брудному</a:t>
            </a:r>
            <a:r>
              <a:rPr lang="ru-RU" dirty="0"/>
              <a:t> </a:t>
            </a:r>
            <a:r>
              <a:rPr lang="ru-RU" dirty="0" err="1"/>
              <a:t>посуді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замовлення</a:t>
            </a:r>
            <a:r>
              <a:rPr lang="ru-RU" dirty="0"/>
              <a:t> подали з </a:t>
            </a:r>
            <a:r>
              <a:rPr lang="ru-RU" dirty="0" err="1"/>
              <a:t>неаргументованою</a:t>
            </a:r>
            <a:r>
              <a:rPr lang="ru-RU" dirty="0"/>
              <a:t> </a:t>
            </a:r>
            <a:r>
              <a:rPr lang="ru-RU" dirty="0" err="1"/>
              <a:t>затримкою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17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176" y="1122363"/>
            <a:ext cx="8522208" cy="688149"/>
          </a:xfrm>
        </p:spPr>
        <p:txBody>
          <a:bodyPr>
            <a:noAutofit/>
          </a:bodyPr>
          <a:lstStyle/>
          <a:p>
            <a:r>
              <a:rPr lang="ru-RU" sz="3600" b="1" i="1" dirty="0"/>
              <a:t>Персонал бару </a:t>
            </a:r>
            <a:r>
              <a:rPr lang="ru-RU" sz="3600" b="1" i="1" dirty="0" err="1"/>
              <a:t>відбирається</a:t>
            </a:r>
            <a:r>
              <a:rPr lang="ru-RU" sz="3600" b="1" i="1" dirty="0"/>
              <a:t> </a:t>
            </a:r>
            <a:r>
              <a:rPr lang="ru-RU" sz="3600" b="1" i="1" dirty="0" err="1"/>
              <a:t>відповідно</a:t>
            </a:r>
            <a:r>
              <a:rPr lang="ru-RU" sz="3600" b="1" i="1" dirty="0"/>
              <a:t> до </a:t>
            </a:r>
            <a:r>
              <a:rPr lang="ru-RU" sz="3600" b="1" i="1" dirty="0" err="1"/>
              <a:t>розміру</a:t>
            </a:r>
            <a:r>
              <a:rPr lang="ru-RU" sz="3600" b="1" i="1" dirty="0"/>
              <a:t> та </a:t>
            </a:r>
            <a:r>
              <a:rPr lang="ru-RU" sz="3600" b="1" i="1" dirty="0" err="1"/>
              <a:t>концепції</a:t>
            </a:r>
            <a:r>
              <a:rPr lang="ru-RU" sz="3600" b="1" i="1" dirty="0"/>
              <a:t> бару.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5176" y="2020824"/>
            <a:ext cx="8522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Обслуговуючий</a:t>
            </a:r>
            <a:r>
              <a:rPr lang="ru-RU" sz="3200" dirty="0"/>
              <a:t> персонал бару (команда бару) </a:t>
            </a:r>
            <a:r>
              <a:rPr lang="ru-RU" sz="3200" dirty="0" err="1"/>
              <a:t>складають</a:t>
            </a:r>
            <a:r>
              <a:rPr lang="ru-RU" sz="3200" dirty="0"/>
              <a:t>: </a:t>
            </a:r>
            <a:r>
              <a:rPr lang="ru-RU" sz="3200" dirty="0" err="1"/>
              <a:t>барбек</a:t>
            </a:r>
            <a:r>
              <a:rPr lang="ru-RU" sz="3200" dirty="0"/>
              <a:t>, бармен, старший бармен, бар-менеджер (бренд-бармен).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6099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Слід</a:t>
            </a:r>
            <a:r>
              <a:rPr lang="ru-RU" b="1" dirty="0"/>
              <a:t> </a:t>
            </a:r>
            <a:r>
              <a:rPr lang="ru-RU" b="1" dirty="0" err="1"/>
              <a:t>запам’ятати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91056"/>
            <a:ext cx="7886700" cy="4585907"/>
          </a:xfrm>
        </p:spPr>
        <p:txBody>
          <a:bodyPr/>
          <a:lstStyle/>
          <a:p>
            <a:r>
              <a:rPr lang="ru-RU" dirty="0"/>
              <a:t>1.	«Правило 30 сек.» - правило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враження</a:t>
            </a:r>
            <a:r>
              <a:rPr lang="ru-RU" dirty="0"/>
              <a:t> (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бармену, </a:t>
            </a:r>
            <a:r>
              <a:rPr lang="ru-RU" dirty="0" err="1"/>
              <a:t>інтонація</a:t>
            </a:r>
            <a:r>
              <a:rPr lang="ru-RU" dirty="0"/>
              <a:t>, манера </a:t>
            </a:r>
            <a:r>
              <a:rPr lang="ru-RU" dirty="0" err="1"/>
              <a:t>спілкування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</a:t>
            </a:r>
          </a:p>
          <a:p>
            <a:r>
              <a:rPr lang="ru-RU" dirty="0"/>
              <a:t>2.	«Правило </a:t>
            </a:r>
            <a:r>
              <a:rPr lang="ru-RU" dirty="0" err="1"/>
              <a:t>трьох</a:t>
            </a:r>
            <a:r>
              <a:rPr lang="ru-RU" dirty="0"/>
              <a:t> НІ» - не </a:t>
            </a:r>
            <a:r>
              <a:rPr lang="ru-RU" dirty="0" err="1"/>
              <a:t>розмовляти</a:t>
            </a:r>
            <a:r>
              <a:rPr lang="ru-RU" dirty="0"/>
              <a:t> про </a:t>
            </a:r>
            <a:r>
              <a:rPr lang="ru-RU" dirty="0" err="1"/>
              <a:t>політику</a:t>
            </a:r>
            <a:r>
              <a:rPr lang="ru-RU" dirty="0"/>
              <a:t>, про </a:t>
            </a:r>
            <a:r>
              <a:rPr lang="ru-RU" dirty="0" err="1"/>
              <a:t>релігію</a:t>
            </a:r>
            <a:r>
              <a:rPr lang="ru-RU" dirty="0"/>
              <a:t> і про спорт.</a:t>
            </a:r>
          </a:p>
          <a:p>
            <a:r>
              <a:rPr lang="ru-RU" dirty="0"/>
              <a:t>3.	«Правила </a:t>
            </a:r>
            <a:r>
              <a:rPr lang="ru-RU" dirty="0" err="1"/>
              <a:t>конфіденційності</a:t>
            </a:r>
            <a:r>
              <a:rPr lang="ru-RU" dirty="0"/>
              <a:t>» - </a:t>
            </a:r>
            <a:r>
              <a:rPr lang="ru-RU" dirty="0" err="1"/>
              <a:t>вміння</a:t>
            </a:r>
            <a:r>
              <a:rPr lang="ru-RU" dirty="0"/>
              <a:t> </a:t>
            </a:r>
            <a:r>
              <a:rPr lang="ru-RU" dirty="0" err="1"/>
              <a:t>слухати</a:t>
            </a:r>
            <a:r>
              <a:rPr lang="ru-RU" dirty="0"/>
              <a:t>,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бесіду</a:t>
            </a:r>
            <a:r>
              <a:rPr lang="ru-RU" dirty="0"/>
              <a:t> та </a:t>
            </a:r>
            <a:r>
              <a:rPr lang="ru-RU" dirty="0" err="1"/>
              <a:t>зберігати</a:t>
            </a:r>
            <a:r>
              <a:rPr lang="ru-RU" dirty="0"/>
              <a:t> </a:t>
            </a:r>
            <a:r>
              <a:rPr lang="ru-RU" dirty="0" err="1"/>
              <a:t>конфіденційність</a:t>
            </a:r>
            <a:r>
              <a:rPr lang="ru-RU" dirty="0"/>
              <a:t> </a:t>
            </a:r>
            <a:r>
              <a:rPr lang="ru-RU" dirty="0" err="1"/>
              <a:t>розмови</a:t>
            </a:r>
            <a:r>
              <a:rPr lang="ru-RU" dirty="0"/>
              <a:t> з гостем.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6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2" y="603504"/>
            <a:ext cx="8741664" cy="5577840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i="1" u="sng" dirty="0"/>
              <a:t>Правила </a:t>
            </a:r>
            <a:r>
              <a:rPr lang="ru-RU" sz="3000" b="1" i="1" u="sng" dirty="0" err="1"/>
              <a:t>поведінки</a:t>
            </a:r>
            <a:r>
              <a:rPr lang="ru-RU" sz="3000" b="1" i="1" u="sng" dirty="0"/>
              <a:t>  </a:t>
            </a:r>
            <a:r>
              <a:rPr lang="ru-RU" sz="3000" b="1" i="1" u="sng" dirty="0" err="1"/>
              <a:t>конфліктних</a:t>
            </a:r>
            <a:r>
              <a:rPr lang="ru-RU" sz="3000" b="1" i="1" u="sng" dirty="0"/>
              <a:t> </a:t>
            </a:r>
            <a:r>
              <a:rPr lang="ru-RU" sz="3000" b="1" i="1" u="sng" dirty="0" err="1"/>
              <a:t>ситуаціях</a:t>
            </a:r>
            <a:r>
              <a:rPr lang="ru-RU" sz="3000" b="1" i="1" u="sng" dirty="0"/>
              <a:t>:</a:t>
            </a:r>
          </a:p>
          <a:p>
            <a:r>
              <a:rPr lang="ru-RU" dirty="0"/>
              <a:t>1.	</a:t>
            </a:r>
            <a:r>
              <a:rPr lang="ru-RU" dirty="0" err="1"/>
              <a:t>Вислухати</a:t>
            </a:r>
            <a:r>
              <a:rPr lang="ru-RU" dirty="0"/>
              <a:t> гостя та </a:t>
            </a:r>
            <a:r>
              <a:rPr lang="ru-RU" dirty="0" err="1"/>
              <a:t>запропонувати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присісти</a:t>
            </a:r>
            <a:r>
              <a:rPr lang="ru-RU" dirty="0"/>
              <a:t> (тяжко </a:t>
            </a:r>
            <a:r>
              <a:rPr lang="ru-RU" dirty="0" err="1"/>
              <a:t>сидіти</a:t>
            </a:r>
            <a:r>
              <a:rPr lang="ru-RU" dirty="0"/>
              <a:t> і </a:t>
            </a:r>
            <a:r>
              <a:rPr lang="ru-RU" dirty="0" err="1"/>
              <a:t>нервувати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 </a:t>
            </a:r>
            <a:r>
              <a:rPr lang="ru-RU" dirty="0">
                <a:sym typeface="Wingdings" panose="05000000000000000000" pitchFamily="2" charset="2"/>
              </a:rPr>
              <a:t></a:t>
            </a:r>
            <a:r>
              <a:rPr lang="ru-RU" dirty="0"/>
              <a:t>).</a:t>
            </a:r>
          </a:p>
          <a:p>
            <a:r>
              <a:rPr lang="ru-RU" dirty="0"/>
              <a:t>2.	</a:t>
            </a:r>
            <a:r>
              <a:rPr lang="ru-RU" dirty="0" err="1"/>
              <a:t>Погодитися</a:t>
            </a:r>
            <a:r>
              <a:rPr lang="ru-RU" dirty="0"/>
              <a:t> с правом </a:t>
            </a:r>
            <a:r>
              <a:rPr lang="ru-RU" dirty="0" err="1"/>
              <a:t>клієнта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свою точку </a:t>
            </a:r>
            <a:r>
              <a:rPr lang="ru-RU" dirty="0" err="1"/>
              <a:t>зору</a:t>
            </a:r>
            <a:r>
              <a:rPr lang="ru-RU" dirty="0"/>
              <a:t>.</a:t>
            </a:r>
          </a:p>
          <a:p>
            <a:r>
              <a:rPr lang="ru-RU" dirty="0"/>
              <a:t>3.	</a:t>
            </a:r>
            <a:r>
              <a:rPr lang="ru-RU" dirty="0" err="1"/>
              <a:t>Задати</a:t>
            </a:r>
            <a:r>
              <a:rPr lang="ru-RU" dirty="0"/>
              <a:t> </a:t>
            </a:r>
            <a:r>
              <a:rPr lang="ru-RU" dirty="0" err="1"/>
              <a:t>уточнююче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виявити</a:t>
            </a:r>
            <a:r>
              <a:rPr lang="ru-RU" dirty="0"/>
              <a:t> основу </a:t>
            </a:r>
            <a:r>
              <a:rPr lang="ru-RU" dirty="0" err="1"/>
              <a:t>конфлікту</a:t>
            </a:r>
            <a:r>
              <a:rPr lang="ru-RU" dirty="0"/>
              <a:t>.</a:t>
            </a:r>
          </a:p>
          <a:p>
            <a:r>
              <a:rPr lang="ru-RU" dirty="0"/>
              <a:t>4.	</a:t>
            </a:r>
            <a:r>
              <a:rPr lang="ru-RU" dirty="0" err="1"/>
              <a:t>Задовольнити</a:t>
            </a:r>
            <a:r>
              <a:rPr lang="ru-RU" dirty="0"/>
              <a:t> </a:t>
            </a:r>
            <a:r>
              <a:rPr lang="ru-RU" dirty="0" err="1"/>
              <a:t>претензії</a:t>
            </a:r>
            <a:r>
              <a:rPr lang="ru-RU" dirty="0"/>
              <a:t> </a:t>
            </a:r>
            <a:r>
              <a:rPr lang="ru-RU" dirty="0" err="1"/>
              <a:t>клієнта</a:t>
            </a:r>
            <a:r>
              <a:rPr lang="ru-RU" dirty="0"/>
              <a:t>. </a:t>
            </a:r>
          </a:p>
          <a:p>
            <a:r>
              <a:rPr lang="ru-RU" sz="3000" b="1" i="1" u="sng" dirty="0" err="1"/>
              <a:t>Можливості</a:t>
            </a:r>
            <a:r>
              <a:rPr lang="ru-RU" sz="3000" b="1" i="1" u="sng" dirty="0"/>
              <a:t> </a:t>
            </a:r>
            <a:r>
              <a:rPr lang="ru-RU" sz="3000" b="1" i="1" u="sng" dirty="0" err="1"/>
              <a:t>уникнення</a:t>
            </a:r>
            <a:r>
              <a:rPr lang="ru-RU" sz="3000" b="1" i="1" u="sng" dirty="0"/>
              <a:t> </a:t>
            </a:r>
            <a:r>
              <a:rPr lang="ru-RU" sz="3000" b="1" i="1" u="sng" dirty="0" err="1"/>
              <a:t>конфлікту</a:t>
            </a:r>
            <a:r>
              <a:rPr lang="ru-RU" sz="3000" b="1" i="1" u="sng" dirty="0"/>
              <a:t>:</a:t>
            </a:r>
          </a:p>
          <a:p>
            <a:r>
              <a:rPr lang="ru-RU" dirty="0"/>
              <a:t>1.	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сперечатися</a:t>
            </a:r>
            <a:r>
              <a:rPr lang="ru-RU" dirty="0"/>
              <a:t> з гостем. Не </a:t>
            </a:r>
            <a:r>
              <a:rPr lang="ru-RU" dirty="0" err="1"/>
              <a:t>використовуйте</a:t>
            </a:r>
            <a:r>
              <a:rPr lang="ru-RU" dirty="0"/>
              <a:t> </a:t>
            </a:r>
            <a:r>
              <a:rPr lang="ru-RU" dirty="0" err="1"/>
              <a:t>фрази</a:t>
            </a:r>
            <a:r>
              <a:rPr lang="ru-RU" dirty="0"/>
              <a:t>: «Да, я </a:t>
            </a:r>
            <a:r>
              <a:rPr lang="ru-RU" dirty="0" err="1"/>
              <a:t>згоден</a:t>
            </a:r>
            <a:r>
              <a:rPr lang="ru-RU" dirty="0"/>
              <a:t> з Вами, але…» і </a:t>
            </a:r>
            <a:r>
              <a:rPr lang="ru-RU" dirty="0" err="1"/>
              <a:t>т.і</a:t>
            </a:r>
            <a:r>
              <a:rPr lang="ru-RU" dirty="0"/>
              <a:t>.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: «Добре, </a:t>
            </a:r>
            <a:r>
              <a:rPr lang="ru-RU" dirty="0" err="1"/>
              <a:t>що</a:t>
            </a:r>
            <a:r>
              <a:rPr lang="ru-RU" dirty="0"/>
              <a:t> Ви на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звернули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, ми </a:t>
            </a:r>
            <a:r>
              <a:rPr lang="ru-RU" dirty="0" err="1"/>
              <a:t>обов’язково</a:t>
            </a:r>
            <a:r>
              <a:rPr lang="ru-RU" dirty="0"/>
              <a:t>….»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  <a:p>
            <a:r>
              <a:rPr lang="ru-RU" dirty="0"/>
              <a:t>2.	</a:t>
            </a:r>
            <a:r>
              <a:rPr lang="ru-RU" dirty="0" err="1"/>
              <a:t>Знаходження</a:t>
            </a:r>
            <a:r>
              <a:rPr lang="ru-RU" dirty="0"/>
              <a:t> </a:t>
            </a:r>
            <a:r>
              <a:rPr lang="ru-RU" dirty="0" err="1"/>
              <a:t>компромісу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33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Основи</a:t>
            </a:r>
            <a:r>
              <a:rPr lang="ru-RU" b="1" dirty="0"/>
              <a:t> </a:t>
            </a:r>
            <a:r>
              <a:rPr lang="ru-RU" b="1" dirty="0" err="1"/>
              <a:t>психології</a:t>
            </a:r>
            <a:r>
              <a:rPr lang="ru-RU" b="1" dirty="0"/>
              <a:t> гостя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84" y="1435608"/>
            <a:ext cx="8394192" cy="4741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err="1"/>
              <a:t>Щоб</a:t>
            </a:r>
            <a:r>
              <a:rPr lang="ru-RU" b="1" i="1" dirty="0"/>
              <a:t> правильно </a:t>
            </a:r>
            <a:r>
              <a:rPr lang="ru-RU" b="1" i="1" dirty="0" err="1"/>
              <a:t>зрозуміти</a:t>
            </a:r>
            <a:r>
              <a:rPr lang="ru-RU" b="1" i="1" dirty="0"/>
              <a:t> гостя, </a:t>
            </a:r>
            <a:r>
              <a:rPr lang="ru-RU" b="1" i="1" dirty="0" err="1"/>
              <a:t>слід</a:t>
            </a:r>
            <a:r>
              <a:rPr lang="ru-RU" b="1" i="1" dirty="0"/>
              <a:t>: </a:t>
            </a:r>
          </a:p>
          <a:p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тип </a:t>
            </a:r>
            <a:r>
              <a:rPr lang="ru-RU" dirty="0" err="1"/>
              <a:t>людини</a:t>
            </a:r>
            <a:r>
              <a:rPr lang="ru-RU" dirty="0"/>
              <a:t>; </a:t>
            </a:r>
          </a:p>
          <a:p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керованість</a:t>
            </a:r>
            <a:r>
              <a:rPr lang="ru-RU" dirty="0"/>
              <a:t>; </a:t>
            </a:r>
          </a:p>
          <a:p>
            <a:r>
              <a:rPr lang="ru-RU" dirty="0"/>
              <a:t>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хід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думок. </a:t>
            </a:r>
          </a:p>
          <a:p>
            <a:pPr marL="0" indent="0">
              <a:buNone/>
            </a:pPr>
            <a:r>
              <a:rPr lang="ru-RU" dirty="0" err="1"/>
              <a:t>Знаючи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, до </a:t>
            </a:r>
            <a:r>
              <a:rPr lang="ru-RU" dirty="0" err="1"/>
              <a:t>якого</a:t>
            </a:r>
            <a:r>
              <a:rPr lang="ru-RU" dirty="0"/>
              <a:t> типу людей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конкретний</a:t>
            </a:r>
            <a:r>
              <a:rPr lang="ru-RU" dirty="0"/>
              <a:t> </a:t>
            </a:r>
            <a:r>
              <a:rPr lang="ru-RU" dirty="0" err="1"/>
              <a:t>гість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використати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ефективну</a:t>
            </a:r>
            <a:r>
              <a:rPr lang="ru-RU" dirty="0"/>
              <a:t> тактику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з ним.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 (</a:t>
            </a:r>
            <a:r>
              <a:rPr lang="ru-RU" dirty="0" err="1"/>
              <a:t>активність</a:t>
            </a:r>
            <a:r>
              <a:rPr lang="ru-RU" dirty="0"/>
              <a:t> і </a:t>
            </a:r>
            <a:r>
              <a:rPr lang="ru-RU" dirty="0" err="1"/>
              <a:t>емоційність</a:t>
            </a:r>
            <a:r>
              <a:rPr lang="ru-RU" dirty="0"/>
              <a:t>)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комбінація</a:t>
            </a:r>
            <a:r>
              <a:rPr lang="ru-RU" dirty="0"/>
              <a:t>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тип </a:t>
            </a:r>
            <a:r>
              <a:rPr lang="ru-RU" dirty="0" err="1"/>
              <a:t>відвідувача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053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Виділяють</a:t>
            </a:r>
            <a:r>
              <a:rPr lang="ru-RU" b="1" dirty="0"/>
              <a:t> </a:t>
            </a:r>
            <a:r>
              <a:rPr lang="ru-RU" b="1" dirty="0" err="1"/>
              <a:t>чотири</a:t>
            </a:r>
            <a:r>
              <a:rPr lang="ru-RU" b="1" dirty="0"/>
              <a:t> </a:t>
            </a:r>
            <a:r>
              <a:rPr lang="ru-RU" b="1" dirty="0" err="1"/>
              <a:t>основні</a:t>
            </a:r>
            <a:r>
              <a:rPr lang="ru-RU" b="1" dirty="0"/>
              <a:t> </a:t>
            </a:r>
            <a:r>
              <a:rPr lang="ru-RU" b="1" dirty="0" err="1"/>
              <a:t>типи</a:t>
            </a:r>
            <a:r>
              <a:rPr lang="ru-RU" b="1" dirty="0"/>
              <a:t> </a:t>
            </a:r>
            <a:r>
              <a:rPr lang="ru-RU" b="1" dirty="0" err="1"/>
              <a:t>відвідувачів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616" y="1690690"/>
            <a:ext cx="8622792" cy="4847270"/>
          </a:xfrm>
        </p:spPr>
        <p:txBody>
          <a:bodyPr>
            <a:normAutofit/>
          </a:bodyPr>
          <a:lstStyle/>
          <a:p>
            <a:r>
              <a:rPr lang="ru-RU" b="1" dirty="0"/>
              <a:t>1. «</a:t>
            </a:r>
            <a:r>
              <a:rPr lang="ru-RU" b="1" dirty="0" err="1"/>
              <a:t>Актор</a:t>
            </a:r>
            <a:r>
              <a:rPr lang="ru-RU" b="1" dirty="0"/>
              <a:t>»: </a:t>
            </a:r>
            <a:r>
              <a:rPr lang="ru-RU" dirty="0" err="1"/>
              <a:t>активний</a:t>
            </a:r>
            <a:r>
              <a:rPr lang="ru-RU" dirty="0"/>
              <a:t> та </a:t>
            </a:r>
            <a:r>
              <a:rPr lang="ru-RU" dirty="0" err="1"/>
              <a:t>емоційний</a:t>
            </a:r>
            <a:r>
              <a:rPr lang="ru-RU" dirty="0"/>
              <a:t>, любить </a:t>
            </a:r>
            <a:r>
              <a:rPr lang="ru-RU" dirty="0" err="1"/>
              <a:t>розважатися</a:t>
            </a:r>
            <a:r>
              <a:rPr lang="ru-RU" dirty="0"/>
              <a:t>, </a:t>
            </a:r>
            <a:r>
              <a:rPr lang="ru-RU" dirty="0" err="1"/>
              <a:t>розважати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, </a:t>
            </a:r>
            <a:r>
              <a:rPr lang="ru-RU" dirty="0" err="1"/>
              <a:t>надавати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. Часто </a:t>
            </a:r>
            <a:r>
              <a:rPr lang="ru-RU" dirty="0" err="1"/>
              <a:t>неорганізований</a:t>
            </a:r>
            <a:r>
              <a:rPr lang="ru-RU" dirty="0"/>
              <a:t>, не </a:t>
            </a:r>
            <a:r>
              <a:rPr lang="ru-RU" dirty="0" err="1"/>
              <a:t>вміє</a:t>
            </a:r>
            <a:r>
              <a:rPr lang="ru-RU" dirty="0"/>
              <a:t> </a:t>
            </a:r>
            <a:r>
              <a:rPr lang="ru-RU" dirty="0" err="1"/>
              <a:t>слухати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Саме</a:t>
            </a:r>
            <a:r>
              <a:rPr lang="ru-RU" dirty="0"/>
              <a:t> на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зосереджувати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, </a:t>
            </a:r>
            <a:r>
              <a:rPr lang="ru-RU" dirty="0" err="1"/>
              <a:t>пропонуючи</a:t>
            </a:r>
            <a:r>
              <a:rPr lang="ru-RU" dirty="0"/>
              <a:t> </a:t>
            </a:r>
            <a:r>
              <a:rPr lang="ru-RU" dirty="0" err="1"/>
              <a:t>послуги</a:t>
            </a:r>
            <a:r>
              <a:rPr lang="ru-RU" dirty="0"/>
              <a:t>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розмови</a:t>
            </a:r>
            <a:r>
              <a:rPr lang="ru-RU" dirty="0"/>
              <a:t> з ним </a:t>
            </a:r>
            <a:r>
              <a:rPr lang="ru-RU" dirty="0" err="1"/>
              <a:t>слід</a:t>
            </a:r>
            <a:r>
              <a:rPr lang="ru-RU" dirty="0"/>
              <a:t> бути </a:t>
            </a:r>
            <a:r>
              <a:rPr lang="ru-RU" dirty="0" err="1"/>
              <a:t>енергійним</a:t>
            </a:r>
            <a:r>
              <a:rPr lang="ru-RU" dirty="0"/>
              <a:t>, </a:t>
            </a:r>
            <a:r>
              <a:rPr lang="ru-RU" dirty="0" err="1"/>
              <a:t>надихати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на </a:t>
            </a:r>
            <a:r>
              <a:rPr lang="ru-RU" dirty="0" err="1"/>
              <a:t>прояв</a:t>
            </a:r>
            <a:r>
              <a:rPr lang="ru-RU" dirty="0"/>
              <a:t> </a:t>
            </a:r>
            <a:r>
              <a:rPr lang="ru-RU" dirty="0" err="1"/>
              <a:t>ініціативи</a:t>
            </a:r>
            <a:r>
              <a:rPr lang="ru-RU" dirty="0"/>
              <a:t>, активно </a:t>
            </a:r>
            <a:r>
              <a:rPr lang="ru-RU" dirty="0" err="1"/>
              <a:t>мотивувати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пропозиції</a:t>
            </a:r>
            <a:r>
              <a:rPr lang="ru-RU" dirty="0"/>
              <a:t>, </a:t>
            </a:r>
            <a:r>
              <a:rPr lang="ru-RU" dirty="0" err="1"/>
              <a:t>наводити</a:t>
            </a:r>
            <a:r>
              <a:rPr lang="ru-RU" dirty="0"/>
              <a:t> </a:t>
            </a:r>
            <a:r>
              <a:rPr lang="ru-RU" dirty="0" err="1"/>
              <a:t>приклади</a:t>
            </a:r>
            <a:r>
              <a:rPr lang="ru-RU" dirty="0"/>
              <a:t>, </a:t>
            </a:r>
            <a:r>
              <a:rPr lang="ru-RU" dirty="0" err="1"/>
              <a:t>посилатися</a:t>
            </a:r>
            <a:r>
              <a:rPr lang="ru-RU" dirty="0"/>
              <a:t> на думку </a:t>
            </a:r>
            <a:r>
              <a:rPr lang="ru-RU" dirty="0" err="1"/>
              <a:t>інших</a:t>
            </a:r>
            <a:r>
              <a:rPr lang="ru-RU" dirty="0"/>
              <a:t>, </a:t>
            </a:r>
            <a:r>
              <a:rPr lang="ru-RU" dirty="0" err="1"/>
              <a:t>триматися</a:t>
            </a:r>
            <a:r>
              <a:rPr lang="ru-RU" dirty="0"/>
              <a:t> </a:t>
            </a:r>
            <a:r>
              <a:rPr lang="ru-RU" dirty="0" err="1"/>
              <a:t>впевнено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019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456" y="612648"/>
            <a:ext cx="8586216" cy="5564315"/>
          </a:xfrm>
        </p:spPr>
        <p:txBody>
          <a:bodyPr>
            <a:normAutofit/>
          </a:bodyPr>
          <a:lstStyle/>
          <a:p>
            <a:r>
              <a:rPr lang="ru-RU" b="1" dirty="0"/>
              <a:t>2. «Контролер»: </a:t>
            </a:r>
            <a:r>
              <a:rPr lang="ru-RU" dirty="0" err="1"/>
              <a:t>активний</a:t>
            </a:r>
            <a:r>
              <a:rPr lang="ru-RU" dirty="0"/>
              <a:t> і </a:t>
            </a:r>
            <a:r>
              <a:rPr lang="ru-RU" dirty="0" err="1"/>
              <a:t>неемоційний</a:t>
            </a:r>
            <a:r>
              <a:rPr lang="ru-RU" dirty="0"/>
              <a:t>. Говорить </a:t>
            </a:r>
            <a:r>
              <a:rPr lang="ru-RU" dirty="0" err="1"/>
              <a:t>швидко</a:t>
            </a:r>
            <a:r>
              <a:rPr lang="ru-RU" dirty="0"/>
              <a:t> і </a:t>
            </a:r>
            <a:r>
              <a:rPr lang="ru-RU" dirty="0" err="1"/>
              <a:t>голосно</a:t>
            </a:r>
            <a:r>
              <a:rPr lang="ru-RU" dirty="0"/>
              <a:t>, </a:t>
            </a:r>
            <a:r>
              <a:rPr lang="ru-RU" dirty="0" err="1"/>
              <a:t>категоричний</a:t>
            </a:r>
            <a:r>
              <a:rPr lang="ru-RU" dirty="0"/>
              <a:t> у словах, </a:t>
            </a:r>
            <a:r>
              <a:rPr lang="ru-RU" dirty="0" err="1"/>
              <a:t>управляє</a:t>
            </a:r>
            <a:r>
              <a:rPr lang="ru-RU" dirty="0"/>
              <a:t> </a:t>
            </a:r>
            <a:r>
              <a:rPr lang="ru-RU" dirty="0" err="1"/>
              <a:t>іншими</a:t>
            </a:r>
            <a:r>
              <a:rPr lang="ru-RU" dirty="0"/>
              <a:t>, </a:t>
            </a:r>
            <a:r>
              <a:rPr lang="ru-RU" dirty="0" err="1"/>
              <a:t>ініціативний</a:t>
            </a:r>
            <a:r>
              <a:rPr lang="ru-RU" dirty="0"/>
              <a:t>, </a:t>
            </a:r>
            <a:r>
              <a:rPr lang="ru-RU" dirty="0" err="1"/>
              <a:t>нетерпимий</a:t>
            </a:r>
            <a:r>
              <a:rPr lang="ru-RU" dirty="0"/>
              <a:t> до чужих </a:t>
            </a:r>
            <a:r>
              <a:rPr lang="ru-RU" dirty="0" err="1"/>
              <a:t>помилок</a:t>
            </a:r>
            <a:r>
              <a:rPr lang="ru-RU" dirty="0"/>
              <a:t>, не любить </a:t>
            </a:r>
            <a:r>
              <a:rPr lang="ru-RU" dirty="0" err="1"/>
              <a:t>порад</a:t>
            </a:r>
            <a:r>
              <a:rPr lang="ru-RU" dirty="0"/>
              <a:t>, </a:t>
            </a:r>
            <a:r>
              <a:rPr lang="ru-RU" dirty="0" err="1"/>
              <a:t>схильний</a:t>
            </a:r>
            <a:r>
              <a:rPr lang="ru-RU" dirty="0"/>
              <a:t> до </a:t>
            </a:r>
            <a:r>
              <a:rPr lang="ru-RU" dirty="0" err="1"/>
              <a:t>ризику</a:t>
            </a:r>
            <a:r>
              <a:rPr lang="ru-RU" dirty="0"/>
              <a:t>, любить </a:t>
            </a:r>
            <a:r>
              <a:rPr lang="ru-RU" dirty="0" err="1"/>
              <a:t>зміни</a:t>
            </a:r>
            <a:r>
              <a:rPr lang="ru-RU" dirty="0"/>
              <a:t>, </a:t>
            </a:r>
            <a:r>
              <a:rPr lang="ru-RU" dirty="0" err="1"/>
              <a:t>упертий</a:t>
            </a:r>
            <a:r>
              <a:rPr lang="ru-RU" dirty="0"/>
              <a:t>, </a:t>
            </a:r>
            <a:r>
              <a:rPr lang="ru-RU" dirty="0" err="1"/>
              <a:t>запальний</a:t>
            </a:r>
            <a:r>
              <a:rPr lang="ru-RU" dirty="0"/>
              <a:t>, </a:t>
            </a:r>
            <a:r>
              <a:rPr lang="ru-RU" dirty="0" err="1"/>
              <a:t>прагматичний</a:t>
            </a:r>
            <a:r>
              <a:rPr lang="ru-RU" dirty="0"/>
              <a:t>, </a:t>
            </a:r>
            <a:r>
              <a:rPr lang="ru-RU" dirty="0" err="1"/>
              <a:t>напористий</a:t>
            </a:r>
            <a:r>
              <a:rPr lang="ru-RU" dirty="0"/>
              <a:t>, </a:t>
            </a:r>
            <a:r>
              <a:rPr lang="ru-RU" dirty="0" err="1"/>
              <a:t>самовпевнений</a:t>
            </a:r>
            <a:r>
              <a:rPr lang="ru-RU" dirty="0"/>
              <a:t>, </a:t>
            </a:r>
            <a:r>
              <a:rPr lang="ru-RU" dirty="0" err="1"/>
              <a:t>холодний</a:t>
            </a:r>
            <a:r>
              <a:rPr lang="ru-RU" dirty="0"/>
              <a:t> і </a:t>
            </a:r>
            <a:r>
              <a:rPr lang="ru-RU" dirty="0" err="1"/>
              <a:t>незалежний</a:t>
            </a:r>
            <a:r>
              <a:rPr lang="ru-RU" dirty="0"/>
              <a:t>. </a:t>
            </a:r>
            <a:r>
              <a:rPr lang="ru-RU" dirty="0" err="1"/>
              <a:t>Може</a:t>
            </a:r>
            <a:r>
              <a:rPr lang="ru-RU" dirty="0"/>
              <a:t> бути грубим, </a:t>
            </a:r>
            <a:r>
              <a:rPr lang="ru-RU" dirty="0" err="1"/>
              <a:t>різким</a:t>
            </a:r>
            <a:r>
              <a:rPr lang="ru-RU" dirty="0"/>
              <a:t> і </a:t>
            </a:r>
            <a:r>
              <a:rPr lang="ru-RU" dirty="0" err="1"/>
              <a:t>нетерплячим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розмови</a:t>
            </a:r>
            <a:r>
              <a:rPr lang="ru-RU" dirty="0"/>
              <a:t> з ним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триматися</a:t>
            </a:r>
            <a:r>
              <a:rPr lang="ru-RU" dirty="0"/>
              <a:t> </a:t>
            </a:r>
            <a:r>
              <a:rPr lang="ru-RU" dirty="0" err="1"/>
              <a:t>діловито</a:t>
            </a:r>
            <a:r>
              <a:rPr lang="ru-RU" dirty="0"/>
              <a:t>,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переходити</a:t>
            </a:r>
            <a:r>
              <a:rPr lang="ru-RU" dirty="0"/>
              <a:t> до </a:t>
            </a:r>
            <a:r>
              <a:rPr lang="ru-RU" dirty="0" err="1"/>
              <a:t>справи</a:t>
            </a:r>
            <a:r>
              <a:rPr lang="ru-RU" dirty="0"/>
              <a:t>, бути </a:t>
            </a:r>
            <a:r>
              <a:rPr lang="ru-RU" dirty="0" err="1"/>
              <a:t>лаконічним</a:t>
            </a:r>
            <a:r>
              <a:rPr lang="ru-RU" dirty="0"/>
              <a:t> і </a:t>
            </a:r>
            <a:r>
              <a:rPr lang="ru-RU" dirty="0" err="1"/>
              <a:t>говорити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по </a:t>
            </a:r>
            <a:r>
              <a:rPr lang="ru-RU" dirty="0" err="1"/>
              <a:t>суті</a:t>
            </a:r>
            <a:r>
              <a:rPr lang="ru-RU" dirty="0"/>
              <a:t>, </a:t>
            </a:r>
            <a:r>
              <a:rPr lang="ru-RU" dirty="0" err="1"/>
              <a:t>запропонувати</a:t>
            </a:r>
            <a:r>
              <a:rPr lang="ru-RU" dirty="0"/>
              <a:t> два-три </a:t>
            </a:r>
            <a:r>
              <a:rPr lang="ru-RU" dirty="0" err="1"/>
              <a:t>варіанти</a:t>
            </a:r>
            <a:r>
              <a:rPr lang="ru-RU" dirty="0"/>
              <a:t> з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та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вибору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087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048" y="530352"/>
            <a:ext cx="8458200" cy="5646611"/>
          </a:xfrm>
        </p:spPr>
        <p:txBody>
          <a:bodyPr>
            <a:normAutofit/>
          </a:bodyPr>
          <a:lstStyle/>
          <a:p>
            <a:r>
              <a:rPr lang="ru-RU" b="1" dirty="0"/>
              <a:t>3. «Душка»: </a:t>
            </a:r>
            <a:r>
              <a:rPr lang="ru-RU" dirty="0" err="1"/>
              <a:t>неактивний</a:t>
            </a:r>
            <a:r>
              <a:rPr lang="ru-RU" dirty="0"/>
              <a:t> та </a:t>
            </a:r>
            <a:r>
              <a:rPr lang="ru-RU" dirty="0" err="1"/>
              <a:t>емоційний</a:t>
            </a:r>
            <a:r>
              <a:rPr lang="ru-RU" dirty="0"/>
              <a:t>. </a:t>
            </a:r>
            <a:r>
              <a:rPr lang="ru-RU" dirty="0" err="1"/>
              <a:t>Цінує</a:t>
            </a:r>
            <a:r>
              <a:rPr lang="ru-RU" dirty="0"/>
              <a:t> і </a:t>
            </a:r>
            <a:r>
              <a:rPr lang="ru-RU" dirty="0" err="1"/>
              <a:t>вміє</a:t>
            </a:r>
            <a:r>
              <a:rPr lang="ru-RU" dirty="0"/>
              <a:t>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з людьми, любить </a:t>
            </a:r>
            <a:r>
              <a:rPr lang="ru-RU" dirty="0" err="1"/>
              <a:t>допомагати</a:t>
            </a:r>
            <a:r>
              <a:rPr lang="ru-RU" dirty="0"/>
              <a:t> й </a:t>
            </a:r>
            <a:r>
              <a:rPr lang="ru-RU" dirty="0" err="1"/>
              <a:t>опікати</a:t>
            </a:r>
            <a:r>
              <a:rPr lang="ru-RU" dirty="0"/>
              <a:t>, не любить </a:t>
            </a:r>
            <a:r>
              <a:rPr lang="ru-RU" dirty="0" err="1"/>
              <a:t>проявляти</a:t>
            </a:r>
            <a:r>
              <a:rPr lang="ru-RU" dirty="0"/>
              <a:t> </a:t>
            </a:r>
            <a:r>
              <a:rPr lang="ru-RU" dirty="0" err="1"/>
              <a:t>ініціативу</a:t>
            </a:r>
            <a:r>
              <a:rPr lang="ru-RU" dirty="0"/>
              <a:t>, </a:t>
            </a:r>
            <a:r>
              <a:rPr lang="ru-RU" dirty="0" err="1"/>
              <a:t>терплячий</a:t>
            </a:r>
            <a:r>
              <a:rPr lang="ru-RU" dirty="0"/>
              <a:t>, </a:t>
            </a:r>
            <a:r>
              <a:rPr lang="ru-RU" dirty="0" err="1"/>
              <a:t>привітний</a:t>
            </a:r>
            <a:r>
              <a:rPr lang="ru-RU" dirty="0"/>
              <a:t>, </a:t>
            </a:r>
            <a:r>
              <a:rPr lang="ru-RU" dirty="0" err="1"/>
              <a:t>відмінний</a:t>
            </a:r>
            <a:r>
              <a:rPr lang="ru-RU" dirty="0"/>
              <a:t> слухач, </a:t>
            </a:r>
            <a:r>
              <a:rPr lang="ru-RU" dirty="0" err="1"/>
              <a:t>уникає</a:t>
            </a:r>
            <a:r>
              <a:rPr lang="ru-RU" dirty="0"/>
              <a:t> сварок і </a:t>
            </a:r>
            <a:r>
              <a:rPr lang="ru-RU" dirty="0" err="1"/>
              <a:t>суперечок</a:t>
            </a:r>
            <a:r>
              <a:rPr lang="ru-RU" dirty="0"/>
              <a:t>, </a:t>
            </a:r>
            <a:r>
              <a:rPr lang="ru-RU" dirty="0" err="1"/>
              <a:t>схильний</a:t>
            </a:r>
            <a:r>
              <a:rPr lang="ru-RU" dirty="0"/>
              <a:t> до поступок, </a:t>
            </a:r>
            <a:r>
              <a:rPr lang="ru-RU" dirty="0" err="1"/>
              <a:t>упереджений</a:t>
            </a:r>
            <a:r>
              <a:rPr lang="ru-RU" dirty="0"/>
              <a:t> і </a:t>
            </a:r>
            <a:r>
              <a:rPr lang="ru-RU" dirty="0" err="1"/>
              <a:t>сентиментальний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відкладати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r>
              <a:rPr lang="ru-RU" dirty="0"/>
              <a:t>, </a:t>
            </a:r>
            <a:r>
              <a:rPr lang="ru-RU" dirty="0" err="1"/>
              <a:t>пам’ятає</a:t>
            </a:r>
            <a:r>
              <a:rPr lang="ru-RU" dirty="0"/>
              <a:t> </a:t>
            </a:r>
            <a:r>
              <a:rPr lang="ru-RU" dirty="0" err="1"/>
              <a:t>образи</a:t>
            </a:r>
            <a:r>
              <a:rPr lang="ru-RU" dirty="0"/>
              <a:t>, </a:t>
            </a:r>
            <a:r>
              <a:rPr lang="ru-RU" dirty="0" err="1"/>
              <a:t>хоче</a:t>
            </a:r>
            <a:r>
              <a:rPr lang="ru-RU" dirty="0"/>
              <a:t> бути  </a:t>
            </a:r>
            <a:r>
              <a:rPr lang="ru-RU" dirty="0" err="1"/>
              <a:t>впевненим</a:t>
            </a:r>
            <a:r>
              <a:rPr lang="ru-RU" dirty="0"/>
              <a:t> у </a:t>
            </a:r>
            <a:r>
              <a:rPr lang="ru-RU" dirty="0" err="1"/>
              <a:t>завтрашньому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з ним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триматися</a:t>
            </a:r>
            <a:r>
              <a:rPr lang="ru-RU" dirty="0"/>
              <a:t> дружелюбно і неформально, </a:t>
            </a:r>
            <a:r>
              <a:rPr lang="ru-RU" dirty="0" err="1"/>
              <a:t>ставити</a:t>
            </a:r>
            <a:r>
              <a:rPr lang="ru-RU" dirty="0"/>
              <a:t> </a:t>
            </a:r>
            <a:r>
              <a:rPr lang="ru-RU" dirty="0" err="1"/>
              <a:t>запитання</a:t>
            </a:r>
            <a:r>
              <a:rPr lang="ru-RU" dirty="0"/>
              <a:t> на </a:t>
            </a:r>
            <a:r>
              <a:rPr lang="ru-RU" dirty="0" err="1"/>
              <a:t>особисті</a:t>
            </a:r>
            <a:r>
              <a:rPr lang="ru-RU" dirty="0"/>
              <a:t> теми, </a:t>
            </a:r>
            <a:r>
              <a:rPr lang="ru-RU" dirty="0" err="1"/>
              <a:t>уникати</a:t>
            </a:r>
            <a:r>
              <a:rPr lang="ru-RU" dirty="0"/>
              <a:t> </a:t>
            </a:r>
            <a:r>
              <a:rPr lang="ru-RU" dirty="0" err="1"/>
              <a:t>найменшого</a:t>
            </a:r>
            <a:r>
              <a:rPr lang="ru-RU" dirty="0"/>
              <a:t> </a:t>
            </a:r>
            <a:r>
              <a:rPr lang="ru-RU" dirty="0" err="1"/>
              <a:t>натяку</a:t>
            </a:r>
            <a:r>
              <a:rPr lang="ru-RU" dirty="0"/>
              <a:t> на </a:t>
            </a:r>
            <a:r>
              <a:rPr lang="ru-RU" dirty="0" err="1"/>
              <a:t>загрозу</a:t>
            </a:r>
            <a:r>
              <a:rPr lang="ru-RU" dirty="0"/>
              <a:t>, </a:t>
            </a:r>
            <a:r>
              <a:rPr lang="ru-RU" dirty="0" err="1"/>
              <a:t>пропонувати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, не </a:t>
            </a:r>
            <a:r>
              <a:rPr lang="ru-RU" dirty="0" err="1"/>
              <a:t>захоплюватися</a:t>
            </a:r>
            <a:r>
              <a:rPr lang="ru-RU" dirty="0"/>
              <a:t> деталями та </a:t>
            </a:r>
            <a:r>
              <a:rPr lang="ru-RU" dirty="0" err="1"/>
              <a:t>доказами</a:t>
            </a:r>
            <a:r>
              <a:rPr lang="ru-RU" dirty="0"/>
              <a:t>,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компліменти</a:t>
            </a:r>
            <a:r>
              <a:rPr lang="ru-RU" dirty="0"/>
              <a:t>, </a:t>
            </a:r>
            <a:r>
              <a:rPr lang="ru-RU" dirty="0" err="1"/>
              <a:t>проявляти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і </a:t>
            </a:r>
            <a:r>
              <a:rPr lang="ru-RU" dirty="0" err="1"/>
              <a:t>співчуття</a:t>
            </a:r>
            <a:r>
              <a:rPr lang="ru-RU" dirty="0"/>
              <a:t>, не </a:t>
            </a:r>
            <a:r>
              <a:rPr lang="ru-RU" dirty="0" err="1"/>
              <a:t>квапити</a:t>
            </a:r>
            <a:r>
              <a:rPr lang="ru-RU" dirty="0"/>
              <a:t>, не </a:t>
            </a:r>
            <a:r>
              <a:rPr lang="ru-RU" dirty="0" err="1"/>
              <a:t>змушувати</a:t>
            </a:r>
            <a:r>
              <a:rPr lang="ru-RU" dirty="0"/>
              <a:t> </a:t>
            </a:r>
            <a:r>
              <a:rPr lang="ru-RU" dirty="0" err="1"/>
              <a:t>діяти</a:t>
            </a:r>
            <a:r>
              <a:rPr lang="ru-RU" dirty="0"/>
              <a:t> </a:t>
            </a:r>
            <a:r>
              <a:rPr lang="ru-RU" dirty="0" err="1"/>
              <a:t>негайно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19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84" y="521208"/>
            <a:ext cx="8421624" cy="5655755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4. «Скептик»: </a:t>
            </a:r>
            <a:r>
              <a:rPr lang="ru-RU" dirty="0" err="1"/>
              <a:t>неактивний</a:t>
            </a:r>
            <a:r>
              <a:rPr lang="ru-RU" dirty="0"/>
              <a:t> та </a:t>
            </a:r>
            <a:r>
              <a:rPr lang="ru-RU" dirty="0" err="1"/>
              <a:t>неемоційний</a:t>
            </a:r>
            <a:r>
              <a:rPr lang="ru-RU" dirty="0"/>
              <a:t>. Не дивиться в </a:t>
            </a:r>
            <a:r>
              <a:rPr lang="ru-RU" dirty="0" err="1"/>
              <a:t>очі</a:t>
            </a:r>
            <a:r>
              <a:rPr lang="ru-RU" dirty="0"/>
              <a:t>, </a:t>
            </a:r>
            <a:r>
              <a:rPr lang="ru-RU" dirty="0" err="1"/>
              <a:t>стриманий</a:t>
            </a:r>
            <a:r>
              <a:rPr lang="ru-RU" dirty="0"/>
              <a:t>, </a:t>
            </a:r>
            <a:r>
              <a:rPr lang="ru-RU" dirty="0" err="1"/>
              <a:t>пунктуальний</a:t>
            </a:r>
            <a:r>
              <a:rPr lang="ru-RU" dirty="0"/>
              <a:t>, </a:t>
            </a:r>
            <a:r>
              <a:rPr lang="ru-RU" dirty="0" err="1"/>
              <a:t>точний</a:t>
            </a:r>
            <a:r>
              <a:rPr lang="ru-RU" dirty="0"/>
              <a:t>, </a:t>
            </a:r>
            <a:r>
              <a:rPr lang="ru-RU" dirty="0" err="1"/>
              <a:t>вимагає</a:t>
            </a:r>
            <a:r>
              <a:rPr lang="ru-RU" dirty="0"/>
              <a:t> одного і того ж самого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, </a:t>
            </a:r>
            <a:r>
              <a:rPr lang="ru-RU" dirty="0" err="1"/>
              <a:t>звертає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на </a:t>
            </a:r>
            <a:r>
              <a:rPr lang="ru-RU" dirty="0" err="1"/>
              <a:t>деталі</a:t>
            </a:r>
            <a:r>
              <a:rPr lang="ru-RU" dirty="0"/>
              <a:t>, </a:t>
            </a:r>
            <a:r>
              <a:rPr lang="ru-RU" dirty="0" err="1"/>
              <a:t>критичний</a:t>
            </a:r>
            <a:r>
              <a:rPr lang="ru-RU" dirty="0"/>
              <a:t>, </a:t>
            </a:r>
            <a:r>
              <a:rPr lang="ru-RU" dirty="0" err="1"/>
              <a:t>обережний</a:t>
            </a:r>
            <a:r>
              <a:rPr lang="ru-RU" dirty="0"/>
              <a:t>, не любить </a:t>
            </a:r>
            <a:r>
              <a:rPr lang="ru-RU" dirty="0" err="1"/>
              <a:t>ризику</a:t>
            </a:r>
            <a:r>
              <a:rPr lang="ru-RU" dirty="0"/>
              <a:t>, </a:t>
            </a:r>
            <a:r>
              <a:rPr lang="ru-RU" dirty="0" err="1"/>
              <a:t>справедливий</a:t>
            </a:r>
            <a:r>
              <a:rPr lang="ru-RU" dirty="0"/>
              <a:t>, </a:t>
            </a:r>
            <a:r>
              <a:rPr lang="ru-RU" dirty="0" err="1"/>
              <a:t>обачний</a:t>
            </a:r>
            <a:r>
              <a:rPr lang="ru-RU" dirty="0"/>
              <a:t>, </a:t>
            </a:r>
            <a:r>
              <a:rPr lang="ru-RU" dirty="0" err="1"/>
              <a:t>розважливий</a:t>
            </a:r>
            <a:r>
              <a:rPr lang="ru-RU" dirty="0"/>
              <a:t>, </a:t>
            </a:r>
            <a:r>
              <a:rPr lang="ru-RU" dirty="0" err="1"/>
              <a:t>поглинений</a:t>
            </a:r>
            <a:r>
              <a:rPr lang="ru-RU" dirty="0"/>
              <a:t> справою, </a:t>
            </a:r>
            <a:r>
              <a:rPr lang="ru-RU" dirty="0" err="1"/>
              <a:t>робить</a:t>
            </a:r>
            <a:r>
              <a:rPr lang="ru-RU" dirty="0"/>
              <a:t> усе </a:t>
            </a:r>
            <a:r>
              <a:rPr lang="ru-RU" dirty="0" err="1"/>
              <a:t>повільно</a:t>
            </a:r>
            <a:r>
              <a:rPr lang="ru-RU" dirty="0"/>
              <a:t>, але </a:t>
            </a:r>
            <a:r>
              <a:rPr lang="ru-RU" dirty="0" err="1"/>
              <a:t>ретельно</a:t>
            </a:r>
            <a:r>
              <a:rPr lang="ru-RU" dirty="0"/>
              <a:t>, ставить </a:t>
            </a:r>
            <a:r>
              <a:rPr lang="ru-RU" dirty="0" err="1"/>
              <a:t>уточнювальні</a:t>
            </a:r>
            <a:r>
              <a:rPr lang="ru-RU" dirty="0"/>
              <a:t> </a:t>
            </a:r>
            <a:r>
              <a:rPr lang="ru-RU" dirty="0" err="1"/>
              <a:t>запитання</a:t>
            </a:r>
            <a:r>
              <a:rPr lang="ru-RU" dirty="0"/>
              <a:t>, </a:t>
            </a:r>
            <a:r>
              <a:rPr lang="ru-RU" dirty="0" err="1"/>
              <a:t>нерішучий</a:t>
            </a:r>
            <a:r>
              <a:rPr lang="ru-RU" dirty="0"/>
              <a:t>, </a:t>
            </a:r>
            <a:r>
              <a:rPr lang="ru-RU" dirty="0" err="1"/>
              <a:t>надмірно</a:t>
            </a:r>
            <a:r>
              <a:rPr lang="ru-RU" dirty="0"/>
              <a:t> </a:t>
            </a:r>
            <a:r>
              <a:rPr lang="ru-RU" dirty="0" err="1"/>
              <a:t>обережний</a:t>
            </a:r>
            <a:r>
              <a:rPr lang="ru-RU" dirty="0"/>
              <a:t>.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відвідувач</a:t>
            </a:r>
            <a:r>
              <a:rPr lang="ru-RU" dirty="0"/>
              <a:t> </a:t>
            </a:r>
            <a:r>
              <a:rPr lang="ru-RU" dirty="0" err="1"/>
              <a:t>хоче</a:t>
            </a:r>
            <a:r>
              <a:rPr lang="ru-RU" dirty="0"/>
              <a:t> </a:t>
            </a:r>
            <a:r>
              <a:rPr lang="ru-RU" dirty="0" err="1"/>
              <a:t>гарантій</a:t>
            </a:r>
            <a:r>
              <a:rPr lang="ru-RU" dirty="0"/>
              <a:t> </a:t>
            </a:r>
            <a:r>
              <a:rPr lang="ru-RU" dirty="0" err="1"/>
              <a:t>надійності</a:t>
            </a:r>
            <a:r>
              <a:rPr lang="ru-RU" dirty="0"/>
              <a:t>, </a:t>
            </a:r>
            <a:r>
              <a:rPr lang="ru-RU" dirty="0" err="1"/>
              <a:t>дотримання</a:t>
            </a:r>
            <a:r>
              <a:rPr lang="ru-RU" dirty="0"/>
              <a:t> правил, </a:t>
            </a:r>
            <a:r>
              <a:rPr lang="ru-RU" dirty="0" err="1"/>
              <a:t>почуття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, </a:t>
            </a:r>
            <a:r>
              <a:rPr lang="ru-RU" dirty="0" err="1"/>
              <a:t>схвалення</a:t>
            </a:r>
            <a:r>
              <a:rPr lang="ru-RU" dirty="0"/>
              <a:t> і </a:t>
            </a:r>
            <a:r>
              <a:rPr lang="ru-RU" dirty="0" err="1"/>
              <a:t>ясності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розмови</a:t>
            </a:r>
            <a:r>
              <a:rPr lang="ru-RU" dirty="0"/>
              <a:t> з ним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висловлювати</a:t>
            </a:r>
            <a:r>
              <a:rPr lang="ru-RU" dirty="0"/>
              <a:t> думки, </a:t>
            </a:r>
            <a:r>
              <a:rPr lang="ru-RU" dirty="0" err="1"/>
              <a:t>приділяти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дрібницям</a:t>
            </a:r>
            <a:r>
              <a:rPr lang="ru-RU" dirty="0"/>
              <a:t> і </a:t>
            </a:r>
            <a:r>
              <a:rPr lang="ru-RU" dirty="0" err="1"/>
              <a:t>доказам</a:t>
            </a:r>
            <a:r>
              <a:rPr lang="ru-RU" dirty="0"/>
              <a:t>, </a:t>
            </a:r>
            <a:r>
              <a:rPr lang="ru-RU" dirty="0" err="1"/>
              <a:t>демонструвати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«за» та «</a:t>
            </a:r>
            <a:r>
              <a:rPr lang="ru-RU" dirty="0" err="1"/>
              <a:t>проти</a:t>
            </a:r>
            <a:r>
              <a:rPr lang="ru-RU" dirty="0"/>
              <a:t>», не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проявляти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гостя, </a:t>
            </a:r>
            <a:r>
              <a:rPr lang="ru-RU" dirty="0" err="1"/>
              <a:t>триматися</a:t>
            </a:r>
            <a:r>
              <a:rPr lang="ru-RU" dirty="0"/>
              <a:t> </a:t>
            </a:r>
            <a:r>
              <a:rPr lang="ru-RU" dirty="0" err="1"/>
              <a:t>впевнено</a:t>
            </a:r>
            <a:r>
              <a:rPr lang="ru-RU" dirty="0"/>
              <a:t> і </a:t>
            </a:r>
            <a:r>
              <a:rPr lang="ru-RU" dirty="0" err="1"/>
              <a:t>стримано</a:t>
            </a:r>
            <a:r>
              <a:rPr lang="ru-RU" dirty="0"/>
              <a:t>, не </a:t>
            </a:r>
            <a:r>
              <a:rPr lang="ru-RU" dirty="0" err="1"/>
              <a:t>спонукати</a:t>
            </a:r>
            <a:r>
              <a:rPr lang="ru-RU" dirty="0"/>
              <a:t> до </a:t>
            </a:r>
            <a:r>
              <a:rPr lang="ru-RU" dirty="0" err="1"/>
              <a:t>рішення</a:t>
            </a:r>
            <a:r>
              <a:rPr lang="ru-RU" dirty="0"/>
              <a:t>, не </a:t>
            </a:r>
            <a:r>
              <a:rPr lang="ru-RU" dirty="0" err="1"/>
              <a:t>намагатися</a:t>
            </a:r>
            <a:r>
              <a:rPr lang="ru-RU" dirty="0"/>
              <a:t> </a:t>
            </a:r>
            <a:r>
              <a:rPr lang="ru-RU" dirty="0" err="1"/>
              <a:t>домінувати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91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C3C54-D266-5275-509F-C91B0A64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335DD4-4A1F-3D5D-3BF5-8F0937342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369F53F0-76D2-13D0-52E9-72D9258E1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776" y="365126"/>
            <a:ext cx="8395434" cy="540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333333"/>
                </a:solidFill>
                <a:latin typeface="Roboto" panose="02000000000000000000" pitchFamily="2" charset="0"/>
              </a:rPr>
              <a:t>Практичне</a:t>
            </a:r>
            <a:r>
              <a:rPr lang="ru-RU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 panose="02000000000000000000" pitchFamily="2" charset="0"/>
              </a:rPr>
              <a:t>завдання</a:t>
            </a:r>
            <a:r>
              <a:rPr lang="ru-RU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A08755E-2CA5-721B-25E7-609548A80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ru-RU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Створіть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презентацію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на тему «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Хто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він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– бармен?».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Складіть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професійну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модель бармена.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3.  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Надайте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поради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барменові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для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його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успішної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професійної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діяльності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7084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686"/>
            <a:ext cx="7886700" cy="1325563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Посадова</a:t>
            </a:r>
            <a:r>
              <a:rPr lang="ru-RU" sz="4000" b="1" dirty="0"/>
              <a:t> </a:t>
            </a:r>
            <a:r>
              <a:rPr lang="ru-RU" sz="4000" b="1" dirty="0" err="1"/>
              <a:t>інструкція</a:t>
            </a:r>
            <a:r>
              <a:rPr lang="ru-RU" sz="4000" b="1" dirty="0"/>
              <a:t> бар-менеджера (бренд-бармена):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99248"/>
            <a:ext cx="8076438" cy="474668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•	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координацію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персоналу бару з </a:t>
            </a:r>
            <a:r>
              <a:rPr lang="ru-RU" dirty="0" err="1"/>
              <a:t>підготовки</a:t>
            </a:r>
            <a:r>
              <a:rPr lang="ru-RU" dirty="0"/>
              <a:t> до </a:t>
            </a:r>
            <a:r>
              <a:rPr lang="ru-RU" dirty="0" err="1"/>
              <a:t>робочого</a:t>
            </a:r>
            <a:r>
              <a:rPr lang="ru-RU" dirty="0"/>
              <a:t> дня; </a:t>
            </a:r>
            <a:r>
              <a:rPr lang="ru-RU" dirty="0" err="1"/>
              <a:t>заповнює</a:t>
            </a:r>
            <a:r>
              <a:rPr lang="ru-RU" dirty="0"/>
              <a:t> чек-лист і </a:t>
            </a:r>
            <a:r>
              <a:rPr lang="ru-RU" dirty="0" err="1"/>
              <a:t>лайн</a:t>
            </a:r>
            <a:r>
              <a:rPr lang="ru-RU" dirty="0"/>
              <a:t>-чек;</a:t>
            </a:r>
          </a:p>
          <a:p>
            <a:r>
              <a:rPr lang="ru-RU" dirty="0"/>
              <a:t>• </a:t>
            </a:r>
            <a:r>
              <a:rPr lang="ru-RU" dirty="0" err="1"/>
              <a:t>Здійснює</a:t>
            </a:r>
            <a:r>
              <a:rPr lang="ru-RU" dirty="0"/>
              <a:t> контроль за </a:t>
            </a:r>
            <a:r>
              <a:rPr lang="ru-RU" dirty="0" err="1"/>
              <a:t>дотриманням</a:t>
            </a:r>
            <a:r>
              <a:rPr lang="ru-RU" dirty="0"/>
              <a:t> </a:t>
            </a:r>
            <a:r>
              <a:rPr lang="ru-RU" dirty="0" err="1"/>
              <a:t>співробітниками</a:t>
            </a:r>
            <a:r>
              <a:rPr lang="ru-RU" dirty="0"/>
              <a:t> </a:t>
            </a:r>
            <a:r>
              <a:rPr lang="ru-RU" dirty="0" err="1"/>
              <a:t>стандартів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 і </a:t>
            </a:r>
            <a:r>
              <a:rPr lang="ru-RU" dirty="0" err="1"/>
              <a:t>особистої</a:t>
            </a:r>
            <a:r>
              <a:rPr lang="ru-RU" dirty="0"/>
              <a:t> </a:t>
            </a:r>
            <a:r>
              <a:rPr lang="ru-RU" dirty="0" err="1"/>
              <a:t>гігієни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гостей за барною </a:t>
            </a:r>
            <a:r>
              <a:rPr lang="ru-RU" dirty="0" err="1"/>
              <a:t>стійкою</a:t>
            </a:r>
            <a:r>
              <a:rPr lang="ru-RU" dirty="0"/>
              <a:t> </a:t>
            </a:r>
            <a:r>
              <a:rPr lang="ru-RU" dirty="0" err="1"/>
              <a:t>співробітниками</a:t>
            </a:r>
            <a:r>
              <a:rPr lang="ru-RU" dirty="0"/>
              <a:t> бару; </a:t>
            </a:r>
            <a:r>
              <a:rPr lang="ru-RU" dirty="0" err="1"/>
              <a:t>заповнює</a:t>
            </a:r>
            <a:r>
              <a:rPr lang="ru-RU" dirty="0"/>
              <a:t> КОС (карта 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);</a:t>
            </a:r>
          </a:p>
          <a:p>
            <a:r>
              <a:rPr lang="ru-RU" dirty="0"/>
              <a:t>•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 в </a:t>
            </a:r>
            <a:r>
              <a:rPr lang="ru-RU" dirty="0" err="1"/>
              <a:t>барі</a:t>
            </a:r>
            <a:r>
              <a:rPr lang="ru-RU" dirty="0"/>
              <a:t>, </a:t>
            </a:r>
            <a:r>
              <a:rPr lang="ru-RU" dirty="0" err="1"/>
              <a:t>дотримання</a:t>
            </a:r>
            <a:r>
              <a:rPr lang="ru-RU" dirty="0"/>
              <a:t> </a:t>
            </a:r>
            <a:r>
              <a:rPr lang="ru-RU" dirty="0" err="1"/>
              <a:t>рецептури</a:t>
            </a:r>
            <a:r>
              <a:rPr lang="ru-RU" dirty="0"/>
              <a:t>, </a:t>
            </a:r>
            <a:r>
              <a:rPr lang="ru-RU" dirty="0" err="1"/>
              <a:t>технології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, </a:t>
            </a:r>
            <a:r>
              <a:rPr lang="ru-RU" dirty="0" err="1"/>
              <a:t>виходу</a:t>
            </a:r>
            <a:r>
              <a:rPr lang="ru-RU" dirty="0"/>
              <a:t> </a:t>
            </a:r>
            <a:r>
              <a:rPr lang="ru-RU" dirty="0" err="1"/>
              <a:t>готової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дотримання</a:t>
            </a:r>
            <a:r>
              <a:rPr lang="ru-RU" dirty="0"/>
              <a:t> </a:t>
            </a:r>
            <a:r>
              <a:rPr lang="ru-RU" dirty="0" err="1"/>
              <a:t>працівниками</a:t>
            </a:r>
            <a:r>
              <a:rPr lang="ru-RU" dirty="0"/>
              <a:t> </a:t>
            </a:r>
            <a:r>
              <a:rPr lang="ru-RU" dirty="0" err="1"/>
              <a:t>касової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 та </a:t>
            </a:r>
            <a:r>
              <a:rPr lang="ru-RU" dirty="0" err="1"/>
              <a:t>розрахунку</a:t>
            </a:r>
            <a:r>
              <a:rPr lang="ru-RU" dirty="0"/>
              <a:t> з гостем;</a:t>
            </a:r>
          </a:p>
          <a:p>
            <a:r>
              <a:rPr lang="ru-RU" dirty="0"/>
              <a:t>•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скаргами</a:t>
            </a:r>
            <a:r>
              <a:rPr lang="ru-RU" dirty="0"/>
              <a:t> гостей </a:t>
            </a:r>
            <a:r>
              <a:rPr lang="ru-RU"/>
              <a:t>як офлайн </a:t>
            </a:r>
            <a:r>
              <a:rPr lang="ru-RU" dirty="0"/>
              <a:t>так </a:t>
            </a:r>
            <a:r>
              <a:rPr lang="ru-RU"/>
              <a:t>і онлайн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Здійснює</a:t>
            </a:r>
            <a:r>
              <a:rPr lang="ru-RU" dirty="0"/>
              <a:t> контроль за </a:t>
            </a:r>
            <a:r>
              <a:rPr lang="ru-RU" dirty="0" err="1"/>
              <a:t>забезпеченням</a:t>
            </a:r>
            <a:r>
              <a:rPr lang="ru-RU" dirty="0"/>
              <a:t> </a:t>
            </a:r>
            <a:r>
              <a:rPr lang="ru-RU" dirty="0" err="1"/>
              <a:t>санітарної</a:t>
            </a:r>
            <a:r>
              <a:rPr lang="ru-RU" dirty="0"/>
              <a:t> </a:t>
            </a:r>
            <a:r>
              <a:rPr lang="ru-RU" dirty="0" err="1"/>
              <a:t>чистоти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 та </a:t>
            </a:r>
            <a:r>
              <a:rPr lang="ru-RU" dirty="0" err="1"/>
              <a:t>інвентарю</a:t>
            </a:r>
            <a:r>
              <a:rPr lang="ru-RU" dirty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69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354" y="749808"/>
            <a:ext cx="7886700" cy="518026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•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технічний</a:t>
            </a:r>
            <a:r>
              <a:rPr lang="ru-RU" dirty="0"/>
              <a:t> стан бару і </a:t>
            </a:r>
            <a:r>
              <a:rPr lang="ru-RU" dirty="0" err="1"/>
              <a:t>обладнання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Бере</a:t>
            </a:r>
            <a:r>
              <a:rPr lang="ru-RU" dirty="0"/>
              <a:t> участь у </a:t>
            </a:r>
            <a:r>
              <a:rPr lang="ru-RU" dirty="0" err="1"/>
              <a:t>розробці</a:t>
            </a:r>
            <a:r>
              <a:rPr lang="ru-RU" dirty="0"/>
              <a:t> маркетингового плану закладу;</a:t>
            </a:r>
          </a:p>
          <a:p>
            <a:r>
              <a:rPr lang="ru-RU" dirty="0"/>
              <a:t>• </a:t>
            </a:r>
            <a:r>
              <a:rPr lang="ru-RU" dirty="0" err="1"/>
              <a:t>Розробляє</a:t>
            </a:r>
            <a:r>
              <a:rPr lang="ru-RU" dirty="0"/>
              <a:t> і вводить </a:t>
            </a:r>
            <a:r>
              <a:rPr lang="ru-RU" dirty="0" err="1"/>
              <a:t>нове</a:t>
            </a:r>
            <a:r>
              <a:rPr lang="ru-RU" dirty="0"/>
              <a:t> меню в </a:t>
            </a:r>
            <a:r>
              <a:rPr lang="ru-RU" dirty="0" err="1"/>
              <a:t>барі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Аналізує</a:t>
            </a:r>
            <a:r>
              <a:rPr lang="ru-RU" dirty="0"/>
              <a:t> </a:t>
            </a:r>
            <a:r>
              <a:rPr lang="ru-RU" dirty="0" err="1"/>
              <a:t>продажі</a:t>
            </a:r>
            <a:r>
              <a:rPr lang="ru-RU" dirty="0"/>
              <a:t> поточного меню бару;</a:t>
            </a:r>
          </a:p>
          <a:p>
            <a:r>
              <a:rPr lang="ru-RU" dirty="0"/>
              <a:t>• Проводить </a:t>
            </a:r>
            <a:r>
              <a:rPr lang="ru-RU" dirty="0" err="1"/>
              <a:t>відбіркові</a:t>
            </a:r>
            <a:r>
              <a:rPr lang="ru-RU" dirty="0"/>
              <a:t> </a:t>
            </a:r>
            <a:r>
              <a:rPr lang="ru-RU" dirty="0" err="1"/>
              <a:t>співбесіди</a:t>
            </a:r>
            <a:r>
              <a:rPr lang="ru-RU" dirty="0"/>
              <a:t> на </a:t>
            </a:r>
            <a:r>
              <a:rPr lang="ru-RU" dirty="0" err="1"/>
              <a:t>позицію</a:t>
            </a:r>
            <a:r>
              <a:rPr lang="ru-RU" dirty="0"/>
              <a:t> бармена;</a:t>
            </a:r>
          </a:p>
          <a:p>
            <a:r>
              <a:rPr lang="ru-RU" dirty="0"/>
              <a:t>• </a:t>
            </a:r>
            <a:r>
              <a:rPr lang="ru-RU" dirty="0" err="1"/>
              <a:t>Організовує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співробітників</a:t>
            </a:r>
            <a:r>
              <a:rPr lang="ru-RU" dirty="0"/>
              <a:t> на </a:t>
            </a:r>
            <a:r>
              <a:rPr lang="ru-RU" dirty="0" err="1"/>
              <a:t>позиції</a:t>
            </a:r>
            <a:r>
              <a:rPr lang="ru-RU" dirty="0"/>
              <a:t> бармена / </a:t>
            </a:r>
            <a:r>
              <a:rPr lang="ru-RU" dirty="0" err="1"/>
              <a:t>барбека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Розробляє</a:t>
            </a:r>
            <a:r>
              <a:rPr lang="ru-RU" dirty="0"/>
              <a:t> і </a:t>
            </a:r>
            <a:r>
              <a:rPr lang="ru-RU" dirty="0" err="1"/>
              <a:t>реалізує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по </a:t>
            </a:r>
            <a:r>
              <a:rPr lang="ru-RU" dirty="0" err="1"/>
              <a:t>матеріальної</a:t>
            </a:r>
            <a:r>
              <a:rPr lang="ru-RU" dirty="0"/>
              <a:t> і </a:t>
            </a:r>
            <a:r>
              <a:rPr lang="ru-RU" dirty="0" err="1"/>
              <a:t>нематеріальної</a:t>
            </a:r>
            <a:r>
              <a:rPr lang="ru-RU" dirty="0"/>
              <a:t> </a:t>
            </a:r>
            <a:r>
              <a:rPr lang="ru-RU" dirty="0" err="1"/>
              <a:t>мотивації</a:t>
            </a:r>
            <a:r>
              <a:rPr lang="ru-RU" dirty="0"/>
              <a:t> персоналу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підрозділу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46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892" y="0"/>
            <a:ext cx="8586216" cy="1325563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Посадові</a:t>
            </a:r>
            <a:r>
              <a:rPr lang="ru-RU" sz="4000" b="1" dirty="0"/>
              <a:t> </a:t>
            </a:r>
            <a:r>
              <a:rPr lang="ru-RU" sz="4000" b="1" dirty="0" err="1"/>
              <a:t>обов’язки</a:t>
            </a:r>
            <a:r>
              <a:rPr lang="ru-RU" sz="4000" b="1" dirty="0"/>
              <a:t> старшого бармена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892" y="1094104"/>
            <a:ext cx="8586216" cy="5078096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/>
              <a:t>• </a:t>
            </a:r>
            <a:r>
              <a:rPr lang="ru-RU" sz="3000" dirty="0" err="1"/>
              <a:t>Підготовка</a:t>
            </a:r>
            <a:r>
              <a:rPr lang="ru-RU" sz="3000" dirty="0"/>
              <a:t> бару до </a:t>
            </a:r>
            <a:r>
              <a:rPr lang="ru-RU" sz="3000" dirty="0" err="1"/>
              <a:t>обслуговування</a:t>
            </a:r>
            <a:r>
              <a:rPr lang="ru-RU" sz="3000" dirty="0"/>
              <a:t> (</a:t>
            </a:r>
            <a:r>
              <a:rPr lang="ru-RU" sz="3000" dirty="0" err="1"/>
              <a:t>дотримання</a:t>
            </a:r>
            <a:r>
              <a:rPr lang="ru-RU" sz="3000" dirty="0"/>
              <a:t> правил і </a:t>
            </a:r>
            <a:r>
              <a:rPr lang="ru-RU" sz="3000" dirty="0" err="1"/>
              <a:t>послідовності</a:t>
            </a:r>
            <a:r>
              <a:rPr lang="ru-RU" sz="3000" dirty="0"/>
              <a:t> </a:t>
            </a:r>
            <a:r>
              <a:rPr lang="ru-RU" sz="3000" dirty="0" err="1"/>
              <a:t>підготовки</a:t>
            </a:r>
            <a:r>
              <a:rPr lang="ru-RU" sz="3000" dirty="0"/>
              <a:t> бару до </a:t>
            </a:r>
            <a:r>
              <a:rPr lang="ru-RU" sz="3000" dirty="0" err="1"/>
              <a:t>роботи</a:t>
            </a:r>
            <a:r>
              <a:rPr lang="ru-RU" sz="3000" dirty="0"/>
              <a:t>);</a:t>
            </a:r>
          </a:p>
          <a:p>
            <a:r>
              <a:rPr lang="ru-RU" sz="3000" dirty="0"/>
              <a:t>• </a:t>
            </a:r>
            <a:r>
              <a:rPr lang="ru-RU" sz="3000" dirty="0" err="1"/>
              <a:t>Оформлення</a:t>
            </a:r>
            <a:r>
              <a:rPr lang="ru-RU" sz="3000" dirty="0"/>
              <a:t> </a:t>
            </a:r>
            <a:r>
              <a:rPr lang="ru-RU" sz="3000" dirty="0" err="1"/>
              <a:t>барної</a:t>
            </a:r>
            <a:r>
              <a:rPr lang="ru-RU" sz="3000" dirty="0"/>
              <a:t> </a:t>
            </a:r>
            <a:r>
              <a:rPr lang="ru-RU" sz="3000" dirty="0" err="1"/>
              <a:t>стійки</a:t>
            </a:r>
            <a:r>
              <a:rPr lang="ru-RU" sz="3000" dirty="0"/>
              <a:t>; </a:t>
            </a:r>
            <a:r>
              <a:rPr lang="ru-RU" sz="3000" dirty="0" err="1"/>
              <a:t>підготовка</a:t>
            </a:r>
            <a:r>
              <a:rPr lang="ru-RU" sz="3000" dirty="0"/>
              <a:t> </a:t>
            </a:r>
            <a:r>
              <a:rPr lang="ru-RU" sz="3000" dirty="0" err="1"/>
              <a:t>робочого</a:t>
            </a:r>
            <a:r>
              <a:rPr lang="ru-RU" sz="3000" dirty="0"/>
              <a:t> </a:t>
            </a:r>
            <a:r>
              <a:rPr lang="ru-RU" sz="3000" dirty="0" err="1"/>
              <a:t>місця</a:t>
            </a:r>
            <a:r>
              <a:rPr lang="ru-RU" sz="3000" dirty="0"/>
              <a:t> і </a:t>
            </a:r>
            <a:r>
              <a:rPr lang="ru-RU" sz="3000" dirty="0" err="1"/>
              <a:t>обладнання</a:t>
            </a:r>
            <a:r>
              <a:rPr lang="ru-RU" sz="3000" dirty="0"/>
              <a:t> до </a:t>
            </a:r>
            <a:r>
              <a:rPr lang="ru-RU" sz="3000" dirty="0" err="1"/>
              <a:t>роботі</a:t>
            </a:r>
            <a:r>
              <a:rPr lang="ru-RU" sz="3000" dirty="0"/>
              <a:t>;</a:t>
            </a:r>
          </a:p>
          <a:p>
            <a:r>
              <a:rPr lang="ru-RU" sz="3000" dirty="0"/>
              <a:t>• </a:t>
            </a:r>
            <a:r>
              <a:rPr lang="ru-RU" sz="3000" dirty="0" err="1"/>
              <a:t>Дотримання</a:t>
            </a:r>
            <a:r>
              <a:rPr lang="ru-RU" sz="3000" dirty="0"/>
              <a:t> </a:t>
            </a:r>
            <a:r>
              <a:rPr lang="ru-RU" sz="3000" dirty="0" err="1"/>
              <a:t>чистоти</a:t>
            </a:r>
            <a:r>
              <a:rPr lang="ru-RU" sz="3000" dirty="0"/>
              <a:t>, </a:t>
            </a:r>
            <a:r>
              <a:rPr lang="ru-RU" sz="3000" dirty="0" err="1"/>
              <a:t>санітарних</a:t>
            </a:r>
            <a:r>
              <a:rPr lang="ru-RU" sz="3000" dirty="0"/>
              <a:t> правил і </a:t>
            </a:r>
            <a:r>
              <a:rPr lang="ru-RU" sz="3000" dirty="0" err="1"/>
              <a:t>гігієнічних</a:t>
            </a:r>
            <a:r>
              <a:rPr lang="ru-RU" sz="3000" dirty="0"/>
              <a:t> </a:t>
            </a:r>
            <a:r>
              <a:rPr lang="ru-RU" sz="3000" dirty="0" err="1"/>
              <a:t>нормативів</a:t>
            </a:r>
            <a:r>
              <a:rPr lang="ru-RU" sz="3000" dirty="0"/>
              <a:t>, </a:t>
            </a:r>
            <a:r>
              <a:rPr lang="ru-RU" sz="3000" dirty="0" err="1"/>
              <a:t>вимог</a:t>
            </a:r>
            <a:r>
              <a:rPr lang="ru-RU" sz="3000" dirty="0"/>
              <a:t> </a:t>
            </a:r>
            <a:r>
              <a:rPr lang="ru-RU" sz="3000" dirty="0" err="1"/>
              <a:t>пожежної</a:t>
            </a:r>
            <a:r>
              <a:rPr lang="ru-RU" sz="3000" dirty="0"/>
              <a:t> </a:t>
            </a:r>
            <a:r>
              <a:rPr lang="ru-RU" sz="3000" dirty="0" err="1"/>
              <a:t>безпеки</a:t>
            </a:r>
            <a:r>
              <a:rPr lang="ru-RU" sz="3000" dirty="0"/>
              <a:t>, правил </a:t>
            </a:r>
            <a:r>
              <a:rPr lang="ru-RU" sz="3000" dirty="0" err="1"/>
              <a:t>охорони</a:t>
            </a:r>
            <a:r>
              <a:rPr lang="ru-RU" sz="3000" dirty="0"/>
              <a:t> </a:t>
            </a:r>
            <a:r>
              <a:rPr lang="ru-RU" sz="3000" dirty="0" err="1"/>
              <a:t>праці</a:t>
            </a:r>
            <a:r>
              <a:rPr lang="ru-RU" sz="3000" dirty="0"/>
              <a:t>, </a:t>
            </a:r>
            <a:r>
              <a:rPr lang="ru-RU" sz="3000" dirty="0" err="1"/>
              <a:t>техніки</a:t>
            </a:r>
            <a:r>
              <a:rPr lang="ru-RU" sz="3000" dirty="0"/>
              <a:t> </a:t>
            </a:r>
            <a:r>
              <a:rPr lang="ru-RU" sz="3000" dirty="0" err="1"/>
              <a:t>безпеки</a:t>
            </a:r>
            <a:r>
              <a:rPr lang="ru-RU" sz="3000" dirty="0"/>
              <a:t>; </a:t>
            </a:r>
            <a:r>
              <a:rPr lang="ru-RU" sz="3000" dirty="0" err="1"/>
              <a:t>дотримання</a:t>
            </a:r>
            <a:r>
              <a:rPr lang="ru-RU" sz="3000" dirty="0"/>
              <a:t> </a:t>
            </a:r>
            <a:r>
              <a:rPr lang="ru-RU" sz="3000" dirty="0" err="1"/>
              <a:t>встановлених</a:t>
            </a:r>
            <a:r>
              <a:rPr lang="ru-RU" sz="3000" dirty="0"/>
              <a:t> </a:t>
            </a:r>
            <a:r>
              <a:rPr lang="ru-RU" sz="3000" dirty="0" err="1"/>
              <a:t>внутрішніх</a:t>
            </a:r>
            <a:r>
              <a:rPr lang="ru-RU" sz="3000" dirty="0"/>
              <a:t> </a:t>
            </a:r>
            <a:r>
              <a:rPr lang="ru-RU" sz="3000" dirty="0" err="1"/>
              <a:t>стандартів</a:t>
            </a:r>
            <a:r>
              <a:rPr lang="ru-RU" sz="3000" dirty="0"/>
              <a:t> </a:t>
            </a:r>
            <a:r>
              <a:rPr lang="ru-RU" sz="3000" dirty="0" err="1"/>
              <a:t>одягу</a:t>
            </a:r>
            <a:r>
              <a:rPr lang="ru-RU" sz="3000" dirty="0"/>
              <a:t> та </a:t>
            </a:r>
            <a:r>
              <a:rPr lang="ru-RU" sz="3000" dirty="0" err="1"/>
              <a:t>зовнішнього</a:t>
            </a:r>
            <a:r>
              <a:rPr lang="ru-RU" sz="3000" dirty="0"/>
              <a:t> </a:t>
            </a:r>
            <a:r>
              <a:rPr lang="ru-RU" sz="3000" dirty="0" err="1"/>
              <a:t>вигляду</a:t>
            </a:r>
            <a:r>
              <a:rPr lang="ru-RU" sz="3000" dirty="0"/>
              <a:t>;</a:t>
            </a:r>
          </a:p>
          <a:p>
            <a:r>
              <a:rPr lang="ru-RU" sz="3000" dirty="0"/>
              <a:t>• </a:t>
            </a:r>
            <a:r>
              <a:rPr lang="ru-RU" sz="3000" dirty="0" err="1"/>
              <a:t>Прийом</a:t>
            </a:r>
            <a:r>
              <a:rPr lang="ru-RU" sz="3000" dirty="0"/>
              <a:t> і </a:t>
            </a:r>
            <a:r>
              <a:rPr lang="ru-RU" sz="3000" dirty="0" err="1"/>
              <a:t>зберігання</a:t>
            </a:r>
            <a:r>
              <a:rPr lang="ru-RU" sz="3000" dirty="0"/>
              <a:t> </a:t>
            </a:r>
            <a:r>
              <a:rPr lang="ru-RU" sz="3000" dirty="0" err="1"/>
              <a:t>продукції</a:t>
            </a:r>
            <a:r>
              <a:rPr lang="ru-RU" sz="3000" dirty="0"/>
              <a:t> бару (</a:t>
            </a:r>
            <a:r>
              <a:rPr lang="ru-RU" sz="3000" dirty="0" err="1"/>
              <a:t>дотримання</a:t>
            </a:r>
            <a:r>
              <a:rPr lang="ru-RU" sz="3000" dirty="0"/>
              <a:t> правил </a:t>
            </a:r>
            <a:r>
              <a:rPr lang="ru-RU" sz="3000" dirty="0" err="1"/>
              <a:t>прийому</a:t>
            </a:r>
            <a:r>
              <a:rPr lang="ru-RU" sz="3000" dirty="0"/>
              <a:t> </a:t>
            </a:r>
            <a:r>
              <a:rPr lang="ru-RU" sz="3000" dirty="0" err="1"/>
              <a:t>спиртних</a:t>
            </a:r>
            <a:r>
              <a:rPr lang="ru-RU" sz="3000" dirty="0"/>
              <a:t> </a:t>
            </a:r>
            <a:r>
              <a:rPr lang="ru-RU" sz="3000" dirty="0" err="1"/>
              <a:t>напоїв</a:t>
            </a:r>
            <a:r>
              <a:rPr lang="ru-RU" sz="3000" dirty="0"/>
              <a:t>, </a:t>
            </a:r>
            <a:r>
              <a:rPr lang="ru-RU" sz="3000" dirty="0" err="1"/>
              <a:t>тютюнових</a:t>
            </a:r>
            <a:r>
              <a:rPr lang="ru-RU" sz="3000" dirty="0"/>
              <a:t> </a:t>
            </a:r>
            <a:r>
              <a:rPr lang="ru-RU" sz="3000" dirty="0" err="1"/>
              <a:t>виробів</a:t>
            </a:r>
            <a:r>
              <a:rPr lang="ru-RU" sz="3000" dirty="0"/>
              <a:t> </a:t>
            </a:r>
            <a:r>
              <a:rPr lang="ru-RU" sz="3000" dirty="0" err="1"/>
              <a:t>іншої</a:t>
            </a:r>
            <a:r>
              <a:rPr lang="ru-RU" sz="3000" dirty="0"/>
              <a:t> </a:t>
            </a:r>
            <a:r>
              <a:rPr lang="ru-RU" sz="3000" dirty="0" err="1"/>
              <a:t>продукції</a:t>
            </a:r>
            <a:r>
              <a:rPr lang="ru-RU" sz="3000" dirty="0"/>
              <a:t>; </a:t>
            </a:r>
            <a:r>
              <a:rPr lang="ru-RU" sz="3000" dirty="0" err="1"/>
              <a:t>облік</a:t>
            </a:r>
            <a:r>
              <a:rPr lang="ru-RU" sz="3000" dirty="0"/>
              <a:t> і контроль </a:t>
            </a:r>
            <a:r>
              <a:rPr lang="ru-RU" sz="3000" dirty="0" err="1"/>
              <a:t>їх</a:t>
            </a:r>
            <a:r>
              <a:rPr lang="ru-RU" sz="3000" dirty="0"/>
              <a:t> </a:t>
            </a:r>
            <a:r>
              <a:rPr lang="ru-RU" sz="3000" dirty="0" err="1"/>
              <a:t>кількості</a:t>
            </a:r>
            <a:r>
              <a:rPr lang="ru-RU" sz="3000" dirty="0"/>
              <a:t>; </a:t>
            </a:r>
            <a:r>
              <a:rPr lang="ru-RU" sz="3000" dirty="0" err="1"/>
              <a:t>дотримання</a:t>
            </a:r>
            <a:r>
              <a:rPr lang="ru-RU" sz="3000" dirty="0"/>
              <a:t> </a:t>
            </a:r>
            <a:r>
              <a:rPr lang="ru-RU" sz="3000" dirty="0" err="1"/>
              <a:t>термінів</a:t>
            </a:r>
            <a:r>
              <a:rPr lang="ru-RU" sz="3000" dirty="0"/>
              <a:t> і умов </a:t>
            </a:r>
            <a:r>
              <a:rPr lang="ru-RU" sz="3000" dirty="0" err="1"/>
              <a:t>зберігання</a:t>
            </a:r>
            <a:r>
              <a:rPr lang="ru-RU" sz="3000" dirty="0"/>
              <a:t> </a:t>
            </a:r>
            <a:r>
              <a:rPr lang="ru-RU" sz="3000" dirty="0" err="1"/>
              <a:t>продукції</a:t>
            </a:r>
            <a:r>
              <a:rPr lang="ru-RU" sz="3000" dirty="0"/>
              <a:t> бару; </a:t>
            </a:r>
            <a:r>
              <a:rPr lang="ru-RU" sz="3000" dirty="0" err="1"/>
              <a:t>оформлення</a:t>
            </a:r>
            <a:r>
              <a:rPr lang="ru-RU" sz="3000" dirty="0"/>
              <a:t> </a:t>
            </a:r>
            <a:r>
              <a:rPr lang="ru-RU" sz="3000" dirty="0" err="1"/>
              <a:t>документів</a:t>
            </a:r>
            <a:r>
              <a:rPr lang="ru-RU" sz="3000" dirty="0"/>
              <a:t> і </a:t>
            </a:r>
            <a:r>
              <a:rPr lang="ru-RU" sz="3000" dirty="0" err="1"/>
              <a:t>ведення</a:t>
            </a:r>
            <a:r>
              <a:rPr lang="ru-RU" sz="3000" dirty="0"/>
              <a:t> </a:t>
            </a:r>
            <a:r>
              <a:rPr lang="ru-RU" sz="3000" dirty="0" err="1"/>
              <a:t>документообігу</a:t>
            </a:r>
            <a:r>
              <a:rPr lang="ru-RU" sz="3000" dirty="0"/>
              <a:t> по </a:t>
            </a:r>
            <a:r>
              <a:rPr lang="ru-RU" sz="3000" dirty="0" err="1"/>
              <a:t>руху</a:t>
            </a:r>
            <a:r>
              <a:rPr lang="ru-RU" sz="3000" dirty="0"/>
              <a:t> </a:t>
            </a:r>
            <a:r>
              <a:rPr lang="ru-RU" sz="3000" dirty="0" err="1"/>
              <a:t>товарів</a:t>
            </a:r>
            <a:r>
              <a:rPr lang="ru-RU" sz="3000" dirty="0"/>
              <a:t> в </a:t>
            </a:r>
            <a:r>
              <a:rPr lang="ru-RU" sz="3000" dirty="0" err="1"/>
              <a:t>барі</a:t>
            </a:r>
            <a:r>
              <a:rPr lang="ru-RU" sz="3000" dirty="0"/>
              <a:t>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48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32688"/>
            <a:ext cx="7886700" cy="5244275"/>
          </a:xfrm>
        </p:spPr>
        <p:txBody>
          <a:bodyPr>
            <a:normAutofit/>
          </a:bodyPr>
          <a:lstStyle/>
          <a:p>
            <a:r>
              <a:rPr lang="ru-RU" dirty="0"/>
              <a:t>• </a:t>
            </a:r>
            <a:r>
              <a:rPr lang="ru-RU" dirty="0" err="1"/>
              <a:t>Здійснює</a:t>
            </a:r>
            <a:r>
              <a:rPr lang="ru-RU" dirty="0"/>
              <a:t> контроль за </a:t>
            </a:r>
            <a:r>
              <a:rPr lang="ru-RU" dirty="0" err="1"/>
              <a:t>підготовкою</a:t>
            </a:r>
            <a:r>
              <a:rPr lang="ru-RU" dirty="0"/>
              <a:t> бару до </a:t>
            </a:r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робочого</a:t>
            </a:r>
            <a:r>
              <a:rPr lang="ru-RU" dirty="0"/>
              <a:t> дня;</a:t>
            </a:r>
          </a:p>
          <a:p>
            <a:r>
              <a:rPr lang="ru-RU" dirty="0"/>
              <a:t>• </a:t>
            </a:r>
            <a:r>
              <a:rPr lang="ru-RU" dirty="0" err="1"/>
              <a:t>Планує</a:t>
            </a:r>
            <a:r>
              <a:rPr lang="ru-RU" dirty="0"/>
              <a:t> </a:t>
            </a:r>
            <a:r>
              <a:rPr lang="ru-RU" dirty="0" err="1"/>
              <a:t>закупівлю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 та </a:t>
            </a:r>
            <a:r>
              <a:rPr lang="ru-RU" dirty="0" err="1"/>
              <a:t>інвентарю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 товару </a:t>
            </a:r>
            <a:r>
              <a:rPr lang="ru-RU" dirty="0" err="1"/>
              <a:t>постачальникам</a:t>
            </a:r>
            <a:r>
              <a:rPr lang="ru-RU" dirty="0"/>
              <a:t> (</a:t>
            </a:r>
            <a:r>
              <a:rPr lang="ru-RU" dirty="0" err="1"/>
              <a:t>кількість</a:t>
            </a:r>
            <a:r>
              <a:rPr lang="ru-RU" dirty="0"/>
              <a:t>) 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розрахованих</a:t>
            </a:r>
            <a:r>
              <a:rPr lang="ru-RU" dirty="0"/>
              <a:t> норм </a:t>
            </a:r>
            <a:r>
              <a:rPr lang="ru-RU" dirty="0" err="1"/>
              <a:t>замовлення</a:t>
            </a:r>
            <a:r>
              <a:rPr lang="ru-RU" dirty="0"/>
              <a:t> і </a:t>
            </a:r>
            <a:r>
              <a:rPr lang="ru-RU" dirty="0" err="1"/>
              <a:t>графіка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 товару;</a:t>
            </a:r>
          </a:p>
          <a:p>
            <a:r>
              <a:rPr lang="ru-RU" dirty="0"/>
              <a:t>•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прийом</a:t>
            </a:r>
            <a:r>
              <a:rPr lang="ru-RU" dirty="0"/>
              <a:t> товару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постачальників</a:t>
            </a:r>
            <a:r>
              <a:rPr lang="ru-RU" dirty="0"/>
              <a:t>; </a:t>
            </a:r>
            <a:r>
              <a:rPr lang="ru-RU" dirty="0" err="1"/>
              <a:t>стежить</a:t>
            </a:r>
            <a:r>
              <a:rPr lang="ru-RU" dirty="0"/>
              <a:t> за </a:t>
            </a:r>
            <a:r>
              <a:rPr lang="ru-RU" dirty="0" err="1"/>
              <a:t>відсутністю</a:t>
            </a:r>
            <a:r>
              <a:rPr lang="ru-RU" dirty="0"/>
              <a:t> стоп-листа;</a:t>
            </a:r>
          </a:p>
          <a:p>
            <a:r>
              <a:rPr lang="ru-RU" dirty="0"/>
              <a:t>• </a:t>
            </a:r>
            <a:r>
              <a:rPr lang="ru-RU" dirty="0" err="1"/>
              <a:t>Несе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 за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інвентаризації</a:t>
            </a:r>
            <a:r>
              <a:rPr lang="ru-RU" dirty="0"/>
              <a:t> бару; за </a:t>
            </a:r>
            <a:r>
              <a:rPr lang="ru-RU" dirty="0" err="1"/>
              <a:t>списання</a:t>
            </a:r>
            <a:r>
              <a:rPr lang="ru-RU" dirty="0"/>
              <a:t>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78796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072" y="640080"/>
            <a:ext cx="8321040" cy="575633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• </a:t>
            </a:r>
            <a:r>
              <a:rPr lang="ru-RU" dirty="0" err="1"/>
              <a:t>Підготовка</a:t>
            </a:r>
            <a:r>
              <a:rPr lang="ru-RU" dirty="0"/>
              <a:t> посуду, </a:t>
            </a:r>
            <a:r>
              <a:rPr lang="ru-RU" dirty="0" err="1"/>
              <a:t>барних</a:t>
            </a:r>
            <a:r>
              <a:rPr lang="ru-RU" dirty="0"/>
              <a:t> </a:t>
            </a:r>
            <a:r>
              <a:rPr lang="ru-RU" dirty="0" err="1"/>
              <a:t>аксесуарів</a:t>
            </a:r>
            <a:r>
              <a:rPr lang="ru-RU" dirty="0"/>
              <a:t> до </a:t>
            </a:r>
            <a:r>
              <a:rPr lang="ru-RU" dirty="0" err="1"/>
              <a:t>роботи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Зустріч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 бару і </a:t>
            </a:r>
            <a:r>
              <a:rPr lang="ru-RU" dirty="0" err="1"/>
              <a:t>прийом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; </a:t>
            </a:r>
            <a:r>
              <a:rPr lang="ru-RU" dirty="0" err="1"/>
              <a:t>дотримання</a:t>
            </a:r>
            <a:r>
              <a:rPr lang="ru-RU" dirty="0"/>
              <a:t> правил </a:t>
            </a:r>
            <a:r>
              <a:rPr lang="ru-RU" dirty="0" err="1"/>
              <a:t>етикету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Обслуговування</a:t>
            </a:r>
            <a:r>
              <a:rPr lang="ru-RU" dirty="0"/>
              <a:t> гостей напоями;</a:t>
            </a:r>
          </a:p>
          <a:p>
            <a:r>
              <a:rPr lang="ru-RU" dirty="0"/>
              <a:t>• </a:t>
            </a:r>
            <a:r>
              <a:rPr lang="ru-RU" dirty="0" err="1"/>
              <a:t>Приготування</a:t>
            </a:r>
            <a:r>
              <a:rPr lang="ru-RU" dirty="0"/>
              <a:t> та подача </a:t>
            </a:r>
            <a:r>
              <a:rPr lang="ru-RU" dirty="0" err="1"/>
              <a:t>напоїв</a:t>
            </a:r>
            <a:r>
              <a:rPr lang="ru-RU" dirty="0"/>
              <a:t>;</a:t>
            </a:r>
          </a:p>
          <a:p>
            <a:r>
              <a:rPr lang="ru-RU" dirty="0"/>
              <a:t>• </a:t>
            </a:r>
            <a:r>
              <a:rPr lang="ru-RU" dirty="0" err="1"/>
              <a:t>Розрахунок</a:t>
            </a:r>
            <a:r>
              <a:rPr lang="ru-RU" dirty="0"/>
              <a:t> і </a:t>
            </a:r>
            <a:r>
              <a:rPr lang="ru-RU" dirty="0" err="1"/>
              <a:t>прощання</a:t>
            </a:r>
            <a:r>
              <a:rPr lang="ru-RU" dirty="0"/>
              <a:t> з </a:t>
            </a:r>
            <a:r>
              <a:rPr lang="ru-RU" dirty="0" err="1"/>
              <a:t>відвідувачем</a:t>
            </a:r>
            <a:r>
              <a:rPr lang="ru-RU" dirty="0"/>
              <a:t> бару;</a:t>
            </a:r>
          </a:p>
          <a:p>
            <a:r>
              <a:rPr lang="ru-RU" dirty="0"/>
              <a:t>• </a:t>
            </a:r>
            <a:r>
              <a:rPr lang="ru-RU" dirty="0" err="1"/>
              <a:t>Підтримка</a:t>
            </a:r>
            <a:r>
              <a:rPr lang="ru-RU" dirty="0"/>
              <a:t> позитивного </a:t>
            </a:r>
            <a:r>
              <a:rPr lang="ru-RU" dirty="0" err="1"/>
              <a:t>іміджу</a:t>
            </a:r>
            <a:r>
              <a:rPr lang="ru-RU" dirty="0"/>
              <a:t> бару;</a:t>
            </a:r>
          </a:p>
          <a:p>
            <a:r>
              <a:rPr lang="ru-RU" dirty="0"/>
              <a:t>• </a:t>
            </a:r>
            <a:r>
              <a:rPr lang="ru-RU" dirty="0" err="1"/>
              <a:t>Пожвавлення</a:t>
            </a:r>
            <a:r>
              <a:rPr lang="ru-RU" dirty="0"/>
              <a:t> обстановки в </a:t>
            </a:r>
            <a:r>
              <a:rPr lang="ru-RU" dirty="0" err="1"/>
              <a:t>барі</a:t>
            </a:r>
            <a:r>
              <a:rPr lang="ru-RU" dirty="0"/>
              <a:t> (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флейринга;</a:t>
            </a:r>
          </a:p>
          <a:p>
            <a:r>
              <a:rPr lang="ru-RU" dirty="0"/>
              <a:t>в </a:t>
            </a:r>
            <a:r>
              <a:rPr lang="ru-RU" dirty="0" err="1"/>
              <a:t>роботі</a:t>
            </a:r>
            <a:r>
              <a:rPr lang="ru-RU" dirty="0"/>
              <a:t> бармена;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прийомів</a:t>
            </a:r>
            <a:r>
              <a:rPr lang="ru-RU" dirty="0"/>
              <a:t> </a:t>
            </a:r>
            <a:r>
              <a:rPr lang="ru-RU" dirty="0" err="1"/>
              <a:t>міжособистісного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);</a:t>
            </a:r>
          </a:p>
          <a:p>
            <a:r>
              <a:rPr lang="ru-RU" dirty="0"/>
              <a:t>• Робота з </a:t>
            </a:r>
            <a:r>
              <a:rPr lang="ru-RU" dirty="0" err="1"/>
              <a:t>претензіями</a:t>
            </a:r>
            <a:r>
              <a:rPr lang="ru-RU" dirty="0"/>
              <a:t> та </a:t>
            </a:r>
            <a:r>
              <a:rPr lang="ru-RU" dirty="0" err="1"/>
              <a:t>побажаннями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; </a:t>
            </a:r>
          </a:p>
          <a:p>
            <a:r>
              <a:rPr lang="ru-RU" dirty="0"/>
              <a:t>• </a:t>
            </a:r>
            <a:r>
              <a:rPr lang="ru-RU" dirty="0" err="1"/>
              <a:t>Складання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бару;</a:t>
            </a:r>
          </a:p>
          <a:p>
            <a:r>
              <a:rPr lang="ru-RU" dirty="0"/>
              <a:t>• Контроль </a:t>
            </a:r>
            <a:r>
              <a:rPr lang="ru-RU" dirty="0" err="1"/>
              <a:t>прибирання</a:t>
            </a:r>
            <a:r>
              <a:rPr lang="ru-RU" dirty="0"/>
              <a:t> бару;</a:t>
            </a:r>
          </a:p>
          <a:p>
            <a:r>
              <a:rPr lang="ru-RU" dirty="0"/>
              <a:t>•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облікової</a:t>
            </a:r>
            <a:r>
              <a:rPr lang="ru-RU" dirty="0"/>
              <a:t> та </a:t>
            </a:r>
            <a:r>
              <a:rPr lang="ru-RU" dirty="0" err="1"/>
              <a:t>звітної</a:t>
            </a:r>
            <a:r>
              <a:rPr lang="ru-RU" dirty="0"/>
              <a:t> </a:t>
            </a:r>
            <a:r>
              <a:rPr lang="ru-RU" dirty="0" err="1"/>
              <a:t>документації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07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249936" y="609667"/>
            <a:ext cx="7796784" cy="555625"/>
            <a:chOff x="1248" y="2030"/>
            <a:chExt cx="3216" cy="350"/>
          </a:xfrm>
        </p:grpSpPr>
        <p:sp>
          <p:nvSpPr>
            <p:cNvPr id="87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408176" y="199266"/>
            <a:ext cx="76078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Бармен (</a:t>
            </a:r>
            <a:r>
              <a:rPr lang="en-US" sz="2800" b="1" dirty="0"/>
              <a:t>Bartender, barkeeper, barmaid </a:t>
            </a:r>
            <a:r>
              <a:rPr lang="en-US" sz="2800" dirty="0"/>
              <a:t>– </a:t>
            </a:r>
            <a:r>
              <a:rPr lang="ru-RU" sz="2800" dirty="0"/>
              <a:t>в </a:t>
            </a:r>
            <a:r>
              <a:rPr lang="ru-RU" sz="2800" dirty="0" err="1"/>
              <a:t>Америці</a:t>
            </a:r>
            <a:r>
              <a:rPr lang="ru-RU" sz="2800" dirty="0"/>
              <a:t> </a:t>
            </a:r>
            <a:r>
              <a:rPr lang="ru-RU" sz="2800" dirty="0" err="1"/>
              <a:t>означає</a:t>
            </a:r>
            <a:r>
              <a:rPr lang="ru-RU" sz="2800" dirty="0"/>
              <a:t> «</a:t>
            </a:r>
            <a:r>
              <a:rPr lang="ru-RU" sz="2800" dirty="0" err="1"/>
              <a:t>власник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орендатор</a:t>
            </a:r>
            <a:r>
              <a:rPr lang="ru-RU" sz="2800" dirty="0"/>
              <a:t> бару», в </a:t>
            </a:r>
            <a:r>
              <a:rPr lang="ru-RU" sz="2800" dirty="0" err="1"/>
              <a:t>Європі</a:t>
            </a:r>
            <a:r>
              <a:rPr lang="ru-RU" sz="2800" dirty="0"/>
              <a:t> – </a:t>
            </a:r>
            <a:r>
              <a:rPr lang="ru-RU" sz="2800" dirty="0" err="1"/>
              <a:t>творець</a:t>
            </a:r>
            <a:r>
              <a:rPr lang="ru-RU" sz="2800" dirty="0"/>
              <a:t> </a:t>
            </a:r>
            <a:r>
              <a:rPr lang="ru-RU" sz="2800" dirty="0" err="1"/>
              <a:t>коктейлів</a:t>
            </a:r>
            <a:r>
              <a:rPr lang="ru-RU" sz="2800" dirty="0"/>
              <a:t> і </a:t>
            </a:r>
            <a:r>
              <a:rPr lang="ru-RU" sz="2800" dirty="0" err="1"/>
              <a:t>керівник</a:t>
            </a:r>
            <a:r>
              <a:rPr lang="ru-RU" sz="2800" dirty="0"/>
              <a:t> бару) - </a:t>
            </a:r>
            <a:r>
              <a:rPr lang="ru-RU" sz="2800" dirty="0" err="1"/>
              <a:t>працівник</a:t>
            </a:r>
            <a:r>
              <a:rPr lang="ru-RU" sz="2800" dirty="0"/>
              <a:t> бару,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обслуговує</a:t>
            </a:r>
            <a:r>
              <a:rPr lang="ru-RU" sz="2800" dirty="0"/>
              <a:t> </a:t>
            </a:r>
            <a:r>
              <a:rPr lang="ru-RU" sz="2800" dirty="0" err="1"/>
              <a:t>відвідувачів</a:t>
            </a:r>
            <a:r>
              <a:rPr lang="ru-RU" sz="2800" dirty="0"/>
              <a:t> за барною </a:t>
            </a:r>
            <a:r>
              <a:rPr lang="ru-RU" sz="2800" dirty="0" err="1"/>
              <a:t>стійкою</a:t>
            </a:r>
            <a:r>
              <a:rPr lang="ru-RU" sz="2800" dirty="0"/>
              <a:t>, </a:t>
            </a:r>
            <a:r>
              <a:rPr lang="ru-RU" sz="2800" dirty="0" err="1"/>
              <a:t>відповідно</a:t>
            </a:r>
            <a:r>
              <a:rPr lang="ru-RU" sz="2800" dirty="0"/>
              <a:t> до правил і </a:t>
            </a:r>
            <a:r>
              <a:rPr lang="ru-RU" sz="2800" dirty="0" err="1"/>
              <a:t>атмосфери</a:t>
            </a:r>
            <a:r>
              <a:rPr lang="ru-RU" sz="2800" dirty="0"/>
              <a:t> закладу.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659" y="2953122"/>
            <a:ext cx="5198364" cy="35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6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Бармен повинен знати: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210" y="1112392"/>
            <a:ext cx="8250174" cy="485863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- правила </a:t>
            </a:r>
            <a:r>
              <a:rPr lang="ru-RU" dirty="0" err="1"/>
              <a:t>підготовки</a:t>
            </a:r>
            <a:r>
              <a:rPr lang="ru-RU" dirty="0"/>
              <a:t> бару до </a:t>
            </a:r>
            <a:r>
              <a:rPr lang="ru-RU" dirty="0" err="1"/>
              <a:t>обслуговування</a:t>
            </a:r>
            <a:r>
              <a:rPr lang="ru-RU" dirty="0"/>
              <a:t>;</a:t>
            </a:r>
          </a:p>
          <a:p>
            <a:r>
              <a:rPr lang="ru-RU" dirty="0"/>
              <a:t>- номенклатуру </a:t>
            </a:r>
            <a:r>
              <a:rPr lang="ru-RU" dirty="0" err="1"/>
              <a:t>послуг</a:t>
            </a:r>
            <a:r>
              <a:rPr lang="ru-RU" dirty="0"/>
              <a:t> і </a:t>
            </a:r>
            <a:r>
              <a:rPr lang="ru-RU" dirty="0" err="1"/>
              <a:t>продукції</a:t>
            </a:r>
            <a:r>
              <a:rPr lang="ru-RU" dirty="0"/>
              <a:t> бару;</a:t>
            </a:r>
          </a:p>
          <a:p>
            <a:r>
              <a:rPr lang="ru-RU" dirty="0"/>
              <a:t>- </a:t>
            </a:r>
            <a:r>
              <a:rPr lang="ru-RU" dirty="0" err="1"/>
              <a:t>інструкцію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барного </a:t>
            </a:r>
            <a:r>
              <a:rPr lang="ru-RU" dirty="0" err="1"/>
              <a:t>обладнання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технологічні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коктейлів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санітарно-гігієнічні</a:t>
            </a:r>
            <a:r>
              <a:rPr lang="ru-RU" dirty="0"/>
              <a:t> </a:t>
            </a:r>
            <a:r>
              <a:rPr lang="ru-RU" dirty="0" err="1"/>
              <a:t>норми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барний</a:t>
            </a:r>
            <a:r>
              <a:rPr lang="ru-RU" dirty="0"/>
              <a:t> </a:t>
            </a:r>
            <a:r>
              <a:rPr lang="ru-RU" dirty="0" err="1"/>
              <a:t>інвентар</a:t>
            </a:r>
            <a:r>
              <a:rPr lang="ru-RU" dirty="0"/>
              <a:t>, </a:t>
            </a:r>
            <a:r>
              <a:rPr lang="ru-RU" dirty="0" err="1"/>
              <a:t>аксесуари</a:t>
            </a:r>
            <a:r>
              <a:rPr lang="ru-RU" dirty="0"/>
              <a:t>, </a:t>
            </a:r>
            <a:r>
              <a:rPr lang="ru-RU" dirty="0" err="1"/>
              <a:t>обладнання</a:t>
            </a:r>
            <a:r>
              <a:rPr lang="ru-RU" dirty="0"/>
              <a:t>;</a:t>
            </a:r>
          </a:p>
          <a:p>
            <a:r>
              <a:rPr lang="ru-RU" dirty="0"/>
              <a:t>- правила </a:t>
            </a:r>
            <a:r>
              <a:rPr lang="ru-RU" dirty="0" err="1"/>
              <a:t>зберігання</a:t>
            </a:r>
            <a:r>
              <a:rPr lang="ru-RU" dirty="0"/>
              <a:t> і </a:t>
            </a:r>
            <a:r>
              <a:rPr lang="ru-RU" dirty="0" err="1"/>
              <a:t>подачі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класифікацію</a:t>
            </a:r>
            <a:r>
              <a:rPr lang="ru-RU" dirty="0"/>
              <a:t> і </a:t>
            </a:r>
            <a:r>
              <a:rPr lang="ru-RU" dirty="0" err="1"/>
              <a:t>технологію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барні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(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коктейлів</a:t>
            </a:r>
            <a:r>
              <a:rPr lang="ru-RU" dirty="0"/>
              <a:t>, чаю, </a:t>
            </a:r>
            <a:r>
              <a:rPr lang="ru-RU" dirty="0" err="1"/>
              <a:t>кави</a:t>
            </a:r>
            <a:r>
              <a:rPr lang="ru-RU" dirty="0"/>
              <a:t>, </a:t>
            </a:r>
            <a:r>
              <a:rPr lang="ru-RU" dirty="0" err="1"/>
              <a:t>кальянів</a:t>
            </a:r>
            <a:r>
              <a:rPr lang="ru-RU" dirty="0"/>
              <a:t>, сигар);</a:t>
            </a:r>
          </a:p>
          <a:p>
            <a:r>
              <a:rPr lang="ru-RU" dirty="0"/>
              <a:t>- </a:t>
            </a:r>
            <a:r>
              <a:rPr lang="ru-RU" dirty="0" err="1"/>
              <a:t>основні</a:t>
            </a:r>
            <a:r>
              <a:rPr lang="ru-RU" dirty="0"/>
              <a:t> правила </a:t>
            </a:r>
            <a:r>
              <a:rPr lang="ru-RU" dirty="0" err="1"/>
              <a:t>етикету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політику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техніку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312" y="4599352"/>
            <a:ext cx="3650551" cy="21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5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2012</Words>
  <Application>Microsoft Office PowerPoint</Application>
  <PresentationFormat>Экран (4:3)</PresentationFormat>
  <Paragraphs>139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Roboto</vt:lpstr>
      <vt:lpstr>Office Theme</vt:lpstr>
      <vt:lpstr>ВИМОГИ ДО ОБСЛУГОВУЮЧОГО ПЕРСОНАЛУ БАРУ</vt:lpstr>
      <vt:lpstr>Персонал бару відбирається відповідно до розміру та концепції бару.</vt:lpstr>
      <vt:lpstr>Посадова інструкція бар-менеджера (бренд-бармена):</vt:lpstr>
      <vt:lpstr>Презентация PowerPoint</vt:lpstr>
      <vt:lpstr>Посадові обов’язки старшого бармена</vt:lpstr>
      <vt:lpstr>Презентация PowerPoint</vt:lpstr>
      <vt:lpstr>Презентация PowerPoint</vt:lpstr>
      <vt:lpstr>Презентация PowerPoint</vt:lpstr>
      <vt:lpstr>Бармен повинен знати: </vt:lpstr>
      <vt:lpstr>Презентация PowerPoint</vt:lpstr>
      <vt:lpstr>Презентация PowerPoint</vt:lpstr>
      <vt:lpstr>Презентация PowerPoint</vt:lpstr>
      <vt:lpstr>Презентация PowerPoint</vt:lpstr>
      <vt:lpstr>Бариста повинен вміти:</vt:lpstr>
      <vt:lpstr>Презентация PowerPoint</vt:lpstr>
      <vt:lpstr>Презентация PowerPoint</vt:lpstr>
      <vt:lpstr>Аналогічні професії сомельє: </vt:lpstr>
      <vt:lpstr>Схема виконання замовлення клієнта:</vt:lpstr>
      <vt:lpstr>Правила обслуговування, яких потрібно дотримуватися бармену:</vt:lpstr>
      <vt:lpstr>Слід запам’ятати:</vt:lpstr>
      <vt:lpstr>Презентация PowerPoint</vt:lpstr>
      <vt:lpstr>Основи психології гостя </vt:lpstr>
      <vt:lpstr>Виділяють чотири основні типи відвідувачів: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Практичне завдання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Анна Сидорук</cp:lastModifiedBy>
  <cp:revision>26</cp:revision>
  <dcterms:created xsi:type="dcterms:W3CDTF">2018-09-04T12:10:47Z</dcterms:created>
  <dcterms:modified xsi:type="dcterms:W3CDTF">2023-03-22T07:02:42Z</dcterms:modified>
</cp:coreProperties>
</file>