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CC44CD-8051-45C4-927B-556B305A047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A8DED140-B682-40E4-BF59-68F552522D54}">
      <dgm:prSet phldrT="[Текст]"/>
      <dgm:spPr/>
      <dgm:t>
        <a:bodyPr/>
        <a:lstStyle/>
        <a:p>
          <a:pPr>
            <a:lnSpc>
              <a:spcPct val="100000"/>
            </a:lnSpc>
            <a:spcAft>
              <a:spcPts val="0"/>
            </a:spcAft>
          </a:pPr>
          <a:r>
            <a:rPr lang="uk-UA" b="1" baseline="0" dirty="0" smtClean="0">
              <a:solidFill>
                <a:schemeClr val="tx1"/>
              </a:solidFill>
              <a:latin typeface="Century Schoolbook" pitchFamily="18" charset="0"/>
            </a:rPr>
            <a:t>Участь студента в обговоренні теоретичних запитань на початку лабораторного заняття</a:t>
          </a:r>
          <a:r>
            <a:rPr lang="uk-UA" baseline="0" dirty="0" smtClean="0">
              <a:solidFill>
                <a:schemeClr val="tx1"/>
              </a:solidFill>
              <a:latin typeface="Century Schoolbook" pitchFamily="18" charset="0"/>
            </a:rPr>
            <a:t> </a:t>
          </a:r>
        </a:p>
        <a:p>
          <a:pPr>
            <a:lnSpc>
              <a:spcPct val="100000"/>
            </a:lnSpc>
            <a:spcAft>
              <a:spcPts val="0"/>
            </a:spcAft>
          </a:pPr>
          <a:r>
            <a:rPr lang="uk-UA" baseline="0" dirty="0" smtClean="0">
              <a:solidFill>
                <a:schemeClr val="tx1"/>
              </a:solidFill>
              <a:latin typeface="Century Schoolbook" pitchFamily="18" charset="0"/>
            </a:rPr>
            <a:t>(max</a:t>
          </a:r>
          <a:r>
            <a:rPr lang="ru-RU" baseline="0" dirty="0" smtClean="0">
              <a:solidFill>
                <a:schemeClr val="tx1"/>
              </a:solidFill>
              <a:latin typeface="Century Schoolbook" pitchFamily="18" charset="0"/>
            </a:rPr>
            <a:t> 1 </a:t>
          </a:r>
          <a:r>
            <a:rPr lang="uk-UA" baseline="0" dirty="0" smtClean="0">
              <a:solidFill>
                <a:schemeClr val="tx1"/>
              </a:solidFill>
              <a:latin typeface="Century Schoolbook" pitchFamily="18" charset="0"/>
            </a:rPr>
            <a:t>бал)</a:t>
          </a:r>
          <a:endParaRPr lang="ru-RU" baseline="0" dirty="0">
            <a:solidFill>
              <a:schemeClr val="tx1"/>
            </a:solidFill>
            <a:latin typeface="Century Schoolbook" pitchFamily="18" charset="0"/>
          </a:endParaRPr>
        </a:p>
      </dgm:t>
    </dgm:pt>
    <dgm:pt modelId="{790F1D82-7C2E-4530-9FF9-3A5955583584}" type="parTrans" cxnId="{3F51D33F-213E-4C07-B712-45DC67018B86}">
      <dgm:prSet/>
      <dgm:spPr/>
      <dgm:t>
        <a:bodyPr/>
        <a:lstStyle/>
        <a:p>
          <a:endParaRPr lang="ru-RU"/>
        </a:p>
      </dgm:t>
    </dgm:pt>
    <dgm:pt modelId="{6FFEC587-D1A0-4617-94CE-FD6F07878A2C}" type="sibTrans" cxnId="{3F51D33F-213E-4C07-B712-45DC67018B86}">
      <dgm:prSet/>
      <dgm:spPr/>
      <dgm:t>
        <a:bodyPr/>
        <a:lstStyle/>
        <a:p>
          <a:endParaRPr lang="ru-RU"/>
        </a:p>
      </dgm:t>
    </dgm:pt>
    <dgm:pt modelId="{535B90C1-02AA-4774-8D37-4CC5FD3012F8}">
      <dgm:prSet phldrT="[Текст]"/>
      <dgm:spPr/>
      <dgm:t>
        <a:bodyPr/>
        <a:lstStyle/>
        <a:p>
          <a:r>
            <a:rPr lang="uk-UA" b="1" baseline="0" dirty="0" smtClean="0">
              <a:solidFill>
                <a:schemeClr val="tx1"/>
              </a:solidFill>
              <a:latin typeface="Century Schoolbook" pitchFamily="18" charset="0"/>
            </a:rPr>
            <a:t>Виконання завдань лабораторного заняття </a:t>
          </a:r>
          <a:r>
            <a:rPr lang="uk-UA" baseline="0" dirty="0" smtClean="0">
              <a:solidFill>
                <a:schemeClr val="tx1"/>
              </a:solidFill>
              <a:latin typeface="Century Schoolbook" pitchFamily="18" charset="0"/>
            </a:rPr>
            <a:t>(max</a:t>
          </a:r>
          <a:r>
            <a:rPr lang="ru-RU" baseline="0" dirty="0" smtClean="0">
              <a:solidFill>
                <a:schemeClr val="tx1"/>
              </a:solidFill>
              <a:latin typeface="Century Schoolbook" pitchFamily="18" charset="0"/>
            </a:rPr>
            <a:t> 4 </a:t>
          </a:r>
          <a:r>
            <a:rPr lang="uk-UA" baseline="0" dirty="0" smtClean="0">
              <a:solidFill>
                <a:schemeClr val="tx1"/>
              </a:solidFill>
              <a:latin typeface="Century Schoolbook" pitchFamily="18" charset="0"/>
            </a:rPr>
            <a:t>бали) – на кожному лабораторному занятті студенти виконують групові та індивідуальні завдання</a:t>
          </a:r>
          <a:endParaRPr lang="ru-RU" baseline="0" dirty="0">
            <a:solidFill>
              <a:schemeClr val="tx1"/>
            </a:solidFill>
            <a:latin typeface="Century Schoolbook" pitchFamily="18" charset="0"/>
          </a:endParaRPr>
        </a:p>
      </dgm:t>
    </dgm:pt>
    <dgm:pt modelId="{0CD8ACD8-77F1-47AF-94EC-59774C7E879F}" type="parTrans" cxnId="{24D2210E-3FEA-4EEE-825A-9AE479E750FE}">
      <dgm:prSet/>
      <dgm:spPr/>
      <dgm:t>
        <a:bodyPr/>
        <a:lstStyle/>
        <a:p>
          <a:endParaRPr lang="ru-RU"/>
        </a:p>
      </dgm:t>
    </dgm:pt>
    <dgm:pt modelId="{34DF5FF0-2C98-469F-99C6-E099E41CE374}" type="sibTrans" cxnId="{24D2210E-3FEA-4EEE-825A-9AE479E750FE}">
      <dgm:prSet/>
      <dgm:spPr/>
      <dgm:t>
        <a:bodyPr/>
        <a:lstStyle/>
        <a:p>
          <a:endParaRPr lang="ru-RU"/>
        </a:p>
      </dgm:t>
    </dgm:pt>
    <dgm:pt modelId="{0B8A8389-1790-4D76-8C51-3DC1F2AFE25F}">
      <dgm:prSet phldrT="[Текст]"/>
      <dgm:spPr/>
      <dgm:t>
        <a:bodyPr/>
        <a:lstStyle/>
        <a:p>
          <a:r>
            <a:rPr lang="uk-UA" b="1" baseline="0" dirty="0" smtClean="0">
              <a:solidFill>
                <a:schemeClr val="tx1"/>
              </a:solidFill>
              <a:latin typeface="Century Schoolbook" pitchFamily="18" charset="0"/>
            </a:rPr>
            <a:t>Письмове виконання завдань Самостійної домашньої роботи студентів </a:t>
          </a:r>
          <a:r>
            <a:rPr lang="uk-UA" baseline="0" dirty="0" smtClean="0">
              <a:solidFill>
                <a:schemeClr val="tx1"/>
              </a:solidFill>
              <a:latin typeface="Century Schoolbook" pitchFamily="18" charset="0"/>
            </a:rPr>
            <a:t>(max 3 бала) – протягом тижня після аудиторного практичного заняття слід надіслати до «Завдання» на сторінці курсу в СЕЗН ЗНУ на платформі Moodle</a:t>
          </a:r>
          <a:endParaRPr lang="ru-RU" baseline="0" dirty="0">
            <a:solidFill>
              <a:schemeClr val="tx1"/>
            </a:solidFill>
            <a:latin typeface="Century Schoolbook" pitchFamily="18" charset="0"/>
          </a:endParaRPr>
        </a:p>
      </dgm:t>
    </dgm:pt>
    <dgm:pt modelId="{42EDB0F3-345C-44B8-B15F-93E037DB2585}" type="parTrans" cxnId="{E55FD00A-04F5-4562-90FE-0DDD1C69010F}">
      <dgm:prSet/>
      <dgm:spPr/>
      <dgm:t>
        <a:bodyPr/>
        <a:lstStyle/>
        <a:p>
          <a:endParaRPr lang="ru-RU"/>
        </a:p>
      </dgm:t>
    </dgm:pt>
    <dgm:pt modelId="{35DB910B-E644-4667-B368-365A226976CA}" type="sibTrans" cxnId="{E55FD00A-04F5-4562-90FE-0DDD1C69010F}">
      <dgm:prSet/>
      <dgm:spPr/>
      <dgm:t>
        <a:bodyPr/>
        <a:lstStyle/>
        <a:p>
          <a:endParaRPr lang="ru-RU"/>
        </a:p>
      </dgm:t>
    </dgm:pt>
    <dgm:pt modelId="{DCDFE470-37EA-4565-94A1-89B81B734615}">
      <dgm:prSet phldrT="[Текст]"/>
      <dgm:spPr/>
      <dgm:t>
        <a:bodyPr/>
        <a:lstStyle/>
        <a:p>
          <a:r>
            <a:rPr lang="uk-UA" b="1" baseline="0" dirty="0" smtClean="0">
              <a:solidFill>
                <a:schemeClr val="tx1"/>
              </a:solidFill>
              <a:latin typeface="Century Schoolbook" pitchFamily="18" charset="0"/>
            </a:rPr>
            <a:t>Тестовий контроль </a:t>
          </a:r>
          <a:r>
            <a:rPr lang="uk-UA" baseline="0" dirty="0" smtClean="0">
              <a:solidFill>
                <a:schemeClr val="tx1"/>
              </a:solidFill>
              <a:latin typeface="Century Schoolbook" pitchFamily="18" charset="0"/>
            </a:rPr>
            <a:t>в СЕЗН ЗНУ на платформі Moodle (max 3 бала) – 4 тести, що складаються із 20 теоретичних запитань</a:t>
          </a:r>
          <a:endParaRPr lang="ru-RU" baseline="0" dirty="0">
            <a:solidFill>
              <a:schemeClr val="tx1"/>
            </a:solidFill>
            <a:latin typeface="Century Schoolbook" pitchFamily="18" charset="0"/>
          </a:endParaRPr>
        </a:p>
      </dgm:t>
    </dgm:pt>
    <dgm:pt modelId="{F7A92D1F-FA8F-4967-BF62-5386376D04A5}" type="parTrans" cxnId="{625938CC-08C8-46F9-8012-F69C2530CC27}">
      <dgm:prSet/>
      <dgm:spPr/>
      <dgm:t>
        <a:bodyPr/>
        <a:lstStyle/>
        <a:p>
          <a:endParaRPr lang="ru-RU"/>
        </a:p>
      </dgm:t>
    </dgm:pt>
    <dgm:pt modelId="{785F39A8-41F6-46B7-A3F2-C6BFBF6D91E5}" type="sibTrans" cxnId="{625938CC-08C8-46F9-8012-F69C2530CC27}">
      <dgm:prSet/>
      <dgm:spPr/>
      <dgm:t>
        <a:bodyPr/>
        <a:lstStyle/>
        <a:p>
          <a:endParaRPr lang="ru-RU"/>
        </a:p>
      </dgm:t>
    </dgm:pt>
    <dgm:pt modelId="{0F483E11-E490-419B-926D-94F769241258}" type="pres">
      <dgm:prSet presAssocID="{B9CC44CD-8051-45C4-927B-556B305A0478}" presName="diagram" presStyleCnt="0">
        <dgm:presLayoutVars>
          <dgm:dir/>
          <dgm:resizeHandles val="exact"/>
        </dgm:presLayoutVars>
      </dgm:prSet>
      <dgm:spPr/>
    </dgm:pt>
    <dgm:pt modelId="{BAF79EA3-C779-46C8-BE42-771B2E051EEA}" type="pres">
      <dgm:prSet presAssocID="{A8DED140-B682-40E4-BF59-68F552522D54}" presName="node" presStyleLbl="node1" presStyleIdx="0" presStyleCnt="4">
        <dgm:presLayoutVars>
          <dgm:bulletEnabled val="1"/>
        </dgm:presLayoutVars>
      </dgm:prSet>
      <dgm:spPr>
        <a:prstGeom prst="round2DiagRect">
          <a:avLst/>
        </a:prstGeom>
      </dgm:spPr>
      <dgm:t>
        <a:bodyPr/>
        <a:lstStyle/>
        <a:p>
          <a:endParaRPr lang="ru-RU"/>
        </a:p>
      </dgm:t>
    </dgm:pt>
    <dgm:pt modelId="{E918BA86-DF72-425B-939C-0E927DA7DC5A}" type="pres">
      <dgm:prSet presAssocID="{6FFEC587-D1A0-4617-94CE-FD6F07878A2C}" presName="sibTrans" presStyleCnt="0"/>
      <dgm:spPr/>
    </dgm:pt>
    <dgm:pt modelId="{0D6C158A-256E-4FC3-ABDA-497F9D65FB73}" type="pres">
      <dgm:prSet presAssocID="{535B90C1-02AA-4774-8D37-4CC5FD3012F8}" presName="node" presStyleLbl="node1" presStyleIdx="1" presStyleCnt="4">
        <dgm:presLayoutVars>
          <dgm:bulletEnabled val="1"/>
        </dgm:presLayoutVars>
      </dgm:prSet>
      <dgm:spPr>
        <a:prstGeom prst="round2DiagRect">
          <a:avLst/>
        </a:prstGeom>
      </dgm:spPr>
      <dgm:t>
        <a:bodyPr/>
        <a:lstStyle/>
        <a:p>
          <a:endParaRPr lang="ru-RU"/>
        </a:p>
      </dgm:t>
    </dgm:pt>
    <dgm:pt modelId="{E0F95F1D-D5EE-4C0D-BB04-6470746C5ADE}" type="pres">
      <dgm:prSet presAssocID="{34DF5FF0-2C98-469F-99C6-E099E41CE374}" presName="sibTrans" presStyleCnt="0"/>
      <dgm:spPr/>
    </dgm:pt>
    <dgm:pt modelId="{6083F626-5472-4302-94C6-8D53D244CF9C}" type="pres">
      <dgm:prSet presAssocID="{0B8A8389-1790-4D76-8C51-3DC1F2AFE25F}" presName="node" presStyleLbl="node1" presStyleIdx="2" presStyleCnt="4">
        <dgm:presLayoutVars>
          <dgm:bulletEnabled val="1"/>
        </dgm:presLayoutVars>
      </dgm:prSet>
      <dgm:spPr>
        <a:prstGeom prst="round2DiagRect">
          <a:avLst/>
        </a:prstGeom>
      </dgm:spPr>
      <dgm:t>
        <a:bodyPr/>
        <a:lstStyle/>
        <a:p>
          <a:endParaRPr lang="ru-RU"/>
        </a:p>
      </dgm:t>
    </dgm:pt>
    <dgm:pt modelId="{D2B211C7-AE76-47B1-8271-8B0F1085D99B}" type="pres">
      <dgm:prSet presAssocID="{35DB910B-E644-4667-B368-365A226976CA}" presName="sibTrans" presStyleCnt="0"/>
      <dgm:spPr/>
    </dgm:pt>
    <dgm:pt modelId="{8E53800E-BA79-47B3-AD6E-1CC8615FE9ED}" type="pres">
      <dgm:prSet presAssocID="{DCDFE470-37EA-4565-94A1-89B81B734615}" presName="node" presStyleLbl="node1" presStyleIdx="3" presStyleCnt="4">
        <dgm:presLayoutVars>
          <dgm:bulletEnabled val="1"/>
        </dgm:presLayoutVars>
      </dgm:prSet>
      <dgm:spPr>
        <a:prstGeom prst="round2DiagRect">
          <a:avLst/>
        </a:prstGeom>
      </dgm:spPr>
      <dgm:t>
        <a:bodyPr/>
        <a:lstStyle/>
        <a:p>
          <a:endParaRPr lang="ru-RU"/>
        </a:p>
      </dgm:t>
    </dgm:pt>
  </dgm:ptLst>
  <dgm:cxnLst>
    <dgm:cxn modelId="{625938CC-08C8-46F9-8012-F69C2530CC27}" srcId="{B9CC44CD-8051-45C4-927B-556B305A0478}" destId="{DCDFE470-37EA-4565-94A1-89B81B734615}" srcOrd="3" destOrd="0" parTransId="{F7A92D1F-FA8F-4967-BF62-5386376D04A5}" sibTransId="{785F39A8-41F6-46B7-A3F2-C6BFBF6D91E5}"/>
    <dgm:cxn modelId="{C40CB6C7-232A-4739-B708-B7BBEC7C968E}" type="presOf" srcId="{535B90C1-02AA-4774-8D37-4CC5FD3012F8}" destId="{0D6C158A-256E-4FC3-ABDA-497F9D65FB73}" srcOrd="0" destOrd="0" presId="urn:microsoft.com/office/officeart/2005/8/layout/default"/>
    <dgm:cxn modelId="{4B6C5AEB-A13E-4468-BDEC-390240736670}" type="presOf" srcId="{A8DED140-B682-40E4-BF59-68F552522D54}" destId="{BAF79EA3-C779-46C8-BE42-771B2E051EEA}" srcOrd="0" destOrd="0" presId="urn:microsoft.com/office/officeart/2005/8/layout/default"/>
    <dgm:cxn modelId="{EED870C9-B2F3-4703-B21F-5365EE100748}" type="presOf" srcId="{0B8A8389-1790-4D76-8C51-3DC1F2AFE25F}" destId="{6083F626-5472-4302-94C6-8D53D244CF9C}" srcOrd="0" destOrd="0" presId="urn:microsoft.com/office/officeart/2005/8/layout/default"/>
    <dgm:cxn modelId="{24D2210E-3FEA-4EEE-825A-9AE479E750FE}" srcId="{B9CC44CD-8051-45C4-927B-556B305A0478}" destId="{535B90C1-02AA-4774-8D37-4CC5FD3012F8}" srcOrd="1" destOrd="0" parTransId="{0CD8ACD8-77F1-47AF-94EC-59774C7E879F}" sibTransId="{34DF5FF0-2C98-469F-99C6-E099E41CE374}"/>
    <dgm:cxn modelId="{8C4C10BE-BEC9-4A7C-ACE1-9AD44049E557}" type="presOf" srcId="{DCDFE470-37EA-4565-94A1-89B81B734615}" destId="{8E53800E-BA79-47B3-AD6E-1CC8615FE9ED}" srcOrd="0" destOrd="0" presId="urn:microsoft.com/office/officeart/2005/8/layout/default"/>
    <dgm:cxn modelId="{E55FD00A-04F5-4562-90FE-0DDD1C69010F}" srcId="{B9CC44CD-8051-45C4-927B-556B305A0478}" destId="{0B8A8389-1790-4D76-8C51-3DC1F2AFE25F}" srcOrd="2" destOrd="0" parTransId="{42EDB0F3-345C-44B8-B15F-93E037DB2585}" sibTransId="{35DB910B-E644-4667-B368-365A226976CA}"/>
    <dgm:cxn modelId="{AA75678A-2F22-4053-87A5-58BFF030B2A1}" type="presOf" srcId="{B9CC44CD-8051-45C4-927B-556B305A0478}" destId="{0F483E11-E490-419B-926D-94F769241258}" srcOrd="0" destOrd="0" presId="urn:microsoft.com/office/officeart/2005/8/layout/default"/>
    <dgm:cxn modelId="{3F51D33F-213E-4C07-B712-45DC67018B86}" srcId="{B9CC44CD-8051-45C4-927B-556B305A0478}" destId="{A8DED140-B682-40E4-BF59-68F552522D54}" srcOrd="0" destOrd="0" parTransId="{790F1D82-7C2E-4530-9FF9-3A5955583584}" sibTransId="{6FFEC587-D1A0-4617-94CE-FD6F07878A2C}"/>
    <dgm:cxn modelId="{54003DC3-7D8E-4423-9108-D1512BF68312}" type="presParOf" srcId="{0F483E11-E490-419B-926D-94F769241258}" destId="{BAF79EA3-C779-46C8-BE42-771B2E051EEA}" srcOrd="0" destOrd="0" presId="urn:microsoft.com/office/officeart/2005/8/layout/default"/>
    <dgm:cxn modelId="{359A049D-1DA9-45DC-8B18-97BBE9F20C22}" type="presParOf" srcId="{0F483E11-E490-419B-926D-94F769241258}" destId="{E918BA86-DF72-425B-939C-0E927DA7DC5A}" srcOrd="1" destOrd="0" presId="urn:microsoft.com/office/officeart/2005/8/layout/default"/>
    <dgm:cxn modelId="{809E9FDB-0183-4147-AB3D-502047C2E24B}" type="presParOf" srcId="{0F483E11-E490-419B-926D-94F769241258}" destId="{0D6C158A-256E-4FC3-ABDA-497F9D65FB73}" srcOrd="2" destOrd="0" presId="urn:microsoft.com/office/officeart/2005/8/layout/default"/>
    <dgm:cxn modelId="{4E01A92B-B17D-4452-A14B-DCDA0FD4E12D}" type="presParOf" srcId="{0F483E11-E490-419B-926D-94F769241258}" destId="{E0F95F1D-D5EE-4C0D-BB04-6470746C5ADE}" srcOrd="3" destOrd="0" presId="urn:microsoft.com/office/officeart/2005/8/layout/default"/>
    <dgm:cxn modelId="{446EE7A8-5F9C-45A5-BFDA-5F157F3AA45E}" type="presParOf" srcId="{0F483E11-E490-419B-926D-94F769241258}" destId="{6083F626-5472-4302-94C6-8D53D244CF9C}" srcOrd="4" destOrd="0" presId="urn:microsoft.com/office/officeart/2005/8/layout/default"/>
    <dgm:cxn modelId="{BC2B95D3-ACD8-4509-A79B-2B3610F8BFD9}" type="presParOf" srcId="{0F483E11-E490-419B-926D-94F769241258}" destId="{D2B211C7-AE76-47B1-8271-8B0F1085D99B}" srcOrd="5" destOrd="0" presId="urn:microsoft.com/office/officeart/2005/8/layout/default"/>
    <dgm:cxn modelId="{6D608668-DB8E-4594-BDA7-CA19F937E754}" type="presParOf" srcId="{0F483E11-E490-419B-926D-94F769241258}" destId="{8E53800E-BA79-47B3-AD6E-1CC8615FE9ED}" srcOrd="6"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0511F2-3347-4D40-991D-9D186B7A75D0}" type="doc">
      <dgm:prSet loTypeId="urn:microsoft.com/office/officeart/2005/8/layout/hProcess9" loCatId="process" qsTypeId="urn:microsoft.com/office/officeart/2005/8/quickstyle/simple1" qsCatId="simple" csTypeId="urn:microsoft.com/office/officeart/2005/8/colors/colorful5" csCatId="colorful" phldr="1"/>
      <dgm:spPr/>
    </dgm:pt>
    <dgm:pt modelId="{0BFEE4B9-9B8A-4860-8F00-579EDCB9B7FA}">
      <dgm:prSet phldrT="[Текст]" custT="1"/>
      <dgm:spPr/>
      <dgm:t>
        <a:bodyPr/>
        <a:lstStyle/>
        <a:p>
          <a:r>
            <a:rPr lang="uk-UA" sz="1800" b="1" baseline="0" dirty="0" smtClean="0">
              <a:solidFill>
                <a:schemeClr val="tx1"/>
              </a:solidFill>
              <a:latin typeface="Century Schoolbook" pitchFamily="18" charset="0"/>
            </a:rPr>
            <a:t>Індивідуальне практичне завдання (далі – ІПЗ) </a:t>
          </a:r>
          <a:br>
            <a:rPr lang="uk-UA" sz="1800" b="1" baseline="0" dirty="0" smtClean="0">
              <a:solidFill>
                <a:schemeClr val="tx1"/>
              </a:solidFill>
              <a:latin typeface="Century Schoolbook" pitchFamily="18" charset="0"/>
            </a:rPr>
          </a:br>
          <a:r>
            <a:rPr lang="uk-UA" sz="1800" baseline="0" dirty="0" smtClean="0">
              <a:solidFill>
                <a:schemeClr val="tx1"/>
              </a:solidFill>
              <a:latin typeface="Century Schoolbook" pitchFamily="18" charset="0"/>
            </a:rPr>
            <a:t>(max 20 балів) .</a:t>
          </a:r>
          <a:endParaRPr lang="ru-RU" sz="1800" baseline="0" dirty="0">
            <a:solidFill>
              <a:schemeClr val="tx1"/>
            </a:solidFill>
            <a:latin typeface="Century Schoolbook" pitchFamily="18" charset="0"/>
          </a:endParaRPr>
        </a:p>
      </dgm:t>
    </dgm:pt>
    <dgm:pt modelId="{1BBF316E-29B2-4B53-9112-80ABAB5A1943}" type="parTrans" cxnId="{0C6772D8-2FE2-4F89-8C2B-F17F8CC5DEB8}">
      <dgm:prSet/>
      <dgm:spPr/>
      <dgm:t>
        <a:bodyPr/>
        <a:lstStyle/>
        <a:p>
          <a:endParaRPr lang="ru-RU"/>
        </a:p>
      </dgm:t>
    </dgm:pt>
    <dgm:pt modelId="{07F456DA-BFF3-4422-963D-59AE5E197D11}" type="sibTrans" cxnId="{0C6772D8-2FE2-4F89-8C2B-F17F8CC5DEB8}">
      <dgm:prSet/>
      <dgm:spPr/>
      <dgm:t>
        <a:bodyPr/>
        <a:lstStyle/>
        <a:p>
          <a:endParaRPr lang="ru-RU"/>
        </a:p>
      </dgm:t>
    </dgm:pt>
    <dgm:pt modelId="{9745278E-90BF-4477-A93F-33DD95DCCB58}">
      <dgm:prSet phldrT="[Текст]" custT="1"/>
      <dgm:spPr/>
      <dgm:t>
        <a:bodyPr/>
        <a:lstStyle/>
        <a:p>
          <a:r>
            <a:rPr lang="uk-UA" sz="1800" b="1" baseline="0" dirty="0" smtClean="0">
              <a:solidFill>
                <a:schemeClr val="tx1"/>
              </a:solidFill>
              <a:latin typeface="Century Schoolbook" pitchFamily="18" charset="0"/>
            </a:rPr>
            <a:t>Підсумкове тестування </a:t>
          </a:r>
          <a:r>
            <a:rPr lang="uk-UA" sz="1800" baseline="0" dirty="0" smtClean="0">
              <a:solidFill>
                <a:schemeClr val="tx1"/>
              </a:solidFill>
              <a:latin typeface="Century Schoolbook" pitchFamily="18" charset="0"/>
            </a:rPr>
            <a:t>в СЕЗН ЗНУ на платформі Moodle (max 10 балів). </a:t>
          </a:r>
          <a:endParaRPr lang="ru-RU" sz="1800" baseline="0" dirty="0">
            <a:solidFill>
              <a:schemeClr val="tx1"/>
            </a:solidFill>
            <a:latin typeface="Century Schoolbook" pitchFamily="18" charset="0"/>
          </a:endParaRPr>
        </a:p>
      </dgm:t>
    </dgm:pt>
    <dgm:pt modelId="{6DC21789-9AC9-4291-B648-DBF0C7E1E950}" type="parTrans" cxnId="{62018C15-F6DF-4B48-94AB-F65FAFD4B8D8}">
      <dgm:prSet/>
      <dgm:spPr/>
      <dgm:t>
        <a:bodyPr/>
        <a:lstStyle/>
        <a:p>
          <a:endParaRPr lang="ru-RU"/>
        </a:p>
      </dgm:t>
    </dgm:pt>
    <dgm:pt modelId="{48970477-8F15-449B-8B91-E225DF42B8C4}" type="sibTrans" cxnId="{62018C15-F6DF-4B48-94AB-F65FAFD4B8D8}">
      <dgm:prSet/>
      <dgm:spPr/>
      <dgm:t>
        <a:bodyPr/>
        <a:lstStyle/>
        <a:p>
          <a:endParaRPr lang="ru-RU"/>
        </a:p>
      </dgm:t>
    </dgm:pt>
    <dgm:pt modelId="{CB9C3E8B-D25F-41D7-8F8A-84A4AA55FBF7}">
      <dgm:prSet phldrT="[Текст]" custT="1"/>
      <dgm:spPr/>
      <dgm:t>
        <a:bodyPr/>
        <a:lstStyle/>
        <a:p>
          <a:r>
            <a:rPr lang="uk-UA" sz="1800" b="1" baseline="0" dirty="0" smtClean="0">
              <a:solidFill>
                <a:schemeClr val="tx1"/>
              </a:solidFill>
              <a:latin typeface="Century Schoolbook" pitchFamily="18" charset="0"/>
            </a:rPr>
            <a:t>Співбесіда за заліковими </a:t>
          </a:r>
          <a:r>
            <a:rPr lang="uk-UA" sz="1800" b="1" baseline="0" dirty="0" err="1" smtClean="0">
              <a:solidFill>
                <a:schemeClr val="tx1"/>
              </a:solidFill>
              <a:latin typeface="Century Schoolbook" pitchFamily="18" charset="0"/>
            </a:rPr>
            <a:t>запитання-ми</a:t>
          </a:r>
          <a:r>
            <a:rPr lang="uk-UA" sz="1800" baseline="0" dirty="0" smtClean="0">
              <a:solidFill>
                <a:schemeClr val="tx1"/>
              </a:solidFill>
              <a:latin typeface="Century Schoolbook" pitchFamily="18" charset="0"/>
            </a:rPr>
            <a:t>, (max 10 балів) </a:t>
          </a:r>
          <a:endParaRPr lang="ru-RU" sz="1800" baseline="0" dirty="0">
            <a:solidFill>
              <a:schemeClr val="tx1"/>
            </a:solidFill>
            <a:latin typeface="Century Schoolbook" pitchFamily="18" charset="0"/>
          </a:endParaRPr>
        </a:p>
      </dgm:t>
    </dgm:pt>
    <dgm:pt modelId="{03328E0C-E9A5-4223-9188-BD5E930677B2}" type="parTrans" cxnId="{8CFD023C-8053-45A7-B506-D9F8B56B898D}">
      <dgm:prSet/>
      <dgm:spPr/>
      <dgm:t>
        <a:bodyPr/>
        <a:lstStyle/>
        <a:p>
          <a:endParaRPr lang="ru-RU"/>
        </a:p>
      </dgm:t>
    </dgm:pt>
    <dgm:pt modelId="{1CDC6B49-55CF-499E-B890-C1D97BF90DC6}" type="sibTrans" cxnId="{8CFD023C-8053-45A7-B506-D9F8B56B898D}">
      <dgm:prSet/>
      <dgm:spPr/>
      <dgm:t>
        <a:bodyPr/>
        <a:lstStyle/>
        <a:p>
          <a:endParaRPr lang="ru-RU"/>
        </a:p>
      </dgm:t>
    </dgm:pt>
    <dgm:pt modelId="{0E8C86CE-7806-4BD1-BC1D-3D8FF463773B}" type="pres">
      <dgm:prSet presAssocID="{8C0511F2-3347-4D40-991D-9D186B7A75D0}" presName="CompostProcess" presStyleCnt="0">
        <dgm:presLayoutVars>
          <dgm:dir/>
          <dgm:resizeHandles val="exact"/>
        </dgm:presLayoutVars>
      </dgm:prSet>
      <dgm:spPr/>
    </dgm:pt>
    <dgm:pt modelId="{DE6CDA4F-4BD4-4AFB-827E-40353814CF3E}" type="pres">
      <dgm:prSet presAssocID="{8C0511F2-3347-4D40-991D-9D186B7A75D0}" presName="arrow" presStyleLbl="bgShp" presStyleIdx="0" presStyleCnt="1"/>
      <dgm:spPr/>
    </dgm:pt>
    <dgm:pt modelId="{E332B024-6940-4B66-AA07-55BE087EDE9F}" type="pres">
      <dgm:prSet presAssocID="{8C0511F2-3347-4D40-991D-9D186B7A75D0}" presName="linearProcess" presStyleCnt="0"/>
      <dgm:spPr/>
    </dgm:pt>
    <dgm:pt modelId="{BA98D143-6244-44B6-9DE1-12FBB787C9B6}" type="pres">
      <dgm:prSet presAssocID="{0BFEE4B9-9B8A-4860-8F00-579EDCB9B7FA}" presName="textNode" presStyleLbl="node1" presStyleIdx="0" presStyleCnt="3" custLinFactNeighborX="24394" custLinFactNeighborY="-4325">
        <dgm:presLayoutVars>
          <dgm:bulletEnabled val="1"/>
        </dgm:presLayoutVars>
      </dgm:prSet>
      <dgm:spPr/>
      <dgm:t>
        <a:bodyPr/>
        <a:lstStyle/>
        <a:p>
          <a:endParaRPr lang="ru-RU"/>
        </a:p>
      </dgm:t>
    </dgm:pt>
    <dgm:pt modelId="{BCFBF9F4-4D30-44F2-8F19-83F030AB89A6}" type="pres">
      <dgm:prSet presAssocID="{07F456DA-BFF3-4422-963D-59AE5E197D11}" presName="sibTrans" presStyleCnt="0"/>
      <dgm:spPr/>
    </dgm:pt>
    <dgm:pt modelId="{12BE8188-6677-4AB8-8771-609364648F12}" type="pres">
      <dgm:prSet presAssocID="{9745278E-90BF-4477-A93F-33DD95DCCB58}" presName="textNode" presStyleLbl="node1" presStyleIdx="1" presStyleCnt="3">
        <dgm:presLayoutVars>
          <dgm:bulletEnabled val="1"/>
        </dgm:presLayoutVars>
      </dgm:prSet>
      <dgm:spPr/>
      <dgm:t>
        <a:bodyPr/>
        <a:lstStyle/>
        <a:p>
          <a:endParaRPr lang="ru-RU"/>
        </a:p>
      </dgm:t>
    </dgm:pt>
    <dgm:pt modelId="{41A2C2DA-C16B-40C6-A4F5-D2DF09E52515}" type="pres">
      <dgm:prSet presAssocID="{48970477-8F15-449B-8B91-E225DF42B8C4}" presName="sibTrans" presStyleCnt="0"/>
      <dgm:spPr/>
    </dgm:pt>
    <dgm:pt modelId="{001384A0-4D70-43C5-8D33-2AC606C2E313}" type="pres">
      <dgm:prSet presAssocID="{CB9C3E8B-D25F-41D7-8F8A-84A4AA55FBF7}" presName="textNode" presStyleLbl="node1" presStyleIdx="2" presStyleCnt="3">
        <dgm:presLayoutVars>
          <dgm:bulletEnabled val="1"/>
        </dgm:presLayoutVars>
      </dgm:prSet>
      <dgm:spPr/>
      <dgm:t>
        <a:bodyPr/>
        <a:lstStyle/>
        <a:p>
          <a:endParaRPr lang="ru-RU"/>
        </a:p>
      </dgm:t>
    </dgm:pt>
  </dgm:ptLst>
  <dgm:cxnLst>
    <dgm:cxn modelId="{8CFD023C-8053-45A7-B506-D9F8B56B898D}" srcId="{8C0511F2-3347-4D40-991D-9D186B7A75D0}" destId="{CB9C3E8B-D25F-41D7-8F8A-84A4AA55FBF7}" srcOrd="2" destOrd="0" parTransId="{03328E0C-E9A5-4223-9188-BD5E930677B2}" sibTransId="{1CDC6B49-55CF-499E-B890-C1D97BF90DC6}"/>
    <dgm:cxn modelId="{69D6D22A-4745-4144-8A41-6D82D9F6191A}" type="presOf" srcId="{9745278E-90BF-4477-A93F-33DD95DCCB58}" destId="{12BE8188-6677-4AB8-8771-609364648F12}" srcOrd="0" destOrd="0" presId="urn:microsoft.com/office/officeart/2005/8/layout/hProcess9"/>
    <dgm:cxn modelId="{6AF60C19-4A4E-4214-A129-446DF989A9F6}" type="presOf" srcId="{0BFEE4B9-9B8A-4860-8F00-579EDCB9B7FA}" destId="{BA98D143-6244-44B6-9DE1-12FBB787C9B6}" srcOrd="0" destOrd="0" presId="urn:microsoft.com/office/officeart/2005/8/layout/hProcess9"/>
    <dgm:cxn modelId="{62018C15-F6DF-4B48-94AB-F65FAFD4B8D8}" srcId="{8C0511F2-3347-4D40-991D-9D186B7A75D0}" destId="{9745278E-90BF-4477-A93F-33DD95DCCB58}" srcOrd="1" destOrd="0" parTransId="{6DC21789-9AC9-4291-B648-DBF0C7E1E950}" sibTransId="{48970477-8F15-449B-8B91-E225DF42B8C4}"/>
    <dgm:cxn modelId="{0C6772D8-2FE2-4F89-8C2B-F17F8CC5DEB8}" srcId="{8C0511F2-3347-4D40-991D-9D186B7A75D0}" destId="{0BFEE4B9-9B8A-4860-8F00-579EDCB9B7FA}" srcOrd="0" destOrd="0" parTransId="{1BBF316E-29B2-4B53-9112-80ABAB5A1943}" sibTransId="{07F456DA-BFF3-4422-963D-59AE5E197D11}"/>
    <dgm:cxn modelId="{3E742FEF-6C2E-49DD-997F-510B29BD2389}" type="presOf" srcId="{8C0511F2-3347-4D40-991D-9D186B7A75D0}" destId="{0E8C86CE-7806-4BD1-BC1D-3D8FF463773B}" srcOrd="0" destOrd="0" presId="urn:microsoft.com/office/officeart/2005/8/layout/hProcess9"/>
    <dgm:cxn modelId="{2DAEA8CD-12A2-4134-8297-724A77DCAB30}" type="presOf" srcId="{CB9C3E8B-D25F-41D7-8F8A-84A4AA55FBF7}" destId="{001384A0-4D70-43C5-8D33-2AC606C2E313}" srcOrd="0" destOrd="0" presId="urn:microsoft.com/office/officeart/2005/8/layout/hProcess9"/>
    <dgm:cxn modelId="{332FC703-6A16-4365-BA6D-040A3DF07A77}" type="presParOf" srcId="{0E8C86CE-7806-4BD1-BC1D-3D8FF463773B}" destId="{DE6CDA4F-4BD4-4AFB-827E-40353814CF3E}" srcOrd="0" destOrd="0" presId="urn:microsoft.com/office/officeart/2005/8/layout/hProcess9"/>
    <dgm:cxn modelId="{57E8795A-5012-49C2-A0BE-76E39682DA88}" type="presParOf" srcId="{0E8C86CE-7806-4BD1-BC1D-3D8FF463773B}" destId="{E332B024-6940-4B66-AA07-55BE087EDE9F}" srcOrd="1" destOrd="0" presId="urn:microsoft.com/office/officeart/2005/8/layout/hProcess9"/>
    <dgm:cxn modelId="{A0CED198-9CA2-4805-BA94-C1521E2F9959}" type="presParOf" srcId="{E332B024-6940-4B66-AA07-55BE087EDE9F}" destId="{BA98D143-6244-44B6-9DE1-12FBB787C9B6}" srcOrd="0" destOrd="0" presId="urn:microsoft.com/office/officeart/2005/8/layout/hProcess9"/>
    <dgm:cxn modelId="{DB554A5F-4834-49DA-AA89-888A1B0D52D8}" type="presParOf" srcId="{E332B024-6940-4B66-AA07-55BE087EDE9F}" destId="{BCFBF9F4-4D30-44F2-8F19-83F030AB89A6}" srcOrd="1" destOrd="0" presId="urn:microsoft.com/office/officeart/2005/8/layout/hProcess9"/>
    <dgm:cxn modelId="{7C6C7398-4AD6-4349-8273-BC9D28BB690F}" type="presParOf" srcId="{E332B024-6940-4B66-AA07-55BE087EDE9F}" destId="{12BE8188-6677-4AB8-8771-609364648F12}" srcOrd="2" destOrd="0" presId="urn:microsoft.com/office/officeart/2005/8/layout/hProcess9"/>
    <dgm:cxn modelId="{7B4BFEEC-B143-4449-808F-44BD5AD23249}" type="presParOf" srcId="{E332B024-6940-4B66-AA07-55BE087EDE9F}" destId="{41A2C2DA-C16B-40C6-A4F5-D2DF09E52515}" srcOrd="3" destOrd="0" presId="urn:microsoft.com/office/officeart/2005/8/layout/hProcess9"/>
    <dgm:cxn modelId="{80C685F1-4B8B-4B0B-959B-94D45CF40B2A}" type="presParOf" srcId="{E332B024-6940-4B66-AA07-55BE087EDE9F}" destId="{001384A0-4D70-43C5-8D33-2AC606C2E313}"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F79EA3-C779-46C8-BE42-771B2E051EEA}">
      <dsp:nvSpPr>
        <dsp:cNvPr id="0" name=""/>
        <dsp:cNvSpPr/>
      </dsp:nvSpPr>
      <dsp:spPr>
        <a:xfrm>
          <a:off x="914" y="177102"/>
          <a:ext cx="3565239" cy="2139143"/>
        </a:xfrm>
        <a:prstGeom prst="round2Diag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100000"/>
            </a:lnSpc>
            <a:spcBef>
              <a:spcPct val="0"/>
            </a:spcBef>
            <a:spcAft>
              <a:spcPts val="0"/>
            </a:spcAft>
          </a:pPr>
          <a:r>
            <a:rPr lang="uk-UA" sz="1600" b="1" kern="1200" baseline="0" dirty="0" smtClean="0">
              <a:solidFill>
                <a:schemeClr val="tx1"/>
              </a:solidFill>
              <a:latin typeface="Century Schoolbook" pitchFamily="18" charset="0"/>
            </a:rPr>
            <a:t>Участь студента в обговоренні теоретичних запитань на початку лабораторного заняття</a:t>
          </a:r>
          <a:r>
            <a:rPr lang="uk-UA" sz="1600" kern="1200" baseline="0" dirty="0" smtClean="0">
              <a:solidFill>
                <a:schemeClr val="tx1"/>
              </a:solidFill>
              <a:latin typeface="Century Schoolbook" pitchFamily="18" charset="0"/>
            </a:rPr>
            <a:t> </a:t>
          </a:r>
        </a:p>
        <a:p>
          <a:pPr lvl="0" algn="ctr" defTabSz="711200">
            <a:lnSpc>
              <a:spcPct val="100000"/>
            </a:lnSpc>
            <a:spcBef>
              <a:spcPct val="0"/>
            </a:spcBef>
            <a:spcAft>
              <a:spcPts val="0"/>
            </a:spcAft>
          </a:pPr>
          <a:r>
            <a:rPr lang="uk-UA" sz="1600" kern="1200" baseline="0" dirty="0" smtClean="0">
              <a:solidFill>
                <a:schemeClr val="tx1"/>
              </a:solidFill>
              <a:latin typeface="Century Schoolbook" pitchFamily="18" charset="0"/>
            </a:rPr>
            <a:t>(max</a:t>
          </a:r>
          <a:r>
            <a:rPr lang="ru-RU" sz="1600" kern="1200" baseline="0" dirty="0" smtClean="0">
              <a:solidFill>
                <a:schemeClr val="tx1"/>
              </a:solidFill>
              <a:latin typeface="Century Schoolbook" pitchFamily="18" charset="0"/>
            </a:rPr>
            <a:t> 1 </a:t>
          </a:r>
          <a:r>
            <a:rPr lang="uk-UA" sz="1600" kern="1200" baseline="0" dirty="0" smtClean="0">
              <a:solidFill>
                <a:schemeClr val="tx1"/>
              </a:solidFill>
              <a:latin typeface="Century Schoolbook" pitchFamily="18" charset="0"/>
            </a:rPr>
            <a:t>бал)</a:t>
          </a:r>
          <a:endParaRPr lang="ru-RU" sz="1600" kern="1200" baseline="0" dirty="0">
            <a:solidFill>
              <a:schemeClr val="tx1"/>
            </a:solidFill>
            <a:latin typeface="Century Schoolbook" pitchFamily="18" charset="0"/>
          </a:endParaRPr>
        </a:p>
      </dsp:txBody>
      <dsp:txXfrm>
        <a:off x="914" y="177102"/>
        <a:ext cx="3565239" cy="2139143"/>
      </dsp:txXfrm>
    </dsp:sp>
    <dsp:sp modelId="{0D6C158A-256E-4FC3-ABDA-497F9D65FB73}">
      <dsp:nvSpPr>
        <dsp:cNvPr id="0" name=""/>
        <dsp:cNvSpPr/>
      </dsp:nvSpPr>
      <dsp:spPr>
        <a:xfrm>
          <a:off x="3922677" y="177102"/>
          <a:ext cx="3565239" cy="2139143"/>
        </a:xfrm>
        <a:prstGeom prst="round2Diag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b="1" kern="1200" baseline="0" dirty="0" smtClean="0">
              <a:solidFill>
                <a:schemeClr val="tx1"/>
              </a:solidFill>
              <a:latin typeface="Century Schoolbook" pitchFamily="18" charset="0"/>
            </a:rPr>
            <a:t>Виконання завдань лабораторного заняття </a:t>
          </a:r>
          <a:r>
            <a:rPr lang="uk-UA" sz="1600" kern="1200" baseline="0" dirty="0" smtClean="0">
              <a:solidFill>
                <a:schemeClr val="tx1"/>
              </a:solidFill>
              <a:latin typeface="Century Schoolbook" pitchFamily="18" charset="0"/>
            </a:rPr>
            <a:t>(max</a:t>
          </a:r>
          <a:r>
            <a:rPr lang="ru-RU" sz="1600" kern="1200" baseline="0" dirty="0" smtClean="0">
              <a:solidFill>
                <a:schemeClr val="tx1"/>
              </a:solidFill>
              <a:latin typeface="Century Schoolbook" pitchFamily="18" charset="0"/>
            </a:rPr>
            <a:t> 4 </a:t>
          </a:r>
          <a:r>
            <a:rPr lang="uk-UA" sz="1600" kern="1200" baseline="0" dirty="0" smtClean="0">
              <a:solidFill>
                <a:schemeClr val="tx1"/>
              </a:solidFill>
              <a:latin typeface="Century Schoolbook" pitchFamily="18" charset="0"/>
            </a:rPr>
            <a:t>бали) – на кожному лабораторному занятті студенти виконують групові та індивідуальні завдання</a:t>
          </a:r>
          <a:endParaRPr lang="ru-RU" sz="1600" kern="1200" baseline="0" dirty="0">
            <a:solidFill>
              <a:schemeClr val="tx1"/>
            </a:solidFill>
            <a:latin typeface="Century Schoolbook" pitchFamily="18" charset="0"/>
          </a:endParaRPr>
        </a:p>
      </dsp:txBody>
      <dsp:txXfrm>
        <a:off x="3922677" y="177102"/>
        <a:ext cx="3565239" cy="2139143"/>
      </dsp:txXfrm>
    </dsp:sp>
    <dsp:sp modelId="{6083F626-5472-4302-94C6-8D53D244CF9C}">
      <dsp:nvSpPr>
        <dsp:cNvPr id="0" name=""/>
        <dsp:cNvSpPr/>
      </dsp:nvSpPr>
      <dsp:spPr>
        <a:xfrm>
          <a:off x="914" y="2672770"/>
          <a:ext cx="3565239" cy="2139143"/>
        </a:xfrm>
        <a:prstGeom prst="round2Diag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b="1" kern="1200" baseline="0" dirty="0" smtClean="0">
              <a:solidFill>
                <a:schemeClr val="tx1"/>
              </a:solidFill>
              <a:latin typeface="Century Schoolbook" pitchFamily="18" charset="0"/>
            </a:rPr>
            <a:t>Письмове виконання завдань Самостійної домашньої роботи студентів </a:t>
          </a:r>
          <a:r>
            <a:rPr lang="uk-UA" sz="1600" kern="1200" baseline="0" dirty="0" smtClean="0">
              <a:solidFill>
                <a:schemeClr val="tx1"/>
              </a:solidFill>
              <a:latin typeface="Century Schoolbook" pitchFamily="18" charset="0"/>
            </a:rPr>
            <a:t>(max 3 бала) – протягом тижня після аудиторного практичного заняття слід надіслати до «Завдання» на сторінці курсу в СЕЗН ЗНУ на платформі Moodle</a:t>
          </a:r>
          <a:endParaRPr lang="ru-RU" sz="1600" kern="1200" baseline="0" dirty="0">
            <a:solidFill>
              <a:schemeClr val="tx1"/>
            </a:solidFill>
            <a:latin typeface="Century Schoolbook" pitchFamily="18" charset="0"/>
          </a:endParaRPr>
        </a:p>
      </dsp:txBody>
      <dsp:txXfrm>
        <a:off x="914" y="2672770"/>
        <a:ext cx="3565239" cy="2139143"/>
      </dsp:txXfrm>
    </dsp:sp>
    <dsp:sp modelId="{8E53800E-BA79-47B3-AD6E-1CC8615FE9ED}">
      <dsp:nvSpPr>
        <dsp:cNvPr id="0" name=""/>
        <dsp:cNvSpPr/>
      </dsp:nvSpPr>
      <dsp:spPr>
        <a:xfrm>
          <a:off x="3922677" y="2672770"/>
          <a:ext cx="3565239" cy="2139143"/>
        </a:xfrm>
        <a:prstGeom prst="round2Diag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uk-UA" sz="1600" b="1" kern="1200" baseline="0" dirty="0" smtClean="0">
              <a:solidFill>
                <a:schemeClr val="tx1"/>
              </a:solidFill>
              <a:latin typeface="Century Schoolbook" pitchFamily="18" charset="0"/>
            </a:rPr>
            <a:t>Тестовий контроль </a:t>
          </a:r>
          <a:r>
            <a:rPr lang="uk-UA" sz="1600" kern="1200" baseline="0" dirty="0" smtClean="0">
              <a:solidFill>
                <a:schemeClr val="tx1"/>
              </a:solidFill>
              <a:latin typeface="Century Schoolbook" pitchFamily="18" charset="0"/>
            </a:rPr>
            <a:t>в СЕЗН ЗНУ на платформі Moodle (max 3 бала) – 4 тести, що складаються із 20 теоретичних запитань</a:t>
          </a:r>
          <a:endParaRPr lang="ru-RU" sz="1600" kern="1200" baseline="0" dirty="0">
            <a:solidFill>
              <a:schemeClr val="tx1"/>
            </a:solidFill>
            <a:latin typeface="Century Schoolbook" pitchFamily="18" charset="0"/>
          </a:endParaRPr>
        </a:p>
      </dsp:txBody>
      <dsp:txXfrm>
        <a:off x="3922677" y="2672770"/>
        <a:ext cx="3565239" cy="213914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6CDA4F-4BD4-4AFB-827E-40353814CF3E}">
      <dsp:nvSpPr>
        <dsp:cNvPr id="0" name=""/>
        <dsp:cNvSpPr/>
      </dsp:nvSpPr>
      <dsp:spPr>
        <a:xfrm>
          <a:off x="442787" y="0"/>
          <a:ext cx="5018262" cy="5349057"/>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98D143-6244-44B6-9DE1-12FBB787C9B6}">
      <dsp:nvSpPr>
        <dsp:cNvPr id="0" name=""/>
        <dsp:cNvSpPr/>
      </dsp:nvSpPr>
      <dsp:spPr>
        <a:xfrm>
          <a:off x="62061" y="1512178"/>
          <a:ext cx="1802338" cy="213962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baseline="0" dirty="0" smtClean="0">
              <a:solidFill>
                <a:schemeClr val="tx1"/>
              </a:solidFill>
              <a:latin typeface="Century Schoolbook" pitchFamily="18" charset="0"/>
            </a:rPr>
            <a:t>Індивідуальне практичне завдання (далі – ІПЗ) </a:t>
          </a:r>
          <a:br>
            <a:rPr lang="uk-UA" sz="1800" b="1" kern="1200" baseline="0" dirty="0" smtClean="0">
              <a:solidFill>
                <a:schemeClr val="tx1"/>
              </a:solidFill>
              <a:latin typeface="Century Schoolbook" pitchFamily="18" charset="0"/>
            </a:rPr>
          </a:br>
          <a:r>
            <a:rPr lang="uk-UA" sz="1800" kern="1200" baseline="0" dirty="0" smtClean="0">
              <a:solidFill>
                <a:schemeClr val="tx1"/>
              </a:solidFill>
              <a:latin typeface="Century Schoolbook" pitchFamily="18" charset="0"/>
            </a:rPr>
            <a:t>(max 20 балів) .</a:t>
          </a:r>
          <a:endParaRPr lang="ru-RU" sz="1800" kern="1200" baseline="0" dirty="0">
            <a:solidFill>
              <a:schemeClr val="tx1"/>
            </a:solidFill>
            <a:latin typeface="Century Schoolbook" pitchFamily="18" charset="0"/>
          </a:endParaRPr>
        </a:p>
      </dsp:txBody>
      <dsp:txXfrm>
        <a:off x="62061" y="1512178"/>
        <a:ext cx="1802338" cy="2139622"/>
      </dsp:txXfrm>
    </dsp:sp>
    <dsp:sp modelId="{12BE8188-6677-4AB8-8771-609364648F12}">
      <dsp:nvSpPr>
        <dsp:cNvPr id="0" name=""/>
        <dsp:cNvSpPr/>
      </dsp:nvSpPr>
      <dsp:spPr>
        <a:xfrm>
          <a:off x="2050749" y="1604717"/>
          <a:ext cx="1802338" cy="2139622"/>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baseline="0" dirty="0" smtClean="0">
              <a:solidFill>
                <a:schemeClr val="tx1"/>
              </a:solidFill>
              <a:latin typeface="Century Schoolbook" pitchFamily="18" charset="0"/>
            </a:rPr>
            <a:t>Підсумкове тестування </a:t>
          </a:r>
          <a:r>
            <a:rPr lang="uk-UA" sz="1800" kern="1200" baseline="0" dirty="0" smtClean="0">
              <a:solidFill>
                <a:schemeClr val="tx1"/>
              </a:solidFill>
              <a:latin typeface="Century Schoolbook" pitchFamily="18" charset="0"/>
            </a:rPr>
            <a:t>в СЕЗН ЗНУ на платформі Moodle (max 10 балів). </a:t>
          </a:r>
          <a:endParaRPr lang="ru-RU" sz="1800" kern="1200" baseline="0" dirty="0">
            <a:solidFill>
              <a:schemeClr val="tx1"/>
            </a:solidFill>
            <a:latin typeface="Century Schoolbook" pitchFamily="18" charset="0"/>
          </a:endParaRPr>
        </a:p>
      </dsp:txBody>
      <dsp:txXfrm>
        <a:off x="2050749" y="1604717"/>
        <a:ext cx="1802338" cy="2139622"/>
      </dsp:txXfrm>
    </dsp:sp>
    <dsp:sp modelId="{001384A0-4D70-43C5-8D33-2AC606C2E313}">
      <dsp:nvSpPr>
        <dsp:cNvPr id="0" name=""/>
        <dsp:cNvSpPr/>
      </dsp:nvSpPr>
      <dsp:spPr>
        <a:xfrm>
          <a:off x="4099562" y="1604717"/>
          <a:ext cx="1802338" cy="2139622"/>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uk-UA" sz="1800" b="1" kern="1200" baseline="0" dirty="0" smtClean="0">
              <a:solidFill>
                <a:schemeClr val="tx1"/>
              </a:solidFill>
              <a:latin typeface="Century Schoolbook" pitchFamily="18" charset="0"/>
            </a:rPr>
            <a:t>Співбесіда за заліковими </a:t>
          </a:r>
          <a:r>
            <a:rPr lang="uk-UA" sz="1800" b="1" kern="1200" baseline="0" dirty="0" err="1" smtClean="0">
              <a:solidFill>
                <a:schemeClr val="tx1"/>
              </a:solidFill>
              <a:latin typeface="Century Schoolbook" pitchFamily="18" charset="0"/>
            </a:rPr>
            <a:t>запитання-ми</a:t>
          </a:r>
          <a:r>
            <a:rPr lang="uk-UA" sz="1800" kern="1200" baseline="0" dirty="0" smtClean="0">
              <a:solidFill>
                <a:schemeClr val="tx1"/>
              </a:solidFill>
              <a:latin typeface="Century Schoolbook" pitchFamily="18" charset="0"/>
            </a:rPr>
            <a:t>, (max 10 балів) </a:t>
          </a:r>
          <a:endParaRPr lang="ru-RU" sz="1800" kern="1200" baseline="0" dirty="0">
            <a:solidFill>
              <a:schemeClr val="tx1"/>
            </a:solidFill>
            <a:latin typeface="Century Schoolbook" pitchFamily="18" charset="0"/>
          </a:endParaRPr>
        </a:p>
      </dsp:txBody>
      <dsp:txXfrm>
        <a:off x="4099562" y="1604717"/>
        <a:ext cx="1802338" cy="213962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6747CFC-EFFE-4801-A744-332238A8E029}" type="datetimeFigureOut">
              <a:rPr lang="ru-RU" smtClean="0"/>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6747CFC-EFFE-4801-A744-332238A8E029}" type="datetimeFigureOut">
              <a:rPr lang="ru-RU" smtClean="0"/>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6747CFC-EFFE-4801-A744-332238A8E029}" type="datetimeFigureOut">
              <a:rPr lang="ru-RU" smtClean="0"/>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6747CFC-EFFE-4801-A744-332238A8E029}" type="datetimeFigureOut">
              <a:rPr lang="ru-RU" smtClean="0"/>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6747CFC-EFFE-4801-A744-332238A8E029}" type="datetimeFigureOut">
              <a:rPr lang="ru-RU" smtClean="0"/>
              <a:t>07.09.2020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6747CFC-EFFE-4801-A744-332238A8E029}" type="datetimeFigureOut">
              <a:rPr lang="ru-RU" smtClean="0"/>
              <a:t>07.09.2020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6747CFC-EFFE-4801-A744-332238A8E029}" type="datetimeFigureOut">
              <a:rPr lang="ru-RU" smtClean="0"/>
              <a:t>07.09.2020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6747CFC-EFFE-4801-A744-332238A8E029}" type="datetimeFigureOut">
              <a:rPr lang="ru-RU" smtClean="0"/>
              <a:t>07.09.2020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6747CFC-EFFE-4801-A744-332238A8E029}" type="datetimeFigureOut">
              <a:rPr lang="ru-RU" smtClean="0"/>
              <a:t>07.09.2020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6747CFC-EFFE-4801-A744-332238A8E029}" type="datetimeFigureOut">
              <a:rPr lang="ru-RU" smtClean="0"/>
              <a:t>07.09.2020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6747CFC-EFFE-4801-A744-332238A8E029}" type="datetimeFigureOut">
              <a:rPr lang="ru-RU" smtClean="0"/>
              <a:t>07.09.2020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D3B3CF-FB12-47ED-BEB8-E18F48C1378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alpha val="49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747CFC-EFFE-4801-A744-332238A8E029}" type="datetimeFigureOut">
              <a:rPr lang="ru-RU" smtClean="0"/>
              <a:t>07.09.2020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D3B3CF-FB12-47ED-BEB8-E18F48C1378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uk-UA" b="1" dirty="0">
                <a:latin typeface="Century Schoolbook" pitchFamily="18" charset="0"/>
              </a:rPr>
              <a:t>ІННОВАЦІЙНІ ТЕХНОЛОГІЇ НАВЧАННЯ ХІМІЇ</a:t>
            </a:r>
            <a:endParaRPr lang="ru-RU" dirty="0">
              <a:latin typeface="Century Schoolbook"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8229600" cy="1143000"/>
          </a:xfrm>
        </p:spPr>
        <p:txBody>
          <a:bodyPr>
            <a:normAutofit fontScale="90000"/>
          </a:bodyPr>
          <a:lstStyle/>
          <a:p>
            <a:r>
              <a:rPr lang="uk-UA" sz="3100" b="1" dirty="0" smtClean="0">
                <a:latin typeface="Century Schoolbook" pitchFamily="18" charset="0"/>
              </a:rPr>
              <a:t>Перетятько Вікторія Віталіївна </a:t>
            </a:r>
            <a:r>
              <a:rPr lang="uk-UA" sz="3100" dirty="0" smtClean="0">
                <a:latin typeface="Century Schoolbook" pitchFamily="18" charset="0"/>
              </a:rPr>
              <a:t>к. пед. н., доцент, </a:t>
            </a:r>
            <a:r>
              <a:rPr lang="uk-UA" sz="3100" dirty="0" smtClean="0">
                <a:latin typeface="Century Schoolbook" pitchFamily="18" charset="0"/>
              </a:rPr>
              <a:t>доцент</a:t>
            </a:r>
            <a:r>
              <a:rPr lang="uk-UA" sz="3100" dirty="0" smtClean="0">
                <a:latin typeface="Century Schoolbook" pitchFamily="18" charset="0"/>
              </a:rPr>
              <a:t> кафедри хімії</a:t>
            </a:r>
            <a:r>
              <a:rPr lang="uk-UA" dirty="0" smtClean="0"/>
              <a:t> </a:t>
            </a:r>
            <a:endParaRPr lang="ru-RU" dirty="0"/>
          </a:p>
        </p:txBody>
      </p:sp>
      <p:pic>
        <p:nvPicPr>
          <p:cNvPr id="4" name="Содержимое 3" descr="IMG_5430 копия.jpg"/>
          <p:cNvPicPr>
            <a:picLocks noGrp="1" noChangeAspect="1"/>
          </p:cNvPicPr>
          <p:nvPr>
            <p:ph idx="1"/>
          </p:nvPr>
        </p:nvPicPr>
        <p:blipFill>
          <a:blip r:embed="rId2" cstate="print"/>
          <a:stretch>
            <a:fillRect/>
          </a:stretch>
        </p:blipFill>
        <p:spPr>
          <a:xfrm>
            <a:off x="2972172" y="1600200"/>
            <a:ext cx="3199655" cy="452596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3050"/>
            <a:ext cx="7715200" cy="707678"/>
          </a:xfrm>
        </p:spPr>
        <p:txBody>
          <a:bodyPr>
            <a:normAutofit/>
          </a:bodyPr>
          <a:lstStyle/>
          <a:p>
            <a:r>
              <a:rPr lang="uk-UA" sz="3200" dirty="0" smtClean="0">
                <a:latin typeface="Century Schoolbook" pitchFamily="18" charset="0"/>
              </a:rPr>
              <a:t>Мета курсу</a:t>
            </a:r>
            <a:endParaRPr lang="ru-RU" sz="3200" dirty="0">
              <a:latin typeface="Century Schoolbook" pitchFamily="18" charset="0"/>
            </a:endParaRPr>
          </a:p>
        </p:txBody>
      </p:sp>
      <p:pic>
        <p:nvPicPr>
          <p:cNvPr id="7" name="Содержимое 6" descr="images.jpg"/>
          <p:cNvPicPr>
            <a:picLocks noGrp="1" noChangeAspect="1"/>
          </p:cNvPicPr>
          <p:nvPr>
            <p:ph idx="1"/>
          </p:nvPr>
        </p:nvPicPr>
        <p:blipFill>
          <a:blip r:embed="rId2" cstate="print"/>
          <a:stretch>
            <a:fillRect/>
          </a:stretch>
        </p:blipFill>
        <p:spPr>
          <a:xfrm>
            <a:off x="4157290" y="2420888"/>
            <a:ext cx="3943102" cy="2953520"/>
          </a:xfrm>
        </p:spPr>
      </p:pic>
      <p:sp>
        <p:nvSpPr>
          <p:cNvPr id="6" name="Текст 5"/>
          <p:cNvSpPr>
            <a:spLocks noGrp="1"/>
          </p:cNvSpPr>
          <p:nvPr>
            <p:ph type="body" sz="half" idx="2"/>
          </p:nvPr>
        </p:nvSpPr>
        <p:spPr>
          <a:xfrm>
            <a:off x="457200" y="908720"/>
            <a:ext cx="3682752" cy="5217443"/>
          </a:xfrm>
        </p:spPr>
        <p:txBody>
          <a:bodyPr>
            <a:normAutofit fontScale="92500"/>
          </a:bodyPr>
          <a:lstStyle/>
          <a:p>
            <a:r>
              <a:rPr lang="uk-UA" b="1" dirty="0">
                <a:latin typeface="Century Schoolbook" pitchFamily="18" charset="0"/>
              </a:rPr>
              <a:t>Метою курсу є:</a:t>
            </a:r>
            <a:r>
              <a:rPr lang="uk-UA" dirty="0">
                <a:latin typeface="Century Schoolbook" pitchFamily="18" charset="0"/>
              </a:rPr>
              <a:t> сформувати у студентів поняття з інноваційних технологій навчання хімії в старшій профільній школі закладу загальної середньої освіти (далі – СПШ ЗЗСО); оволодіння основними прийомами їх реалізації для викладання хімії на різних рівнях.</a:t>
            </a:r>
            <a:endParaRPr lang="ru-RU" dirty="0">
              <a:latin typeface="Century Schoolbook" pitchFamily="18" charset="0"/>
            </a:endParaRPr>
          </a:p>
          <a:p>
            <a:r>
              <a:rPr lang="uk-UA" dirty="0">
                <a:latin typeface="Century Schoolbook" pitchFamily="18" charset="0"/>
              </a:rPr>
              <a:t>Розвиток методичної компетентності вчителя хімії та курсу «Природничі науки» базується на усвідомленні необхідності постійного самовдосконалення. Виконання завдань лабораторних занять спрямовані на застосування визначених педагогічних технологій при вивченні окремих уроків курсу хімії 10-11 класу. Завдання, що виконуються у груповій роботі, спонукають студентів до розвитку організаційних, лідерських та інших «м’яких» навичок.</a:t>
            </a:r>
            <a:endParaRPr lang="ru-RU" dirty="0">
              <a:latin typeface="Century Schoolbook" pitchFamily="18" charset="0"/>
            </a:endParaRPr>
          </a:p>
          <a:p>
            <a:r>
              <a:rPr lang="uk-UA" dirty="0">
                <a:latin typeface="Century Schoolbook" pitchFamily="18" charset="0"/>
              </a:rPr>
              <a:t>Індивідуальне практичне завдання узагальнює набуті студентами хімічні, психолого-педагогічні, науково-методичні знання та уміння, передбачає обґрунтований аналіз певної інноваційної педагогічної технології та її можливостей в навчанні хімії в СПШ ЗЗСО.</a:t>
            </a:r>
            <a:endParaRPr lang="ru-RU" dirty="0">
              <a:latin typeface="Century Schoolbook"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859216" cy="1162050"/>
          </a:xfrm>
        </p:spPr>
        <p:txBody>
          <a:bodyPr anchor="t">
            <a:normAutofit/>
          </a:bodyPr>
          <a:lstStyle/>
          <a:p>
            <a:pPr algn="ctr"/>
            <a:r>
              <a:rPr lang="uk-UA" sz="3200" dirty="0">
                <a:latin typeface="Century Schoolbook" pitchFamily="18" charset="0"/>
              </a:rPr>
              <a:t>Поточні контрольні заходи</a:t>
            </a:r>
            <a:endParaRPr lang="ru-RU" sz="3200" dirty="0">
              <a:latin typeface="Century Schoolbook" pitchFamily="18" charset="0"/>
            </a:endParaRPr>
          </a:p>
        </p:txBody>
      </p:sp>
      <p:graphicFrame>
        <p:nvGraphicFramePr>
          <p:cNvPr id="7" name="Содержимое 6"/>
          <p:cNvGraphicFramePr>
            <a:graphicFrameLocks noGrp="1"/>
          </p:cNvGraphicFramePr>
          <p:nvPr>
            <p:ph idx="1"/>
          </p:nvPr>
        </p:nvGraphicFramePr>
        <p:xfrm>
          <a:off x="899592" y="1196752"/>
          <a:ext cx="7488832" cy="49890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931224" cy="851694"/>
          </a:xfrm>
        </p:spPr>
        <p:txBody>
          <a:bodyPr anchor="t">
            <a:normAutofit/>
          </a:bodyPr>
          <a:lstStyle/>
          <a:p>
            <a:pPr algn="ctr"/>
            <a:r>
              <a:rPr lang="uk-UA" sz="2800" dirty="0">
                <a:latin typeface="Century Schoolbook" pitchFamily="18" charset="0"/>
              </a:rPr>
              <a:t>Підсумкові контрольні заходи:</a:t>
            </a:r>
            <a:endParaRPr lang="ru-RU" sz="2800" dirty="0">
              <a:latin typeface="Century Schoolbook" pitchFamily="18" charset="0"/>
            </a:endParaRPr>
          </a:p>
        </p:txBody>
      </p:sp>
      <p:graphicFrame>
        <p:nvGraphicFramePr>
          <p:cNvPr id="5" name="Содержимое 4"/>
          <p:cNvGraphicFramePr>
            <a:graphicFrameLocks noGrp="1"/>
          </p:cNvGraphicFramePr>
          <p:nvPr>
            <p:ph idx="1"/>
          </p:nvPr>
        </p:nvGraphicFramePr>
        <p:xfrm>
          <a:off x="1619672" y="1124744"/>
          <a:ext cx="5903838" cy="53490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280</Words>
  <Application>Microsoft Office PowerPoint</Application>
  <PresentationFormat>Экран (4:3)</PresentationFormat>
  <Paragraphs>16</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ІННОВАЦІЙНІ ТЕХНОЛОГІЇ НАВЧАННЯ ХІМІЇ</vt:lpstr>
      <vt:lpstr>Перетятько Вікторія Віталіївна к. пед. н., доцент, доцент кафедри хімії </vt:lpstr>
      <vt:lpstr>Мета курсу</vt:lpstr>
      <vt:lpstr>Поточні контрольні заходи</vt:lpstr>
      <vt:lpstr>Підсумкові контрольні заходи:</vt:lpstr>
    </vt:vector>
  </TitlesOfParts>
  <Company>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ІННОВАЦІЙНІ ТЕХНОЛОГІЇ НАВЧАННЯ ХІМІЇ</dc:title>
  <dc:creator>User</dc:creator>
  <cp:lastModifiedBy>User</cp:lastModifiedBy>
  <cp:revision>10</cp:revision>
  <dcterms:created xsi:type="dcterms:W3CDTF">2020-09-07T19:54:25Z</dcterms:created>
  <dcterms:modified xsi:type="dcterms:W3CDTF">2020-09-07T22:38:47Z</dcterms:modified>
</cp:coreProperties>
</file>