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317" r:id="rId3"/>
    <p:sldId id="258" r:id="rId4"/>
    <p:sldId id="318" r:id="rId5"/>
    <p:sldId id="319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4660"/>
  </p:normalViewPr>
  <p:slideViewPr>
    <p:cSldViewPr snapToGrid="0">
      <p:cViewPr varScale="1">
        <p:scale>
          <a:sx n="84" d="100"/>
          <a:sy n="84" d="100"/>
        </p:scale>
        <p:origin x="3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22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8070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75802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188759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95661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35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0658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4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43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2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3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424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31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513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98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7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92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188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5256" y="2889664"/>
            <a:ext cx="8991600" cy="1645920"/>
          </a:xfrm>
        </p:spPr>
        <p:txBody>
          <a:bodyPr/>
          <a:lstStyle/>
          <a:p>
            <a:r>
              <a:rPr lang="uk-UA" dirty="0" smtClean="0"/>
              <a:t>Матеріали та компоненти електронної техніки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39894" y="5996580"/>
            <a:ext cx="5439330" cy="861420"/>
          </a:xfrm>
        </p:spPr>
        <p:txBody>
          <a:bodyPr/>
          <a:lstStyle/>
          <a:p>
            <a:r>
              <a:rPr lang="uk-UA" sz="1400" dirty="0" smtClean="0"/>
              <a:t>Доц</a:t>
            </a:r>
            <a:r>
              <a:rPr lang="uk-UA" dirty="0" smtClean="0"/>
              <a:t>. Ніконова Аліна Олександрівна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218535" y="1439154"/>
            <a:ext cx="1174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ЛЕКЦІЯ 1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300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224" y="301752"/>
            <a:ext cx="8670090" cy="993712"/>
          </a:xfrm>
        </p:spPr>
        <p:txBody>
          <a:bodyPr/>
          <a:lstStyle/>
          <a:p>
            <a:r>
              <a:rPr lang="ru-RU" sz="3600" b="1" dirty="0" err="1" smtClean="0"/>
              <a:t>Магнітом’які</a:t>
            </a:r>
            <a:r>
              <a:rPr lang="ru-RU" sz="3600" b="1" dirty="0" smtClean="0"/>
              <a:t> </a:t>
            </a:r>
            <a:r>
              <a:rPr lang="uk-UA" sz="3600" b="1" dirty="0"/>
              <a:t>високочастотні матеріали</a:t>
            </a:r>
            <a:endParaRPr lang="ru-RU" sz="36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01854" y="1641438"/>
            <a:ext cx="10909858" cy="507940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b="1" dirty="0" err="1">
                <a:solidFill>
                  <a:srgbClr val="FFC000"/>
                </a:solidFill>
              </a:rPr>
              <a:t>високочастотними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магнітом’якими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матеріалами</a:t>
            </a:r>
            <a:r>
              <a:rPr lang="ru-RU" b="1" dirty="0"/>
              <a:t> </a:t>
            </a:r>
            <a:r>
              <a:rPr lang="ru-RU" dirty="0" err="1"/>
              <a:t>розуміють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магнетиків</a:t>
            </a:r>
            <a:r>
              <a:rPr lang="ru-RU" dirty="0"/>
              <a:t> при частотах   ≥ 102…103  Гц. </a:t>
            </a:r>
          </a:p>
          <a:p>
            <a:r>
              <a:rPr lang="ru-RU" dirty="0"/>
              <a:t>За </a:t>
            </a:r>
            <a:r>
              <a:rPr lang="ru-RU" dirty="0" err="1"/>
              <a:t>фізичною</a:t>
            </a:r>
            <a:r>
              <a:rPr lang="ru-RU" dirty="0"/>
              <a:t> природою </a:t>
            </a:r>
            <a:r>
              <a:rPr lang="ru-RU" dirty="0" err="1"/>
              <a:t>високочастотні</a:t>
            </a:r>
            <a:r>
              <a:rPr lang="ru-RU" dirty="0"/>
              <a:t> </a:t>
            </a:r>
            <a:r>
              <a:rPr lang="ru-RU" dirty="0" err="1"/>
              <a:t>магнітом’які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поділяють</a:t>
            </a:r>
            <a:r>
              <a:rPr lang="ru-RU" dirty="0"/>
              <a:t> на </a:t>
            </a:r>
            <a:r>
              <a:rPr lang="ru-RU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магнітодіелектрики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/>
              <a:t>й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ферити</a:t>
            </a:r>
            <a:r>
              <a:rPr lang="ru-RU" dirty="0">
                <a:solidFill>
                  <a:srgbClr val="C00000"/>
                </a:solidFill>
              </a:rPr>
              <a:t>. </a:t>
            </a:r>
            <a:r>
              <a:rPr lang="ru-RU" dirty="0"/>
              <a:t>При </a:t>
            </a:r>
            <a:r>
              <a:rPr lang="ru-RU" dirty="0" err="1"/>
              <a:t>звукових</a:t>
            </a:r>
            <a:r>
              <a:rPr lang="ru-RU" dirty="0"/>
              <a:t>, </a:t>
            </a:r>
            <a:r>
              <a:rPr lang="ru-RU" dirty="0" err="1"/>
              <a:t>ультразвукових</a:t>
            </a:r>
            <a:r>
              <a:rPr lang="ru-RU" dirty="0"/>
              <a:t> і </a:t>
            </a:r>
            <a:r>
              <a:rPr lang="ru-RU" dirty="0" err="1"/>
              <a:t>низьких</a:t>
            </a:r>
            <a:r>
              <a:rPr lang="ru-RU" dirty="0"/>
              <a:t> </a:t>
            </a:r>
            <a:r>
              <a:rPr lang="ru-RU" dirty="0" err="1"/>
              <a:t>радіочастотах</a:t>
            </a:r>
            <a:r>
              <a:rPr lang="ru-RU" dirty="0"/>
              <a:t> можна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тонколистові</a:t>
            </a:r>
            <a:r>
              <a:rPr lang="ru-RU" dirty="0"/>
              <a:t> </a:t>
            </a:r>
            <a:r>
              <a:rPr lang="ru-RU" dirty="0" err="1"/>
              <a:t>рулонні</a:t>
            </a:r>
            <a:r>
              <a:rPr lang="ru-RU" dirty="0"/>
              <a:t> </a:t>
            </a:r>
            <a:r>
              <a:rPr lang="ru-RU" dirty="0" err="1"/>
              <a:t>холоднокатані</a:t>
            </a:r>
            <a:r>
              <a:rPr lang="ru-RU" dirty="0"/>
              <a:t> </a:t>
            </a:r>
            <a:r>
              <a:rPr lang="ru-RU" dirty="0" err="1"/>
              <a:t>електротехнічні</a:t>
            </a:r>
            <a:r>
              <a:rPr lang="ru-RU" dirty="0"/>
              <a:t> </a:t>
            </a:r>
            <a:r>
              <a:rPr lang="ru-RU" dirty="0" err="1"/>
              <a:t>сталі</a:t>
            </a:r>
            <a:r>
              <a:rPr lang="ru-RU" dirty="0"/>
              <a:t> й </a:t>
            </a:r>
            <a:r>
              <a:rPr lang="ru-RU" dirty="0" err="1"/>
              <a:t>пермалої</a:t>
            </a:r>
            <a:r>
              <a:rPr lang="ru-RU" dirty="0"/>
              <a:t>. </a:t>
            </a:r>
            <a:r>
              <a:rPr lang="ru-RU" dirty="0" err="1"/>
              <a:t>Товщина</a:t>
            </a:r>
            <a:r>
              <a:rPr lang="ru-RU" dirty="0"/>
              <a:t> сталей </a:t>
            </a:r>
            <a:r>
              <a:rPr lang="ru-RU" dirty="0" err="1"/>
              <a:t>досягає</a:t>
            </a:r>
            <a:r>
              <a:rPr lang="ru-RU" dirty="0"/>
              <a:t> 30...25 мкм, а </a:t>
            </a:r>
            <a:r>
              <a:rPr lang="ru-RU" dirty="0" err="1"/>
              <a:t>пермалої</a:t>
            </a:r>
            <a:r>
              <a:rPr lang="ru-RU" dirty="0"/>
              <a:t> - </a:t>
            </a:r>
            <a:r>
              <a:rPr lang="ru-RU" dirty="0" err="1"/>
              <a:t>товщиною</a:t>
            </a:r>
            <a:r>
              <a:rPr lang="ru-RU" dirty="0"/>
              <a:t> до 3...2 мкм. </a:t>
            </a:r>
          </a:p>
          <a:p>
            <a:r>
              <a:rPr lang="ru-RU" sz="3800" b="1" dirty="0" err="1">
                <a:solidFill>
                  <a:srgbClr val="FFC000"/>
                </a:solidFill>
              </a:rPr>
              <a:t>Ферити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оксидні</a:t>
            </a:r>
            <a:r>
              <a:rPr lang="ru-RU" dirty="0"/>
              <a:t> </a:t>
            </a:r>
            <a:r>
              <a:rPr lang="ru-RU" dirty="0" err="1"/>
              <a:t>магнітні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, у яких спонтанна </a:t>
            </a:r>
            <a:r>
              <a:rPr lang="ru-RU" dirty="0" err="1"/>
              <a:t>намагніченість</a:t>
            </a:r>
            <a:r>
              <a:rPr lang="ru-RU" dirty="0"/>
              <a:t> </a:t>
            </a:r>
            <a:r>
              <a:rPr lang="ru-RU" dirty="0" err="1"/>
              <a:t>доменів</a:t>
            </a:r>
            <a:r>
              <a:rPr lang="ru-RU" dirty="0"/>
              <a:t> </a:t>
            </a:r>
            <a:r>
              <a:rPr lang="ru-RU" dirty="0" err="1"/>
              <a:t>обумовлена</a:t>
            </a:r>
            <a:r>
              <a:rPr lang="ru-RU" dirty="0"/>
              <a:t> </a:t>
            </a:r>
            <a:r>
              <a:rPr lang="ru-RU" dirty="0" err="1"/>
              <a:t>некомпенсованим</a:t>
            </a:r>
            <a:r>
              <a:rPr lang="ru-RU" dirty="0"/>
              <a:t> </a:t>
            </a:r>
            <a:r>
              <a:rPr lang="ru-RU" dirty="0" err="1"/>
              <a:t>антиферомагнетизмом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Великий </a:t>
            </a:r>
            <a:r>
              <a:rPr lang="ru-RU" dirty="0" err="1"/>
              <a:t>питомий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uk-UA" dirty="0">
                <a:sym typeface="Symbol" panose="05050102010706020507" pitchFamily="18" charset="2"/>
              </a:rPr>
              <a:t></a:t>
            </a:r>
            <a:r>
              <a:rPr lang="ru-RU" dirty="0" smtClean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uk-UA" dirty="0">
                <a:sym typeface="Symbol" panose="05050102010706020507" pitchFamily="18" charset="2"/>
              </a:rPr>
              <a:t></a:t>
            </a:r>
            <a:r>
              <a:rPr lang="ru-RU" dirty="0" smtClean="0"/>
              <a:t> </a:t>
            </a:r>
            <a:r>
              <a:rPr lang="ru-RU" dirty="0" err="1"/>
              <a:t>заліза</a:t>
            </a:r>
            <a:r>
              <a:rPr lang="ru-RU" dirty="0"/>
              <a:t> в </a:t>
            </a:r>
            <a:r>
              <a:rPr lang="uk-UA" dirty="0"/>
              <a:t>10</a:t>
            </a:r>
            <a:r>
              <a:rPr lang="uk-UA" baseline="30000" dirty="0"/>
              <a:t>3</a:t>
            </a:r>
            <a:r>
              <a:rPr lang="uk-UA" dirty="0"/>
              <a:t>…10</a:t>
            </a:r>
            <a:r>
              <a:rPr lang="uk-UA" baseline="30000" dirty="0"/>
              <a:t>13 </a:t>
            </a:r>
            <a:r>
              <a:rPr lang="ru-RU" dirty="0" smtClean="0"/>
              <a:t> </a:t>
            </a:r>
            <a:r>
              <a:rPr lang="ru-RU" dirty="0" err="1"/>
              <a:t>разів</a:t>
            </a:r>
            <a:r>
              <a:rPr lang="ru-RU" dirty="0"/>
              <a:t>, а </a:t>
            </a:r>
            <a:r>
              <a:rPr lang="ru-RU" dirty="0" err="1"/>
              <a:t>отже</a:t>
            </a:r>
            <a:r>
              <a:rPr lang="ru-RU" dirty="0"/>
              <a:t>, і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незначні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підвищених і </a:t>
            </a:r>
            <a:r>
              <a:rPr lang="ru-RU" dirty="0" err="1"/>
              <a:t>високих</a:t>
            </a:r>
            <a:r>
              <a:rPr lang="ru-RU" dirty="0"/>
              <a:t> частот </a:t>
            </a:r>
            <a:r>
              <a:rPr lang="ru-RU" dirty="0" err="1"/>
              <a:t>поряд</a:t>
            </a:r>
            <a:r>
              <a:rPr lang="ru-RU" dirty="0"/>
              <a:t> з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високими</a:t>
            </a:r>
            <a:r>
              <a:rPr lang="ru-RU" dirty="0"/>
              <a:t> </a:t>
            </a:r>
            <a:r>
              <a:rPr lang="ru-RU" dirty="0" err="1"/>
              <a:t>магнітними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феритам</a:t>
            </a:r>
            <a:r>
              <a:rPr lang="ru-RU" dirty="0"/>
              <a:t>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в </a:t>
            </a:r>
            <a:r>
              <a:rPr lang="ru-RU" dirty="0" err="1"/>
              <a:t>радіоелектроніці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Ферити</a:t>
            </a:r>
            <a:r>
              <a:rPr lang="ru-RU" dirty="0"/>
              <a:t> </a:t>
            </a:r>
            <a:r>
              <a:rPr lang="ru-RU" dirty="0" err="1"/>
              <a:t>виготовляють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кераміки</a:t>
            </a:r>
            <a:r>
              <a:rPr lang="ru-RU" dirty="0"/>
              <a:t> й </a:t>
            </a:r>
            <a:r>
              <a:rPr lang="ru-RU" dirty="0" err="1"/>
              <a:t>монокристалів</a:t>
            </a:r>
            <a:r>
              <a:rPr lang="ru-RU" dirty="0"/>
              <a:t>.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невисокій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й </a:t>
            </a:r>
            <a:r>
              <a:rPr lang="ru-RU" dirty="0" err="1"/>
              <a:t>відносній</a:t>
            </a:r>
            <a:r>
              <a:rPr lang="ru-RU" dirty="0"/>
              <a:t> </a:t>
            </a:r>
            <a:r>
              <a:rPr lang="ru-RU" dirty="0" err="1"/>
              <a:t>простоті</a:t>
            </a:r>
            <a:r>
              <a:rPr lang="ru-RU" dirty="0"/>
              <a:t> </a:t>
            </a:r>
            <a:r>
              <a:rPr lang="ru-RU" dirty="0" err="1"/>
              <a:t>технологічного</a:t>
            </a:r>
            <a:r>
              <a:rPr lang="ru-RU" dirty="0"/>
              <a:t> циклу </a:t>
            </a:r>
            <a:r>
              <a:rPr lang="ru-RU" dirty="0" err="1"/>
              <a:t>керамічні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 </a:t>
            </a:r>
            <a:r>
              <a:rPr lang="ru-RU" dirty="0" err="1"/>
              <a:t>провідне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високочастотних</a:t>
            </a:r>
            <a:r>
              <a:rPr lang="ru-RU" dirty="0"/>
              <a:t> </a:t>
            </a:r>
            <a:r>
              <a:rPr lang="ru-RU" dirty="0" err="1"/>
              <a:t>магнетиків</a:t>
            </a:r>
            <a:r>
              <a:rPr lang="ru-RU" dirty="0"/>
              <a:t>. </a:t>
            </a:r>
            <a:r>
              <a:rPr lang="ru-RU" dirty="0" err="1"/>
              <a:t>Найбільш</a:t>
            </a:r>
            <a:r>
              <a:rPr lang="ru-RU" dirty="0"/>
              <a:t> широко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нікель-цинкові</a:t>
            </a:r>
            <a:r>
              <a:rPr lang="ru-RU" dirty="0"/>
              <a:t> й </a:t>
            </a:r>
            <a:r>
              <a:rPr lang="ru-RU" dirty="0" err="1"/>
              <a:t>марганець-цинкові</a:t>
            </a:r>
            <a:r>
              <a:rPr lang="ru-RU" dirty="0"/>
              <a:t> </a:t>
            </a:r>
            <a:r>
              <a:rPr lang="ru-RU" dirty="0" err="1"/>
              <a:t>ферити</a:t>
            </a:r>
            <a:r>
              <a:rPr lang="ru-RU" dirty="0"/>
              <a:t>. Вони </a:t>
            </a:r>
            <a:r>
              <a:rPr lang="ru-RU" dirty="0" err="1"/>
              <a:t>кристалізуються</a:t>
            </a:r>
            <a:r>
              <a:rPr lang="ru-RU" dirty="0"/>
              <a:t> в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шпінелі</a:t>
            </a:r>
            <a:r>
              <a:rPr lang="ru-RU" dirty="0"/>
              <a:t> і є </a:t>
            </a:r>
            <a:r>
              <a:rPr lang="ru-RU" dirty="0" err="1"/>
              <a:t>твердими</a:t>
            </a:r>
            <a:r>
              <a:rPr lang="ru-RU" dirty="0"/>
              <a:t> </a:t>
            </a:r>
            <a:r>
              <a:rPr lang="ru-RU" dirty="0" err="1"/>
              <a:t>розчинами</a:t>
            </a:r>
            <a:r>
              <a:rPr lang="ru-RU" dirty="0"/>
              <a:t> </a:t>
            </a:r>
            <a:r>
              <a:rPr lang="ru-RU" dirty="0" err="1"/>
              <a:t>заміщення</a:t>
            </a:r>
            <a:r>
              <a:rPr lang="ru-RU" dirty="0"/>
              <a:t>, </a:t>
            </a:r>
            <a:r>
              <a:rPr lang="ru-RU" dirty="0" err="1"/>
              <a:t>утвореними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простими</a:t>
            </a:r>
            <a:r>
              <a:rPr lang="ru-RU" dirty="0"/>
              <a:t> </a:t>
            </a:r>
            <a:r>
              <a:rPr lang="ru-RU" dirty="0" err="1"/>
              <a:t>феритами</a:t>
            </a:r>
            <a:r>
              <a:rPr lang="ru-RU" dirty="0"/>
              <a:t>, один </a:t>
            </a:r>
            <a:r>
              <a:rPr lang="ru-RU" dirty="0" err="1"/>
              <a:t>із</a:t>
            </a:r>
            <a:r>
              <a:rPr lang="ru-RU" dirty="0"/>
              <a:t> яких (</a:t>
            </a:r>
            <a:r>
              <a:rPr lang="en-US" dirty="0"/>
              <a:t>NiFe2O4 </a:t>
            </a:r>
            <a:r>
              <a:rPr lang="ru-RU" dirty="0"/>
              <a:t>або </a:t>
            </a:r>
            <a:r>
              <a:rPr lang="en-US" dirty="0"/>
              <a:t>MnFe2O4) </a:t>
            </a:r>
            <a:r>
              <a:rPr lang="ru-RU" dirty="0"/>
              <a:t>є </a:t>
            </a:r>
            <a:r>
              <a:rPr lang="ru-RU" dirty="0" err="1"/>
              <a:t>феримагнетиком</a:t>
            </a:r>
            <a:r>
              <a:rPr lang="ru-RU" dirty="0"/>
              <a:t>, а </a:t>
            </a:r>
            <a:r>
              <a:rPr lang="ru-RU" dirty="0" err="1"/>
              <a:t>інший</a:t>
            </a:r>
            <a:r>
              <a:rPr lang="ru-RU" dirty="0"/>
              <a:t> (</a:t>
            </a:r>
            <a:r>
              <a:rPr lang="en-US" dirty="0"/>
              <a:t>ZnFe2O4) </a:t>
            </a:r>
            <a:r>
              <a:rPr lang="uk-UA" dirty="0" smtClean="0"/>
              <a:t>-</a:t>
            </a:r>
            <a:r>
              <a:rPr lang="en-US" dirty="0" smtClean="0"/>
              <a:t> </a:t>
            </a:r>
            <a:r>
              <a:rPr lang="ru-RU" dirty="0" err="1"/>
              <a:t>немагнітний</a:t>
            </a:r>
            <a:r>
              <a:rPr lang="ru-RU" dirty="0"/>
              <a:t>.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немагнітного</a:t>
            </a:r>
            <a:r>
              <a:rPr lang="ru-RU" dirty="0"/>
              <a:t> компонента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намагніченості</a:t>
            </a:r>
            <a:r>
              <a:rPr lang="ru-RU" dirty="0"/>
              <a:t> </a:t>
            </a:r>
            <a:r>
              <a:rPr lang="ru-RU" dirty="0" err="1"/>
              <a:t>насичення</a:t>
            </a:r>
            <a:r>
              <a:rPr lang="ru-RU" dirty="0"/>
              <a:t> (а </a:t>
            </a:r>
            <a:r>
              <a:rPr lang="ru-RU" dirty="0" err="1"/>
              <a:t>отже</a:t>
            </a:r>
            <a:r>
              <a:rPr lang="ru-RU" dirty="0"/>
              <a:t>, і </a:t>
            </a:r>
            <a:r>
              <a:rPr lang="en-US" dirty="0" err="1"/>
              <a:t>Bs</a:t>
            </a:r>
            <a:r>
              <a:rPr lang="en-US" dirty="0"/>
              <a:t>) </a:t>
            </a:r>
            <a:r>
              <a:rPr lang="ru-RU" dirty="0"/>
              <a:t>твердого </a:t>
            </a:r>
            <a:r>
              <a:rPr lang="ru-RU" dirty="0" err="1"/>
              <a:t>розчину</a:t>
            </a:r>
            <a:r>
              <a:rPr lang="ru-RU" dirty="0"/>
              <a:t> і монотонного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Кюрі</a:t>
            </a:r>
            <a:r>
              <a:rPr lang="ru-RU" dirty="0"/>
              <a:t> (ТК).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569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504" y="324702"/>
            <a:ext cx="9668320" cy="5582322"/>
          </a:xfrm>
        </p:spPr>
        <p:txBody>
          <a:bodyPr>
            <a:normAutofit/>
          </a:bodyPr>
          <a:lstStyle/>
          <a:p>
            <a:r>
              <a:rPr lang="ru-RU" dirty="0" err="1"/>
              <a:t>Магнітна</a:t>
            </a:r>
            <a:r>
              <a:rPr lang="ru-RU" dirty="0"/>
              <a:t> </a:t>
            </a:r>
            <a:r>
              <a:rPr lang="ru-RU" dirty="0" err="1"/>
              <a:t>проникність</a:t>
            </a:r>
            <a:r>
              <a:rPr lang="ru-RU" dirty="0"/>
              <a:t> </a:t>
            </a:r>
            <a:r>
              <a:rPr lang="ru-RU" dirty="0" err="1"/>
              <a:t>феритів</a:t>
            </a:r>
            <a:r>
              <a:rPr lang="ru-RU" dirty="0"/>
              <a:t> </a:t>
            </a:r>
            <a:r>
              <a:rPr lang="uk-UA" dirty="0">
                <a:sym typeface="Symbol" panose="05050102010706020507" pitchFamily="18" charset="2"/>
              </a:rPr>
              <a:t></a:t>
            </a:r>
            <a:r>
              <a:rPr lang="uk-UA" baseline="-25000" dirty="0"/>
              <a:t>н</a:t>
            </a:r>
            <a:r>
              <a:rPr lang="ru-RU" dirty="0" smtClean="0"/>
              <a:t> </a:t>
            </a:r>
            <a:r>
              <a:rPr lang="ru-RU" dirty="0" err="1"/>
              <a:t>підвищується</a:t>
            </a:r>
            <a:r>
              <a:rPr lang="ru-RU" dirty="0"/>
              <a:t> з ростом </a:t>
            </a:r>
            <a:r>
              <a:rPr lang="ru-RU" dirty="0" err="1"/>
              <a:t>температури</a:t>
            </a:r>
            <a:r>
              <a:rPr lang="ru-RU" dirty="0"/>
              <a:t> до точки </a:t>
            </a:r>
            <a:r>
              <a:rPr lang="ru-RU" dirty="0" err="1"/>
              <a:t>Кюрі</a:t>
            </a:r>
            <a:r>
              <a:rPr lang="ru-RU" dirty="0"/>
              <a:t> й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падає</a:t>
            </a:r>
            <a:r>
              <a:rPr lang="ru-RU" dirty="0"/>
              <a:t>. </a:t>
            </a:r>
            <a:r>
              <a:rPr lang="ru-RU" dirty="0" err="1"/>
              <a:t>Щоб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погіршення</a:t>
            </a:r>
            <a:r>
              <a:rPr lang="ru-RU" dirty="0"/>
              <a:t> </a:t>
            </a:r>
            <a:r>
              <a:rPr lang="ru-RU" dirty="0" err="1"/>
              <a:t>магнітних</a:t>
            </a:r>
            <a:r>
              <a:rPr lang="ru-RU" dirty="0"/>
              <a:t> характеристик, </a:t>
            </a:r>
            <a:r>
              <a:rPr lang="ru-RU" dirty="0" err="1"/>
              <a:t>ферити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оберігати</a:t>
            </a:r>
            <a:r>
              <a:rPr lang="ru-RU" dirty="0"/>
              <a:t> від </a:t>
            </a:r>
            <a:r>
              <a:rPr lang="ru-RU" dirty="0" err="1"/>
              <a:t>механічних</a:t>
            </a:r>
            <a:r>
              <a:rPr lang="ru-RU" dirty="0"/>
              <a:t> </a:t>
            </a:r>
            <a:r>
              <a:rPr lang="ru-RU" dirty="0" err="1"/>
              <a:t>навантажень</a:t>
            </a:r>
            <a:r>
              <a:rPr lang="ru-RU" dirty="0"/>
              <a:t>.</a:t>
            </a:r>
          </a:p>
          <a:p>
            <a:r>
              <a:rPr lang="ru-RU" dirty="0"/>
              <a:t>За </a:t>
            </a:r>
            <a:r>
              <a:rPr lang="ru-RU" dirty="0" err="1"/>
              <a:t>електричними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 </a:t>
            </a:r>
            <a:r>
              <a:rPr lang="ru-RU" dirty="0" err="1"/>
              <a:t>ферити</a:t>
            </a:r>
            <a:r>
              <a:rPr lang="ru-RU" dirty="0"/>
              <a:t> належать до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напівпровідників</a:t>
            </a:r>
            <a:r>
              <a:rPr lang="ru-RU" dirty="0"/>
              <a:t>. </a:t>
            </a:r>
            <a:r>
              <a:rPr lang="ru-RU" dirty="0" err="1"/>
              <a:t>Їхня</a:t>
            </a:r>
            <a:r>
              <a:rPr lang="ru-RU" dirty="0"/>
              <a:t> </a:t>
            </a:r>
            <a:r>
              <a:rPr lang="ru-RU" dirty="0" err="1"/>
              <a:t>електропровідність</a:t>
            </a:r>
            <a:r>
              <a:rPr lang="ru-RU" dirty="0"/>
              <a:t> </a:t>
            </a:r>
            <a:r>
              <a:rPr lang="ru-RU" dirty="0" err="1"/>
              <a:t>обумовлена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іонами</a:t>
            </a:r>
            <a:r>
              <a:rPr lang="ru-RU" dirty="0"/>
              <a:t> </a:t>
            </a:r>
            <a:r>
              <a:rPr lang="ru-RU" dirty="0" err="1"/>
              <a:t>змінної</a:t>
            </a:r>
            <a:r>
              <a:rPr lang="ru-RU" dirty="0"/>
              <a:t> </a:t>
            </a:r>
            <a:r>
              <a:rPr lang="ru-RU" dirty="0" err="1"/>
              <a:t>валентності</a:t>
            </a:r>
            <a:r>
              <a:rPr lang="ru-RU" dirty="0"/>
              <a:t> («</a:t>
            </a:r>
            <a:r>
              <a:rPr lang="ru-RU" dirty="0" err="1"/>
              <a:t>стрибковий</a:t>
            </a:r>
            <a:r>
              <a:rPr lang="ru-RU" dirty="0"/>
              <a:t>» </a:t>
            </a:r>
            <a:r>
              <a:rPr lang="ru-RU" dirty="0" err="1"/>
              <a:t>механізм</a:t>
            </a:r>
            <a:r>
              <a:rPr lang="ru-RU" dirty="0"/>
              <a:t>). </a:t>
            </a:r>
            <a:r>
              <a:rPr lang="ru-RU" dirty="0" err="1"/>
              <a:t>Електрони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в </a:t>
            </a:r>
            <a:r>
              <a:rPr lang="ru-RU" dirty="0" err="1"/>
              <a:t>обміні</a:t>
            </a:r>
            <a:r>
              <a:rPr lang="ru-RU" dirty="0"/>
              <a:t>, можна </a:t>
            </a:r>
            <a:r>
              <a:rPr lang="ru-RU" dirty="0" err="1"/>
              <a:t>розглядати</a:t>
            </a:r>
            <a:r>
              <a:rPr lang="ru-RU" dirty="0"/>
              <a:t> як </a:t>
            </a:r>
            <a:r>
              <a:rPr lang="ru-RU" dirty="0" err="1"/>
              <a:t>носії</a:t>
            </a:r>
            <a:r>
              <a:rPr lang="ru-RU" dirty="0"/>
              <a:t> заряду, </a:t>
            </a:r>
            <a:r>
              <a:rPr lang="ru-RU" dirty="0" err="1"/>
              <a:t>концентрація</a:t>
            </a:r>
            <a:r>
              <a:rPr lang="ru-RU" dirty="0"/>
              <a:t> яких практично не </a:t>
            </a:r>
            <a:r>
              <a:rPr lang="ru-RU" dirty="0" err="1"/>
              <a:t>залежить</a:t>
            </a:r>
            <a:r>
              <a:rPr lang="ru-RU" dirty="0"/>
              <a:t> від </a:t>
            </a:r>
            <a:r>
              <a:rPr lang="ru-RU" dirty="0" err="1"/>
              <a:t>температури</a:t>
            </a:r>
            <a:r>
              <a:rPr lang="ru-RU" dirty="0"/>
              <a:t>. Але при </a:t>
            </a:r>
            <a:r>
              <a:rPr lang="ru-RU" dirty="0" err="1"/>
              <a:t>підвищенні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</a:t>
            </a:r>
            <a:r>
              <a:rPr lang="ru-RU" dirty="0" err="1"/>
              <a:t>рухливість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 заряду. </a:t>
            </a:r>
            <a:r>
              <a:rPr lang="ru-RU" dirty="0" err="1"/>
              <a:t>Найменший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феритів</a:t>
            </a:r>
            <a:r>
              <a:rPr lang="ru-RU" dirty="0"/>
              <a:t> </a:t>
            </a:r>
            <a:r>
              <a:rPr lang="ru-RU" dirty="0" err="1"/>
              <a:t>питомий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магнетит </a:t>
            </a:r>
            <a:r>
              <a:rPr lang="uk-UA" dirty="0"/>
              <a:t>Fe</a:t>
            </a:r>
            <a:r>
              <a:rPr lang="uk-UA" baseline="-25000" dirty="0"/>
              <a:t>3</a:t>
            </a:r>
            <a:r>
              <a:rPr lang="uk-UA" dirty="0"/>
              <a:t>O</a:t>
            </a:r>
            <a:r>
              <a:rPr lang="uk-UA" baseline="-25000" dirty="0"/>
              <a:t>4 </a:t>
            </a:r>
            <a:r>
              <a:rPr lang="en-US" dirty="0" smtClean="0"/>
              <a:t>(</a:t>
            </a:r>
            <a:r>
              <a:rPr lang="ru-RU" dirty="0" err="1"/>
              <a:t>ферит</a:t>
            </a:r>
            <a:r>
              <a:rPr lang="ru-RU" dirty="0"/>
              <a:t> </a:t>
            </a:r>
            <a:r>
              <a:rPr lang="ru-RU" dirty="0" err="1"/>
              <a:t>заліза</a:t>
            </a:r>
            <a:r>
              <a:rPr lang="ru-RU" dirty="0"/>
              <a:t>), у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uk-UA" dirty="0">
                <a:sym typeface="Symbol" panose="05050102010706020507" pitchFamily="18" charset="2"/>
              </a:rPr>
              <a:t></a:t>
            </a:r>
            <a:r>
              <a:rPr lang="uk-UA" dirty="0"/>
              <a:t> = 5</a:t>
            </a:r>
            <a:r>
              <a:rPr lang="uk-UA" dirty="0">
                <a:sym typeface="Symbol" panose="05050102010706020507" pitchFamily="18" charset="2"/>
              </a:rPr>
              <a:t></a:t>
            </a:r>
            <a:r>
              <a:rPr lang="uk-UA" dirty="0"/>
              <a:t>10</a:t>
            </a:r>
            <a:r>
              <a:rPr lang="uk-UA" baseline="30000" dirty="0">
                <a:sym typeface="Symbol" panose="05050102010706020507" pitchFamily="18" charset="2"/>
              </a:rPr>
              <a:t></a:t>
            </a:r>
            <a:r>
              <a:rPr lang="uk-UA" baseline="30000" dirty="0"/>
              <a:t>5</a:t>
            </a:r>
            <a:r>
              <a:rPr lang="ru-RU" dirty="0" smtClean="0"/>
              <a:t>Ом</a:t>
            </a:r>
            <a:r>
              <a:rPr lang="en-US" dirty="0" err="1" smtClean="0"/>
              <a:t>*</a:t>
            </a:r>
            <a:r>
              <a:rPr lang="ru-RU" dirty="0" smtClean="0"/>
              <a:t>м</a:t>
            </a:r>
            <a:r>
              <a:rPr lang="ru-RU" dirty="0"/>
              <a:t>. У </a:t>
            </a:r>
            <a:r>
              <a:rPr lang="ru-RU" dirty="0" err="1"/>
              <a:t>ферогранатів</a:t>
            </a:r>
            <a:r>
              <a:rPr lang="ru-RU" dirty="0"/>
              <a:t> </a:t>
            </a:r>
            <a:r>
              <a:rPr lang="ru-RU" dirty="0" err="1"/>
              <a:t>питомий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може </a:t>
            </a:r>
            <a:r>
              <a:rPr lang="ru-RU" dirty="0" err="1"/>
              <a:t>досягати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 (до 109 </a:t>
            </a:r>
            <a:r>
              <a:rPr lang="ru-RU" dirty="0" smtClean="0"/>
              <a:t>Ом*м</a:t>
            </a:r>
            <a:r>
              <a:rPr lang="ru-RU" dirty="0"/>
              <a:t>). </a:t>
            </a:r>
            <a:r>
              <a:rPr lang="ru-RU" dirty="0" err="1"/>
              <a:t>Ферити</a:t>
            </a:r>
            <a:r>
              <a:rPr lang="ru-RU" dirty="0"/>
              <a:t> з </a:t>
            </a:r>
            <a:r>
              <a:rPr lang="ru-RU" dirty="0" err="1"/>
              <a:t>високою</a:t>
            </a:r>
            <a:r>
              <a:rPr lang="ru-RU" dirty="0"/>
              <a:t> </a:t>
            </a:r>
            <a:r>
              <a:rPr lang="ru-RU" dirty="0" err="1" smtClean="0"/>
              <a:t>магнітною</a:t>
            </a:r>
            <a:r>
              <a:rPr lang="ru-RU" dirty="0" smtClean="0"/>
              <a:t> </a:t>
            </a:r>
            <a:r>
              <a:rPr lang="ru-RU" dirty="0" err="1"/>
              <a:t>проникністю</a:t>
            </a:r>
            <a:r>
              <a:rPr lang="ru-RU" dirty="0"/>
              <a:t>, як правило,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невисокий</a:t>
            </a:r>
            <a:r>
              <a:rPr lang="ru-RU" dirty="0"/>
              <a:t> </a:t>
            </a:r>
            <a:r>
              <a:rPr lang="ru-RU" dirty="0" err="1"/>
              <a:t>питомий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 smtClean="0"/>
              <a:t>.</a:t>
            </a:r>
          </a:p>
          <a:p>
            <a:r>
              <a:rPr lang="uk-UA" dirty="0"/>
              <a:t>Для феритів характерна відносно велика діелектрична проникність </a:t>
            </a:r>
            <a:r>
              <a:rPr lang="uk-UA" dirty="0">
                <a:sym typeface="Symbol" panose="05050102010706020507" pitchFamily="18" charset="2"/>
              </a:rPr>
              <a:t></a:t>
            </a:r>
            <a:r>
              <a:rPr lang="uk-UA" dirty="0"/>
              <a:t>, що зменшується з підвищенням частоти.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933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err="1">
                <a:solidFill>
                  <a:srgbClr val="FFC000"/>
                </a:solidFill>
              </a:rPr>
              <a:t>Магнитодіелектрики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586574"/>
            <a:ext cx="9284273" cy="4195481"/>
          </a:xfrm>
        </p:spPr>
        <p:txBody>
          <a:bodyPr/>
          <a:lstStyle/>
          <a:p>
            <a:r>
              <a:rPr lang="ru-RU" dirty="0" err="1"/>
              <a:t>Магнітодіелектрики</a:t>
            </a:r>
            <a:r>
              <a:rPr lang="ru-RU" dirty="0"/>
              <a:t> </a:t>
            </a:r>
            <a:r>
              <a:rPr lang="ru-RU" dirty="0" err="1"/>
              <a:t>виготовляють</a:t>
            </a:r>
            <a:r>
              <a:rPr lang="ru-RU" dirty="0"/>
              <a:t> </a:t>
            </a:r>
            <a:r>
              <a:rPr lang="ru-RU" dirty="0" err="1"/>
              <a:t>пресуванням</a:t>
            </a:r>
            <a:r>
              <a:rPr lang="ru-RU" dirty="0"/>
              <a:t> </a:t>
            </a:r>
            <a:r>
              <a:rPr lang="ru-RU" dirty="0" err="1"/>
              <a:t>порошко-подібного</a:t>
            </a:r>
            <a:r>
              <a:rPr lang="ru-RU" dirty="0"/>
              <a:t> </a:t>
            </a:r>
            <a:r>
              <a:rPr lang="ru-RU" dirty="0" err="1"/>
              <a:t>феромагнетика</a:t>
            </a:r>
            <a:r>
              <a:rPr lang="ru-RU" dirty="0"/>
              <a:t> з </a:t>
            </a:r>
            <a:r>
              <a:rPr lang="ru-RU" dirty="0" err="1"/>
              <a:t>ізолюючою</a:t>
            </a:r>
            <a:r>
              <a:rPr lang="ru-RU" dirty="0"/>
              <a:t>  </a:t>
            </a:r>
            <a:r>
              <a:rPr lang="ru-RU" dirty="0" err="1"/>
              <a:t>органічною</a:t>
            </a:r>
            <a:r>
              <a:rPr lang="ru-RU" dirty="0"/>
              <a:t>  або  </a:t>
            </a:r>
            <a:r>
              <a:rPr lang="ru-RU" dirty="0" err="1"/>
              <a:t>неорганіч</a:t>
            </a:r>
            <a:r>
              <a:rPr lang="ru-RU" dirty="0"/>
              <a:t>-ною </a:t>
            </a:r>
            <a:r>
              <a:rPr lang="ru-RU" dirty="0" err="1"/>
              <a:t>зв’язкою</a:t>
            </a:r>
            <a:r>
              <a:rPr lang="ru-RU" dirty="0"/>
              <a:t>. Як основу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карбонільне</a:t>
            </a:r>
            <a:r>
              <a:rPr lang="ru-RU" dirty="0"/>
              <a:t> </a:t>
            </a:r>
            <a:r>
              <a:rPr lang="ru-RU" dirty="0" err="1"/>
              <a:t>залізо</a:t>
            </a:r>
            <a:r>
              <a:rPr lang="ru-RU" dirty="0"/>
              <a:t>, </a:t>
            </a:r>
            <a:r>
              <a:rPr lang="ru-RU" dirty="0" err="1"/>
              <a:t>альсіфер</a:t>
            </a:r>
            <a:r>
              <a:rPr lang="ru-RU" dirty="0"/>
              <a:t> і </a:t>
            </a:r>
            <a:r>
              <a:rPr lang="ru-RU" dirty="0" err="1"/>
              <a:t>молібденовий</a:t>
            </a:r>
            <a:r>
              <a:rPr lang="ru-RU" dirty="0"/>
              <a:t> </a:t>
            </a:r>
            <a:r>
              <a:rPr lang="ru-RU" dirty="0" err="1"/>
              <a:t>пермалой</a:t>
            </a:r>
            <a:r>
              <a:rPr lang="ru-RU" dirty="0"/>
              <a:t>. </a:t>
            </a:r>
            <a:r>
              <a:rPr lang="ru-RU" dirty="0" err="1"/>
              <a:t>Ізолюючою</a:t>
            </a:r>
            <a:r>
              <a:rPr lang="ru-RU" dirty="0"/>
              <a:t> </a:t>
            </a:r>
            <a:r>
              <a:rPr lang="ru-RU" dirty="0" err="1"/>
              <a:t>зв’язкою</a:t>
            </a:r>
            <a:r>
              <a:rPr lang="ru-RU" dirty="0"/>
              <a:t> </a:t>
            </a:r>
            <a:r>
              <a:rPr lang="ru-RU" dirty="0" err="1"/>
              <a:t>служать</a:t>
            </a:r>
            <a:r>
              <a:rPr lang="ru-RU" dirty="0"/>
              <a:t> фенол-</a:t>
            </a:r>
            <a:r>
              <a:rPr lang="ru-RU" dirty="0" err="1"/>
              <a:t>формальдегідні</a:t>
            </a:r>
            <a:r>
              <a:rPr lang="ru-RU" dirty="0"/>
              <a:t> смоли, </a:t>
            </a:r>
            <a:r>
              <a:rPr lang="ru-RU" dirty="0" err="1"/>
              <a:t>полістирол</a:t>
            </a:r>
            <a:r>
              <a:rPr lang="ru-RU" dirty="0"/>
              <a:t>, </a:t>
            </a:r>
            <a:r>
              <a:rPr lang="ru-RU" dirty="0" err="1"/>
              <a:t>скло</a:t>
            </a:r>
            <a:r>
              <a:rPr lang="ru-RU" dirty="0"/>
              <a:t> й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Магнітодіелектрик</a:t>
            </a:r>
            <a:r>
              <a:rPr lang="ru-RU" dirty="0"/>
              <a:t> повинен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малі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та </a:t>
            </a:r>
            <a:r>
              <a:rPr lang="ru-RU" dirty="0" err="1"/>
              <a:t>достатню</a:t>
            </a:r>
            <a:r>
              <a:rPr lang="ru-RU" dirty="0"/>
              <a:t> </a:t>
            </a:r>
            <a:r>
              <a:rPr lang="ru-RU" dirty="0" err="1"/>
              <a:t>стабільність</a:t>
            </a:r>
            <a:r>
              <a:rPr lang="ru-RU" dirty="0"/>
              <a:t> </a:t>
            </a:r>
            <a:r>
              <a:rPr lang="ru-RU" dirty="0" err="1"/>
              <a:t>магнітної</a:t>
            </a:r>
            <a:r>
              <a:rPr lang="ru-RU" dirty="0"/>
              <a:t> </a:t>
            </a:r>
            <a:r>
              <a:rPr lang="ru-RU" dirty="0" err="1"/>
              <a:t>проникності</a:t>
            </a:r>
            <a:r>
              <a:rPr lang="ru-RU" dirty="0"/>
              <a:t> в </a:t>
            </a:r>
            <a:r>
              <a:rPr lang="ru-RU" dirty="0" err="1"/>
              <a:t>часі</a:t>
            </a:r>
            <a:r>
              <a:rPr lang="ru-RU" dirty="0"/>
              <a:t> й при </a:t>
            </a:r>
            <a:r>
              <a:rPr lang="ru-RU" dirty="0" err="1"/>
              <a:t>коливаннях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. </a:t>
            </a:r>
            <a:r>
              <a:rPr lang="ru-RU" dirty="0" err="1"/>
              <a:t>Магнітодіелектрики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невисокою</a:t>
            </a:r>
            <a:r>
              <a:rPr lang="ru-RU" dirty="0"/>
              <a:t> </a:t>
            </a:r>
            <a:r>
              <a:rPr lang="ru-RU" dirty="0" err="1"/>
              <a:t>магнітною</a:t>
            </a:r>
            <a:r>
              <a:rPr lang="ru-RU" dirty="0"/>
              <a:t> </a:t>
            </a:r>
            <a:r>
              <a:rPr lang="ru-RU" dirty="0" err="1"/>
              <a:t>проникністю</a:t>
            </a:r>
            <a:r>
              <a:rPr lang="ru-RU" dirty="0"/>
              <a:t> </a:t>
            </a:r>
            <a:r>
              <a:rPr lang="uk-UA" dirty="0" smtClean="0"/>
              <a:t>(</a:t>
            </a:r>
            <a:r>
              <a:rPr lang="uk-UA" dirty="0">
                <a:sym typeface="Symbol" panose="05050102010706020507" pitchFamily="18" charset="2"/>
              </a:rPr>
              <a:t></a:t>
            </a:r>
            <a:r>
              <a:rPr lang="uk-UA" baseline="-25000" dirty="0"/>
              <a:t>п</a:t>
            </a:r>
            <a:r>
              <a:rPr lang="uk-UA" dirty="0"/>
              <a:t> = 10…250</a:t>
            </a:r>
            <a:r>
              <a:rPr lang="ru-RU" dirty="0" smtClean="0"/>
              <a:t>), </a:t>
            </a:r>
            <a:r>
              <a:rPr lang="ru-RU" dirty="0"/>
              <a:t>яка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за </a:t>
            </a:r>
            <a:r>
              <a:rPr lang="ru-RU" dirty="0" err="1"/>
              <a:t>магнітну</a:t>
            </a:r>
            <a:r>
              <a:rPr lang="ru-RU" dirty="0"/>
              <a:t> </a:t>
            </a:r>
            <a:r>
              <a:rPr lang="ru-RU" dirty="0" err="1"/>
              <a:t>проникність</a:t>
            </a:r>
            <a:r>
              <a:rPr lang="ru-RU" dirty="0"/>
              <a:t> </a:t>
            </a:r>
            <a:r>
              <a:rPr lang="ru-RU" dirty="0" err="1"/>
              <a:t>монолітних</a:t>
            </a:r>
            <a:r>
              <a:rPr lang="ru-RU" dirty="0"/>
              <a:t> </a:t>
            </a:r>
            <a:r>
              <a:rPr lang="ru-RU" dirty="0" err="1"/>
              <a:t>феромагнетиків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78755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Магнітні</a:t>
            </a:r>
            <a:r>
              <a:rPr lang="ru-RU" b="1" dirty="0"/>
              <a:t> </a:t>
            </a:r>
            <a:r>
              <a:rPr lang="ru-RU" b="1" dirty="0" err="1"/>
              <a:t>матеріали</a:t>
            </a:r>
            <a:r>
              <a:rPr lang="ru-RU" b="1" dirty="0"/>
              <a:t> </a:t>
            </a:r>
            <a:r>
              <a:rPr lang="ru-RU" b="1" dirty="0" err="1"/>
              <a:t>спеціалізованого</a:t>
            </a:r>
            <a:r>
              <a:rPr lang="ru-RU" b="1" dirty="0"/>
              <a:t> </a:t>
            </a:r>
            <a:r>
              <a:rPr lang="ru-RU" b="1" dirty="0" err="1"/>
              <a:t>призначення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952" y="2080350"/>
            <a:ext cx="9541882" cy="4195481"/>
          </a:xfrm>
        </p:spPr>
        <p:txBody>
          <a:bodyPr/>
          <a:lstStyle/>
          <a:p>
            <a:r>
              <a:rPr lang="ru-RU" dirty="0" err="1"/>
              <a:t>Ферити</a:t>
            </a:r>
            <a:r>
              <a:rPr lang="ru-RU" dirty="0"/>
              <a:t> й </a:t>
            </a:r>
            <a:r>
              <a:rPr lang="ru-RU" dirty="0" err="1"/>
              <a:t>металеві</a:t>
            </a:r>
            <a:r>
              <a:rPr lang="ru-RU" dirty="0"/>
              <a:t> </a:t>
            </a:r>
            <a:r>
              <a:rPr lang="ru-RU" dirty="0" err="1"/>
              <a:t>сплави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прямокутною</a:t>
            </a:r>
            <a:r>
              <a:rPr lang="ru-RU" dirty="0"/>
              <a:t> петлею </a:t>
            </a:r>
            <a:r>
              <a:rPr lang="ru-RU" dirty="0" err="1"/>
              <a:t>гістерезису</a:t>
            </a:r>
            <a:r>
              <a:rPr lang="ru-RU" dirty="0"/>
              <a:t> (ППГ)</a:t>
            </a:r>
          </a:p>
          <a:p>
            <a:pPr marL="0" indent="0">
              <a:buNone/>
            </a:pPr>
            <a:r>
              <a:rPr lang="ru-RU" dirty="0" err="1"/>
              <a:t>Магнітні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ППГ </a:t>
            </a:r>
            <a:r>
              <a:rPr lang="ru-RU" dirty="0" smtClean="0"/>
              <a:t>широко </a:t>
            </a:r>
            <a:r>
              <a:rPr lang="ru-RU" dirty="0" err="1"/>
              <a:t>застосувуються</a:t>
            </a:r>
            <a:r>
              <a:rPr lang="ru-RU" dirty="0"/>
              <a:t> в </a:t>
            </a:r>
            <a:r>
              <a:rPr lang="ru-RU" dirty="0" err="1"/>
              <a:t>пристроях</a:t>
            </a:r>
            <a:r>
              <a:rPr lang="ru-RU" dirty="0"/>
              <a:t> автоматики, </a:t>
            </a:r>
            <a:r>
              <a:rPr lang="ru-RU" dirty="0" err="1"/>
              <a:t>обчислювальної</a:t>
            </a:r>
            <a:r>
              <a:rPr lang="ru-RU" dirty="0"/>
              <a:t> </a:t>
            </a:r>
            <a:r>
              <a:rPr lang="ru-RU" dirty="0" err="1" smtClean="0"/>
              <a:t>техніки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6111" y="3535139"/>
            <a:ext cx="1031754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Сердечники з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ППГ </a:t>
            </a:r>
            <a:r>
              <a:rPr lang="ru-RU" dirty="0" err="1"/>
              <a:t>мають</a:t>
            </a:r>
            <a:r>
              <a:rPr lang="ru-RU" dirty="0"/>
              <a:t> два </a:t>
            </a:r>
            <a:r>
              <a:rPr lang="ru-RU" dirty="0" err="1"/>
              <a:t>стійких</a:t>
            </a:r>
            <a:r>
              <a:rPr lang="ru-RU" dirty="0"/>
              <a:t> </a:t>
            </a:r>
            <a:r>
              <a:rPr lang="ru-RU" dirty="0" err="1"/>
              <a:t>магнітних</a:t>
            </a:r>
            <a:r>
              <a:rPr lang="ru-RU" dirty="0"/>
              <a:t> </a:t>
            </a:r>
            <a:r>
              <a:rPr lang="ru-RU" dirty="0" err="1"/>
              <a:t>стани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різним</a:t>
            </a:r>
            <a:r>
              <a:rPr lang="ru-RU" dirty="0"/>
              <a:t> </a:t>
            </a:r>
            <a:r>
              <a:rPr lang="ru-RU" dirty="0" err="1"/>
              <a:t>напрямкам</a:t>
            </a:r>
            <a:r>
              <a:rPr lang="ru-RU" dirty="0"/>
              <a:t> </a:t>
            </a:r>
            <a:r>
              <a:rPr lang="ru-RU" dirty="0" err="1"/>
              <a:t>залишкової</a:t>
            </a:r>
            <a:r>
              <a:rPr lang="ru-RU" dirty="0"/>
              <a:t> </a:t>
            </a:r>
            <a:r>
              <a:rPr lang="ru-RU" dirty="0" err="1"/>
              <a:t>магнітної</a:t>
            </a:r>
            <a:r>
              <a:rPr lang="ru-RU" dirty="0"/>
              <a:t> </a:t>
            </a:r>
            <a:r>
              <a:rPr lang="ru-RU" dirty="0" err="1"/>
              <a:t>індукції</a:t>
            </a:r>
            <a:r>
              <a:rPr lang="ru-RU" dirty="0"/>
              <a:t>. Тому їх можна </a:t>
            </a:r>
            <a:r>
              <a:rPr lang="ru-RU" dirty="0" err="1"/>
              <a:t>використати</a:t>
            </a:r>
            <a:r>
              <a:rPr lang="ru-RU" dirty="0"/>
              <a:t> як </a:t>
            </a:r>
            <a:r>
              <a:rPr lang="ru-RU" dirty="0" err="1"/>
              <a:t>елементи</a:t>
            </a:r>
            <a:r>
              <a:rPr lang="ru-RU" dirty="0"/>
              <a:t> для </a:t>
            </a:r>
            <a:r>
              <a:rPr lang="ru-RU" dirty="0" err="1"/>
              <a:t>зберігання</a:t>
            </a:r>
            <a:r>
              <a:rPr lang="ru-RU" dirty="0"/>
              <a:t> й </a:t>
            </a:r>
            <a:r>
              <a:rPr lang="ru-RU" dirty="0" err="1"/>
              <a:t>переробки</a:t>
            </a:r>
            <a:r>
              <a:rPr lang="ru-RU" dirty="0"/>
              <a:t> </a:t>
            </a:r>
            <a:r>
              <a:rPr lang="ru-RU" dirty="0" err="1"/>
              <a:t>двійкової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</a:t>
            </a:r>
            <a:r>
              <a:rPr lang="ru-RU" dirty="0" err="1"/>
              <a:t>Запис</a:t>
            </a:r>
            <a:r>
              <a:rPr lang="ru-RU" dirty="0"/>
              <a:t> і </a:t>
            </a:r>
            <a:r>
              <a:rPr lang="ru-RU" dirty="0" err="1"/>
              <a:t>зчитування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</a:t>
            </a:r>
            <a:r>
              <a:rPr lang="ru-RU" dirty="0" err="1"/>
              <a:t>перемиканням</a:t>
            </a:r>
            <a:r>
              <a:rPr lang="ru-RU" dirty="0"/>
              <a:t> сердечника з одного </a:t>
            </a:r>
            <a:r>
              <a:rPr lang="ru-RU" dirty="0" err="1"/>
              <a:t>магнітного</a:t>
            </a:r>
            <a:r>
              <a:rPr lang="ru-RU" dirty="0"/>
              <a:t> стану в </a:t>
            </a:r>
            <a:r>
              <a:rPr lang="ru-RU" dirty="0" err="1"/>
              <a:t>інший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імпульсів</a:t>
            </a:r>
            <a:r>
              <a:rPr lang="ru-RU" dirty="0"/>
              <a:t> струму,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необхідну</a:t>
            </a:r>
            <a:r>
              <a:rPr lang="ru-RU" dirty="0"/>
              <a:t> </a:t>
            </a:r>
            <a:r>
              <a:rPr lang="ru-RU" dirty="0" err="1"/>
              <a:t>напруженість</a:t>
            </a:r>
            <a:r>
              <a:rPr lang="ru-RU" dirty="0"/>
              <a:t> </a:t>
            </a:r>
            <a:r>
              <a:rPr lang="ru-RU" dirty="0" err="1"/>
              <a:t>магнітного</a:t>
            </a:r>
            <a:r>
              <a:rPr lang="ru-RU" dirty="0"/>
              <a:t> поля. </a:t>
            </a:r>
            <a:r>
              <a:rPr lang="ru-RU" dirty="0" err="1"/>
              <a:t>Двійкові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на </a:t>
            </a:r>
            <a:r>
              <a:rPr lang="ru-RU" dirty="0" err="1"/>
              <a:t>магнітних</a:t>
            </a:r>
            <a:r>
              <a:rPr lang="ru-RU" dirty="0"/>
              <a:t> сердечниках </a:t>
            </a:r>
            <a:r>
              <a:rPr lang="ru-RU" dirty="0" err="1"/>
              <a:t>із</a:t>
            </a:r>
            <a:r>
              <a:rPr lang="ru-RU" dirty="0"/>
              <a:t> ППГ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високою</a:t>
            </a:r>
            <a:r>
              <a:rPr lang="ru-RU" dirty="0"/>
              <a:t> </a:t>
            </a:r>
            <a:r>
              <a:rPr lang="ru-RU" dirty="0" err="1"/>
              <a:t>надійністю</a:t>
            </a:r>
            <a:r>
              <a:rPr lang="ru-RU" dirty="0"/>
              <a:t>, </a:t>
            </a:r>
            <a:r>
              <a:rPr lang="ru-RU" dirty="0" err="1"/>
              <a:t>малими</a:t>
            </a:r>
            <a:r>
              <a:rPr lang="ru-RU" dirty="0"/>
              <a:t> габаритами, </a:t>
            </a:r>
            <a:r>
              <a:rPr lang="ru-RU" dirty="0" err="1"/>
              <a:t>низькою</a:t>
            </a:r>
            <a:r>
              <a:rPr lang="ru-RU" dirty="0"/>
              <a:t> </a:t>
            </a:r>
            <a:r>
              <a:rPr lang="ru-RU" dirty="0" err="1"/>
              <a:t>вартістю</a:t>
            </a:r>
            <a:r>
              <a:rPr lang="ru-RU" dirty="0"/>
              <a:t>, </a:t>
            </a:r>
            <a:r>
              <a:rPr lang="ru-RU" dirty="0" err="1"/>
              <a:t>відносною</a:t>
            </a:r>
            <a:r>
              <a:rPr lang="ru-RU" dirty="0"/>
              <a:t> </a:t>
            </a:r>
            <a:r>
              <a:rPr lang="ru-RU" dirty="0" err="1"/>
              <a:t>стабільністю</a:t>
            </a:r>
            <a:r>
              <a:rPr lang="ru-RU" dirty="0"/>
              <a:t> характеристик. Вони </a:t>
            </a:r>
            <a:r>
              <a:rPr lang="ru-RU" dirty="0" err="1"/>
              <a:t>мають</a:t>
            </a:r>
            <a:r>
              <a:rPr lang="ru-RU" dirty="0"/>
              <a:t> практично </a:t>
            </a:r>
            <a:r>
              <a:rPr lang="ru-RU" dirty="0" err="1"/>
              <a:t>необмежений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, </a:t>
            </a:r>
            <a:r>
              <a:rPr lang="ru-RU" dirty="0" err="1"/>
              <a:t>зберігають</a:t>
            </a:r>
            <a:r>
              <a:rPr lang="ru-RU" dirty="0"/>
              <a:t> </a:t>
            </a:r>
            <a:r>
              <a:rPr lang="ru-RU" dirty="0" err="1"/>
              <a:t>записану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при </a:t>
            </a:r>
            <a:r>
              <a:rPr lang="ru-RU" dirty="0" err="1"/>
              <a:t>відключених</a:t>
            </a:r>
            <a:r>
              <a:rPr lang="ru-RU" dirty="0"/>
              <a:t> </a:t>
            </a:r>
            <a:r>
              <a:rPr lang="ru-RU" dirty="0" err="1"/>
              <a:t>джерелах</a:t>
            </a:r>
            <a:r>
              <a:rPr lang="ru-RU" dirty="0"/>
              <a:t> </a:t>
            </a:r>
            <a:r>
              <a:rPr lang="ru-RU" dirty="0" err="1"/>
              <a:t>живлення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7387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624" y="672174"/>
            <a:ext cx="10360152" cy="5262282"/>
          </a:xfrm>
        </p:spPr>
        <p:txBody>
          <a:bodyPr>
            <a:normAutofit/>
          </a:bodyPr>
          <a:lstStyle/>
          <a:p>
            <a:r>
              <a:rPr lang="ru-RU" dirty="0" err="1"/>
              <a:t>Ферити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в </a:t>
            </a:r>
            <a:r>
              <a:rPr lang="ru-RU" dirty="0" err="1"/>
              <a:t>ряді</a:t>
            </a:r>
            <a:r>
              <a:rPr lang="ru-RU" dirty="0"/>
              <a:t> НВЧ-</a:t>
            </a:r>
            <a:r>
              <a:rPr lang="ru-RU" dirty="0" err="1"/>
              <a:t>пристроїв</a:t>
            </a:r>
            <a:r>
              <a:rPr lang="ru-RU" dirty="0"/>
              <a:t> – в </a:t>
            </a:r>
            <a:r>
              <a:rPr lang="ru-RU" dirty="0" err="1"/>
              <a:t>антенних</a:t>
            </a:r>
            <a:r>
              <a:rPr lang="ru-RU" dirty="0"/>
              <a:t> </a:t>
            </a:r>
            <a:r>
              <a:rPr lang="ru-RU" dirty="0" err="1"/>
              <a:t>перемикачах</a:t>
            </a:r>
            <a:r>
              <a:rPr lang="ru-RU" dirty="0"/>
              <a:t> й </a:t>
            </a:r>
            <a:r>
              <a:rPr lang="ru-RU" dirty="0" err="1"/>
              <a:t>циркуляторах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служать</a:t>
            </a:r>
            <a:r>
              <a:rPr lang="ru-RU" dirty="0"/>
              <a:t> для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окремими</a:t>
            </a:r>
            <a:r>
              <a:rPr lang="ru-RU" dirty="0"/>
              <a:t> </a:t>
            </a:r>
            <a:r>
              <a:rPr lang="ru-RU" dirty="0" err="1"/>
              <a:t>хвилеводами</a:t>
            </a:r>
            <a:r>
              <a:rPr lang="ru-RU" dirty="0"/>
              <a:t>; в </a:t>
            </a:r>
            <a:r>
              <a:rPr lang="ru-RU" dirty="0" err="1"/>
              <a:t>фазообертачах</a:t>
            </a:r>
            <a:r>
              <a:rPr lang="ru-RU" dirty="0"/>
              <a:t>; </a:t>
            </a:r>
            <a:r>
              <a:rPr lang="ru-RU" dirty="0" err="1"/>
              <a:t>фільтрах</a:t>
            </a:r>
            <a:r>
              <a:rPr lang="ru-RU" dirty="0"/>
              <a:t>; модуляторах, </a:t>
            </a:r>
            <a:r>
              <a:rPr lang="ru-RU" dirty="0" err="1"/>
              <a:t>обмежниках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 й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До </a:t>
            </a:r>
            <a:r>
              <a:rPr lang="ru-RU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феритів</a:t>
            </a:r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НВЧ </a:t>
            </a:r>
            <a:r>
              <a:rPr lang="ru-RU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пред’являють</a:t>
            </a:r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ряд </a:t>
            </a:r>
            <a:r>
              <a:rPr lang="ru-RU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специфічних</a:t>
            </a:r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вимог</a:t>
            </a:r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ru-RU" dirty="0"/>
              <a:t>1)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вузької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резонансу;</a:t>
            </a:r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чутливість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до </a:t>
            </a:r>
            <a:r>
              <a:rPr lang="ru-RU" dirty="0" err="1"/>
              <a:t>керуючого</a:t>
            </a:r>
            <a:r>
              <a:rPr lang="ru-RU" dirty="0"/>
              <a:t> поля (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керування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слабким</a:t>
            </a:r>
            <a:r>
              <a:rPr lang="ru-RU" dirty="0"/>
              <a:t> </a:t>
            </a:r>
            <a:r>
              <a:rPr lang="ru-RU" dirty="0" err="1"/>
              <a:t>зовнішнім</a:t>
            </a:r>
            <a:r>
              <a:rPr lang="ru-RU" dirty="0"/>
              <a:t> полем);</a:t>
            </a:r>
          </a:p>
          <a:p>
            <a:pPr marL="0" indent="0">
              <a:buNone/>
            </a:pPr>
            <a:r>
              <a:rPr lang="ru-RU" dirty="0"/>
              <a:t>3)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питомий</a:t>
            </a:r>
            <a:r>
              <a:rPr lang="ru-RU" dirty="0"/>
              <a:t> </a:t>
            </a:r>
            <a:r>
              <a:rPr lang="ru-RU" dirty="0" err="1"/>
              <a:t>об’ємний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(106...108 </a:t>
            </a:r>
            <a:r>
              <a:rPr lang="ru-RU" dirty="0" err="1"/>
              <a:t>Омм</a:t>
            </a:r>
            <a:r>
              <a:rPr lang="ru-RU" dirty="0"/>
              <a:t>) і </a:t>
            </a:r>
            <a:r>
              <a:rPr lang="ru-RU" dirty="0" err="1"/>
              <a:t>можливо</a:t>
            </a:r>
            <a:r>
              <a:rPr lang="ru-RU" dirty="0"/>
              <a:t> </a:t>
            </a:r>
            <a:r>
              <a:rPr lang="ru-RU" dirty="0" err="1"/>
              <a:t>менший</a:t>
            </a:r>
            <a:r>
              <a:rPr lang="ru-RU" dirty="0"/>
              <a:t> тангенс кута </a:t>
            </a:r>
            <a:r>
              <a:rPr lang="ru-RU" dirty="0" err="1"/>
              <a:t>діелектричних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 (103...104),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можливо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магнітних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 поза </a:t>
            </a:r>
            <a:r>
              <a:rPr lang="ru-RU" dirty="0" err="1"/>
              <a:t>областю</a:t>
            </a:r>
            <a:r>
              <a:rPr lang="ru-RU" dirty="0"/>
              <a:t> резонансу,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мале</a:t>
            </a:r>
            <a:r>
              <a:rPr lang="ru-RU" dirty="0"/>
              <a:t> </a:t>
            </a:r>
            <a:r>
              <a:rPr lang="ru-RU" dirty="0" err="1"/>
              <a:t>загасання</a:t>
            </a:r>
            <a:r>
              <a:rPr lang="ru-RU" dirty="0"/>
              <a:t> у </a:t>
            </a:r>
            <a:r>
              <a:rPr lang="ru-RU" dirty="0" err="1"/>
              <a:t>фериті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4) </a:t>
            </a:r>
            <a:r>
              <a:rPr lang="ru-RU" dirty="0" err="1"/>
              <a:t>температурна</a:t>
            </a:r>
            <a:r>
              <a:rPr lang="ru-RU" dirty="0"/>
              <a:t> </a:t>
            </a:r>
            <a:r>
              <a:rPr lang="ru-RU" dirty="0" err="1"/>
              <a:t>стабільність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і </a:t>
            </a:r>
            <a:r>
              <a:rPr lang="ru-RU" dirty="0" err="1"/>
              <a:t>можливо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високе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точки </a:t>
            </a:r>
            <a:r>
              <a:rPr lang="ru-RU" dirty="0" err="1"/>
              <a:t>Кюрі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122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Магнітотверді</a:t>
            </a:r>
            <a:r>
              <a:rPr lang="ru-RU" b="1" dirty="0"/>
              <a:t> </a:t>
            </a:r>
            <a:r>
              <a:rPr lang="ru-RU" b="1" dirty="0" err="1"/>
              <a:t>матеріали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655" y="1568286"/>
            <a:ext cx="10043225" cy="4195481"/>
          </a:xfrm>
        </p:spPr>
        <p:txBody>
          <a:bodyPr/>
          <a:lstStyle/>
          <a:p>
            <a:r>
              <a:rPr lang="ru-RU" dirty="0" err="1"/>
              <a:t>Класифікація</a:t>
            </a:r>
            <a:r>
              <a:rPr lang="ru-RU" dirty="0"/>
              <a:t> й </a:t>
            </a:r>
            <a:r>
              <a:rPr lang="ru-RU" dirty="0" err="1"/>
              <a:t>властивості</a:t>
            </a:r>
            <a:r>
              <a:rPr lang="ru-RU" dirty="0"/>
              <a:t>. </a:t>
            </a:r>
            <a:r>
              <a:rPr lang="ru-RU" dirty="0" err="1"/>
              <a:t>Магнітотверді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від </a:t>
            </a:r>
            <a:r>
              <a:rPr lang="ru-RU" dirty="0" err="1"/>
              <a:t>магнітом’яких</a:t>
            </a:r>
            <a:r>
              <a:rPr lang="ru-RU" dirty="0"/>
              <a:t> </a:t>
            </a:r>
            <a:r>
              <a:rPr lang="ru-RU" dirty="0" err="1"/>
              <a:t>високою</a:t>
            </a:r>
            <a:r>
              <a:rPr lang="ru-RU" dirty="0"/>
              <a:t> </a:t>
            </a:r>
            <a:r>
              <a:rPr lang="ru-RU" dirty="0" err="1"/>
              <a:t>коерцитивною</a:t>
            </a:r>
            <a:r>
              <a:rPr lang="ru-RU" dirty="0"/>
              <a:t> силою. 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гістерезисної</a:t>
            </a:r>
            <a:r>
              <a:rPr lang="ru-RU" dirty="0"/>
              <a:t> </a:t>
            </a:r>
            <a:r>
              <a:rPr lang="ru-RU" dirty="0" err="1"/>
              <a:t>петлі</a:t>
            </a:r>
            <a:r>
              <a:rPr lang="ru-RU" dirty="0"/>
              <a:t> в </a:t>
            </a:r>
            <a:r>
              <a:rPr lang="ru-RU" dirty="0" err="1"/>
              <a:t>магнітотвердих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більше, ніж у </a:t>
            </a:r>
            <a:r>
              <a:rPr lang="ru-RU" dirty="0" err="1"/>
              <a:t>магнітом’яких</a:t>
            </a:r>
            <a:r>
              <a:rPr lang="ru-RU" dirty="0"/>
              <a:t>. За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магнітотверді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можна </a:t>
            </a:r>
            <a:r>
              <a:rPr lang="ru-RU" dirty="0" err="1"/>
              <a:t>поділити</a:t>
            </a:r>
            <a:r>
              <a:rPr lang="ru-RU" dirty="0"/>
              <a:t> на </a:t>
            </a:r>
            <a:r>
              <a:rPr lang="ru-RU" dirty="0" err="1"/>
              <a:t>матеріали</a:t>
            </a:r>
            <a:r>
              <a:rPr lang="ru-RU" dirty="0"/>
              <a:t> для </a:t>
            </a:r>
            <a:r>
              <a:rPr lang="ru-RU" dirty="0" err="1"/>
              <a:t>постійних</a:t>
            </a:r>
            <a:r>
              <a:rPr lang="ru-RU" dirty="0"/>
              <a:t> </a:t>
            </a:r>
            <a:r>
              <a:rPr lang="ru-RU" dirty="0" err="1"/>
              <a:t>магнітів</a:t>
            </a:r>
            <a:r>
              <a:rPr lang="ru-RU" dirty="0"/>
              <a:t> і </a:t>
            </a:r>
            <a:r>
              <a:rPr lang="ru-RU" dirty="0" err="1"/>
              <a:t>матеріали</a:t>
            </a:r>
            <a:r>
              <a:rPr lang="ru-RU" dirty="0"/>
              <a:t> для </a:t>
            </a:r>
            <a:r>
              <a:rPr lang="ru-RU" dirty="0" err="1"/>
              <a:t>запису</a:t>
            </a:r>
            <a:r>
              <a:rPr lang="ru-RU" dirty="0"/>
              <a:t> й </a:t>
            </a:r>
            <a:r>
              <a:rPr lang="ru-RU" dirty="0" err="1"/>
              <a:t>тривалого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звуку, </a:t>
            </a:r>
            <a:r>
              <a:rPr lang="ru-RU" dirty="0" err="1"/>
              <a:t>зображення</a:t>
            </a:r>
            <a:r>
              <a:rPr lang="ru-RU" dirty="0"/>
              <a:t> й т.п.</a:t>
            </a:r>
          </a:p>
          <a:p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магнітотвердих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кривою </a:t>
            </a:r>
            <a:r>
              <a:rPr lang="ru-RU" dirty="0" err="1"/>
              <a:t>розмагнічування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ділянкою</a:t>
            </a:r>
            <a:r>
              <a:rPr lang="ru-RU" dirty="0"/>
              <a:t> </a:t>
            </a:r>
            <a:r>
              <a:rPr lang="ru-RU" dirty="0" err="1"/>
              <a:t>граничної</a:t>
            </a:r>
            <a:r>
              <a:rPr lang="ru-RU" dirty="0"/>
              <a:t> </a:t>
            </a:r>
            <a:r>
              <a:rPr lang="ru-RU" dirty="0" err="1"/>
              <a:t>гістерезисної</a:t>
            </a:r>
            <a:r>
              <a:rPr lang="ru-RU" dirty="0"/>
              <a:t> </a:t>
            </a:r>
            <a:r>
              <a:rPr lang="ru-RU" dirty="0" err="1" smtClean="0"/>
              <a:t>петлі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7170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7565" y="548912"/>
            <a:ext cx="2885714" cy="333333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36301" y="273942"/>
            <a:ext cx="718457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значеннях</a:t>
            </a:r>
            <a:r>
              <a:rPr lang="ru-RU" dirty="0"/>
              <a:t> </a:t>
            </a:r>
            <a:r>
              <a:rPr lang="uk-UA" dirty="0"/>
              <a:t>B</a:t>
            </a:r>
            <a:r>
              <a:rPr lang="en-US" baseline="-25000" dirty="0"/>
              <a:t>D</a:t>
            </a:r>
            <a:r>
              <a:rPr lang="en-US" dirty="0"/>
              <a:t> </a:t>
            </a:r>
            <a:r>
              <a:rPr lang="uk-UA" dirty="0"/>
              <a:t>і Н</a:t>
            </a:r>
            <a:r>
              <a:rPr lang="en-US" baseline="-25000" dirty="0" smtClean="0"/>
              <a:t>D</a:t>
            </a:r>
            <a:r>
              <a:rPr lang="uk-UA" baseline="-25000" dirty="0" smtClean="0"/>
              <a:t> </a:t>
            </a:r>
            <a:r>
              <a:rPr lang="ru-RU" dirty="0" err="1" smtClean="0"/>
              <a:t>енергія</a:t>
            </a:r>
            <a:r>
              <a:rPr lang="ru-RU" dirty="0" smtClean="0"/>
              <a:t> </a:t>
            </a:r>
            <a:r>
              <a:rPr lang="ru-RU" dirty="0" err="1"/>
              <a:t>досягає</a:t>
            </a:r>
            <a:r>
              <a:rPr lang="ru-RU" dirty="0"/>
              <a:t> максимального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/>
              <a:t>є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важливою</a:t>
            </a:r>
            <a:r>
              <a:rPr lang="ru-RU" dirty="0"/>
              <a:t> характеристикою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, </a:t>
            </a:r>
            <a:r>
              <a:rPr lang="ru-RU" dirty="0" err="1"/>
              <a:t>використовуваних</a:t>
            </a:r>
            <a:r>
              <a:rPr lang="ru-RU" dirty="0"/>
              <a:t> для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постійних</a:t>
            </a:r>
            <a:r>
              <a:rPr lang="ru-RU" dirty="0"/>
              <a:t> </a:t>
            </a:r>
            <a:r>
              <a:rPr lang="ru-RU" dirty="0" err="1"/>
              <a:t>магнітів</a:t>
            </a:r>
            <a:r>
              <a:rPr lang="ru-RU" dirty="0"/>
              <a:t>. </a:t>
            </a:r>
            <a:r>
              <a:rPr lang="ru-RU" dirty="0" err="1"/>
              <a:t>Нерідко</a:t>
            </a:r>
            <a:r>
              <a:rPr lang="ru-RU" dirty="0"/>
              <a:t> для характеристики таких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користуються</a:t>
            </a:r>
            <a:r>
              <a:rPr lang="ru-RU" dirty="0"/>
              <a:t> </a:t>
            </a:r>
            <a:r>
              <a:rPr lang="ru-RU" dirty="0" err="1"/>
              <a:t>добутком</a:t>
            </a:r>
            <a:r>
              <a:rPr lang="ru-RU" dirty="0"/>
              <a:t> </a:t>
            </a:r>
            <a:r>
              <a:rPr lang="uk-UA" dirty="0"/>
              <a:t>B</a:t>
            </a:r>
            <a:r>
              <a:rPr lang="uk-UA" baseline="-25000" dirty="0"/>
              <a:t>D</a:t>
            </a:r>
            <a:r>
              <a:rPr lang="uk-UA" dirty="0" smtClean="0"/>
              <a:t>· H</a:t>
            </a:r>
            <a:r>
              <a:rPr lang="uk-UA" baseline="-25000" dirty="0" smtClean="0"/>
              <a:t>D</a:t>
            </a:r>
            <a:r>
              <a:rPr lang="en-US" dirty="0" smtClean="0"/>
              <a:t>, </a:t>
            </a:r>
            <a:r>
              <a:rPr lang="ru-RU" dirty="0" err="1"/>
              <a:t>опускаючи</a:t>
            </a:r>
            <a:r>
              <a:rPr lang="ru-RU" dirty="0"/>
              <a:t> </a:t>
            </a:r>
            <a:r>
              <a:rPr lang="ru-RU" dirty="0" err="1"/>
              <a:t>множник</a:t>
            </a:r>
            <a:r>
              <a:rPr lang="ru-RU" dirty="0"/>
              <a:t> 1/2. </a:t>
            </a:r>
            <a:r>
              <a:rPr lang="ru-RU" dirty="0" err="1"/>
              <a:t>Графічно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 Е</a:t>
            </a:r>
            <a:r>
              <a:rPr lang="en-US" dirty="0"/>
              <a:t>d </a:t>
            </a:r>
            <a:r>
              <a:rPr lang="ru-RU" dirty="0"/>
              <a:t>у </a:t>
            </a:r>
            <a:r>
              <a:rPr lang="ru-RU" dirty="0" err="1"/>
              <a:t>певному</a:t>
            </a:r>
            <a:r>
              <a:rPr lang="ru-RU" dirty="0"/>
              <a:t> </a:t>
            </a:r>
            <a:r>
              <a:rPr lang="ru-RU" dirty="0" err="1"/>
              <a:t>масштабі</a:t>
            </a:r>
            <a:r>
              <a:rPr lang="ru-RU" dirty="0"/>
              <a:t> можна </a:t>
            </a:r>
            <a:r>
              <a:rPr lang="ru-RU" dirty="0" err="1"/>
              <a:t>представити</a:t>
            </a:r>
            <a:r>
              <a:rPr lang="ru-RU" dirty="0"/>
              <a:t> </a:t>
            </a:r>
            <a:r>
              <a:rPr lang="ru-RU" dirty="0" err="1"/>
              <a:t>площею</a:t>
            </a:r>
            <a:r>
              <a:rPr lang="ru-RU" dirty="0"/>
              <a:t> </a:t>
            </a:r>
            <a:r>
              <a:rPr lang="ru-RU" dirty="0" err="1"/>
              <a:t>прямокутника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сторонами </a:t>
            </a:r>
            <a:r>
              <a:rPr lang="en-US" dirty="0" err="1"/>
              <a:t>Bd</a:t>
            </a:r>
            <a:r>
              <a:rPr lang="en-US" dirty="0"/>
              <a:t> </a:t>
            </a:r>
            <a:r>
              <a:rPr lang="ru-RU" dirty="0"/>
              <a:t>і </a:t>
            </a:r>
            <a:r>
              <a:rPr lang="en-US" dirty="0" err="1"/>
              <a:t>Hd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ru-RU" dirty="0" err="1" smtClean="0"/>
              <a:t>заштрихований</a:t>
            </a:r>
            <a:r>
              <a:rPr lang="ru-RU" dirty="0" smtClean="0"/>
              <a:t> </a:t>
            </a:r>
            <a:r>
              <a:rPr lang="ru-RU" dirty="0" err="1"/>
              <a:t>прямокутник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uk-UA" dirty="0" err="1"/>
              <a:t>Е</a:t>
            </a:r>
            <a:r>
              <a:rPr lang="uk-UA" baseline="-25000" dirty="0" err="1"/>
              <a:t>d</a:t>
            </a:r>
            <a:r>
              <a:rPr lang="uk-UA" baseline="-25000" dirty="0"/>
              <a:t> </a:t>
            </a:r>
            <a:r>
              <a:rPr lang="uk-UA" baseline="-25000" dirty="0" err="1"/>
              <a:t>max</a:t>
            </a:r>
            <a:r>
              <a:rPr lang="en-US" dirty="0" smtClean="0"/>
              <a:t>).</a:t>
            </a:r>
            <a:endParaRPr lang="ru-RU" dirty="0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783772" y="522514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703072"/>
              </p:ext>
            </p:extLst>
          </p:nvPr>
        </p:nvGraphicFramePr>
        <p:xfrm>
          <a:off x="4873690" y="982927"/>
          <a:ext cx="2596224" cy="799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Уравнение" r:id="rId4" imgW="1282700" imgH="393700" progId="Equation.3">
                  <p:embed/>
                </p:oleObj>
              </mc:Choice>
              <mc:Fallback>
                <p:oleObj name="Уравнение" r:id="rId4" imgW="1282700" imgH="393700" progId="Equation.3">
                  <p:embed/>
                  <p:pic>
                    <p:nvPicPr>
                      <p:cNvPr id="19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90" y="982927"/>
                        <a:ext cx="2596224" cy="799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183630" y="4272022"/>
            <a:ext cx="43697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Форму </a:t>
            </a:r>
            <a:r>
              <a:rPr lang="ru-RU" dirty="0" err="1"/>
              <a:t>кривої</a:t>
            </a:r>
            <a:r>
              <a:rPr lang="ru-RU" dirty="0"/>
              <a:t> </a:t>
            </a:r>
            <a:r>
              <a:rPr lang="ru-RU" dirty="0" err="1"/>
              <a:t>розмагнічування</a:t>
            </a:r>
            <a:r>
              <a:rPr lang="ru-RU" dirty="0"/>
              <a:t>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характеризувати</a:t>
            </a:r>
            <a:r>
              <a:rPr lang="ru-RU" dirty="0"/>
              <a:t> </a:t>
            </a:r>
            <a:r>
              <a:rPr lang="ru-RU" dirty="0" err="1"/>
              <a:t>коефіцієнтом</a:t>
            </a:r>
            <a:r>
              <a:rPr lang="ru-RU" dirty="0"/>
              <a:t> </a:t>
            </a:r>
            <a:r>
              <a:rPr lang="ru-RU" dirty="0" err="1"/>
              <a:t>опуклості</a:t>
            </a:r>
            <a:r>
              <a:rPr lang="ru-RU" dirty="0"/>
              <a:t> </a:t>
            </a:r>
            <a:r>
              <a:rPr lang="uk-UA" dirty="0">
                <a:sym typeface="Symbol" panose="05050102010706020507" pitchFamily="18" charset="2"/>
              </a:rPr>
              <a:t></a:t>
            </a:r>
            <a:r>
              <a:rPr lang="uk-UA" baseline="-25000" dirty="0"/>
              <a:t>в</a:t>
            </a:r>
            <a:r>
              <a:rPr lang="ru-RU" dirty="0" smtClean="0"/>
              <a:t>,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розуміють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2099388" y="586455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338145"/>
              </p:ext>
            </p:extLst>
          </p:nvPr>
        </p:nvGraphicFramePr>
        <p:xfrm>
          <a:off x="770087" y="5651389"/>
          <a:ext cx="2160669" cy="104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Уравнение" r:id="rId6" imgW="888614" imgH="431613" progId="Equation.3">
                  <p:embed/>
                </p:oleObj>
              </mc:Choice>
              <mc:Fallback>
                <p:oleObj name="Уравнение" r:id="rId6" imgW="888614" imgH="431613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087" y="5651389"/>
                        <a:ext cx="2160669" cy="10404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5153481" y="4106506"/>
            <a:ext cx="688300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 </a:t>
            </a:r>
            <a:r>
              <a:rPr lang="ru-RU" dirty="0" err="1"/>
              <a:t>посиленням</a:t>
            </a:r>
            <a:r>
              <a:rPr lang="ru-RU" dirty="0"/>
              <a:t> </a:t>
            </a:r>
            <a:r>
              <a:rPr lang="ru-RU" dirty="0" err="1"/>
              <a:t>прямокутності</a:t>
            </a:r>
            <a:r>
              <a:rPr lang="ru-RU" dirty="0"/>
              <a:t> </a:t>
            </a:r>
            <a:r>
              <a:rPr lang="ru-RU" dirty="0" err="1"/>
              <a:t>петлі</a:t>
            </a:r>
            <a:r>
              <a:rPr lang="ru-RU" dirty="0"/>
              <a:t> </a:t>
            </a:r>
            <a:r>
              <a:rPr lang="ru-RU" dirty="0" err="1"/>
              <a:t>гістерезису</a:t>
            </a:r>
            <a:r>
              <a:rPr lang="ru-RU" dirty="0"/>
              <a:t> </a:t>
            </a: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опуклості</a:t>
            </a:r>
            <a:r>
              <a:rPr lang="ru-RU" dirty="0"/>
              <a:t> </a:t>
            </a:r>
            <a:r>
              <a:rPr lang="ru-RU" dirty="0" err="1"/>
              <a:t>наближається</a:t>
            </a:r>
            <a:r>
              <a:rPr lang="ru-RU" dirty="0"/>
              <a:t> до </a:t>
            </a:r>
            <a:r>
              <a:rPr lang="ru-RU" dirty="0" err="1"/>
              <a:t>одиниці</a:t>
            </a:r>
            <a:r>
              <a:rPr lang="ru-RU" dirty="0"/>
              <a:t>.</a:t>
            </a:r>
          </a:p>
          <a:p>
            <a:r>
              <a:rPr lang="ru-RU" dirty="0"/>
              <a:t>Чим більше </a:t>
            </a:r>
            <a:r>
              <a:rPr lang="ru-RU" dirty="0" err="1"/>
              <a:t>залишкова</a:t>
            </a:r>
            <a:r>
              <a:rPr lang="ru-RU" dirty="0"/>
              <a:t> </a:t>
            </a:r>
            <a:r>
              <a:rPr lang="ru-RU" dirty="0" err="1"/>
              <a:t>індукція</a:t>
            </a:r>
            <a:r>
              <a:rPr lang="ru-RU" dirty="0"/>
              <a:t> В</a:t>
            </a:r>
            <a:r>
              <a:rPr lang="en-US" dirty="0"/>
              <a:t>r, </a:t>
            </a:r>
            <a:r>
              <a:rPr lang="ru-RU" dirty="0" err="1"/>
              <a:t>коерцитивна</a:t>
            </a:r>
            <a:r>
              <a:rPr lang="ru-RU" dirty="0"/>
              <a:t> сила </a:t>
            </a:r>
            <a:r>
              <a:rPr lang="ru-RU" dirty="0" err="1"/>
              <a:t>Нс</a:t>
            </a:r>
            <a:r>
              <a:rPr lang="ru-RU" dirty="0"/>
              <a:t> і </a:t>
            </a: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опуклості</a:t>
            </a:r>
            <a:r>
              <a:rPr lang="ru-RU" dirty="0"/>
              <a:t> </a:t>
            </a:r>
            <a:r>
              <a:rPr lang="uk-UA" dirty="0">
                <a:sym typeface="Symbol" panose="05050102010706020507" pitchFamily="18" charset="2"/>
              </a:rPr>
              <a:t></a:t>
            </a:r>
            <a:r>
              <a:rPr lang="uk-UA" baseline="-25000" dirty="0"/>
              <a:t>в</a:t>
            </a:r>
            <a:r>
              <a:rPr lang="ru-RU" dirty="0" smtClean="0"/>
              <a:t>, </a:t>
            </a:r>
            <a:r>
              <a:rPr lang="ru-RU" dirty="0" err="1"/>
              <a:t>тим</a:t>
            </a:r>
            <a:r>
              <a:rPr lang="ru-RU" dirty="0"/>
              <a:t> більше максимальна </a:t>
            </a:r>
            <a:r>
              <a:rPr lang="ru-RU" dirty="0" err="1"/>
              <a:t>енергія</a:t>
            </a:r>
            <a:r>
              <a:rPr lang="ru-RU" dirty="0"/>
              <a:t> </a:t>
            </a:r>
            <a:r>
              <a:rPr lang="ru-RU" dirty="0" err="1"/>
              <a:t>магніту</a:t>
            </a:r>
            <a:r>
              <a:rPr lang="ru-RU" dirty="0"/>
              <a:t>.</a:t>
            </a:r>
          </a:p>
          <a:p>
            <a:r>
              <a:rPr lang="ru-RU" dirty="0" err="1"/>
              <a:t>Більша</a:t>
            </a:r>
            <a:r>
              <a:rPr lang="ru-RU" dirty="0"/>
              <a:t> </a:t>
            </a:r>
            <a:r>
              <a:rPr lang="ru-RU" dirty="0" err="1"/>
              <a:t>коерцитивна</a:t>
            </a:r>
            <a:r>
              <a:rPr lang="ru-RU" dirty="0"/>
              <a:t> сила </a:t>
            </a:r>
            <a:r>
              <a:rPr lang="ru-RU" dirty="0" err="1"/>
              <a:t>виникає</a:t>
            </a:r>
            <a:r>
              <a:rPr lang="ru-RU" dirty="0"/>
              <a:t> в </a:t>
            </a:r>
            <a:r>
              <a:rPr lang="ru-RU" dirty="0" err="1"/>
              <a:t>матеріалі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однодоменних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, у яких велика </a:t>
            </a:r>
            <a:r>
              <a:rPr lang="ru-RU" dirty="0" err="1"/>
              <a:t>енергія</a:t>
            </a:r>
            <a:r>
              <a:rPr lang="ru-RU" dirty="0"/>
              <a:t> </a:t>
            </a:r>
            <a:r>
              <a:rPr lang="ru-RU" dirty="0" err="1"/>
              <a:t>магнітної</a:t>
            </a:r>
            <a:r>
              <a:rPr lang="ru-RU" dirty="0"/>
              <a:t> </a:t>
            </a:r>
            <a:r>
              <a:rPr lang="ru-RU" dirty="0" err="1"/>
              <a:t>кристалографічної</a:t>
            </a:r>
            <a:r>
              <a:rPr lang="ru-RU" dirty="0"/>
              <a:t> </a:t>
            </a:r>
            <a:r>
              <a:rPr lang="ru-RU" dirty="0" err="1"/>
              <a:t>анізотропії</a:t>
            </a:r>
            <a:r>
              <a:rPr lang="ru-RU" dirty="0"/>
              <a:t> або </a:t>
            </a:r>
            <a:r>
              <a:rPr lang="ru-RU" dirty="0" err="1"/>
              <a:t>анізотропії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2172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250" y="522697"/>
            <a:ext cx="10207690" cy="582211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Литі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висококоерцитивні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сплави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належать </a:t>
            </a:r>
            <a:r>
              <a:rPr lang="ru-RU" dirty="0" err="1"/>
              <a:t>сплави</a:t>
            </a:r>
            <a:r>
              <a:rPr lang="ru-RU" dirty="0"/>
              <a:t> систем </a:t>
            </a:r>
            <a:r>
              <a:rPr lang="en-US" dirty="0" smtClean="0"/>
              <a:t>Fe</a:t>
            </a:r>
            <a:r>
              <a:rPr lang="uk-UA" dirty="0" smtClean="0"/>
              <a:t>-</a:t>
            </a:r>
            <a:r>
              <a:rPr lang="en-US" dirty="0" smtClean="0"/>
              <a:t>Ni</a:t>
            </a:r>
            <a:r>
              <a:rPr lang="uk-UA" dirty="0" smtClean="0"/>
              <a:t>-</a:t>
            </a:r>
            <a:r>
              <a:rPr lang="ru-RU" dirty="0" smtClean="0"/>
              <a:t>А</a:t>
            </a:r>
            <a:r>
              <a:rPr lang="en-US" dirty="0"/>
              <a:t>l </a:t>
            </a:r>
            <a:r>
              <a:rPr lang="ru-RU" dirty="0"/>
              <a:t>і </a:t>
            </a:r>
            <a:r>
              <a:rPr lang="en-US" dirty="0" smtClean="0"/>
              <a:t>Fe</a:t>
            </a:r>
            <a:r>
              <a:rPr lang="uk-UA" dirty="0" smtClean="0"/>
              <a:t>-</a:t>
            </a:r>
            <a:r>
              <a:rPr lang="en-US" dirty="0" smtClean="0"/>
              <a:t>Ni</a:t>
            </a:r>
            <a:r>
              <a:rPr lang="uk-UA" dirty="0" smtClean="0"/>
              <a:t>-</a:t>
            </a:r>
            <a:r>
              <a:rPr lang="en-US" dirty="0" smtClean="0"/>
              <a:t>Co</a:t>
            </a:r>
            <a:r>
              <a:rPr lang="uk-UA" dirty="0" err="1" smtClean="0"/>
              <a:t>-</a:t>
            </a:r>
            <a:r>
              <a:rPr lang="en-US" dirty="0" smtClean="0"/>
              <a:t>Al</a:t>
            </a:r>
            <a:r>
              <a:rPr lang="en-US" dirty="0"/>
              <a:t>, </a:t>
            </a:r>
            <a:r>
              <a:rPr lang="ru-RU" dirty="0" err="1"/>
              <a:t>модифіковані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добавками. Вони є </a:t>
            </a:r>
            <a:r>
              <a:rPr lang="ru-RU" dirty="0" err="1"/>
              <a:t>активними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приладів</a:t>
            </a:r>
            <a:r>
              <a:rPr lang="ru-RU" dirty="0"/>
              <a:t> і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сприятливим</a:t>
            </a:r>
            <a:r>
              <a:rPr lang="ru-RU" dirty="0"/>
              <a:t> </a:t>
            </a:r>
            <a:r>
              <a:rPr lang="ru-RU" dirty="0" err="1"/>
              <a:t>співвідношенням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магнітними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 й </a:t>
            </a:r>
            <a:r>
              <a:rPr lang="ru-RU" dirty="0" err="1"/>
              <a:t>вартістю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потрійній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en-US" dirty="0" smtClean="0"/>
              <a:t>Fe</a:t>
            </a:r>
            <a:r>
              <a:rPr lang="uk-UA" dirty="0" smtClean="0"/>
              <a:t>-</a:t>
            </a:r>
            <a:r>
              <a:rPr lang="en-US" dirty="0" smtClean="0"/>
              <a:t>Ni</a:t>
            </a:r>
            <a:r>
              <a:rPr lang="uk-UA" dirty="0" err="1" smtClean="0"/>
              <a:t>-</a:t>
            </a:r>
            <a:r>
              <a:rPr lang="en-US" dirty="0" smtClean="0"/>
              <a:t>Al </a:t>
            </a:r>
            <a:r>
              <a:rPr lang="ru-RU" dirty="0" err="1"/>
              <a:t>найбільшу</a:t>
            </a:r>
            <a:r>
              <a:rPr lang="ru-RU" dirty="0"/>
              <a:t> питому </a:t>
            </a:r>
            <a:r>
              <a:rPr lang="ru-RU" dirty="0" err="1"/>
              <a:t>магнітну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сплави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близько 28 % </a:t>
            </a:r>
            <a:r>
              <a:rPr lang="en-US" dirty="0"/>
              <a:t>Ni </a:t>
            </a:r>
            <a:r>
              <a:rPr lang="ru-RU" dirty="0"/>
              <a:t>і 14 % А</a:t>
            </a:r>
            <a:r>
              <a:rPr lang="en-US" dirty="0"/>
              <a:t>l (</a:t>
            </a:r>
            <a:r>
              <a:rPr lang="ru-RU" dirty="0"/>
              <a:t>за </a:t>
            </a:r>
            <a:r>
              <a:rPr lang="ru-RU" dirty="0" err="1"/>
              <a:t>масою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інтерметалічній</a:t>
            </a:r>
            <a:r>
              <a:rPr lang="ru-RU" dirty="0"/>
              <a:t> </a:t>
            </a:r>
            <a:r>
              <a:rPr lang="ru-RU" dirty="0" err="1"/>
              <a:t>сполуці</a:t>
            </a:r>
            <a:r>
              <a:rPr lang="ru-RU" dirty="0"/>
              <a:t> </a:t>
            </a:r>
            <a:r>
              <a:rPr lang="en-US" dirty="0"/>
              <a:t>Fe2NiAl. </a:t>
            </a:r>
            <a:r>
              <a:rPr lang="ru-RU" dirty="0"/>
              <a:t>В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сплави</a:t>
            </a:r>
            <a:r>
              <a:rPr lang="ru-RU" dirty="0"/>
              <a:t> </a:t>
            </a:r>
            <a:r>
              <a:rPr lang="ru-RU" dirty="0" err="1"/>
              <a:t>додають</a:t>
            </a:r>
            <a:r>
              <a:rPr lang="ru-RU" dirty="0"/>
              <a:t> </a:t>
            </a:r>
            <a:r>
              <a:rPr lang="ru-RU" dirty="0" err="1"/>
              <a:t>легуючі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– кобальт, </a:t>
            </a:r>
            <a:r>
              <a:rPr lang="ru-RU" dirty="0" err="1"/>
              <a:t>мідь</a:t>
            </a:r>
            <a:r>
              <a:rPr lang="ru-RU" dirty="0"/>
              <a:t>, титан і </a:t>
            </a:r>
            <a:r>
              <a:rPr lang="ru-RU" dirty="0" err="1"/>
              <a:t>ніобій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поліпшує</a:t>
            </a:r>
            <a:r>
              <a:rPr lang="ru-RU" dirty="0"/>
              <a:t> </a:t>
            </a:r>
            <a:r>
              <a:rPr lang="ru-RU" dirty="0" err="1"/>
              <a:t>магнітні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, але й </a:t>
            </a:r>
            <a:r>
              <a:rPr lang="ru-RU" dirty="0" err="1"/>
              <a:t>послабляє</a:t>
            </a:r>
            <a:r>
              <a:rPr lang="ru-RU" dirty="0"/>
              <a:t> їх </a:t>
            </a:r>
            <a:r>
              <a:rPr lang="ru-RU" dirty="0" err="1"/>
              <a:t>залежність</a:t>
            </a:r>
            <a:r>
              <a:rPr lang="ru-RU" dirty="0"/>
              <a:t> від невеликих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хімічного</a:t>
            </a:r>
            <a:r>
              <a:rPr lang="ru-RU" dirty="0"/>
              <a:t> складу,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домішок</a:t>
            </a:r>
            <a:r>
              <a:rPr lang="ru-RU" dirty="0"/>
              <a:t> і </a:t>
            </a:r>
            <a:r>
              <a:rPr lang="ru-RU" dirty="0" err="1"/>
              <a:t>відхилень</a:t>
            </a:r>
            <a:r>
              <a:rPr lang="ru-RU" dirty="0"/>
              <a:t> від </a:t>
            </a:r>
            <a:r>
              <a:rPr lang="ru-RU" dirty="0" err="1"/>
              <a:t>заданого</a:t>
            </a:r>
            <a:r>
              <a:rPr lang="ru-RU" dirty="0"/>
              <a:t> режиму </a:t>
            </a:r>
            <a:r>
              <a:rPr lang="ru-RU" dirty="0" err="1"/>
              <a:t>термообробки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Магнітні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магнітотвердих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від </a:t>
            </a:r>
            <a:r>
              <a:rPr lang="ru-RU" dirty="0" err="1"/>
              <a:t>кристалографічної</a:t>
            </a:r>
            <a:r>
              <a:rPr lang="ru-RU" dirty="0"/>
              <a:t> й </a:t>
            </a:r>
            <a:r>
              <a:rPr lang="ru-RU" dirty="0" err="1"/>
              <a:t>магнітної</a:t>
            </a:r>
            <a:r>
              <a:rPr lang="ru-RU" dirty="0"/>
              <a:t> текстур. </a:t>
            </a:r>
            <a:r>
              <a:rPr lang="ru-RU" dirty="0" err="1"/>
              <a:t>Магнітна</a:t>
            </a:r>
            <a:r>
              <a:rPr lang="ru-RU" dirty="0"/>
              <a:t> текстура </a:t>
            </a:r>
            <a:r>
              <a:rPr lang="ru-RU" dirty="0" err="1"/>
              <a:t>висококоерцитивних</a:t>
            </a:r>
            <a:r>
              <a:rPr lang="ru-RU" dirty="0"/>
              <a:t> </a:t>
            </a:r>
            <a:r>
              <a:rPr lang="ru-RU" dirty="0" err="1"/>
              <a:t>сплавів</a:t>
            </a:r>
            <a:r>
              <a:rPr lang="ru-RU" dirty="0"/>
              <a:t> </a:t>
            </a:r>
            <a:r>
              <a:rPr lang="ru-RU" dirty="0" err="1"/>
              <a:t>створюється</a:t>
            </a:r>
            <a:r>
              <a:rPr lang="ru-RU" dirty="0"/>
              <a:t> шляхом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охолодження</a:t>
            </a:r>
            <a:r>
              <a:rPr lang="ru-RU" dirty="0"/>
              <a:t> в сильному </a:t>
            </a:r>
            <a:r>
              <a:rPr lang="ru-RU" dirty="0" err="1"/>
              <a:t>магнітному</a:t>
            </a:r>
            <a:r>
              <a:rPr lang="ru-RU" dirty="0"/>
              <a:t> </a:t>
            </a:r>
            <a:r>
              <a:rPr lang="ru-RU" dirty="0" err="1"/>
              <a:t>полі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досягається</a:t>
            </a:r>
            <a:r>
              <a:rPr lang="ru-RU" dirty="0"/>
              <a:t> </a:t>
            </a:r>
            <a:r>
              <a:rPr lang="ru-RU" dirty="0" err="1"/>
              <a:t>впорядковане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пластинчастих</a:t>
            </a:r>
            <a:r>
              <a:rPr lang="ru-RU" dirty="0"/>
              <a:t> </a:t>
            </a:r>
            <a:r>
              <a:rPr lang="ru-RU" dirty="0" err="1"/>
              <a:t>виділень</a:t>
            </a:r>
            <a:r>
              <a:rPr lang="ru-RU" dirty="0"/>
              <a:t> сильно-</a:t>
            </a:r>
            <a:r>
              <a:rPr lang="ru-RU" dirty="0" err="1"/>
              <a:t>магнітної</a:t>
            </a:r>
            <a:r>
              <a:rPr lang="ru-RU" dirty="0"/>
              <a:t> </a:t>
            </a:r>
            <a:r>
              <a:rPr lang="ru-RU" dirty="0" err="1"/>
              <a:t>фази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осями легкого </a:t>
            </a:r>
            <a:r>
              <a:rPr lang="ru-RU" dirty="0" err="1"/>
              <a:t>намагнічування</a:t>
            </a:r>
            <a:r>
              <a:rPr lang="ru-RU" dirty="0"/>
              <a:t> </a:t>
            </a:r>
            <a:r>
              <a:rPr lang="ru-RU" dirty="0" err="1"/>
              <a:t>орієнтуються</a:t>
            </a:r>
            <a:r>
              <a:rPr lang="ru-RU" dirty="0"/>
              <a:t> в </a:t>
            </a:r>
            <a:r>
              <a:rPr lang="ru-RU" dirty="0" err="1"/>
              <a:t>напрямку</a:t>
            </a:r>
            <a:r>
              <a:rPr lang="ru-RU" dirty="0"/>
              <a:t> поля. </a:t>
            </a:r>
            <a:r>
              <a:rPr lang="ru-RU" dirty="0" err="1"/>
              <a:t>Текстурований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</a:t>
            </a:r>
            <a:r>
              <a:rPr lang="ru-RU" dirty="0" err="1"/>
              <a:t>магнітно</a:t>
            </a:r>
            <a:r>
              <a:rPr lang="ru-RU" dirty="0"/>
              <a:t> </a:t>
            </a:r>
            <a:r>
              <a:rPr lang="ru-RU" dirty="0" err="1"/>
              <a:t>анізотропний</a:t>
            </a:r>
            <a:r>
              <a:rPr lang="ru-RU" dirty="0"/>
              <a:t>; </a:t>
            </a:r>
            <a:r>
              <a:rPr lang="ru-RU" dirty="0" err="1"/>
              <a:t>найкращі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в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виявляються</a:t>
            </a:r>
            <a:r>
              <a:rPr lang="ru-RU" dirty="0"/>
              <a:t> в тому </a:t>
            </a:r>
            <a:r>
              <a:rPr lang="ru-RU" dirty="0" err="1"/>
              <a:t>напрямку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при </a:t>
            </a:r>
            <a:r>
              <a:rPr lang="ru-RU" dirty="0" err="1"/>
              <a:t>охолодженні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діяло</a:t>
            </a:r>
            <a:r>
              <a:rPr lang="ru-RU" dirty="0"/>
              <a:t> </a:t>
            </a:r>
            <a:r>
              <a:rPr lang="ru-RU" dirty="0" err="1"/>
              <a:t>магнітне</a:t>
            </a:r>
            <a:r>
              <a:rPr lang="ru-RU" dirty="0"/>
              <a:t> поле.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916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2104" y="772758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uk-UA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Кристалічну текстуру</a:t>
            </a:r>
            <a:r>
              <a:rPr lang="uk-UA" dirty="0"/>
              <a:t> створюють методом спрямованої кристалізації сплаву, залитого у форму, використовуючи особливі умови тепловідводу. Сплави, виготовлені спрямованою кристалізацією, мають специфічну стовпчасту макроструктуру. Сполучення кристалічної й </a:t>
            </a:r>
            <a:r>
              <a:rPr lang="uk-UA" b="1" dirty="0"/>
              <a:t>магнітної текстур</a:t>
            </a:r>
            <a:r>
              <a:rPr lang="uk-UA" dirty="0"/>
              <a:t> дозволяє поліпшити всі параметри </a:t>
            </a:r>
            <a:r>
              <a:rPr lang="uk-UA" dirty="0" err="1"/>
              <a:t>магнітотвердого</a:t>
            </a:r>
            <a:r>
              <a:rPr lang="uk-UA" dirty="0"/>
              <a:t> матеріалу  (</a:t>
            </a:r>
            <a:r>
              <a:rPr lang="uk-UA" dirty="0" err="1"/>
              <a:t>В</a:t>
            </a:r>
            <a:r>
              <a:rPr lang="uk-UA" baseline="-25000" dirty="0" err="1"/>
              <a:t>r</a:t>
            </a:r>
            <a:r>
              <a:rPr lang="uk-UA" dirty="0"/>
              <a:t>, </a:t>
            </a:r>
            <a:r>
              <a:rPr lang="uk-UA" dirty="0" err="1"/>
              <a:t>Н</a:t>
            </a:r>
            <a:r>
              <a:rPr lang="uk-UA" baseline="-25000" dirty="0" err="1"/>
              <a:t>с</a:t>
            </a:r>
            <a:r>
              <a:rPr lang="uk-UA" dirty="0"/>
              <a:t>, </a:t>
            </a:r>
            <a:r>
              <a:rPr lang="uk-UA" dirty="0">
                <a:sym typeface="Symbol" panose="05050102010706020507" pitchFamily="18" charset="2"/>
              </a:rPr>
              <a:t></a:t>
            </a:r>
            <a:r>
              <a:rPr lang="uk-UA" baseline="-25000" dirty="0"/>
              <a:t>в</a:t>
            </a:r>
            <a:r>
              <a:rPr lang="uk-UA" dirty="0"/>
              <a:t>).</a:t>
            </a:r>
            <a:endParaRPr lang="ru-RU" dirty="0"/>
          </a:p>
          <a:p>
            <a:r>
              <a:rPr lang="uk-UA" dirty="0"/>
              <a:t>Недоліком сплавів типу </a:t>
            </a:r>
            <a:r>
              <a:rPr lang="uk-UA" dirty="0" err="1"/>
              <a:t>Fe-Ni-Аl</a:t>
            </a:r>
            <a:r>
              <a:rPr lang="uk-UA" dirty="0"/>
              <a:t> і </a:t>
            </a:r>
            <a:r>
              <a:rPr lang="uk-UA" dirty="0" err="1"/>
              <a:t>Fe-Ni-Al-Co</a:t>
            </a:r>
            <a:r>
              <a:rPr lang="uk-UA" dirty="0"/>
              <a:t> є труднощі виготовлення з них виробів точних розмірів внаслідок крихкості й високої твердості. У марках сплавів прийняті наступні позначення: Ю - алюміній, Н - нікель, Д - мідь, К - кобальт, Т - титан, Б - ніобій, А - стовпчаста кристалічна текстура. Магнітна текстура не позначається, але мається на увазі завжди при вмісті кобальту в сплаві понад 15 %. Цифра в маркуванні підкреслює вміст того металу, буква якого стоїть перед цією цифрою.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83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Класифікац</a:t>
            </a:r>
            <a:r>
              <a:rPr lang="uk-UA" dirty="0" err="1" smtClean="0"/>
              <a:t>ія</a:t>
            </a:r>
            <a:r>
              <a:rPr lang="uk-UA" dirty="0" smtClean="0"/>
              <a:t> магнітних матеріалів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60004"/>
          <a:stretch/>
        </p:blipFill>
        <p:spPr>
          <a:xfrm>
            <a:off x="485819" y="2336102"/>
            <a:ext cx="11276503" cy="388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96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ru-RU" b="1" dirty="0" err="1" smtClean="0"/>
              <a:t>Магн</a:t>
            </a:r>
            <a:r>
              <a:rPr lang="uk-UA" b="1" dirty="0" smtClean="0"/>
              <a:t>і</a:t>
            </a:r>
            <a:r>
              <a:rPr lang="ru-RU" b="1" dirty="0" err="1" smtClean="0"/>
              <a:t>тн</a:t>
            </a:r>
            <a:r>
              <a:rPr lang="uk-UA" b="1" dirty="0" smtClean="0"/>
              <a:t>і матеріали</a:t>
            </a:r>
            <a:br>
              <a:rPr lang="uk-UA" b="1" dirty="0" smtClean="0"/>
            </a:br>
            <a:r>
              <a:rPr lang="uk-UA" b="1" dirty="0" smtClean="0"/>
              <a:t> </a:t>
            </a:r>
            <a:endParaRPr lang="ru-RU" dirty="0"/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0" y="0"/>
          <a:ext cx="206375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Уравнение" r:id="rId3" imgW="203024" imgH="203024" progId="Equation.3">
                  <p:embed/>
                </p:oleObj>
              </mc:Choice>
              <mc:Fallback>
                <p:oleObj name="Уравнение" r:id="rId3" imgW="203024" imgH="203024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6375" cy="20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68808" y="1604647"/>
            <a:ext cx="96820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магнітотвердих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з великою </a:t>
            </a:r>
            <a:r>
              <a:rPr lang="ru-RU" dirty="0" err="1"/>
              <a:t>коерцитивною</a:t>
            </a:r>
            <a:r>
              <a:rPr lang="ru-RU" dirty="0"/>
              <a:t> силою </a:t>
            </a:r>
            <a:r>
              <a:rPr lang="ru-RU" dirty="0" err="1"/>
              <a:t>Нс</a:t>
            </a:r>
            <a:r>
              <a:rPr lang="ru-RU" dirty="0"/>
              <a:t>. Вони </a:t>
            </a:r>
            <a:r>
              <a:rPr lang="ru-RU" dirty="0" err="1"/>
              <a:t>перемагнічуються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в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сильних</a:t>
            </a:r>
            <a:r>
              <a:rPr lang="ru-RU" dirty="0"/>
              <a:t> </a:t>
            </a:r>
            <a:r>
              <a:rPr lang="ru-RU" dirty="0" err="1"/>
              <a:t>магнітних</a:t>
            </a:r>
            <a:r>
              <a:rPr lang="ru-RU" dirty="0"/>
              <a:t> полях і </a:t>
            </a:r>
            <a:r>
              <a:rPr lang="ru-RU" dirty="0" err="1"/>
              <a:t>служать</a:t>
            </a:r>
            <a:r>
              <a:rPr lang="ru-RU" dirty="0"/>
              <a:t> в основному для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постійних</a:t>
            </a:r>
            <a:r>
              <a:rPr lang="ru-RU" dirty="0"/>
              <a:t> </a:t>
            </a:r>
            <a:r>
              <a:rPr lang="ru-RU" dirty="0" err="1"/>
              <a:t>магнітів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магнітом’якими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, у яких </a:t>
            </a:r>
            <a:r>
              <a:rPr lang="ru-RU" dirty="0" err="1"/>
              <a:t>Нс</a:t>
            </a:r>
            <a:r>
              <a:rPr lang="ru-RU" dirty="0"/>
              <a:t> &lt; 800 А/м, а </a:t>
            </a:r>
            <a:r>
              <a:rPr lang="ru-RU" dirty="0" err="1"/>
              <a:t>магнітотвердими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Нс</a:t>
            </a:r>
            <a:r>
              <a:rPr lang="ru-RU" dirty="0"/>
              <a:t> &gt; 4 кА/м. В </a:t>
            </a:r>
            <a:r>
              <a:rPr lang="ru-RU" dirty="0" err="1"/>
              <a:t>кращих</a:t>
            </a:r>
            <a:r>
              <a:rPr lang="ru-RU" dirty="0"/>
              <a:t> </a:t>
            </a:r>
            <a:r>
              <a:rPr lang="ru-RU" dirty="0" err="1"/>
              <a:t>магнітом’яких</a:t>
            </a:r>
            <a:r>
              <a:rPr lang="ru-RU" dirty="0"/>
              <a:t> </a:t>
            </a:r>
            <a:r>
              <a:rPr lang="ru-RU" dirty="0" err="1"/>
              <a:t>матеріалах</a:t>
            </a:r>
            <a:r>
              <a:rPr lang="ru-RU" dirty="0"/>
              <a:t> </a:t>
            </a:r>
            <a:r>
              <a:rPr lang="ru-RU" dirty="0" err="1"/>
              <a:t>коерцитивна</a:t>
            </a:r>
            <a:r>
              <a:rPr lang="ru-RU" dirty="0"/>
              <a:t> сила може </a:t>
            </a:r>
            <a:r>
              <a:rPr lang="ru-RU" dirty="0" err="1"/>
              <a:t>досягати</a:t>
            </a:r>
            <a:r>
              <a:rPr lang="ru-RU" dirty="0"/>
              <a:t> 1 А/м, а в </a:t>
            </a:r>
            <a:r>
              <a:rPr lang="ru-RU" dirty="0" err="1"/>
              <a:t>кращих</a:t>
            </a:r>
            <a:r>
              <a:rPr lang="ru-RU" dirty="0"/>
              <a:t> </a:t>
            </a:r>
            <a:r>
              <a:rPr lang="ru-RU" dirty="0" err="1"/>
              <a:t>магнітотвердих</a:t>
            </a:r>
            <a:r>
              <a:rPr lang="ru-RU" dirty="0"/>
              <a:t> </a:t>
            </a:r>
            <a:r>
              <a:rPr lang="ru-RU" dirty="0" err="1"/>
              <a:t>матеріалах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500 кА/м.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8808" y="4067062"/>
            <a:ext cx="103113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Матеріали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спеціалізованого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 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призначення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прямокутною</a:t>
            </a:r>
            <a:r>
              <a:rPr lang="ru-RU" dirty="0"/>
              <a:t> петлею </a:t>
            </a:r>
            <a:r>
              <a:rPr lang="ru-RU" dirty="0" err="1"/>
              <a:t>гістерезису</a:t>
            </a:r>
            <a:r>
              <a:rPr lang="ru-RU" dirty="0"/>
              <a:t> (ППГ), </a:t>
            </a:r>
            <a:r>
              <a:rPr lang="ru-RU" dirty="0" err="1"/>
              <a:t>ферити</a:t>
            </a:r>
            <a:r>
              <a:rPr lang="ru-RU" dirty="0"/>
              <a:t> для </a:t>
            </a:r>
            <a:r>
              <a:rPr lang="ru-RU" dirty="0" err="1"/>
              <a:t>пристроїв</a:t>
            </a:r>
            <a:r>
              <a:rPr lang="ru-RU" dirty="0"/>
              <a:t> </a:t>
            </a:r>
            <a:r>
              <a:rPr lang="ru-RU" dirty="0" err="1"/>
              <a:t>надвисокочастотного</a:t>
            </a:r>
            <a:r>
              <a:rPr lang="ru-RU" dirty="0"/>
              <a:t> </a:t>
            </a:r>
            <a:r>
              <a:rPr lang="ru-RU" dirty="0" err="1"/>
              <a:t>діапазону</a:t>
            </a:r>
            <a:r>
              <a:rPr lang="ru-RU" dirty="0"/>
              <a:t> й </a:t>
            </a:r>
            <a:r>
              <a:rPr lang="ru-RU" dirty="0" err="1"/>
              <a:t>магнітострикційні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. </a:t>
            </a:r>
            <a:r>
              <a:rPr lang="ru-RU" dirty="0" err="1"/>
              <a:t>Усередині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магнітних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за родами і видами </a:t>
            </a:r>
            <a:r>
              <a:rPr lang="ru-RU" dirty="0" err="1"/>
              <a:t>відбиває</a:t>
            </a:r>
            <a:r>
              <a:rPr lang="ru-RU" dirty="0"/>
              <a:t> </a:t>
            </a:r>
            <a:r>
              <a:rPr lang="ru-RU" dirty="0" err="1"/>
              <a:t>розходження</a:t>
            </a:r>
            <a:r>
              <a:rPr lang="ru-RU" dirty="0"/>
              <a:t> в </a:t>
            </a:r>
            <a:r>
              <a:rPr lang="ru-RU" dirty="0" err="1"/>
              <a:t>їхній</a:t>
            </a:r>
            <a:r>
              <a:rPr lang="ru-RU" dirty="0"/>
              <a:t> </a:t>
            </a:r>
            <a:r>
              <a:rPr lang="ru-RU" dirty="0" err="1"/>
              <a:t>будові</a:t>
            </a:r>
            <a:r>
              <a:rPr lang="ru-RU" dirty="0"/>
              <a:t> й </a:t>
            </a:r>
            <a:r>
              <a:rPr lang="ru-RU" dirty="0" err="1"/>
              <a:t>хімічному</a:t>
            </a:r>
            <a:r>
              <a:rPr lang="ru-RU" dirty="0"/>
              <a:t> </a:t>
            </a:r>
            <a:r>
              <a:rPr lang="ru-RU" dirty="0" err="1"/>
              <a:t>складі</a:t>
            </a:r>
            <a:r>
              <a:rPr lang="ru-RU" dirty="0"/>
              <a:t>, </a:t>
            </a:r>
            <a:r>
              <a:rPr lang="ru-RU" dirty="0" err="1"/>
              <a:t>технології</a:t>
            </a:r>
            <a:r>
              <a:rPr lang="ru-RU" dirty="0"/>
              <a:t> й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специфічні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58025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224" y="301752"/>
            <a:ext cx="8670090" cy="993712"/>
          </a:xfrm>
        </p:spPr>
        <p:txBody>
          <a:bodyPr/>
          <a:lstStyle/>
          <a:p>
            <a:r>
              <a:rPr lang="ru-RU" sz="3600" b="1" dirty="0" err="1"/>
              <a:t>Магнітом’які</a:t>
            </a:r>
            <a:r>
              <a:rPr lang="ru-RU" sz="3600" b="1" dirty="0"/>
              <a:t> </a:t>
            </a:r>
            <a:r>
              <a:rPr lang="ru-RU" sz="3600" b="1" dirty="0" err="1"/>
              <a:t>матеріали</a:t>
            </a:r>
            <a:r>
              <a:rPr lang="ru-RU" sz="3600" b="1" dirty="0"/>
              <a:t> для </a:t>
            </a:r>
            <a:r>
              <a:rPr lang="ru-RU" sz="3600" b="1" dirty="0" err="1"/>
              <a:t>постійних</a:t>
            </a:r>
            <a:r>
              <a:rPr lang="ru-RU" sz="3600" b="1" dirty="0"/>
              <a:t> і </a:t>
            </a:r>
            <a:r>
              <a:rPr lang="ru-RU" sz="3600" b="1" dirty="0" err="1"/>
              <a:t>низькочастотних</a:t>
            </a:r>
            <a:r>
              <a:rPr lang="ru-RU" sz="3600" b="1" dirty="0"/>
              <a:t> </a:t>
            </a:r>
            <a:r>
              <a:rPr lang="ru-RU" sz="3600" b="1" dirty="0" err="1"/>
              <a:t>магнітних</a:t>
            </a:r>
            <a:r>
              <a:rPr lang="ru-RU" sz="3600" b="1" dirty="0"/>
              <a:t> </a:t>
            </a:r>
            <a:r>
              <a:rPr lang="ru-RU" sz="3600" b="1" dirty="0" err="1"/>
              <a:t>полів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624" y="2052918"/>
            <a:ext cx="9629229" cy="41954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</a:t>
            </a:r>
            <a:r>
              <a:rPr lang="ru-RU" b="1" dirty="0" err="1" smtClean="0">
                <a:solidFill>
                  <a:srgbClr val="FF0000"/>
                </a:solidFill>
              </a:rPr>
              <a:t>Основні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вимоги</a:t>
            </a:r>
            <a:endParaRPr lang="ru-RU" b="1" dirty="0" smtClean="0"/>
          </a:p>
          <a:p>
            <a:r>
              <a:rPr lang="ru-RU" dirty="0" smtClean="0"/>
              <a:t>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магнітної</a:t>
            </a:r>
            <a:r>
              <a:rPr lang="ru-RU" dirty="0"/>
              <a:t> </a:t>
            </a:r>
            <a:r>
              <a:rPr lang="ru-RU" dirty="0" err="1"/>
              <a:t>проникності</a:t>
            </a:r>
            <a:r>
              <a:rPr lang="ru-RU" dirty="0"/>
              <a:t> й </a:t>
            </a:r>
            <a:r>
              <a:rPr lang="ru-RU" dirty="0" err="1"/>
              <a:t>малої</a:t>
            </a:r>
            <a:r>
              <a:rPr lang="ru-RU" dirty="0"/>
              <a:t> </a:t>
            </a:r>
            <a:r>
              <a:rPr lang="ru-RU" dirty="0" err="1"/>
              <a:t>коерцитивної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магнітом’які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індукцію</a:t>
            </a:r>
            <a:r>
              <a:rPr lang="ru-RU" dirty="0" smtClean="0"/>
              <a:t> </a:t>
            </a:r>
            <a:r>
              <a:rPr lang="ru-RU" dirty="0" err="1" smtClean="0"/>
              <a:t>насичення</a:t>
            </a:r>
            <a:r>
              <a:rPr lang="ru-RU" dirty="0" smtClean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зменшити</a:t>
            </a:r>
            <a:r>
              <a:rPr lang="ru-RU" dirty="0"/>
              <a:t> </a:t>
            </a:r>
            <a:r>
              <a:rPr lang="ru-RU" dirty="0" err="1"/>
              <a:t>габаритні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 й </a:t>
            </a:r>
            <a:r>
              <a:rPr lang="ru-RU" dirty="0" err="1" smtClean="0"/>
              <a:t>масу</a:t>
            </a:r>
            <a:r>
              <a:rPr lang="ru-RU" dirty="0" smtClean="0"/>
              <a:t> </a:t>
            </a:r>
            <a:r>
              <a:rPr lang="ru-RU" dirty="0" err="1"/>
              <a:t>магнітної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</a:t>
            </a:r>
          </a:p>
          <a:p>
            <a:r>
              <a:rPr lang="ru-RU" dirty="0" err="1"/>
              <a:t>Магнітний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використовуваний</a:t>
            </a:r>
            <a:r>
              <a:rPr lang="ru-RU" dirty="0"/>
              <a:t> у </a:t>
            </a:r>
            <a:r>
              <a:rPr lang="ru-RU" dirty="0" err="1"/>
              <a:t>змінних</a:t>
            </a:r>
            <a:r>
              <a:rPr lang="ru-RU" dirty="0"/>
              <a:t> полях, повинен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можливо</a:t>
            </a:r>
            <a:r>
              <a:rPr lang="ru-RU" dirty="0"/>
              <a:t> </a:t>
            </a:r>
            <a:r>
              <a:rPr lang="ru-RU" dirty="0" err="1"/>
              <a:t>менші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на </a:t>
            </a:r>
            <a:r>
              <a:rPr lang="ru-RU" dirty="0" err="1"/>
              <a:t>перемагнічування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в основному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 на </a:t>
            </a:r>
            <a:r>
              <a:rPr lang="ru-RU" dirty="0" err="1"/>
              <a:t>гістерезис</a:t>
            </a:r>
            <a:r>
              <a:rPr lang="ru-RU" dirty="0"/>
              <a:t> і </a:t>
            </a:r>
            <a:r>
              <a:rPr lang="ru-RU" dirty="0" err="1"/>
              <a:t>вихрові</a:t>
            </a:r>
            <a:r>
              <a:rPr lang="ru-RU" dirty="0"/>
              <a:t> </a:t>
            </a:r>
            <a:r>
              <a:rPr lang="ru-RU" dirty="0" err="1"/>
              <a:t>струми</a:t>
            </a:r>
            <a:r>
              <a:rPr lang="ru-RU" dirty="0"/>
              <a:t>. Для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 на </a:t>
            </a:r>
            <a:r>
              <a:rPr lang="ru-RU" dirty="0" err="1"/>
              <a:t>вихрові</a:t>
            </a:r>
            <a:r>
              <a:rPr lang="ru-RU" dirty="0"/>
              <a:t> </a:t>
            </a:r>
            <a:r>
              <a:rPr lang="ru-RU" dirty="0" err="1"/>
              <a:t>струми</a:t>
            </a:r>
            <a:r>
              <a:rPr lang="ru-RU" dirty="0"/>
              <a:t> в трансформаторах </a:t>
            </a:r>
            <a:r>
              <a:rPr lang="ru-RU" dirty="0" err="1"/>
              <a:t>обирають</a:t>
            </a:r>
            <a:r>
              <a:rPr lang="ru-RU" dirty="0"/>
              <a:t> </a:t>
            </a:r>
            <a:r>
              <a:rPr lang="ru-RU" dirty="0" err="1"/>
              <a:t>магнітом’які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з </a:t>
            </a:r>
            <a:r>
              <a:rPr lang="ru-RU" dirty="0" err="1"/>
              <a:t>підвищеним</a:t>
            </a:r>
            <a:r>
              <a:rPr lang="ru-RU" dirty="0"/>
              <a:t> </a:t>
            </a:r>
            <a:r>
              <a:rPr lang="ru-RU" dirty="0" err="1"/>
              <a:t>питомим</a:t>
            </a:r>
            <a:r>
              <a:rPr lang="ru-RU" dirty="0"/>
              <a:t> опором. Часто </a:t>
            </a:r>
            <a:r>
              <a:rPr lang="ru-RU" dirty="0" err="1"/>
              <a:t>магнітопроводи</a:t>
            </a:r>
            <a:r>
              <a:rPr lang="ru-RU" dirty="0"/>
              <a:t> </a:t>
            </a:r>
            <a:r>
              <a:rPr lang="ru-RU" dirty="0" err="1"/>
              <a:t>збирають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ізольованих</a:t>
            </a:r>
            <a:r>
              <a:rPr lang="ru-RU" dirty="0"/>
              <a:t> тонких </a:t>
            </a:r>
            <a:r>
              <a:rPr lang="ru-RU" dirty="0" err="1"/>
              <a:t>листів</a:t>
            </a:r>
            <a:r>
              <a:rPr lang="ru-RU" dirty="0"/>
              <a:t>. </a:t>
            </a:r>
            <a:r>
              <a:rPr lang="ru-RU" dirty="0" err="1"/>
              <a:t>Стрічкові</a:t>
            </a:r>
            <a:r>
              <a:rPr lang="ru-RU" dirty="0"/>
              <a:t> сердечники </a:t>
            </a:r>
            <a:r>
              <a:rPr lang="ru-RU" dirty="0" err="1"/>
              <a:t>навивають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тонкої</a:t>
            </a:r>
            <a:r>
              <a:rPr lang="ru-RU" dirty="0"/>
              <a:t> </a:t>
            </a:r>
            <a:r>
              <a:rPr lang="ru-RU" dirty="0" err="1"/>
              <a:t>стрічки</a:t>
            </a:r>
            <a:r>
              <a:rPr lang="ru-RU" dirty="0"/>
              <a:t> з </a:t>
            </a:r>
            <a:r>
              <a:rPr lang="ru-RU" dirty="0" err="1"/>
              <a:t>міжвитковою</a:t>
            </a:r>
            <a:r>
              <a:rPr lang="ru-RU" dirty="0"/>
              <a:t> </a:t>
            </a:r>
            <a:r>
              <a:rPr lang="ru-RU" dirty="0" err="1"/>
              <a:t>ізоляцією</a:t>
            </a:r>
            <a:r>
              <a:rPr lang="ru-RU" dirty="0"/>
              <a:t> з </a:t>
            </a:r>
            <a:r>
              <a:rPr lang="ru-RU" dirty="0" err="1"/>
              <a:t>діелектричного</a:t>
            </a:r>
            <a:r>
              <a:rPr lang="ru-RU" dirty="0"/>
              <a:t> лаку. </a:t>
            </a:r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вимогою</a:t>
            </a:r>
            <a:r>
              <a:rPr lang="ru-RU" dirty="0"/>
              <a:t> до </a:t>
            </a:r>
            <a:r>
              <a:rPr lang="ru-RU" dirty="0" err="1"/>
              <a:t>магнітом’яких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є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, як у </a:t>
            </a:r>
            <a:r>
              <a:rPr lang="ru-RU" dirty="0" err="1"/>
              <a:t>часі</a:t>
            </a:r>
            <a:r>
              <a:rPr lang="ru-RU" dirty="0"/>
              <a:t>, так і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впливів</a:t>
            </a:r>
            <a:r>
              <a:rPr lang="ru-RU" dirty="0"/>
              <a:t>, таких, як температура й </a:t>
            </a:r>
            <a:r>
              <a:rPr lang="ru-RU" dirty="0" err="1"/>
              <a:t>механічні</a:t>
            </a:r>
            <a:r>
              <a:rPr lang="ru-RU" dirty="0"/>
              <a:t> </a:t>
            </a:r>
            <a:r>
              <a:rPr lang="ru-RU" dirty="0" err="1"/>
              <a:t>напруги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809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err="1">
                <a:solidFill>
                  <a:srgbClr val="FFC000"/>
                </a:solidFill>
              </a:rPr>
              <a:t>Залізо</a:t>
            </a:r>
            <a:r>
              <a:rPr lang="ru-RU" sz="3600" b="1" dirty="0">
                <a:solidFill>
                  <a:srgbClr val="FFC000"/>
                </a:solidFill>
              </a:rPr>
              <a:t> й </a:t>
            </a:r>
            <a:r>
              <a:rPr lang="ru-RU" sz="3600" b="1" dirty="0" err="1">
                <a:solidFill>
                  <a:srgbClr val="FFC000"/>
                </a:solidFill>
              </a:rPr>
              <a:t>низьковуглецеві</a:t>
            </a:r>
            <a:r>
              <a:rPr lang="ru-RU" sz="3600" b="1" dirty="0">
                <a:solidFill>
                  <a:srgbClr val="FFC000"/>
                </a:solidFill>
              </a:rPr>
              <a:t> </a:t>
            </a:r>
            <a:r>
              <a:rPr lang="ru-RU" sz="3600" b="1" dirty="0" err="1">
                <a:solidFill>
                  <a:srgbClr val="FFC000"/>
                </a:solidFill>
              </a:rPr>
              <a:t>сталі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648" y="1449414"/>
            <a:ext cx="11497120" cy="5006250"/>
          </a:xfrm>
        </p:spPr>
        <p:txBody>
          <a:bodyPr>
            <a:normAutofit/>
          </a:bodyPr>
          <a:lstStyle/>
          <a:p>
            <a:r>
              <a:rPr lang="ru-RU" dirty="0" err="1"/>
              <a:t>Основним</a:t>
            </a:r>
            <a:r>
              <a:rPr lang="ru-RU" dirty="0"/>
              <a:t> компонентом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магнітних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є </a:t>
            </a:r>
            <a:r>
              <a:rPr lang="ru-RU" dirty="0" err="1">
                <a:solidFill>
                  <a:srgbClr val="FF0000"/>
                </a:solidFill>
              </a:rPr>
              <a:t>залізо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>
                <a:solidFill>
                  <a:srgbClr val="FFC000"/>
                </a:solidFill>
              </a:rPr>
              <a:t>залізо</a:t>
            </a:r>
            <a:r>
              <a:rPr lang="ru-RU" dirty="0"/>
              <a:t> в </a:t>
            </a:r>
            <a:r>
              <a:rPr lang="ru-RU" dirty="0" err="1"/>
              <a:t>елементарному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>
                <a:solidFill>
                  <a:srgbClr val="FFC000"/>
                </a:solidFill>
              </a:rPr>
              <a:t>є </a:t>
            </a:r>
            <a:r>
              <a:rPr lang="ru-RU" dirty="0" err="1">
                <a:solidFill>
                  <a:srgbClr val="FFC000"/>
                </a:solidFill>
              </a:rPr>
              <a:t>типовим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магнітом’яким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матеріалом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елементарних</a:t>
            </a:r>
            <a:r>
              <a:rPr lang="ru-RU" dirty="0"/>
              <a:t> </a:t>
            </a:r>
            <a:r>
              <a:rPr lang="ru-RU" dirty="0" err="1"/>
              <a:t>феромагнетиків</a:t>
            </a:r>
            <a:r>
              <a:rPr lang="ru-RU" dirty="0"/>
              <a:t> </a:t>
            </a:r>
            <a:r>
              <a:rPr lang="ru-RU" dirty="0" err="1"/>
              <a:t>залізо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найбільшу</a:t>
            </a:r>
            <a:r>
              <a:rPr lang="ru-RU" dirty="0"/>
              <a:t> </a:t>
            </a:r>
            <a:r>
              <a:rPr lang="ru-RU" dirty="0" err="1"/>
              <a:t>індукцію</a:t>
            </a:r>
            <a:r>
              <a:rPr lang="ru-RU" dirty="0"/>
              <a:t> </a:t>
            </a:r>
            <a:r>
              <a:rPr lang="ru-RU" dirty="0" err="1"/>
              <a:t>насичення</a:t>
            </a:r>
            <a:r>
              <a:rPr lang="ru-RU" dirty="0"/>
              <a:t> (близько 2,2 Тл).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заліза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від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/>
              <a:t>домішок</a:t>
            </a:r>
            <a:r>
              <a:rPr lang="ru-RU" dirty="0"/>
              <a:t>,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, </a:t>
            </a:r>
            <a:r>
              <a:rPr lang="ru-RU" dirty="0" err="1"/>
              <a:t>розміру</a:t>
            </a:r>
            <a:r>
              <a:rPr lang="ru-RU" dirty="0"/>
              <a:t> зерен,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механічних</a:t>
            </a:r>
            <a:r>
              <a:rPr lang="ru-RU" dirty="0"/>
              <a:t> </a:t>
            </a:r>
            <a:r>
              <a:rPr lang="ru-RU" dirty="0" err="1"/>
              <a:t>напруг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FFC000"/>
                </a:solidFill>
              </a:rPr>
              <a:t>Технічно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чисте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залізо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/>
              <a:t>звичайно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невелику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домішок</a:t>
            </a:r>
            <a:r>
              <a:rPr lang="ru-RU" dirty="0"/>
              <a:t> </a:t>
            </a:r>
            <a:r>
              <a:rPr lang="ru-RU" dirty="0" err="1"/>
              <a:t>вуглецю</a:t>
            </a:r>
            <a:r>
              <a:rPr lang="ru-RU" dirty="0"/>
              <a:t>, </a:t>
            </a:r>
            <a:r>
              <a:rPr lang="ru-RU" dirty="0" err="1"/>
              <a:t>марганцю</a:t>
            </a:r>
            <a:r>
              <a:rPr lang="ru-RU" dirty="0"/>
              <a:t>, </a:t>
            </a:r>
            <a:r>
              <a:rPr lang="ru-RU" dirty="0" err="1"/>
              <a:t>кремнію</a:t>
            </a:r>
            <a:r>
              <a:rPr lang="ru-RU" dirty="0"/>
              <a:t> й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погіршують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магнітні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. Через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низький</a:t>
            </a:r>
            <a:r>
              <a:rPr lang="ru-RU" dirty="0"/>
              <a:t> </a:t>
            </a:r>
            <a:r>
              <a:rPr lang="ru-RU" dirty="0" err="1"/>
              <a:t>питомий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, в основному, для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магнітопроводів</a:t>
            </a:r>
            <a:r>
              <a:rPr lang="ru-RU" dirty="0"/>
              <a:t> </a:t>
            </a:r>
            <a:r>
              <a:rPr lang="ru-RU" dirty="0" err="1"/>
              <a:t>постійного</a:t>
            </a:r>
            <a:r>
              <a:rPr lang="ru-RU" dirty="0"/>
              <a:t> </a:t>
            </a:r>
            <a:r>
              <a:rPr lang="ru-RU" dirty="0" err="1"/>
              <a:t>магнітного</a:t>
            </a:r>
            <a:r>
              <a:rPr lang="ru-RU" dirty="0"/>
              <a:t> потоку. </a:t>
            </a:r>
            <a:r>
              <a:rPr lang="ru-RU" dirty="0" err="1"/>
              <a:t>Звичайне</a:t>
            </a:r>
            <a:r>
              <a:rPr lang="ru-RU" dirty="0"/>
              <a:t> </a:t>
            </a:r>
            <a:r>
              <a:rPr lang="ru-RU" dirty="0" err="1"/>
              <a:t>технічно</a:t>
            </a:r>
            <a:r>
              <a:rPr lang="ru-RU" dirty="0"/>
              <a:t> </a:t>
            </a:r>
            <a:r>
              <a:rPr lang="ru-RU" dirty="0" err="1"/>
              <a:t>чисте</a:t>
            </a:r>
            <a:r>
              <a:rPr lang="ru-RU" dirty="0"/>
              <a:t> </a:t>
            </a:r>
            <a:r>
              <a:rPr lang="ru-RU" dirty="0" err="1"/>
              <a:t>залізо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сумарний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домішок</a:t>
            </a:r>
            <a:r>
              <a:rPr lang="ru-RU" dirty="0"/>
              <a:t> 0,08...0,1 %.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5332279"/>
            <a:ext cx="10936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</a:pPr>
            <a:r>
              <a:rPr lang="ru-RU" sz="2000" dirty="0">
                <a:solidFill>
                  <a:srgbClr val="FFC000"/>
                </a:solidFill>
                <a:ea typeface="+mj-ea"/>
                <a:cs typeface="+mj-cs"/>
              </a:rPr>
              <a:t>Кремниста </a:t>
            </a:r>
            <a:r>
              <a:rPr lang="ru-RU" sz="2000" dirty="0" err="1">
                <a:solidFill>
                  <a:srgbClr val="FFC000"/>
                </a:solidFill>
                <a:ea typeface="+mj-ea"/>
                <a:cs typeface="+mj-cs"/>
              </a:rPr>
              <a:t>електротехнічна</a:t>
            </a:r>
            <a:r>
              <a:rPr lang="ru-RU" sz="2000" dirty="0">
                <a:solidFill>
                  <a:srgbClr val="FFC000"/>
                </a:solidFill>
                <a:ea typeface="+mj-ea"/>
                <a:cs typeface="+mj-cs"/>
              </a:rPr>
              <a:t> сталь 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(</a:t>
            </a:r>
            <a:r>
              <a:rPr lang="ru-RU" sz="2000" dirty="0" err="1">
                <a:solidFill>
                  <a:prstClr val="white"/>
                </a:solidFill>
                <a:ea typeface="+mj-ea"/>
                <a:cs typeface="+mj-cs"/>
              </a:rPr>
              <a:t>тонколистова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) є </a:t>
            </a:r>
            <a:r>
              <a:rPr lang="ru-RU" sz="2000" dirty="0" err="1">
                <a:solidFill>
                  <a:prstClr val="white"/>
                </a:solidFill>
                <a:ea typeface="+mj-ea"/>
                <a:cs typeface="+mj-cs"/>
              </a:rPr>
              <a:t>основним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 </a:t>
            </a:r>
            <a:r>
              <a:rPr lang="ru-RU" sz="2000" dirty="0" err="1">
                <a:solidFill>
                  <a:prstClr val="white"/>
                </a:solidFill>
                <a:ea typeface="+mj-ea"/>
                <a:cs typeface="+mj-cs"/>
              </a:rPr>
              <a:t>магнітом’яким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 </a:t>
            </a:r>
            <a:r>
              <a:rPr lang="ru-RU" sz="2000" dirty="0" err="1">
                <a:solidFill>
                  <a:prstClr val="white"/>
                </a:solidFill>
                <a:ea typeface="+mj-ea"/>
                <a:cs typeface="+mj-cs"/>
              </a:rPr>
              <a:t>матеріалом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 </a:t>
            </a:r>
            <a:r>
              <a:rPr lang="ru-RU" sz="2000" dirty="0" err="1">
                <a:solidFill>
                  <a:prstClr val="white"/>
                </a:solidFill>
                <a:ea typeface="+mj-ea"/>
                <a:cs typeface="+mj-cs"/>
              </a:rPr>
              <a:t>масового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 </a:t>
            </a:r>
            <a:r>
              <a:rPr lang="ru-RU" sz="2000" dirty="0" err="1">
                <a:solidFill>
                  <a:prstClr val="white"/>
                </a:solidFill>
                <a:ea typeface="+mj-ea"/>
                <a:cs typeface="+mj-cs"/>
              </a:rPr>
              <a:t>споживання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. </a:t>
            </a:r>
            <a:r>
              <a:rPr lang="ru-RU" sz="2000" dirty="0" err="1">
                <a:solidFill>
                  <a:prstClr val="white"/>
                </a:solidFill>
                <a:ea typeface="+mj-ea"/>
                <a:cs typeface="+mj-cs"/>
              </a:rPr>
              <a:t>Домішка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 </a:t>
            </a:r>
            <a:r>
              <a:rPr lang="ru-RU" sz="2000" dirty="0" err="1">
                <a:solidFill>
                  <a:prstClr val="white"/>
                </a:solidFill>
                <a:ea typeface="+mj-ea"/>
                <a:cs typeface="+mj-cs"/>
              </a:rPr>
              <a:t>кремнію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  </a:t>
            </a:r>
            <a:r>
              <a:rPr lang="ru-RU" sz="2000" dirty="0" err="1">
                <a:solidFill>
                  <a:prstClr val="white"/>
                </a:solidFill>
                <a:ea typeface="+mj-ea"/>
                <a:cs typeface="+mj-cs"/>
              </a:rPr>
              <a:t>підвищує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 </a:t>
            </a:r>
            <a:r>
              <a:rPr lang="ru-RU" sz="2000" dirty="0" err="1">
                <a:solidFill>
                  <a:prstClr val="white"/>
                </a:solidFill>
                <a:ea typeface="+mj-ea"/>
                <a:cs typeface="+mj-cs"/>
              </a:rPr>
              <a:t>питомий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 </a:t>
            </a:r>
            <a:r>
              <a:rPr lang="ru-RU" sz="2000" dirty="0" err="1">
                <a:solidFill>
                  <a:prstClr val="white"/>
                </a:solidFill>
                <a:ea typeface="+mj-ea"/>
                <a:cs typeface="+mj-cs"/>
              </a:rPr>
              <a:t>опір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, </a:t>
            </a:r>
            <a:r>
              <a:rPr lang="ru-RU" sz="2000" dirty="0" err="1">
                <a:solidFill>
                  <a:prstClr val="white"/>
                </a:solidFill>
                <a:ea typeface="+mj-ea"/>
                <a:cs typeface="+mj-cs"/>
              </a:rPr>
              <a:t>що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 </a:t>
            </a:r>
            <a:r>
              <a:rPr lang="ru-RU" sz="2000" dirty="0" err="1">
                <a:solidFill>
                  <a:prstClr val="white"/>
                </a:solidFill>
                <a:ea typeface="+mj-ea"/>
                <a:cs typeface="+mj-cs"/>
              </a:rPr>
              <a:t>знижує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 </a:t>
            </a:r>
            <a:r>
              <a:rPr lang="ru-RU" sz="2000" dirty="0" err="1">
                <a:solidFill>
                  <a:prstClr val="white"/>
                </a:solidFill>
                <a:ea typeface="+mj-ea"/>
                <a:cs typeface="+mj-cs"/>
              </a:rPr>
              <a:t>втрати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 на </a:t>
            </a:r>
            <a:r>
              <a:rPr lang="ru-RU" sz="2000" dirty="0" err="1">
                <a:solidFill>
                  <a:prstClr val="white"/>
                </a:solidFill>
                <a:ea typeface="+mj-ea"/>
                <a:cs typeface="+mj-cs"/>
              </a:rPr>
              <a:t>вихрові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 </a:t>
            </a:r>
            <a:r>
              <a:rPr lang="ru-RU" sz="2000" dirty="0" err="1">
                <a:solidFill>
                  <a:prstClr val="white"/>
                </a:solidFill>
                <a:ea typeface="+mj-ea"/>
                <a:cs typeface="+mj-cs"/>
              </a:rPr>
              <a:t>струми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, </a:t>
            </a:r>
            <a:r>
              <a:rPr lang="ru-RU" sz="2000" dirty="0" err="1">
                <a:solidFill>
                  <a:prstClr val="white"/>
                </a:solidFill>
                <a:ea typeface="+mj-ea"/>
                <a:cs typeface="+mj-cs"/>
              </a:rPr>
              <a:t>збільшує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 </a:t>
            </a:r>
            <a:r>
              <a:rPr lang="uk-UA" sz="2000" dirty="0">
                <a:solidFill>
                  <a:prstClr val="white"/>
                </a:solidFill>
                <a:ea typeface="+mj-ea"/>
                <a:cs typeface="+mj-cs"/>
                <a:sym typeface="Symbol" panose="05050102010706020507" pitchFamily="18" charset="2"/>
              </a:rPr>
              <a:t></a:t>
            </a:r>
            <a:r>
              <a:rPr lang="uk-UA" sz="2000" baseline="-25000" dirty="0">
                <a:solidFill>
                  <a:prstClr val="white"/>
                </a:solidFill>
                <a:ea typeface="+mj-ea"/>
                <a:cs typeface="+mj-cs"/>
              </a:rPr>
              <a:t>п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 і </a:t>
            </a:r>
            <a:r>
              <a:rPr lang="uk-UA" sz="2000" dirty="0">
                <a:solidFill>
                  <a:prstClr val="white"/>
                </a:solidFill>
                <a:ea typeface="+mj-ea"/>
                <a:cs typeface="+mj-cs"/>
                <a:sym typeface="Symbol" panose="05050102010706020507" pitchFamily="18" charset="2"/>
              </a:rPr>
              <a:t></a:t>
            </a:r>
            <a:r>
              <a:rPr lang="uk-UA" sz="2000" baseline="-25000" dirty="0" err="1">
                <a:solidFill>
                  <a:prstClr val="white"/>
                </a:solidFill>
                <a:ea typeface="+mj-ea"/>
                <a:cs typeface="+mj-cs"/>
              </a:rPr>
              <a:t>max</a:t>
            </a:r>
            <a:r>
              <a:rPr lang="en-US" sz="2000" dirty="0">
                <a:solidFill>
                  <a:prstClr val="white"/>
                </a:solidFill>
                <a:ea typeface="+mj-ea"/>
                <a:cs typeface="+mj-cs"/>
              </a:rPr>
              <a:t>, </a:t>
            </a:r>
            <a:r>
              <a:rPr lang="ru-RU" sz="2000" dirty="0" err="1">
                <a:solidFill>
                  <a:prstClr val="white"/>
                </a:solidFill>
                <a:ea typeface="+mj-ea"/>
                <a:cs typeface="+mj-cs"/>
              </a:rPr>
              <a:t>зменшує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 </a:t>
            </a:r>
            <a:r>
              <a:rPr lang="ru-RU" sz="2000" dirty="0" err="1">
                <a:solidFill>
                  <a:prstClr val="white"/>
                </a:solidFill>
                <a:ea typeface="+mj-ea"/>
                <a:cs typeface="+mj-cs"/>
              </a:rPr>
              <a:t>коерцитивну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 силу і </a:t>
            </a:r>
            <a:r>
              <a:rPr lang="ru-RU" sz="2000" dirty="0" err="1">
                <a:solidFill>
                  <a:prstClr val="white"/>
                </a:solidFill>
                <a:ea typeface="+mj-ea"/>
                <a:cs typeface="+mj-cs"/>
              </a:rPr>
              <a:t>втрати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 на </a:t>
            </a:r>
            <a:r>
              <a:rPr lang="ru-RU" sz="2000" dirty="0" err="1">
                <a:solidFill>
                  <a:prstClr val="white"/>
                </a:solidFill>
                <a:ea typeface="+mj-ea"/>
                <a:cs typeface="+mj-cs"/>
              </a:rPr>
              <a:t>гістерезис</a:t>
            </a:r>
            <a:r>
              <a:rPr lang="ru-RU" sz="2000" dirty="0">
                <a:solidFill>
                  <a:prstClr val="white"/>
                </a:solidFill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232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998261"/>
              </p:ext>
            </p:extLst>
          </p:nvPr>
        </p:nvGraphicFramePr>
        <p:xfrm>
          <a:off x="896112" y="1069372"/>
          <a:ext cx="8851391" cy="4953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79781">
                  <a:extLst>
                    <a:ext uri="{9D8B030D-6E8A-4147-A177-3AD203B41FA5}">
                      <a16:colId xmlns:a16="http://schemas.microsoft.com/office/drawing/2014/main" val="2819530548"/>
                    </a:ext>
                  </a:extLst>
                </a:gridCol>
                <a:gridCol w="1624276">
                  <a:extLst>
                    <a:ext uri="{9D8B030D-6E8A-4147-A177-3AD203B41FA5}">
                      <a16:colId xmlns:a16="http://schemas.microsoft.com/office/drawing/2014/main" val="1875074468"/>
                    </a:ext>
                  </a:extLst>
                </a:gridCol>
                <a:gridCol w="1624276">
                  <a:extLst>
                    <a:ext uri="{9D8B030D-6E8A-4147-A177-3AD203B41FA5}">
                      <a16:colId xmlns:a16="http://schemas.microsoft.com/office/drawing/2014/main" val="2146652369"/>
                    </a:ext>
                  </a:extLst>
                </a:gridCol>
                <a:gridCol w="1358733">
                  <a:extLst>
                    <a:ext uri="{9D8B030D-6E8A-4147-A177-3AD203B41FA5}">
                      <a16:colId xmlns:a16="http://schemas.microsoft.com/office/drawing/2014/main" val="592695850"/>
                    </a:ext>
                  </a:extLst>
                </a:gridCol>
                <a:gridCol w="1269307">
                  <a:extLst>
                    <a:ext uri="{9D8B030D-6E8A-4147-A177-3AD203B41FA5}">
                      <a16:colId xmlns:a16="http://schemas.microsoft.com/office/drawing/2014/main" val="155591203"/>
                    </a:ext>
                  </a:extLst>
                </a:gridCol>
                <a:gridCol w="1095018">
                  <a:extLst>
                    <a:ext uri="{9D8B030D-6E8A-4147-A177-3AD203B41FA5}">
                      <a16:colId xmlns:a16="http://schemas.microsoft.com/office/drawing/2014/main" val="19215102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Матеріал</a:t>
                      </a:r>
                      <a:endParaRPr lang="ru-RU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Магнітна проникність</a:t>
                      </a:r>
                      <a:endParaRPr lang="ru-RU" sz="1200" b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Коерцитив-на сила, А</a:t>
                      </a:r>
                      <a:r>
                        <a:rPr lang="ru-RU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uk-UA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</a:t>
                      </a:r>
                      <a:endParaRPr lang="ru-RU" sz="1200" b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Індукція насичення, </a:t>
                      </a:r>
                      <a:endParaRPr lang="ru-RU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400" b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Тл</a:t>
                      </a:r>
                      <a:endParaRPr lang="ru-RU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Питомий</a:t>
                      </a:r>
                      <a:endParaRPr lang="ru-RU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опір, </a:t>
                      </a:r>
                      <a:endParaRPr lang="ru-RU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400" b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мкОм∙м</a:t>
                      </a:r>
                      <a:endParaRPr lang="ru-RU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87026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початкова</a:t>
                      </a:r>
                      <a:endParaRPr lang="ru-RU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максимальна</a:t>
                      </a:r>
                      <a:endParaRPr lang="ru-RU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2030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Технічно чисте залізо</a:t>
                      </a:r>
                      <a:endParaRPr lang="ru-RU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250…400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3500…4500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50…100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89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2,18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89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0,1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0347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Електролітичне залізо</a:t>
                      </a:r>
                      <a:endParaRPr lang="ru-RU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600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15 000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89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2,18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89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0,1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671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Карбонільне залізо</a:t>
                      </a:r>
                      <a:endParaRPr lang="ru-RU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2000…3000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20 000…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21 500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6,4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89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853440" algn="l"/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2,18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890"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0,1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1497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7820" algn="l"/>
                          <a:tab pos="5969000" algn="l"/>
                        </a:tabLst>
                      </a:pPr>
                      <a:r>
                        <a:rPr lang="uk-UA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Монокристал найчистішого заліза</a:t>
                      </a:r>
                      <a:endParaRPr lang="ru-RU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&gt;20 000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1 430 000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0,8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89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89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0,097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3588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Електротехнічна сталь</a:t>
                      </a:r>
                      <a:endParaRPr lang="ru-RU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200…600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3000…8000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10…65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89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1,95…2,02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89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0,25…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indent="-889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0,6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1105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400" b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Низьконікелевий</a:t>
                      </a:r>
                      <a:r>
                        <a:rPr lang="uk-UA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пермалой</a:t>
                      </a:r>
                      <a:endParaRPr lang="ru-RU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1500…4000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15 000…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60 000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5…32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89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1,0…1,6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89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815340" algn="l"/>
                          <a:tab pos="5969000" algn="l"/>
                        </a:tabLst>
                      </a:pPr>
                      <a:r>
                        <a:rPr lang="uk-UA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0,45…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indent="-889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815340" algn="l"/>
                          <a:tab pos="5969000" algn="l"/>
                        </a:tabLst>
                      </a:pPr>
                      <a:r>
                        <a:rPr lang="uk-UA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0,9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75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400" b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Високонікелеві</a:t>
                      </a:r>
                      <a:r>
                        <a:rPr lang="uk-UA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пермалої</a:t>
                      </a:r>
                      <a:endParaRPr lang="ru-RU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</a:t>
                      </a:r>
                      <a:r>
                        <a:rPr lang="uk-UA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000</a:t>
                      </a:r>
                      <a:r>
                        <a:rPr lang="uk-UA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…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100 000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50 000…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300 000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0,65…5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93420" algn="l"/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0,65…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93420" algn="l"/>
                          <a:tab pos="5969000" algn="l"/>
                        </a:tabLst>
                      </a:pPr>
                      <a:r>
                        <a:rPr lang="uk-UA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1,05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89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0,16…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indent="-889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0,85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9751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400" b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Суперпермалой</a:t>
                      </a:r>
                      <a:endParaRPr lang="ru-RU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79% </a:t>
                      </a:r>
                      <a:r>
                        <a:rPr lang="en-US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Ni</a:t>
                      </a:r>
                      <a:r>
                        <a:rPr lang="uk-UA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5% </a:t>
                      </a:r>
                      <a:r>
                        <a:rPr lang="en-US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</a:t>
                      </a:r>
                      <a:r>
                        <a:rPr lang="uk-UA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</a:t>
                      </a:r>
                      <a:endParaRPr lang="ru-RU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15% </a:t>
                      </a:r>
                      <a:r>
                        <a:rPr lang="en-US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Fe</a:t>
                      </a:r>
                      <a:r>
                        <a:rPr lang="uk-UA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0,5% </a:t>
                      </a:r>
                      <a:r>
                        <a:rPr lang="en-US" sz="1400" b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Mn</a:t>
                      </a:r>
                      <a:endParaRPr lang="ru-RU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ru-RU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100 000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 1 500 000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0,3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890"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0,8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890" algn="ctr">
                        <a:spcAft>
                          <a:spcPts val="0"/>
                        </a:spcAft>
                        <a:tabLst>
                          <a:tab pos="5969000" algn="l"/>
                        </a:tabLst>
                      </a:pPr>
                      <a:r>
                        <a:rPr lang="uk-UA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0,6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4674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49808" y="266736"/>
            <a:ext cx="86484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96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96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96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96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96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6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6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6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6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69000" algn="l"/>
              </a:tabLst>
            </a:pPr>
            <a:r>
              <a:rPr kumimoji="0" lang="uk-UA" altLang="ru-RU" sz="36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Властивості </a:t>
            </a:r>
            <a:r>
              <a:rPr kumimoji="0" lang="uk-UA" altLang="ru-RU" sz="36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магнітом’яких</a:t>
            </a:r>
            <a:r>
              <a:rPr kumimoji="0" lang="uk-UA" altLang="ru-RU" sz="36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матеріалів</a:t>
            </a:r>
            <a:endParaRPr kumimoji="0" lang="uk-UA" altLang="ru-RU" sz="36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208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err="1">
                <a:solidFill>
                  <a:srgbClr val="FFC000"/>
                </a:solidFill>
              </a:rPr>
              <a:t>Низькокоерцитивні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err="1">
                <a:solidFill>
                  <a:srgbClr val="FFC000"/>
                </a:solidFill>
              </a:rPr>
              <a:t>сплави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240" y="1540854"/>
            <a:ext cx="8946541" cy="4195481"/>
          </a:xfrm>
        </p:spPr>
        <p:txBody>
          <a:bodyPr/>
          <a:lstStyle/>
          <a:p>
            <a:r>
              <a:rPr lang="ru-RU" dirty="0" err="1">
                <a:solidFill>
                  <a:srgbClr val="FFC000"/>
                </a:solidFill>
              </a:rPr>
              <a:t>Пермалої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smtClean="0"/>
              <a:t>- </a:t>
            </a:r>
            <a:r>
              <a:rPr lang="ru-RU" dirty="0" err="1"/>
              <a:t>залізонікелеві</a:t>
            </a:r>
            <a:r>
              <a:rPr lang="ru-RU" dirty="0"/>
              <a:t> </a:t>
            </a:r>
            <a:r>
              <a:rPr lang="ru-RU" dirty="0" err="1"/>
              <a:t>сплави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магнітну</a:t>
            </a:r>
            <a:r>
              <a:rPr lang="ru-RU" dirty="0"/>
              <a:t> </a:t>
            </a:r>
            <a:r>
              <a:rPr lang="ru-RU" dirty="0" err="1"/>
              <a:t>проникність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слабких</a:t>
            </a:r>
            <a:r>
              <a:rPr lang="ru-RU" dirty="0"/>
              <a:t> </a:t>
            </a:r>
            <a:r>
              <a:rPr lang="ru-RU" dirty="0" err="1"/>
              <a:t>полів</a:t>
            </a:r>
            <a:r>
              <a:rPr lang="ru-RU" dirty="0"/>
              <a:t> і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маленьку</a:t>
            </a:r>
            <a:r>
              <a:rPr lang="ru-RU" dirty="0"/>
              <a:t> </a:t>
            </a:r>
            <a:r>
              <a:rPr lang="ru-RU" dirty="0" err="1"/>
              <a:t>коерцитивну</a:t>
            </a:r>
            <a:r>
              <a:rPr lang="ru-RU" dirty="0"/>
              <a:t> силу.  </a:t>
            </a:r>
            <a:r>
              <a:rPr lang="ru-RU" dirty="0" err="1"/>
              <a:t>Високонікелеві</a:t>
            </a:r>
            <a:r>
              <a:rPr lang="ru-RU" dirty="0"/>
              <a:t> </a:t>
            </a:r>
            <a:r>
              <a:rPr lang="ru-RU" dirty="0" err="1"/>
              <a:t>пермалої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72...80 % </a:t>
            </a:r>
            <a:r>
              <a:rPr lang="ru-RU" dirty="0" err="1"/>
              <a:t>нікелю</a:t>
            </a:r>
            <a:r>
              <a:rPr lang="ru-RU" dirty="0"/>
              <a:t>, а </a:t>
            </a:r>
            <a:r>
              <a:rPr lang="ru-RU" dirty="0" err="1"/>
              <a:t>низьконікелеві</a:t>
            </a:r>
            <a:r>
              <a:rPr lang="ru-RU" dirty="0"/>
              <a:t> - 40...50 % .</a:t>
            </a:r>
          </a:p>
          <a:p>
            <a:r>
              <a:rPr lang="ru-RU" dirty="0" err="1"/>
              <a:t>Найбільша</a:t>
            </a:r>
            <a:r>
              <a:rPr lang="ru-RU" dirty="0"/>
              <a:t> початкова й максимальна </a:t>
            </a:r>
            <a:r>
              <a:rPr lang="ru-RU" dirty="0" err="1"/>
              <a:t>магнітна</a:t>
            </a:r>
            <a:r>
              <a:rPr lang="ru-RU" dirty="0"/>
              <a:t> </a:t>
            </a:r>
            <a:r>
              <a:rPr lang="ru-RU" dirty="0" err="1"/>
              <a:t>проникність</a:t>
            </a:r>
            <a:r>
              <a:rPr lang="ru-RU" dirty="0"/>
              <a:t> є у </a:t>
            </a:r>
            <a:r>
              <a:rPr lang="ru-RU" dirty="0" err="1">
                <a:solidFill>
                  <a:srgbClr val="FFC000"/>
                </a:solidFill>
              </a:rPr>
              <a:t>суперпермалою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табл</a:t>
            </a:r>
            <a:r>
              <a:rPr lang="ru-RU" dirty="0" smtClean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78,5 % </a:t>
            </a:r>
            <a:r>
              <a:rPr lang="en-US" dirty="0"/>
              <a:t>Ni.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легке</a:t>
            </a:r>
            <a:r>
              <a:rPr lang="ru-RU" dirty="0"/>
              <a:t> </a:t>
            </a:r>
            <a:r>
              <a:rPr lang="ru-RU" dirty="0" err="1"/>
              <a:t>намагнічування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сплаву в </a:t>
            </a:r>
            <a:r>
              <a:rPr lang="ru-RU" dirty="0" err="1"/>
              <a:t>слабких</a:t>
            </a:r>
            <a:r>
              <a:rPr lang="ru-RU" dirty="0"/>
              <a:t> полях є </a:t>
            </a: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практичної</a:t>
            </a:r>
            <a:r>
              <a:rPr lang="ru-RU" dirty="0"/>
              <a:t> </a:t>
            </a:r>
            <a:r>
              <a:rPr lang="ru-RU" dirty="0" err="1"/>
              <a:t>відсутністі</a:t>
            </a:r>
            <a:r>
              <a:rPr lang="ru-RU" dirty="0"/>
              <a:t> в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магнітної</a:t>
            </a:r>
            <a:r>
              <a:rPr lang="ru-RU" dirty="0"/>
              <a:t> </a:t>
            </a:r>
            <a:r>
              <a:rPr lang="ru-RU" dirty="0" err="1"/>
              <a:t>анізотропії</a:t>
            </a:r>
            <a:r>
              <a:rPr lang="ru-RU" dirty="0"/>
              <a:t> і </a:t>
            </a:r>
            <a:r>
              <a:rPr lang="ru-RU" dirty="0" err="1"/>
              <a:t>явища</a:t>
            </a:r>
            <a:r>
              <a:rPr lang="ru-RU" dirty="0"/>
              <a:t> </a:t>
            </a:r>
            <a:r>
              <a:rPr lang="ru-RU" dirty="0" err="1"/>
              <a:t>магнітострикції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9432" y="4671906"/>
            <a:ext cx="9753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Магнітні</a:t>
            </a:r>
            <a:r>
              <a:rPr lang="ru-RU" sz="2000" dirty="0"/>
              <a:t> </a:t>
            </a:r>
            <a:r>
              <a:rPr lang="ru-RU" sz="2000" dirty="0" err="1"/>
              <a:t>властивості</a:t>
            </a:r>
            <a:r>
              <a:rPr lang="ru-RU" sz="2000" dirty="0"/>
              <a:t> </a:t>
            </a:r>
            <a:r>
              <a:rPr lang="ru-RU" sz="2000" dirty="0" err="1"/>
              <a:t>пермалоїв</a:t>
            </a:r>
            <a:r>
              <a:rPr lang="ru-RU" sz="2000" dirty="0"/>
              <a:t> </a:t>
            </a:r>
            <a:r>
              <a:rPr lang="ru-RU" sz="2000" dirty="0" err="1"/>
              <a:t>дуже</a:t>
            </a:r>
            <a:r>
              <a:rPr lang="ru-RU" sz="2000" dirty="0"/>
              <a:t> </a:t>
            </a:r>
            <a:r>
              <a:rPr lang="ru-RU" sz="2000" dirty="0" err="1"/>
              <a:t>чутливі</a:t>
            </a:r>
            <a:r>
              <a:rPr lang="ru-RU" sz="2000" dirty="0"/>
              <a:t> до </a:t>
            </a:r>
            <a:r>
              <a:rPr lang="ru-RU" sz="2000" dirty="0" err="1"/>
              <a:t>зовнішніх</a:t>
            </a:r>
            <a:r>
              <a:rPr lang="ru-RU" sz="2000" dirty="0"/>
              <a:t> </a:t>
            </a:r>
            <a:r>
              <a:rPr lang="ru-RU" sz="2000" dirty="0" err="1"/>
              <a:t>механічних</a:t>
            </a:r>
            <a:r>
              <a:rPr lang="ru-RU" sz="2000" dirty="0"/>
              <a:t> </a:t>
            </a:r>
            <a:r>
              <a:rPr lang="ru-RU" sz="2000" dirty="0" err="1"/>
              <a:t>напруг</a:t>
            </a:r>
            <a:r>
              <a:rPr lang="ru-RU" sz="2000" dirty="0"/>
              <a:t>, </a:t>
            </a:r>
            <a:r>
              <a:rPr lang="ru-RU" sz="2000" dirty="0" err="1"/>
              <a:t>залежать</a:t>
            </a:r>
            <a:r>
              <a:rPr lang="ru-RU" sz="2000" dirty="0"/>
              <a:t> від </a:t>
            </a:r>
            <a:r>
              <a:rPr lang="ru-RU" sz="2000" dirty="0" err="1"/>
              <a:t>хімічного</a:t>
            </a:r>
            <a:r>
              <a:rPr lang="ru-RU" sz="2000" dirty="0"/>
              <a:t> складу й </a:t>
            </a:r>
            <a:r>
              <a:rPr lang="ru-RU" sz="2000" dirty="0" err="1"/>
              <a:t>наявності</a:t>
            </a:r>
            <a:r>
              <a:rPr lang="ru-RU" sz="2000" dirty="0"/>
              <a:t> </a:t>
            </a:r>
            <a:r>
              <a:rPr lang="ru-RU" sz="2000" dirty="0" err="1"/>
              <a:t>сторонніх</a:t>
            </a:r>
            <a:r>
              <a:rPr lang="ru-RU" sz="2000" dirty="0"/>
              <a:t> </a:t>
            </a:r>
            <a:r>
              <a:rPr lang="ru-RU" sz="2000" dirty="0" err="1"/>
              <a:t>домішок</a:t>
            </a:r>
            <a:r>
              <a:rPr lang="ru-RU" sz="2000" dirty="0"/>
              <a:t> у </a:t>
            </a:r>
            <a:r>
              <a:rPr lang="ru-RU" sz="2000" dirty="0" err="1"/>
              <a:t>сплаві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дуже</a:t>
            </a:r>
            <a:r>
              <a:rPr lang="ru-RU" sz="2000" dirty="0"/>
              <a:t> </a:t>
            </a:r>
            <a:r>
              <a:rPr lang="ru-RU" sz="2000" dirty="0" err="1"/>
              <a:t>різко</a:t>
            </a:r>
            <a:r>
              <a:rPr lang="ru-RU" sz="2000" dirty="0"/>
              <a:t> </a:t>
            </a:r>
            <a:r>
              <a:rPr lang="ru-RU" sz="2000" dirty="0" err="1"/>
              <a:t>змінюються</a:t>
            </a:r>
            <a:r>
              <a:rPr lang="ru-RU" sz="2000" dirty="0"/>
              <a:t> </a:t>
            </a:r>
            <a:r>
              <a:rPr lang="ru-RU" sz="2000" dirty="0" err="1"/>
              <a:t>залежно</a:t>
            </a:r>
            <a:r>
              <a:rPr lang="ru-RU" sz="2000" dirty="0"/>
              <a:t> від </a:t>
            </a:r>
            <a:r>
              <a:rPr lang="ru-RU" sz="2000" dirty="0" err="1"/>
              <a:t>режимів</a:t>
            </a:r>
            <a:r>
              <a:rPr lang="ru-RU" sz="2000" dirty="0"/>
              <a:t> </a:t>
            </a:r>
            <a:r>
              <a:rPr lang="ru-RU" sz="2000" dirty="0" err="1"/>
              <a:t>термообробки</a:t>
            </a:r>
            <a:r>
              <a:rPr lang="ru-RU" sz="2000" dirty="0"/>
              <a:t> </a:t>
            </a:r>
            <a:r>
              <a:rPr lang="ru-RU" sz="2000" dirty="0" err="1"/>
              <a:t>матеріалу</a:t>
            </a:r>
            <a:r>
              <a:rPr lang="ru-RU" sz="2000" dirty="0"/>
              <a:t> (</a:t>
            </a:r>
            <a:r>
              <a:rPr lang="ru-RU" sz="2000" dirty="0" err="1"/>
              <a:t>температури</a:t>
            </a:r>
            <a:r>
              <a:rPr lang="ru-RU" sz="2000" dirty="0"/>
              <a:t>, </a:t>
            </a:r>
            <a:r>
              <a:rPr lang="ru-RU" sz="2000" dirty="0" err="1"/>
              <a:t>швидкості</a:t>
            </a:r>
            <a:r>
              <a:rPr lang="ru-RU" sz="2000" dirty="0"/>
              <a:t> </a:t>
            </a:r>
            <a:r>
              <a:rPr lang="ru-RU" sz="2000" dirty="0" err="1"/>
              <a:t>нагрівання</a:t>
            </a:r>
            <a:r>
              <a:rPr lang="ru-RU" sz="2000" dirty="0"/>
              <a:t> й </a:t>
            </a:r>
            <a:r>
              <a:rPr lang="ru-RU" sz="2000" dirty="0" err="1"/>
              <a:t>охолодження</a:t>
            </a:r>
            <a:r>
              <a:rPr lang="ru-RU" sz="2000" dirty="0"/>
              <a:t>, </a:t>
            </a:r>
            <a:r>
              <a:rPr lang="ru-RU" sz="2000" dirty="0" err="1"/>
              <a:t>навколишнього</a:t>
            </a:r>
            <a:r>
              <a:rPr lang="ru-RU" sz="2000" dirty="0"/>
              <a:t> </a:t>
            </a:r>
            <a:r>
              <a:rPr lang="ru-RU" sz="2000" dirty="0" err="1"/>
              <a:t>середовища</a:t>
            </a:r>
            <a:r>
              <a:rPr lang="ru-RU" sz="2000" dirty="0"/>
              <a:t> й т.д.).</a:t>
            </a:r>
          </a:p>
        </p:txBody>
      </p:sp>
    </p:spTree>
    <p:extLst>
      <p:ext uri="{BB962C8B-B14F-4D97-AF65-F5344CB8AC3E}">
        <p14:creationId xmlns:p14="http://schemas.microsoft.com/office/powerpoint/2010/main" val="3528094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1832" y="525870"/>
            <a:ext cx="10061512" cy="5737770"/>
          </a:xfrm>
        </p:spPr>
        <p:txBody>
          <a:bodyPr>
            <a:normAutofit/>
          </a:bodyPr>
          <a:lstStyle/>
          <a:p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пермалоїв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вмістом</a:t>
            </a:r>
            <a:r>
              <a:rPr lang="ru-RU" dirty="0"/>
              <a:t> у </a:t>
            </a:r>
            <a:r>
              <a:rPr lang="ru-RU" dirty="0" err="1"/>
              <a:t>їхньому</a:t>
            </a:r>
            <a:r>
              <a:rPr lang="ru-RU" dirty="0"/>
              <a:t>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нікелю</a:t>
            </a:r>
            <a:r>
              <a:rPr lang="ru-RU" dirty="0"/>
              <a:t>. У марках </a:t>
            </a:r>
            <a:r>
              <a:rPr lang="ru-RU" dirty="0" err="1"/>
              <a:t>пермалоїв</a:t>
            </a:r>
            <a:r>
              <a:rPr lang="ru-RU" dirty="0"/>
              <a:t> буква Н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нікель</a:t>
            </a:r>
            <a:r>
              <a:rPr lang="ru-RU" dirty="0"/>
              <a:t>, К - кобальт, М - </a:t>
            </a:r>
            <a:r>
              <a:rPr lang="ru-RU" dirty="0" err="1"/>
              <a:t>марганець</a:t>
            </a:r>
            <a:r>
              <a:rPr lang="ru-RU" dirty="0"/>
              <a:t>, </a:t>
            </a:r>
            <a:r>
              <a:rPr lang="en-US" dirty="0"/>
              <a:t>X - </a:t>
            </a:r>
            <a:r>
              <a:rPr lang="ru-RU" dirty="0"/>
              <a:t>хром, С - </a:t>
            </a:r>
            <a:r>
              <a:rPr lang="ru-RU" dirty="0" err="1"/>
              <a:t>кремній</a:t>
            </a:r>
            <a:r>
              <a:rPr lang="ru-RU" dirty="0"/>
              <a:t> (</a:t>
            </a:r>
            <a:r>
              <a:rPr lang="ru-RU" dirty="0" err="1"/>
              <a:t>сіліціум</a:t>
            </a:r>
            <a:r>
              <a:rPr lang="ru-RU" dirty="0"/>
              <a:t>), Д - </a:t>
            </a:r>
            <a:r>
              <a:rPr lang="ru-RU" dirty="0" err="1"/>
              <a:t>мідь</a:t>
            </a:r>
            <a:r>
              <a:rPr lang="ru-RU" dirty="0"/>
              <a:t>; </a:t>
            </a:r>
            <a:r>
              <a:rPr lang="ru-RU" dirty="0" err="1"/>
              <a:t>додаткова</a:t>
            </a:r>
            <a:r>
              <a:rPr lang="ru-RU" dirty="0"/>
              <a:t> буква У - сплав з </a:t>
            </a:r>
            <a:r>
              <a:rPr lang="ru-RU" dirty="0" err="1"/>
              <a:t>поліпшеними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, П -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прямокутною</a:t>
            </a:r>
            <a:r>
              <a:rPr lang="ru-RU" dirty="0"/>
              <a:t> петлею </a:t>
            </a:r>
            <a:r>
              <a:rPr lang="ru-RU" dirty="0" err="1"/>
              <a:t>гістерезису</a:t>
            </a:r>
            <a:r>
              <a:rPr lang="ru-RU" dirty="0"/>
              <a:t>. Цифра в </a:t>
            </a:r>
            <a:r>
              <a:rPr lang="ru-RU" dirty="0" err="1"/>
              <a:t>марці</a:t>
            </a:r>
            <a:r>
              <a:rPr lang="ru-RU" dirty="0"/>
              <a:t> </a:t>
            </a:r>
            <a:r>
              <a:rPr lang="ru-RU" dirty="0" err="1"/>
              <a:t>вказує</a:t>
            </a:r>
            <a:r>
              <a:rPr lang="ru-RU" dirty="0"/>
              <a:t> </a:t>
            </a:r>
            <a:r>
              <a:rPr lang="ru-RU" dirty="0" err="1"/>
              <a:t>процентний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нікелю</a:t>
            </a:r>
            <a:r>
              <a:rPr lang="ru-RU" dirty="0"/>
              <a:t>. </a:t>
            </a:r>
          </a:p>
          <a:p>
            <a:r>
              <a:rPr lang="ru-RU" dirty="0" err="1"/>
              <a:t>Низьконікелеві</a:t>
            </a:r>
            <a:r>
              <a:rPr lang="ru-RU" dirty="0"/>
              <a:t> </a:t>
            </a:r>
            <a:r>
              <a:rPr lang="ru-RU" dirty="0" err="1"/>
              <a:t>сплави</a:t>
            </a:r>
            <a:r>
              <a:rPr lang="ru-RU" dirty="0"/>
              <a:t> 45Н и 50Н </a:t>
            </a:r>
            <a:r>
              <a:rPr lang="ru-RU" dirty="0" err="1"/>
              <a:t>застосовують</a:t>
            </a:r>
            <a:r>
              <a:rPr lang="ru-RU" dirty="0"/>
              <a:t> для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сердечників</a:t>
            </a:r>
            <a:r>
              <a:rPr lang="ru-RU" dirty="0"/>
              <a:t> </a:t>
            </a:r>
            <a:r>
              <a:rPr lang="ru-RU" dirty="0" err="1"/>
              <a:t>малогабаритних</a:t>
            </a:r>
            <a:r>
              <a:rPr lang="ru-RU" dirty="0"/>
              <a:t> </a:t>
            </a:r>
            <a:r>
              <a:rPr lang="ru-RU" dirty="0" err="1"/>
              <a:t>силових</a:t>
            </a:r>
            <a:r>
              <a:rPr lang="ru-RU" dirty="0"/>
              <a:t> </a:t>
            </a:r>
            <a:r>
              <a:rPr lang="ru-RU" dirty="0" err="1"/>
              <a:t>трансформаторів</a:t>
            </a:r>
            <a:r>
              <a:rPr lang="ru-RU" dirty="0"/>
              <a:t>, </a:t>
            </a:r>
            <a:r>
              <a:rPr lang="ru-RU" dirty="0" err="1"/>
              <a:t>дроселів</a:t>
            </a:r>
            <a:r>
              <a:rPr lang="ru-RU" dirty="0"/>
              <a:t>, реле й деталей </a:t>
            </a:r>
            <a:r>
              <a:rPr lang="ru-RU" dirty="0" err="1"/>
              <a:t>магнітних</a:t>
            </a:r>
            <a:r>
              <a:rPr lang="ru-RU" dirty="0"/>
              <a:t> </a:t>
            </a:r>
            <a:r>
              <a:rPr lang="ru-RU" dirty="0" err="1"/>
              <a:t>ланцюгів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при підвищених </a:t>
            </a:r>
            <a:r>
              <a:rPr lang="ru-RU" dirty="0" err="1"/>
              <a:t>індукціях</a:t>
            </a:r>
            <a:r>
              <a:rPr lang="ru-RU" dirty="0"/>
              <a:t> без </a:t>
            </a:r>
            <a:r>
              <a:rPr lang="ru-RU" dirty="0" err="1"/>
              <a:t>підмагнічування</a:t>
            </a:r>
            <a:r>
              <a:rPr lang="ru-RU" dirty="0"/>
              <a:t> або з невеликим </a:t>
            </a:r>
            <a:r>
              <a:rPr lang="ru-RU" dirty="0" err="1"/>
              <a:t>підмагнічуванням</a:t>
            </a:r>
            <a:r>
              <a:rPr lang="ru-RU" dirty="0"/>
              <a:t>. </a:t>
            </a:r>
            <a:r>
              <a:rPr lang="ru-RU" dirty="0" err="1"/>
              <a:t>Зі</a:t>
            </a:r>
            <a:r>
              <a:rPr lang="ru-RU" dirty="0"/>
              <a:t> сплаву 50НХС </a:t>
            </a:r>
            <a:r>
              <a:rPr lang="ru-RU" dirty="0" err="1"/>
              <a:t>виготовляють</a:t>
            </a:r>
            <a:r>
              <a:rPr lang="ru-RU" dirty="0"/>
              <a:t> сердечники </a:t>
            </a:r>
            <a:r>
              <a:rPr lang="ru-RU" dirty="0" err="1"/>
              <a:t>імпульсних</a:t>
            </a:r>
            <a:r>
              <a:rPr lang="ru-RU" dirty="0"/>
              <a:t> </a:t>
            </a:r>
            <a:r>
              <a:rPr lang="ru-RU" dirty="0" err="1"/>
              <a:t>трансформаторів</a:t>
            </a:r>
            <a:r>
              <a:rPr lang="ru-RU" dirty="0"/>
              <a:t> і </a:t>
            </a:r>
            <a:r>
              <a:rPr lang="ru-RU" dirty="0" err="1"/>
              <a:t>апаратури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звукових</a:t>
            </a:r>
            <a:r>
              <a:rPr lang="ru-RU" dirty="0"/>
              <a:t> і </a:t>
            </a:r>
            <a:r>
              <a:rPr lang="ru-RU" dirty="0" err="1"/>
              <a:t>високих</a:t>
            </a:r>
            <a:r>
              <a:rPr lang="ru-RU" dirty="0"/>
              <a:t> частот у </a:t>
            </a:r>
            <a:r>
              <a:rPr lang="ru-RU" dirty="0" err="1"/>
              <a:t>режимі</a:t>
            </a:r>
            <a:r>
              <a:rPr lang="ru-RU" dirty="0"/>
              <a:t> без </a:t>
            </a:r>
            <a:r>
              <a:rPr lang="ru-RU" dirty="0" err="1"/>
              <a:t>підмагнічування</a:t>
            </a:r>
            <a:r>
              <a:rPr lang="ru-RU" dirty="0"/>
              <a:t> або з невеликим </a:t>
            </a:r>
            <a:r>
              <a:rPr lang="ru-RU" dirty="0" err="1"/>
              <a:t>підмагнічуванням</a:t>
            </a:r>
            <a:r>
              <a:rPr lang="ru-RU" dirty="0"/>
              <a:t>. </a:t>
            </a:r>
          </a:p>
          <a:p>
            <a:r>
              <a:rPr lang="ru-RU" dirty="0" err="1"/>
              <a:t>Високонікелеві</a:t>
            </a:r>
            <a:r>
              <a:rPr lang="ru-RU" dirty="0"/>
              <a:t> </a:t>
            </a:r>
            <a:r>
              <a:rPr lang="ru-RU" dirty="0" err="1"/>
              <a:t>сплави</a:t>
            </a:r>
            <a:r>
              <a:rPr lang="ru-RU" dirty="0"/>
              <a:t> 79НМ, 80НХС, 76НХД </a:t>
            </a:r>
            <a:r>
              <a:rPr lang="ru-RU" dirty="0" err="1"/>
              <a:t>використовують</a:t>
            </a:r>
            <a:r>
              <a:rPr lang="ru-RU" dirty="0"/>
              <a:t> для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сердечників</a:t>
            </a:r>
            <a:r>
              <a:rPr lang="ru-RU" dirty="0"/>
              <a:t> </a:t>
            </a:r>
            <a:r>
              <a:rPr lang="ru-RU" dirty="0" err="1"/>
              <a:t>малогабаритних</a:t>
            </a:r>
            <a:r>
              <a:rPr lang="ru-RU" dirty="0"/>
              <a:t> </a:t>
            </a:r>
            <a:r>
              <a:rPr lang="ru-RU" dirty="0" err="1"/>
              <a:t>трансформаторів</a:t>
            </a:r>
            <a:r>
              <a:rPr lang="ru-RU" dirty="0"/>
              <a:t>, реле й </a:t>
            </a:r>
            <a:r>
              <a:rPr lang="ru-RU" dirty="0" err="1"/>
              <a:t>магнітних</a:t>
            </a:r>
            <a:r>
              <a:rPr lang="ru-RU" dirty="0"/>
              <a:t> </a:t>
            </a:r>
            <a:r>
              <a:rPr lang="ru-RU" dirty="0" err="1"/>
              <a:t>екранів</a:t>
            </a:r>
            <a:r>
              <a:rPr lang="ru-RU" dirty="0"/>
              <a:t>, а при </a:t>
            </a:r>
            <a:r>
              <a:rPr lang="ru-RU" dirty="0" err="1"/>
              <a:t>товщині</a:t>
            </a:r>
            <a:r>
              <a:rPr lang="ru-RU" dirty="0"/>
              <a:t> 0,02 мм - </a:t>
            </a:r>
            <a:r>
              <a:rPr lang="ru-RU" dirty="0" err="1"/>
              <a:t>сердечників</a:t>
            </a:r>
            <a:r>
              <a:rPr lang="ru-RU" dirty="0"/>
              <a:t> </a:t>
            </a:r>
            <a:r>
              <a:rPr lang="ru-RU" dirty="0" err="1"/>
              <a:t>імпульсних</a:t>
            </a:r>
            <a:r>
              <a:rPr lang="ru-RU" dirty="0"/>
              <a:t> </a:t>
            </a:r>
            <a:r>
              <a:rPr lang="ru-RU" dirty="0" err="1"/>
              <a:t>трансформаторів</a:t>
            </a:r>
            <a:r>
              <a:rPr lang="ru-RU" dirty="0"/>
              <a:t>, </a:t>
            </a:r>
            <a:r>
              <a:rPr lang="ru-RU" dirty="0" err="1"/>
              <a:t>магнітних</a:t>
            </a:r>
            <a:r>
              <a:rPr lang="ru-RU" dirty="0"/>
              <a:t> </a:t>
            </a:r>
            <a:r>
              <a:rPr lang="ru-RU" dirty="0" err="1"/>
              <a:t>підсилювачів</a:t>
            </a:r>
            <a:r>
              <a:rPr lang="ru-RU" dirty="0"/>
              <a:t> і </a:t>
            </a:r>
            <a:r>
              <a:rPr lang="ru-RU" dirty="0" err="1"/>
              <a:t>безконтактних</a:t>
            </a:r>
            <a:r>
              <a:rPr lang="ru-RU" dirty="0"/>
              <a:t> реле.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5744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err="1">
                <a:solidFill>
                  <a:srgbClr val="FFC000"/>
                </a:solidFill>
              </a:rPr>
              <a:t>Альсіфери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528" y="1595718"/>
            <a:ext cx="9631744" cy="4195481"/>
          </a:xfrm>
        </p:spPr>
        <p:txBody>
          <a:bodyPr/>
          <a:lstStyle/>
          <a:p>
            <a:r>
              <a:rPr lang="ru-RU" dirty="0" err="1" smtClean="0"/>
              <a:t>Потрійні</a:t>
            </a:r>
            <a:r>
              <a:rPr lang="ru-RU" dirty="0" smtClean="0"/>
              <a:t> </a:t>
            </a:r>
            <a:r>
              <a:rPr lang="ru-RU" dirty="0" err="1"/>
              <a:t>сплави</a:t>
            </a:r>
            <a:r>
              <a:rPr lang="ru-RU" dirty="0"/>
              <a:t> </a:t>
            </a:r>
            <a:r>
              <a:rPr lang="ru-RU" dirty="0" err="1"/>
              <a:t>заліза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кремнієм</a:t>
            </a:r>
            <a:r>
              <a:rPr lang="ru-RU" dirty="0"/>
              <a:t> і </a:t>
            </a:r>
            <a:r>
              <a:rPr lang="ru-RU" dirty="0" err="1"/>
              <a:t>алюмінієм</a:t>
            </a:r>
            <a:r>
              <a:rPr lang="ru-RU" dirty="0"/>
              <a:t>. </a:t>
            </a:r>
            <a:r>
              <a:rPr lang="ru-RU" dirty="0" err="1"/>
              <a:t>Оптимальний</a:t>
            </a:r>
            <a:r>
              <a:rPr lang="ru-RU" dirty="0"/>
              <a:t> склад </a:t>
            </a:r>
            <a:r>
              <a:rPr lang="ru-RU" dirty="0" err="1"/>
              <a:t>альсіфера</a:t>
            </a:r>
            <a:r>
              <a:rPr lang="ru-RU" dirty="0"/>
              <a:t>: 9,5 % </a:t>
            </a:r>
            <a:r>
              <a:rPr lang="en-US" dirty="0"/>
              <a:t>Si, 5,6 % </a:t>
            </a:r>
            <a:r>
              <a:rPr lang="ru-RU" dirty="0"/>
              <a:t>А</a:t>
            </a:r>
            <a:r>
              <a:rPr lang="en-US" dirty="0"/>
              <a:t>l, </a:t>
            </a:r>
            <a:r>
              <a:rPr lang="ru-RU" dirty="0" err="1"/>
              <a:t>інше</a:t>
            </a:r>
            <a:r>
              <a:rPr lang="ru-RU" dirty="0"/>
              <a:t> - </a:t>
            </a:r>
            <a:r>
              <a:rPr lang="en-US" dirty="0"/>
              <a:t>Fe. </a:t>
            </a:r>
            <a:r>
              <a:rPr lang="ru-RU" dirty="0"/>
              <a:t>Такий сплав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твердістю</a:t>
            </a:r>
            <a:r>
              <a:rPr lang="ru-RU" dirty="0"/>
              <a:t> й </a:t>
            </a:r>
            <a:r>
              <a:rPr lang="ru-RU" dirty="0" err="1"/>
              <a:t>крихкістю</a:t>
            </a:r>
            <a:r>
              <a:rPr lang="ru-RU" dirty="0"/>
              <a:t>, але може бути </a:t>
            </a:r>
            <a:r>
              <a:rPr lang="ru-RU" dirty="0" err="1"/>
              <a:t>виготовлений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фасонних</a:t>
            </a:r>
            <a:r>
              <a:rPr lang="ru-RU" dirty="0"/>
              <a:t> </a:t>
            </a:r>
            <a:r>
              <a:rPr lang="ru-RU" dirty="0" err="1"/>
              <a:t>виливків</a:t>
            </a:r>
            <a:r>
              <a:rPr lang="ru-RU" dirty="0"/>
              <a:t>.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альсіфера</a:t>
            </a:r>
            <a:r>
              <a:rPr lang="ru-RU" dirty="0"/>
              <a:t>: </a:t>
            </a:r>
            <a:r>
              <a:rPr lang="uk-UA" dirty="0">
                <a:sym typeface="Symbol" panose="05050102010706020507" pitchFamily="18" charset="2"/>
              </a:rPr>
              <a:t></a:t>
            </a:r>
            <a:r>
              <a:rPr lang="uk-UA" baseline="-25000" dirty="0"/>
              <a:t>п</a:t>
            </a:r>
            <a:r>
              <a:rPr lang="ru-RU" dirty="0" smtClean="0"/>
              <a:t> </a:t>
            </a:r>
            <a:r>
              <a:rPr lang="ru-RU" dirty="0"/>
              <a:t>= 35400; </a:t>
            </a:r>
            <a:r>
              <a:rPr lang="uk-UA" dirty="0">
                <a:sym typeface="Symbol" panose="05050102010706020507" pitchFamily="18" charset="2"/>
              </a:rPr>
              <a:t></a:t>
            </a:r>
            <a:r>
              <a:rPr lang="uk-UA" baseline="-25000" dirty="0" err="1"/>
              <a:t>mах</a:t>
            </a:r>
            <a:r>
              <a:rPr lang="uk-UA" dirty="0"/>
              <a:t> </a:t>
            </a:r>
            <a:r>
              <a:rPr lang="ru-RU" dirty="0" smtClean="0"/>
              <a:t>= </a:t>
            </a:r>
            <a:r>
              <a:rPr lang="ru-RU" dirty="0"/>
              <a:t>117000;   </a:t>
            </a:r>
            <a:r>
              <a:rPr lang="ru-RU" dirty="0" err="1"/>
              <a:t>Нс</a:t>
            </a:r>
            <a:r>
              <a:rPr lang="ru-RU" dirty="0"/>
              <a:t> = 1,8 А/м; </a:t>
            </a:r>
            <a:r>
              <a:rPr lang="uk-UA" dirty="0">
                <a:sym typeface="Symbol" panose="05050102010706020507" pitchFamily="18" charset="2"/>
              </a:rPr>
              <a:t></a:t>
            </a:r>
            <a:r>
              <a:rPr lang="ru-RU" dirty="0" smtClean="0"/>
              <a:t> </a:t>
            </a:r>
            <a:r>
              <a:rPr lang="ru-RU" dirty="0"/>
              <a:t>= 0,8 </a:t>
            </a:r>
            <a:r>
              <a:rPr lang="ru-RU" dirty="0" err="1"/>
              <a:t>мкОм∙м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Вироби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альсіфера</a:t>
            </a:r>
            <a:r>
              <a:rPr lang="ru-RU" dirty="0"/>
              <a:t> (</a:t>
            </a:r>
            <a:r>
              <a:rPr lang="ru-RU" dirty="0" err="1"/>
              <a:t>магнітні</a:t>
            </a:r>
            <a:r>
              <a:rPr lang="ru-RU" dirty="0"/>
              <a:t> </a:t>
            </a:r>
            <a:r>
              <a:rPr lang="ru-RU" dirty="0" err="1"/>
              <a:t>екрани</a:t>
            </a:r>
            <a:r>
              <a:rPr lang="ru-RU" dirty="0"/>
              <a:t>, </a:t>
            </a:r>
            <a:r>
              <a:rPr lang="ru-RU" dirty="0" err="1"/>
              <a:t>корпуси</a:t>
            </a:r>
            <a:r>
              <a:rPr lang="ru-RU" dirty="0"/>
              <a:t> </a:t>
            </a:r>
            <a:r>
              <a:rPr lang="ru-RU" dirty="0" err="1"/>
              <a:t>приладів</a:t>
            </a:r>
            <a:r>
              <a:rPr lang="ru-RU" dirty="0"/>
              <a:t> і т.п.) </a:t>
            </a:r>
            <a:r>
              <a:rPr lang="ru-RU" dirty="0" err="1"/>
              <a:t>виготовляють</a:t>
            </a:r>
            <a:r>
              <a:rPr lang="ru-RU" dirty="0"/>
              <a:t> методом </a:t>
            </a:r>
            <a:r>
              <a:rPr lang="ru-RU" dirty="0" err="1"/>
              <a:t>лиття</a:t>
            </a:r>
            <a:r>
              <a:rPr lang="ru-RU" dirty="0"/>
              <a:t> з </a:t>
            </a:r>
            <a:r>
              <a:rPr lang="ru-RU" dirty="0" err="1"/>
              <a:t>товщиною</a:t>
            </a:r>
            <a:r>
              <a:rPr lang="ru-RU" dirty="0"/>
              <a:t> </a:t>
            </a:r>
            <a:r>
              <a:rPr lang="ru-RU" dirty="0" err="1"/>
              <a:t>стінок</a:t>
            </a:r>
            <a:r>
              <a:rPr lang="ru-RU" dirty="0"/>
              <a:t> не </a:t>
            </a:r>
            <a:r>
              <a:rPr lang="ru-RU" dirty="0" err="1"/>
              <a:t>менш</a:t>
            </a:r>
            <a:r>
              <a:rPr lang="ru-RU" dirty="0"/>
              <a:t> як 2...3 мм через </a:t>
            </a:r>
            <a:r>
              <a:rPr lang="ru-RU" dirty="0" err="1"/>
              <a:t>крихкість</a:t>
            </a:r>
            <a:r>
              <a:rPr lang="ru-RU" dirty="0"/>
              <a:t> сплаву.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крихкості</a:t>
            </a:r>
            <a:r>
              <a:rPr lang="ru-RU" dirty="0"/>
              <a:t> </a:t>
            </a:r>
            <a:r>
              <a:rPr lang="ru-RU" dirty="0" err="1"/>
              <a:t>альсіфера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можна </a:t>
            </a:r>
            <a:r>
              <a:rPr lang="ru-RU" dirty="0" err="1"/>
              <a:t>розмелювати</a:t>
            </a:r>
            <a:r>
              <a:rPr lang="ru-RU" dirty="0"/>
              <a:t> в порошок і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поряд</a:t>
            </a:r>
            <a:r>
              <a:rPr lang="ru-RU" dirty="0"/>
              <a:t> з </a:t>
            </a:r>
            <a:r>
              <a:rPr lang="ru-RU" dirty="0" err="1"/>
              <a:t>карбонільним</a:t>
            </a:r>
            <a:r>
              <a:rPr lang="ru-RU" dirty="0"/>
              <a:t> </a:t>
            </a:r>
            <a:r>
              <a:rPr lang="ru-RU" dirty="0" err="1"/>
              <a:t>залізом</a:t>
            </a:r>
            <a:r>
              <a:rPr lang="ru-RU" dirty="0"/>
              <a:t> для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високочастотних</a:t>
            </a:r>
            <a:r>
              <a:rPr lang="ru-RU" dirty="0"/>
              <a:t> </a:t>
            </a:r>
            <a:r>
              <a:rPr lang="ru-RU" dirty="0" err="1"/>
              <a:t>пресованих</a:t>
            </a:r>
            <a:r>
              <a:rPr lang="ru-RU" dirty="0"/>
              <a:t> </a:t>
            </a:r>
            <a:r>
              <a:rPr lang="ru-RU" dirty="0" err="1"/>
              <a:t>сердечників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1792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TM02836342[[fn=Ион]]</Template>
  <TotalTime>3168</TotalTime>
  <Words>2141</Words>
  <Application>Microsoft Office PowerPoint</Application>
  <PresentationFormat>Широкоэкранный</PresentationFormat>
  <Paragraphs>138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Century Gothic</vt:lpstr>
      <vt:lpstr>Symbol</vt:lpstr>
      <vt:lpstr>Times New Roman</vt:lpstr>
      <vt:lpstr>Wingdings 3</vt:lpstr>
      <vt:lpstr>Ион</vt:lpstr>
      <vt:lpstr>Уравнение</vt:lpstr>
      <vt:lpstr>Матеріали та компоненти електронної техніки</vt:lpstr>
      <vt:lpstr>Класифікація магнітних матеріалів</vt:lpstr>
      <vt:lpstr>Магнітні матеріали  </vt:lpstr>
      <vt:lpstr>Магнітом’які матеріали для постійних і низькочастотних магнітних полів</vt:lpstr>
      <vt:lpstr>Залізо й низьковуглецеві сталі</vt:lpstr>
      <vt:lpstr>Презентация PowerPoint</vt:lpstr>
      <vt:lpstr>Низькокоерцитивні сплави</vt:lpstr>
      <vt:lpstr>Презентация PowerPoint</vt:lpstr>
      <vt:lpstr>Альсіфери</vt:lpstr>
      <vt:lpstr>Магнітом’які високочастотні матеріали</vt:lpstr>
      <vt:lpstr>Презентация PowerPoint</vt:lpstr>
      <vt:lpstr>Магнитодіелектрики</vt:lpstr>
      <vt:lpstr>Магнітні матеріали спеціалізованого призначення</vt:lpstr>
      <vt:lpstr>Презентация PowerPoint</vt:lpstr>
      <vt:lpstr>Магнітотверді матеріали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Матеріали та компоненти електронної техніки</dc:title>
  <dc:creator>Алина</dc:creator>
  <cp:lastModifiedBy>Алина</cp:lastModifiedBy>
  <cp:revision>98</cp:revision>
  <dcterms:created xsi:type="dcterms:W3CDTF">2022-02-14T15:50:22Z</dcterms:created>
  <dcterms:modified xsi:type="dcterms:W3CDTF">2022-05-02T21:03:44Z</dcterms:modified>
</cp:coreProperties>
</file>