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  <p:sldMasterId id="2147484056" r:id="rId2"/>
  </p:sldMasterIdLst>
  <p:notesMasterIdLst>
    <p:notesMasterId r:id="rId23"/>
  </p:notesMasterIdLst>
  <p:sldIdLst>
    <p:sldId id="256" r:id="rId3"/>
    <p:sldId id="259" r:id="rId4"/>
    <p:sldId id="260" r:id="rId5"/>
    <p:sldId id="261" r:id="rId6"/>
    <p:sldId id="262" r:id="rId7"/>
    <p:sldId id="274" r:id="rId8"/>
    <p:sldId id="276" r:id="rId9"/>
    <p:sldId id="263" r:id="rId10"/>
    <p:sldId id="277" r:id="rId11"/>
    <p:sldId id="264" r:id="rId12"/>
    <p:sldId id="279" r:id="rId13"/>
    <p:sldId id="271" r:id="rId14"/>
    <p:sldId id="272" r:id="rId15"/>
    <p:sldId id="273" r:id="rId16"/>
    <p:sldId id="266" r:id="rId17"/>
    <p:sldId id="275" r:id="rId18"/>
    <p:sldId id="267" r:id="rId19"/>
    <p:sldId id="287" r:id="rId20"/>
    <p:sldId id="268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8562E-74D0-49BC-99A4-9ABB39FAF720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2964248-245B-4AFB-BEF8-149D4F49D79D}">
      <dgm:prSet/>
      <dgm:spPr/>
      <dgm:t>
        <a:bodyPr/>
        <a:lstStyle/>
        <a:p>
          <a:pPr rtl="0"/>
          <a:r>
            <a:rPr lang="uk-UA"/>
            <a:t>Сприятливі умови для копитних (олень, козуля, кабан). </a:t>
          </a:r>
          <a:endParaRPr lang="ru-RU"/>
        </a:p>
      </dgm:t>
    </dgm:pt>
    <dgm:pt modelId="{A6E82FAB-38C8-4732-ACB6-A1B85C2F8D2F}" type="parTrans" cxnId="{9D1BE984-5150-4695-A328-BAB31CC541AE}">
      <dgm:prSet/>
      <dgm:spPr/>
      <dgm:t>
        <a:bodyPr/>
        <a:lstStyle/>
        <a:p>
          <a:endParaRPr lang="ru-RU"/>
        </a:p>
      </dgm:t>
    </dgm:pt>
    <dgm:pt modelId="{028F3D6F-790F-48C3-A24D-29F034912D99}" type="sibTrans" cxnId="{9D1BE984-5150-4695-A328-BAB31CC541AE}">
      <dgm:prSet/>
      <dgm:spPr/>
      <dgm:t>
        <a:bodyPr/>
        <a:lstStyle/>
        <a:p>
          <a:endParaRPr lang="ru-RU"/>
        </a:p>
      </dgm:t>
    </dgm:pt>
    <dgm:pt modelId="{2370FFD9-AC9F-4986-A9AA-E533B521E9E5}">
      <dgm:prSet/>
      <dgm:spPr/>
      <dgm:t>
        <a:bodyPr/>
        <a:lstStyle/>
        <a:p>
          <a:pPr rtl="0"/>
          <a:r>
            <a:rPr lang="uk-UA"/>
            <a:t>Грунт і підстилка насичені безхребетними. До 90% всієї зоомаси припадає на дощових черв'яків. </a:t>
          </a:r>
          <a:endParaRPr lang="ru-RU"/>
        </a:p>
      </dgm:t>
    </dgm:pt>
    <dgm:pt modelId="{0FAD53D5-3BBA-4941-B149-900E5D4AE61C}" type="parTrans" cxnId="{32551AEA-0CED-4B7F-82B7-C7386807EBBD}">
      <dgm:prSet/>
      <dgm:spPr/>
      <dgm:t>
        <a:bodyPr/>
        <a:lstStyle/>
        <a:p>
          <a:endParaRPr lang="ru-RU"/>
        </a:p>
      </dgm:t>
    </dgm:pt>
    <dgm:pt modelId="{B245F19A-1657-436F-838F-E59449C05D52}" type="sibTrans" cxnId="{32551AEA-0CED-4B7F-82B7-C7386807EBBD}">
      <dgm:prSet/>
      <dgm:spPr/>
      <dgm:t>
        <a:bodyPr/>
        <a:lstStyle/>
        <a:p>
          <a:endParaRPr lang="ru-RU"/>
        </a:p>
      </dgm:t>
    </dgm:pt>
    <dgm:pt modelId="{C8B3093D-F72D-4FF2-B46E-B3644E5DD7D0}" type="pres">
      <dgm:prSet presAssocID="{BA08562E-74D0-49BC-99A4-9ABB39FAF720}" presName="linear" presStyleCnt="0">
        <dgm:presLayoutVars>
          <dgm:animLvl val="lvl"/>
          <dgm:resizeHandles val="exact"/>
        </dgm:presLayoutVars>
      </dgm:prSet>
      <dgm:spPr/>
    </dgm:pt>
    <dgm:pt modelId="{247657E7-2608-4731-9A2C-CBFBCC42E39A}" type="pres">
      <dgm:prSet presAssocID="{D2964248-245B-4AFB-BEF8-149D4F49D79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B67A8C-0D44-49BB-BCDF-98D0232CD9B5}" type="pres">
      <dgm:prSet presAssocID="{028F3D6F-790F-48C3-A24D-29F034912D99}" presName="spacer" presStyleCnt="0"/>
      <dgm:spPr/>
    </dgm:pt>
    <dgm:pt modelId="{3EA38DA4-669B-41D9-B32C-22F03E7FB715}" type="pres">
      <dgm:prSet presAssocID="{2370FFD9-AC9F-4986-A9AA-E533B521E9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57D420-3550-4D5C-93E4-00CE6411968A}" type="presOf" srcId="{2370FFD9-AC9F-4986-A9AA-E533B521E9E5}" destId="{3EA38DA4-669B-41D9-B32C-22F03E7FB715}" srcOrd="0" destOrd="0" presId="urn:microsoft.com/office/officeart/2005/8/layout/vList2"/>
    <dgm:cxn modelId="{9D1BE984-5150-4695-A328-BAB31CC541AE}" srcId="{BA08562E-74D0-49BC-99A4-9ABB39FAF720}" destId="{D2964248-245B-4AFB-BEF8-149D4F49D79D}" srcOrd="0" destOrd="0" parTransId="{A6E82FAB-38C8-4732-ACB6-A1B85C2F8D2F}" sibTransId="{028F3D6F-790F-48C3-A24D-29F034912D99}"/>
    <dgm:cxn modelId="{F8178AAF-D65F-41E9-B540-6822AF3B05A7}" type="presOf" srcId="{D2964248-245B-4AFB-BEF8-149D4F49D79D}" destId="{247657E7-2608-4731-9A2C-CBFBCC42E39A}" srcOrd="0" destOrd="0" presId="urn:microsoft.com/office/officeart/2005/8/layout/vList2"/>
    <dgm:cxn modelId="{32551AEA-0CED-4B7F-82B7-C7386807EBBD}" srcId="{BA08562E-74D0-49BC-99A4-9ABB39FAF720}" destId="{2370FFD9-AC9F-4986-A9AA-E533B521E9E5}" srcOrd="1" destOrd="0" parTransId="{0FAD53D5-3BBA-4941-B149-900E5D4AE61C}" sibTransId="{B245F19A-1657-436F-838F-E59449C05D52}"/>
    <dgm:cxn modelId="{10EBD6FE-B432-4D5F-BD6C-501520E08556}" type="presOf" srcId="{BA08562E-74D0-49BC-99A4-9ABB39FAF720}" destId="{C8B3093D-F72D-4FF2-B46E-B3644E5DD7D0}" srcOrd="0" destOrd="0" presId="urn:microsoft.com/office/officeart/2005/8/layout/vList2"/>
    <dgm:cxn modelId="{E0AD20B0-B2E6-4C07-8F7B-51BF4923FD9A}" type="presParOf" srcId="{C8B3093D-F72D-4FF2-B46E-B3644E5DD7D0}" destId="{247657E7-2608-4731-9A2C-CBFBCC42E39A}" srcOrd="0" destOrd="0" presId="urn:microsoft.com/office/officeart/2005/8/layout/vList2"/>
    <dgm:cxn modelId="{1AAC0544-1B90-4CD5-9ECB-C5BDE82080D7}" type="presParOf" srcId="{C8B3093D-F72D-4FF2-B46E-B3644E5DD7D0}" destId="{25B67A8C-0D44-49BB-BCDF-98D0232CD9B5}" srcOrd="1" destOrd="0" presId="urn:microsoft.com/office/officeart/2005/8/layout/vList2"/>
    <dgm:cxn modelId="{CBCDDDB5-66BC-4D77-A78C-DD080108A014}" type="presParOf" srcId="{C8B3093D-F72D-4FF2-B46E-B3644E5DD7D0}" destId="{3EA38DA4-669B-41D9-B32C-22F03E7FB71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D0E9E3-95F9-4C26-BDA6-1D80CC0A1964}" type="doc">
      <dgm:prSet loTypeId="urn:microsoft.com/office/officeart/2005/8/layout/target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A6F056E-5C70-4F07-A048-E49CF0A08D07}">
      <dgm:prSet/>
      <dgm:spPr/>
      <dgm:t>
        <a:bodyPr/>
        <a:lstStyle/>
        <a:p>
          <a:pPr rtl="0"/>
          <a:r>
            <a:rPr lang="uk-UA"/>
            <a:t>Вологозабезпеченість К</a:t>
          </a:r>
          <a:r>
            <a:rPr lang="uk-UA" baseline="-25000"/>
            <a:t>зв</a:t>
          </a:r>
          <a:r>
            <a:rPr lang="uk-UA"/>
            <a:t> = 0,6 ÷ 1,0.</a:t>
          </a:r>
          <a:endParaRPr lang="ru-RU"/>
        </a:p>
      </dgm:t>
    </dgm:pt>
    <dgm:pt modelId="{526C86B0-A9C6-4EB5-B4B4-14BB6688180C}" type="parTrans" cxnId="{2F761526-18BD-4011-BB43-AD7BDA22544C}">
      <dgm:prSet/>
      <dgm:spPr/>
      <dgm:t>
        <a:bodyPr/>
        <a:lstStyle/>
        <a:p>
          <a:endParaRPr lang="ru-RU"/>
        </a:p>
      </dgm:t>
    </dgm:pt>
    <dgm:pt modelId="{1340FDBD-9FE8-4559-A9DD-B3C5A0232558}" type="sibTrans" cxnId="{2F761526-18BD-4011-BB43-AD7BDA22544C}">
      <dgm:prSet/>
      <dgm:spPr/>
      <dgm:t>
        <a:bodyPr/>
        <a:lstStyle/>
        <a:p>
          <a:endParaRPr lang="ru-RU"/>
        </a:p>
      </dgm:t>
    </dgm:pt>
    <dgm:pt modelId="{8D4DC4BA-4F0E-428B-849C-A35191823DB4}">
      <dgm:prSet/>
      <dgm:spPr/>
      <dgm:t>
        <a:bodyPr/>
        <a:lstStyle/>
        <a:p>
          <a:pPr rtl="0"/>
          <a:r>
            <a:rPr lang="uk-UA"/>
            <a:t>Східноєвропейські лісостепові ландшафти типово континентальні, відносно більш теплі і вологі (К</a:t>
          </a:r>
          <a:r>
            <a:rPr lang="uk-UA" baseline="-25000"/>
            <a:t>к</a:t>
          </a:r>
          <a:r>
            <a:rPr lang="uk-UA"/>
            <a:t> = 8, Σt</a:t>
          </a:r>
          <a:r>
            <a:rPr lang="uk-UA" baseline="-25000"/>
            <a:t>10</a:t>
          </a:r>
          <a:r>
            <a:rPr lang="uk-UA"/>
            <a:t> = 2200 ÷ 2500°С, r - близько 600 мм).</a:t>
          </a:r>
          <a:endParaRPr lang="ru-RU"/>
        </a:p>
      </dgm:t>
    </dgm:pt>
    <dgm:pt modelId="{1ECE28BB-9EE3-4C95-9021-9696AB44FBAC}" type="parTrans" cxnId="{43E3A8B4-9D51-4227-A377-3ECA8C8BDF0D}">
      <dgm:prSet/>
      <dgm:spPr/>
      <dgm:t>
        <a:bodyPr/>
        <a:lstStyle/>
        <a:p>
          <a:endParaRPr lang="ru-RU"/>
        </a:p>
      </dgm:t>
    </dgm:pt>
    <dgm:pt modelId="{9E9F5D09-6292-4158-B88D-E7510F687FB4}" type="sibTrans" cxnId="{43E3A8B4-9D51-4227-A377-3ECA8C8BDF0D}">
      <dgm:prSet/>
      <dgm:spPr/>
      <dgm:t>
        <a:bodyPr/>
        <a:lstStyle/>
        <a:p>
          <a:endParaRPr lang="ru-RU"/>
        </a:p>
      </dgm:t>
    </dgm:pt>
    <dgm:pt modelId="{F95C940A-6834-4232-829E-33E910FD4C77}">
      <dgm:prSet/>
      <dgm:spPr/>
      <dgm:t>
        <a:bodyPr/>
        <a:lstStyle/>
        <a:p>
          <a:pPr rtl="0"/>
          <a:r>
            <a:rPr lang="uk-UA"/>
            <a:t>У західносибірської лісостепу клімат наближається до різко континентального (К</a:t>
          </a:r>
          <a:r>
            <a:rPr lang="uk-UA" baseline="-25000"/>
            <a:t>к</a:t>
          </a:r>
          <a:r>
            <a:rPr lang="uk-UA"/>
            <a:t> = 8 ÷ 9), зима триваліше і суворіше, тепла і вологи менше (Σt</a:t>
          </a:r>
          <a:r>
            <a:rPr lang="uk-UA" baseline="-25000"/>
            <a:t>10</a:t>
          </a:r>
          <a:r>
            <a:rPr lang="uk-UA"/>
            <a:t> = 2000 ÷ 2200°С, r = 400 ÷ 500 мм). </a:t>
          </a:r>
          <a:endParaRPr lang="ru-RU"/>
        </a:p>
      </dgm:t>
    </dgm:pt>
    <dgm:pt modelId="{D7A8084B-8FAD-47DE-86A3-91AEB65276ED}" type="parTrans" cxnId="{51BC65EA-252B-4D77-B734-DD55D0E0462B}">
      <dgm:prSet/>
      <dgm:spPr/>
      <dgm:t>
        <a:bodyPr/>
        <a:lstStyle/>
        <a:p>
          <a:endParaRPr lang="ru-RU"/>
        </a:p>
      </dgm:t>
    </dgm:pt>
    <dgm:pt modelId="{655894BE-F4F8-4735-99A1-7E3AFAD4D52D}" type="sibTrans" cxnId="{51BC65EA-252B-4D77-B734-DD55D0E0462B}">
      <dgm:prSet/>
      <dgm:spPr/>
      <dgm:t>
        <a:bodyPr/>
        <a:lstStyle/>
        <a:p>
          <a:endParaRPr lang="ru-RU"/>
        </a:p>
      </dgm:t>
    </dgm:pt>
    <dgm:pt modelId="{46E60C26-1288-495A-9070-51C1D4289151}" type="pres">
      <dgm:prSet presAssocID="{16D0E9E3-95F9-4C26-BDA6-1D80CC0A1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B7F6F3D-C63B-42D9-B982-3C7B20BD4B06}" type="pres">
      <dgm:prSet presAssocID="{FA6F056E-5C70-4F07-A048-E49CF0A08D07}" presName="circle1" presStyleLbl="node1" presStyleIdx="0" presStyleCnt="3"/>
      <dgm:spPr/>
    </dgm:pt>
    <dgm:pt modelId="{486AEF10-2943-4711-9388-1911C8669166}" type="pres">
      <dgm:prSet presAssocID="{FA6F056E-5C70-4F07-A048-E49CF0A08D07}" presName="space" presStyleCnt="0"/>
      <dgm:spPr/>
    </dgm:pt>
    <dgm:pt modelId="{F50C0877-869B-4562-A46F-813471971DFB}" type="pres">
      <dgm:prSet presAssocID="{FA6F056E-5C70-4F07-A048-E49CF0A08D07}" presName="rect1" presStyleLbl="alignAcc1" presStyleIdx="0" presStyleCnt="3"/>
      <dgm:spPr/>
    </dgm:pt>
    <dgm:pt modelId="{00A4A25F-5120-41C5-9C21-D54E812A3753}" type="pres">
      <dgm:prSet presAssocID="{8D4DC4BA-4F0E-428B-849C-A35191823DB4}" presName="vertSpace2" presStyleLbl="node1" presStyleIdx="0" presStyleCnt="3"/>
      <dgm:spPr/>
    </dgm:pt>
    <dgm:pt modelId="{721A5EC1-7F02-4706-BC2F-B06E94F9B772}" type="pres">
      <dgm:prSet presAssocID="{8D4DC4BA-4F0E-428B-849C-A35191823DB4}" presName="circle2" presStyleLbl="node1" presStyleIdx="1" presStyleCnt="3"/>
      <dgm:spPr/>
    </dgm:pt>
    <dgm:pt modelId="{9E3BDB24-3B53-4DD2-A2F1-A5F4C7DD1351}" type="pres">
      <dgm:prSet presAssocID="{8D4DC4BA-4F0E-428B-849C-A35191823DB4}" presName="rect2" presStyleLbl="alignAcc1" presStyleIdx="1" presStyleCnt="3"/>
      <dgm:spPr/>
    </dgm:pt>
    <dgm:pt modelId="{C43A4094-30BB-45E8-8615-69A96001A0E7}" type="pres">
      <dgm:prSet presAssocID="{F95C940A-6834-4232-829E-33E910FD4C77}" presName="vertSpace3" presStyleLbl="node1" presStyleIdx="1" presStyleCnt="3"/>
      <dgm:spPr/>
    </dgm:pt>
    <dgm:pt modelId="{21888563-09D4-4FB3-9653-1DB327415709}" type="pres">
      <dgm:prSet presAssocID="{F95C940A-6834-4232-829E-33E910FD4C77}" presName="circle3" presStyleLbl="node1" presStyleIdx="2" presStyleCnt="3"/>
      <dgm:spPr/>
    </dgm:pt>
    <dgm:pt modelId="{54A4859A-6547-4AF2-AC44-6B0BBADB1651}" type="pres">
      <dgm:prSet presAssocID="{F95C940A-6834-4232-829E-33E910FD4C77}" presName="rect3" presStyleLbl="alignAcc1" presStyleIdx="2" presStyleCnt="3"/>
      <dgm:spPr/>
    </dgm:pt>
    <dgm:pt modelId="{207F7EDE-7ED8-42A6-A404-E259CF7F142D}" type="pres">
      <dgm:prSet presAssocID="{FA6F056E-5C70-4F07-A048-E49CF0A08D07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D40B0E1D-F8CD-44BA-893E-37AE419481CB}" type="pres">
      <dgm:prSet presAssocID="{8D4DC4BA-4F0E-428B-849C-A35191823DB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E12B63FF-BFEE-417E-9F0F-DC67599A9229}" type="pres">
      <dgm:prSet presAssocID="{F95C940A-6834-4232-829E-33E910FD4C7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10C941B-A5C0-442C-AA97-ECC753B2911D}" type="presOf" srcId="{8D4DC4BA-4F0E-428B-849C-A35191823DB4}" destId="{D40B0E1D-F8CD-44BA-893E-37AE419481CB}" srcOrd="1" destOrd="0" presId="urn:microsoft.com/office/officeart/2005/8/layout/target3"/>
    <dgm:cxn modelId="{2F761526-18BD-4011-BB43-AD7BDA22544C}" srcId="{16D0E9E3-95F9-4C26-BDA6-1D80CC0A1964}" destId="{FA6F056E-5C70-4F07-A048-E49CF0A08D07}" srcOrd="0" destOrd="0" parTransId="{526C86B0-A9C6-4EB5-B4B4-14BB6688180C}" sibTransId="{1340FDBD-9FE8-4559-A9DD-B3C5A0232558}"/>
    <dgm:cxn modelId="{1871076D-58F6-4B0F-B805-BDD92C7C6640}" type="presOf" srcId="{FA6F056E-5C70-4F07-A048-E49CF0A08D07}" destId="{F50C0877-869B-4562-A46F-813471971DFB}" srcOrd="0" destOrd="0" presId="urn:microsoft.com/office/officeart/2005/8/layout/target3"/>
    <dgm:cxn modelId="{973A5A81-8AC1-47AF-B277-97430208ACC0}" type="presOf" srcId="{16D0E9E3-95F9-4C26-BDA6-1D80CC0A1964}" destId="{46E60C26-1288-495A-9070-51C1D4289151}" srcOrd="0" destOrd="0" presId="urn:microsoft.com/office/officeart/2005/8/layout/target3"/>
    <dgm:cxn modelId="{1F822CA1-5AEC-4CAC-90B5-2829CA1028E7}" type="presOf" srcId="{8D4DC4BA-4F0E-428B-849C-A35191823DB4}" destId="{9E3BDB24-3B53-4DD2-A2F1-A5F4C7DD1351}" srcOrd="0" destOrd="0" presId="urn:microsoft.com/office/officeart/2005/8/layout/target3"/>
    <dgm:cxn modelId="{1ADD45A4-8312-4230-AAE9-611CD2658A13}" type="presOf" srcId="{F95C940A-6834-4232-829E-33E910FD4C77}" destId="{E12B63FF-BFEE-417E-9F0F-DC67599A9229}" srcOrd="1" destOrd="0" presId="urn:microsoft.com/office/officeart/2005/8/layout/target3"/>
    <dgm:cxn modelId="{C02970B0-D30A-42D2-AE10-A12E6A420C81}" type="presOf" srcId="{FA6F056E-5C70-4F07-A048-E49CF0A08D07}" destId="{207F7EDE-7ED8-42A6-A404-E259CF7F142D}" srcOrd="1" destOrd="0" presId="urn:microsoft.com/office/officeart/2005/8/layout/target3"/>
    <dgm:cxn modelId="{43E3A8B4-9D51-4227-A377-3ECA8C8BDF0D}" srcId="{16D0E9E3-95F9-4C26-BDA6-1D80CC0A1964}" destId="{8D4DC4BA-4F0E-428B-849C-A35191823DB4}" srcOrd="1" destOrd="0" parTransId="{1ECE28BB-9EE3-4C95-9021-9696AB44FBAC}" sibTransId="{9E9F5D09-6292-4158-B88D-E7510F687FB4}"/>
    <dgm:cxn modelId="{6C0E29C2-1392-4A8D-838C-1C33E19120B4}" type="presOf" srcId="{F95C940A-6834-4232-829E-33E910FD4C77}" destId="{54A4859A-6547-4AF2-AC44-6B0BBADB1651}" srcOrd="0" destOrd="0" presId="urn:microsoft.com/office/officeart/2005/8/layout/target3"/>
    <dgm:cxn modelId="{51BC65EA-252B-4D77-B734-DD55D0E0462B}" srcId="{16D0E9E3-95F9-4C26-BDA6-1D80CC0A1964}" destId="{F95C940A-6834-4232-829E-33E910FD4C77}" srcOrd="2" destOrd="0" parTransId="{D7A8084B-8FAD-47DE-86A3-91AEB65276ED}" sibTransId="{655894BE-F4F8-4735-99A1-7E3AFAD4D52D}"/>
    <dgm:cxn modelId="{5020310C-4F57-4042-A8F8-F24346DA3778}" type="presParOf" srcId="{46E60C26-1288-495A-9070-51C1D4289151}" destId="{0B7F6F3D-C63B-42D9-B982-3C7B20BD4B06}" srcOrd="0" destOrd="0" presId="urn:microsoft.com/office/officeart/2005/8/layout/target3"/>
    <dgm:cxn modelId="{42545E17-C03B-43EE-9FE1-8796BC1F104C}" type="presParOf" srcId="{46E60C26-1288-495A-9070-51C1D4289151}" destId="{486AEF10-2943-4711-9388-1911C8669166}" srcOrd="1" destOrd="0" presId="urn:microsoft.com/office/officeart/2005/8/layout/target3"/>
    <dgm:cxn modelId="{427378BA-3A98-430F-8C05-1304F41A8DB3}" type="presParOf" srcId="{46E60C26-1288-495A-9070-51C1D4289151}" destId="{F50C0877-869B-4562-A46F-813471971DFB}" srcOrd="2" destOrd="0" presId="urn:microsoft.com/office/officeart/2005/8/layout/target3"/>
    <dgm:cxn modelId="{0EE8CA87-78DD-4DC5-BA82-639CE51411A5}" type="presParOf" srcId="{46E60C26-1288-495A-9070-51C1D4289151}" destId="{00A4A25F-5120-41C5-9C21-D54E812A3753}" srcOrd="3" destOrd="0" presId="urn:microsoft.com/office/officeart/2005/8/layout/target3"/>
    <dgm:cxn modelId="{E660209D-562C-4424-B092-607481D3BE2D}" type="presParOf" srcId="{46E60C26-1288-495A-9070-51C1D4289151}" destId="{721A5EC1-7F02-4706-BC2F-B06E94F9B772}" srcOrd="4" destOrd="0" presId="urn:microsoft.com/office/officeart/2005/8/layout/target3"/>
    <dgm:cxn modelId="{562D9277-B0DF-4A5B-92DD-472B03B404EB}" type="presParOf" srcId="{46E60C26-1288-495A-9070-51C1D4289151}" destId="{9E3BDB24-3B53-4DD2-A2F1-A5F4C7DD1351}" srcOrd="5" destOrd="0" presId="urn:microsoft.com/office/officeart/2005/8/layout/target3"/>
    <dgm:cxn modelId="{63CA6AF1-4674-4E0D-BF29-87A392BBBB9A}" type="presParOf" srcId="{46E60C26-1288-495A-9070-51C1D4289151}" destId="{C43A4094-30BB-45E8-8615-69A96001A0E7}" srcOrd="6" destOrd="0" presId="urn:microsoft.com/office/officeart/2005/8/layout/target3"/>
    <dgm:cxn modelId="{A404A9DB-0316-46F1-B40F-1FCBC8E0BBD2}" type="presParOf" srcId="{46E60C26-1288-495A-9070-51C1D4289151}" destId="{21888563-09D4-4FB3-9653-1DB327415709}" srcOrd="7" destOrd="0" presId="urn:microsoft.com/office/officeart/2005/8/layout/target3"/>
    <dgm:cxn modelId="{69C2DC35-FA6A-4B13-A766-98769DCB5385}" type="presParOf" srcId="{46E60C26-1288-495A-9070-51C1D4289151}" destId="{54A4859A-6547-4AF2-AC44-6B0BBADB1651}" srcOrd="8" destOrd="0" presId="urn:microsoft.com/office/officeart/2005/8/layout/target3"/>
    <dgm:cxn modelId="{A3EA899B-CA77-4068-8A00-BF7FCB688514}" type="presParOf" srcId="{46E60C26-1288-495A-9070-51C1D4289151}" destId="{207F7EDE-7ED8-42A6-A404-E259CF7F142D}" srcOrd="9" destOrd="0" presId="urn:microsoft.com/office/officeart/2005/8/layout/target3"/>
    <dgm:cxn modelId="{EC118911-F4A9-4D7B-BE70-E4859E49329E}" type="presParOf" srcId="{46E60C26-1288-495A-9070-51C1D4289151}" destId="{D40B0E1D-F8CD-44BA-893E-37AE419481CB}" srcOrd="10" destOrd="0" presId="urn:microsoft.com/office/officeart/2005/8/layout/target3"/>
    <dgm:cxn modelId="{AD0C25F6-9DD2-430C-962D-73C28C6973B0}" type="presParOf" srcId="{46E60C26-1288-495A-9070-51C1D4289151}" destId="{E12B63FF-BFEE-417E-9F0F-DC67599A922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931516-1DCC-421C-9430-68861ACE889D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273F43FC-387D-4A1A-82AC-2C8189349716}">
      <dgm:prSet/>
      <dgm:spPr/>
      <dgm:t>
        <a:bodyPr/>
        <a:lstStyle/>
        <a:p>
          <a:pPr rtl="0"/>
          <a:r>
            <a:rPr lang="uk-UA"/>
            <a:t>Переважання фітофагів (найчисленніша група серед ссавців - гризуни, в минулому були типові також копитні).</a:t>
          </a:r>
          <a:endParaRPr lang="ru-RU"/>
        </a:p>
      </dgm:t>
    </dgm:pt>
    <dgm:pt modelId="{B048058D-3616-4719-8B30-109F54653AE4}" type="parTrans" cxnId="{94653D64-2F0F-4330-85E4-E49551A025B4}">
      <dgm:prSet/>
      <dgm:spPr/>
      <dgm:t>
        <a:bodyPr/>
        <a:lstStyle/>
        <a:p>
          <a:endParaRPr lang="ru-RU"/>
        </a:p>
      </dgm:t>
    </dgm:pt>
    <dgm:pt modelId="{6091E74F-1C8A-4AB1-A576-7F58605AE389}" type="sibTrans" cxnId="{94653D64-2F0F-4330-85E4-E49551A025B4}">
      <dgm:prSet/>
      <dgm:spPr/>
      <dgm:t>
        <a:bodyPr/>
        <a:lstStyle/>
        <a:p>
          <a:endParaRPr lang="ru-RU"/>
        </a:p>
      </dgm:t>
    </dgm:pt>
    <dgm:pt modelId="{3BCBCC40-7402-4524-9D43-65036613FA2B}">
      <dgm:prSet/>
      <dgm:spPr/>
      <dgm:t>
        <a:bodyPr/>
        <a:lstStyle/>
        <a:p>
          <a:pPr rtl="0"/>
          <a:r>
            <a:rPr lang="uk-UA"/>
            <a:t>Багато тварин живуть у норах. Чисельність і маса безхребетних набагато менше, ніж у лісах та лісостепу.</a:t>
          </a:r>
          <a:endParaRPr lang="ru-RU"/>
        </a:p>
      </dgm:t>
    </dgm:pt>
    <dgm:pt modelId="{1A6EF3F2-5AB9-4CC6-B2C7-1FB5F26E20EF}" type="parTrans" cxnId="{1FCD00EB-9438-40CD-95E4-A94308DF7577}">
      <dgm:prSet/>
      <dgm:spPr/>
      <dgm:t>
        <a:bodyPr/>
        <a:lstStyle/>
        <a:p>
          <a:endParaRPr lang="ru-RU"/>
        </a:p>
      </dgm:t>
    </dgm:pt>
    <dgm:pt modelId="{D5EC0D1B-A3FF-4986-97A0-E990AB35684A}" type="sibTrans" cxnId="{1FCD00EB-9438-40CD-95E4-A94308DF7577}">
      <dgm:prSet/>
      <dgm:spPr/>
      <dgm:t>
        <a:bodyPr/>
        <a:lstStyle/>
        <a:p>
          <a:endParaRPr lang="ru-RU"/>
        </a:p>
      </dgm:t>
    </dgm:pt>
    <dgm:pt modelId="{7C04477F-E6BB-4633-BE15-8D2463981A0B}" type="pres">
      <dgm:prSet presAssocID="{4B931516-1DCC-421C-9430-68861ACE889D}" presName="linear" presStyleCnt="0">
        <dgm:presLayoutVars>
          <dgm:animLvl val="lvl"/>
          <dgm:resizeHandles val="exact"/>
        </dgm:presLayoutVars>
      </dgm:prSet>
      <dgm:spPr/>
    </dgm:pt>
    <dgm:pt modelId="{77DFABD5-F80B-4498-9EEB-EFA48053E154}" type="pres">
      <dgm:prSet presAssocID="{273F43FC-387D-4A1A-82AC-2C81893497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4B3FA8-95D2-479F-8F20-87801F299CBA}" type="pres">
      <dgm:prSet presAssocID="{6091E74F-1C8A-4AB1-A576-7F58605AE389}" presName="spacer" presStyleCnt="0"/>
      <dgm:spPr/>
    </dgm:pt>
    <dgm:pt modelId="{EC70CB7E-4FDD-4EB2-9B54-022AC4FBED24}" type="pres">
      <dgm:prSet presAssocID="{3BCBCC40-7402-4524-9D43-65036613FA2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4653D64-2F0F-4330-85E4-E49551A025B4}" srcId="{4B931516-1DCC-421C-9430-68861ACE889D}" destId="{273F43FC-387D-4A1A-82AC-2C8189349716}" srcOrd="0" destOrd="0" parTransId="{B048058D-3616-4719-8B30-109F54653AE4}" sibTransId="{6091E74F-1C8A-4AB1-A576-7F58605AE389}"/>
    <dgm:cxn modelId="{03B42E46-B2C5-4F73-AA57-4E91074043F1}" type="presOf" srcId="{273F43FC-387D-4A1A-82AC-2C8189349716}" destId="{77DFABD5-F80B-4498-9EEB-EFA48053E154}" srcOrd="0" destOrd="0" presId="urn:microsoft.com/office/officeart/2005/8/layout/vList2"/>
    <dgm:cxn modelId="{2D34FBAC-BDB7-4B72-9173-228BD1EEC4EB}" type="presOf" srcId="{4B931516-1DCC-421C-9430-68861ACE889D}" destId="{7C04477F-E6BB-4633-BE15-8D2463981A0B}" srcOrd="0" destOrd="0" presId="urn:microsoft.com/office/officeart/2005/8/layout/vList2"/>
    <dgm:cxn modelId="{92C242C1-D603-4017-9E6F-67497AB3F192}" type="presOf" srcId="{3BCBCC40-7402-4524-9D43-65036613FA2B}" destId="{EC70CB7E-4FDD-4EB2-9B54-022AC4FBED24}" srcOrd="0" destOrd="0" presId="urn:microsoft.com/office/officeart/2005/8/layout/vList2"/>
    <dgm:cxn modelId="{1FCD00EB-9438-40CD-95E4-A94308DF7577}" srcId="{4B931516-1DCC-421C-9430-68861ACE889D}" destId="{3BCBCC40-7402-4524-9D43-65036613FA2B}" srcOrd="1" destOrd="0" parTransId="{1A6EF3F2-5AB9-4CC6-B2C7-1FB5F26E20EF}" sibTransId="{D5EC0D1B-A3FF-4986-97A0-E990AB35684A}"/>
    <dgm:cxn modelId="{98B36B03-375F-427B-88D1-88DCBD2EF6FD}" type="presParOf" srcId="{7C04477F-E6BB-4633-BE15-8D2463981A0B}" destId="{77DFABD5-F80B-4498-9EEB-EFA48053E154}" srcOrd="0" destOrd="0" presId="urn:microsoft.com/office/officeart/2005/8/layout/vList2"/>
    <dgm:cxn modelId="{EBEF11CE-2EC9-4443-87C1-5F445C5F095A}" type="presParOf" srcId="{7C04477F-E6BB-4633-BE15-8D2463981A0B}" destId="{3E4B3FA8-95D2-479F-8F20-87801F299CBA}" srcOrd="1" destOrd="0" presId="urn:microsoft.com/office/officeart/2005/8/layout/vList2"/>
    <dgm:cxn modelId="{7B7C0877-C49A-4892-9D2E-6CDF1C6E7167}" type="presParOf" srcId="{7C04477F-E6BB-4633-BE15-8D2463981A0B}" destId="{EC70CB7E-4FDD-4EB2-9B54-022AC4FBED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657E7-2608-4731-9A2C-CBFBCC42E39A}">
      <dsp:nvSpPr>
        <dsp:cNvPr id="0" name=""/>
        <dsp:cNvSpPr/>
      </dsp:nvSpPr>
      <dsp:spPr>
        <a:xfrm>
          <a:off x="0" y="168063"/>
          <a:ext cx="6552728" cy="9149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Сприятливі умови для копитних (олень, козуля, кабан). </a:t>
          </a:r>
          <a:endParaRPr lang="ru-RU" sz="2300" kern="1200"/>
        </a:p>
      </dsp:txBody>
      <dsp:txXfrm>
        <a:off x="44664" y="212727"/>
        <a:ext cx="6463400" cy="825612"/>
      </dsp:txXfrm>
    </dsp:sp>
    <dsp:sp modelId="{3EA38DA4-669B-41D9-B32C-22F03E7FB715}">
      <dsp:nvSpPr>
        <dsp:cNvPr id="0" name=""/>
        <dsp:cNvSpPr/>
      </dsp:nvSpPr>
      <dsp:spPr>
        <a:xfrm>
          <a:off x="0" y="1149244"/>
          <a:ext cx="6552728" cy="9149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/>
            <a:t>Грунт і підстилка насичені безхребетними. До 90% всієї зоомаси припадає на дощових черв'яків. </a:t>
          </a:r>
          <a:endParaRPr lang="ru-RU" sz="2300" kern="1200"/>
        </a:p>
      </dsp:txBody>
      <dsp:txXfrm>
        <a:off x="44664" y="1193908"/>
        <a:ext cx="6463400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F6F3D-C63B-42D9-B982-3C7B20BD4B06}">
      <dsp:nvSpPr>
        <dsp:cNvPr id="0" name=""/>
        <dsp:cNvSpPr/>
      </dsp:nvSpPr>
      <dsp:spPr>
        <a:xfrm>
          <a:off x="0" y="0"/>
          <a:ext cx="4320480" cy="4320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0C0877-869B-4562-A46F-813471971DFB}">
      <dsp:nvSpPr>
        <dsp:cNvPr id="0" name=""/>
        <dsp:cNvSpPr/>
      </dsp:nvSpPr>
      <dsp:spPr>
        <a:xfrm>
          <a:off x="2160240" y="0"/>
          <a:ext cx="5976664" cy="432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Вологозабезпеченість К</a:t>
          </a:r>
          <a:r>
            <a:rPr lang="uk-UA" sz="2000" kern="1200" baseline="-25000"/>
            <a:t>зв</a:t>
          </a:r>
          <a:r>
            <a:rPr lang="uk-UA" sz="2000" kern="1200"/>
            <a:t> = 0,6 ÷ 1,0.</a:t>
          </a:r>
          <a:endParaRPr lang="ru-RU" sz="2000" kern="1200"/>
        </a:p>
      </dsp:txBody>
      <dsp:txXfrm>
        <a:off x="2160240" y="0"/>
        <a:ext cx="5976664" cy="1296146"/>
      </dsp:txXfrm>
    </dsp:sp>
    <dsp:sp modelId="{721A5EC1-7F02-4706-BC2F-B06E94F9B772}">
      <dsp:nvSpPr>
        <dsp:cNvPr id="0" name=""/>
        <dsp:cNvSpPr/>
      </dsp:nvSpPr>
      <dsp:spPr>
        <a:xfrm>
          <a:off x="756085" y="1296146"/>
          <a:ext cx="2808309" cy="28083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3BDB24-3B53-4DD2-A2F1-A5F4C7DD1351}">
      <dsp:nvSpPr>
        <dsp:cNvPr id="0" name=""/>
        <dsp:cNvSpPr/>
      </dsp:nvSpPr>
      <dsp:spPr>
        <a:xfrm>
          <a:off x="2160240" y="1296146"/>
          <a:ext cx="5976664" cy="28083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Східноєвропейські лісостепові ландшафти типово континентальні, відносно більш теплі і вологі (К</a:t>
          </a:r>
          <a:r>
            <a:rPr lang="uk-UA" sz="2000" kern="1200" baseline="-25000"/>
            <a:t>к</a:t>
          </a:r>
          <a:r>
            <a:rPr lang="uk-UA" sz="2000" kern="1200"/>
            <a:t> = 8, Σt</a:t>
          </a:r>
          <a:r>
            <a:rPr lang="uk-UA" sz="2000" kern="1200" baseline="-25000"/>
            <a:t>10</a:t>
          </a:r>
          <a:r>
            <a:rPr lang="uk-UA" sz="2000" kern="1200"/>
            <a:t> = 2200 ÷ 2500°С, r - близько 600 мм).</a:t>
          </a:r>
          <a:endParaRPr lang="ru-RU" sz="2000" kern="1200"/>
        </a:p>
      </dsp:txBody>
      <dsp:txXfrm>
        <a:off x="2160240" y="1296146"/>
        <a:ext cx="5976664" cy="1296142"/>
      </dsp:txXfrm>
    </dsp:sp>
    <dsp:sp modelId="{21888563-09D4-4FB3-9653-1DB327415709}">
      <dsp:nvSpPr>
        <dsp:cNvPr id="0" name=""/>
        <dsp:cNvSpPr/>
      </dsp:nvSpPr>
      <dsp:spPr>
        <a:xfrm>
          <a:off x="1512168" y="2592289"/>
          <a:ext cx="1296142" cy="12961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4859A-6547-4AF2-AC44-6B0BBADB1651}">
      <dsp:nvSpPr>
        <dsp:cNvPr id="0" name=""/>
        <dsp:cNvSpPr/>
      </dsp:nvSpPr>
      <dsp:spPr>
        <a:xfrm>
          <a:off x="2160240" y="2592289"/>
          <a:ext cx="5976664" cy="12961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У західносибірської лісостепу клімат наближається до різко континентального (К</a:t>
          </a:r>
          <a:r>
            <a:rPr lang="uk-UA" sz="2000" kern="1200" baseline="-25000"/>
            <a:t>к</a:t>
          </a:r>
          <a:r>
            <a:rPr lang="uk-UA" sz="2000" kern="1200"/>
            <a:t> = 8 ÷ 9), зима триваліше і суворіше, тепла і вологи менше (Σt</a:t>
          </a:r>
          <a:r>
            <a:rPr lang="uk-UA" sz="2000" kern="1200" baseline="-25000"/>
            <a:t>10</a:t>
          </a:r>
          <a:r>
            <a:rPr lang="uk-UA" sz="2000" kern="1200"/>
            <a:t> = 2000 ÷ 2200°С, r = 400 ÷ 500 мм). </a:t>
          </a:r>
          <a:endParaRPr lang="ru-RU" sz="2000" kern="1200"/>
        </a:p>
      </dsp:txBody>
      <dsp:txXfrm>
        <a:off x="2160240" y="2592289"/>
        <a:ext cx="5976664" cy="12961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FABD5-F80B-4498-9EEB-EFA48053E154}">
      <dsp:nvSpPr>
        <dsp:cNvPr id="0" name=""/>
        <dsp:cNvSpPr/>
      </dsp:nvSpPr>
      <dsp:spPr>
        <a:xfrm>
          <a:off x="0" y="46877"/>
          <a:ext cx="7499176" cy="175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/>
            <a:t>Переважання фітофагів (найчисленніша група серед ссавців - гризуни, в минулому були типові також копитні).</a:t>
          </a:r>
          <a:endParaRPr lang="ru-RU" sz="3200" kern="1200"/>
        </a:p>
      </dsp:txBody>
      <dsp:txXfrm>
        <a:off x="85900" y="132777"/>
        <a:ext cx="7327376" cy="1587880"/>
      </dsp:txXfrm>
    </dsp:sp>
    <dsp:sp modelId="{EC70CB7E-4FDD-4EB2-9B54-022AC4FBED24}">
      <dsp:nvSpPr>
        <dsp:cNvPr id="0" name=""/>
        <dsp:cNvSpPr/>
      </dsp:nvSpPr>
      <dsp:spPr>
        <a:xfrm>
          <a:off x="0" y="1898717"/>
          <a:ext cx="7499176" cy="17596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/>
            <a:t>Багато тварин живуть у норах. Чисельність і маса безхребетних набагато менше, ніж у лісах та лісостепу.</a:t>
          </a:r>
          <a:endParaRPr lang="ru-RU" sz="3200" kern="1200"/>
        </a:p>
      </dsp:txBody>
      <dsp:txXfrm>
        <a:off x="85900" y="1984617"/>
        <a:ext cx="7327376" cy="158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D3C1D-B7BF-440B-AB42-6453E9AADFF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AE824-C877-412B-BD81-91170C060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0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0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5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28F7-BA83-405D-8CA9-5134F532FD0B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46B5-267A-4451-9EF1-C4285FA59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10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615D41-8A0B-4AAC-A37A-8D46ED80777E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19B1D7-F622-47B1-BB94-9AEBAE7B8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0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FAFF8-3E47-49F6-A11A-9CB7384A4DCF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5833-AD1C-4FF0-8671-BDB3C2E2D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33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F71A8-AE11-4C12-975C-D348630952D6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DC7D7-429A-4348-96A5-810E379C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F73AC-4037-4CEB-8648-5F35B707A5F2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A0B5F-822F-43D5-AA61-45A379682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2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59BEB2-BD25-4673-B798-EA278FB71836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E8D1BD-B5C8-4A38-849B-EAB956F6E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31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35CB-3242-48EA-80F4-7439F4907CFB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1385-35FF-4C10-9E21-C3EB3C239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4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8BEF263-A9B5-4438-97A7-269FBBAD5F0D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3293F8-0172-4E06-8630-227523526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83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21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61CE81-C45C-497F-8FC9-FBA967D14F88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BD0B4B-3265-4CB8-A826-961383B9BB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67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A3DC-DCD0-4FEA-BB60-C1C6AF0B481B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A937-2C06-405C-BB73-2155D793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80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8AA39-A272-4954-9DD0-8428AD51D877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1B5A-0D78-44DA-BAEE-DAE3EC4B5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8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9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9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3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6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7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7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43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8FE8-4AF7-4C97-97FE-85191C0227ED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69B9-8C77-403E-ADCD-D83961CFE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53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D7BA0-5FD5-40C8-81B8-3CA8873FE804}" type="datetimeFigureOut">
              <a:rPr lang="ru-RU"/>
              <a:pPr>
                <a:defRPr/>
              </a:pPr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F2302-1795-4075-B6CE-310D3D397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9833"/>
            <a:ext cx="8568952" cy="2587079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800" dirty="0" err="1">
                <a:solidFill>
                  <a:schemeClr val="bg2">
                    <a:lumMod val="75000"/>
                  </a:schemeClr>
                </a:solidFill>
              </a:rPr>
              <a:t>Суббореальні</a:t>
            </a:r>
            <a:r>
              <a:rPr lang="uk-UA" sz="4800" dirty="0">
                <a:solidFill>
                  <a:schemeClr val="bg2">
                    <a:lumMod val="75000"/>
                  </a:schemeClr>
                </a:solidFill>
              </a:rPr>
              <a:t> ландшафти (типові та перехідні до субтропічних)</a:t>
            </a:r>
            <a:endParaRPr lang="ru-RU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7388" y="1827340"/>
            <a:ext cx="3850012" cy="5901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71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Рослинний світ</a:t>
            </a:r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251520" y="1196752"/>
            <a:ext cx="8208912" cy="5328592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Фітомаса східноєвропейських і західносибірських лугових степів - близько 15 - 20 т/га, щорічна продукція - 15 - 26 т/га, на її створення споживається до 1000 кг/</a:t>
            </a:r>
            <a:r>
              <a:rPr lang="uk-UA" sz="2000" b="1" dirty="0" err="1">
                <a:solidFill>
                  <a:schemeClr val="bg1"/>
                </a:solidFill>
              </a:rPr>
              <a:t>гa</a:t>
            </a:r>
            <a:r>
              <a:rPr lang="uk-UA" sz="2000" b="1" dirty="0">
                <a:solidFill>
                  <a:schemeClr val="bg1"/>
                </a:solidFill>
              </a:rPr>
              <a:t> зольних елементів. Інтенсивність біологічного кругообігу тут вище, ніж в широколистяних лісах, і максимальна для </a:t>
            </a:r>
            <a:r>
              <a:rPr lang="uk-UA" sz="2000" b="1" dirty="0" err="1">
                <a:solidFill>
                  <a:schemeClr val="bg1"/>
                </a:solidFill>
              </a:rPr>
              <a:t>суббореального</a:t>
            </a:r>
            <a:r>
              <a:rPr lang="uk-UA" sz="2000" b="1" dirty="0">
                <a:solidFill>
                  <a:schemeClr val="bg1"/>
                </a:solidFill>
              </a:rPr>
              <a:t> пояса.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6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313"/>
            <a:ext cx="5286375" cy="3143250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Природна рослинність представлена лісовими і степовими видами. Лісистість території становить лише 12 %. Ліси збереглися в долинах річок та межиріччях. Лісові масиви утворюють переважно дуб і граб. У широких балках поширені байракові ліси, в яких ростуть дуб, граб, клен, липа, ліщина, бруслина та ін.</a:t>
            </a:r>
          </a:p>
        </p:txBody>
      </p:sp>
      <p:pic>
        <p:nvPicPr>
          <p:cNvPr id="27650" name="Picture 2" descr="http://about-ukraine.com/userfiles/image/%D1%81%D0%B8%D0%BC%D0%B2%D0%BE%D0%BB%D0%B8/%D0%BB%D1%96%D1%89%D0%B8%D0%BD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357188"/>
            <a:ext cx="33321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os1.i.ua/3/1/5701424_12f6d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643313"/>
            <a:ext cx="435768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://upload.wikimedia.org/wikipedia/commons/8/86/Do%C4%9Fu_g%C3%BCrgeni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71475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Прямоугольник 6"/>
          <p:cNvSpPr>
            <a:spLocks noChangeArrowheads="1"/>
          </p:cNvSpPr>
          <p:nvPr/>
        </p:nvSpPr>
        <p:spPr bwMode="auto">
          <a:xfrm>
            <a:off x="7643813" y="2786063"/>
            <a:ext cx="96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Ліщина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285750" y="6215063"/>
            <a:ext cx="684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Граб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4429125" y="6215063"/>
            <a:ext cx="1209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Бруслина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8" descr="http://homelove.ucoz.ru/_ph/8/2/649637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071688"/>
            <a:ext cx="3071813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http://os1.i.ua/3/1/10779765_6018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513" y="2000250"/>
            <a:ext cx="29638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429625" cy="2143125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Степове природне різнотрав’я  збереглося на схилах балок і берегах річок. Доволі великі площі в лісостепу зайняті луками. Суходільні луки знаходяться на вододілах річок і їх схилах. Там ростуть горицвіт, анемона, конюшина, тонконіг, стоколос, ковила, вероніка колосовидна, гадючник, звіробій. Це переважно багаторічні рослини, із коренів і стебел яких утворюється дернина. 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28676" name="Picture 2" descr="http://fitoapteka.org/images/foto/429/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489450"/>
            <a:ext cx="3071813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214313" y="6286500"/>
            <a:ext cx="1090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Горицвіт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pic>
        <p:nvPicPr>
          <p:cNvPr id="28678" name="Picture 4" descr="http://glmg.org.ua/media/products/small/1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429125"/>
            <a:ext cx="3032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Прямоугольник 6"/>
          <p:cNvSpPr>
            <a:spLocks noChangeArrowheads="1"/>
          </p:cNvSpPr>
          <p:nvPr/>
        </p:nvSpPr>
        <p:spPr bwMode="auto">
          <a:xfrm>
            <a:off x="5786438" y="6286500"/>
            <a:ext cx="1138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Анемона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8680" name="Прямоугольник 9"/>
          <p:cNvSpPr>
            <a:spLocks noChangeArrowheads="1"/>
          </p:cNvSpPr>
          <p:nvPr/>
        </p:nvSpPr>
        <p:spPr bwMode="auto">
          <a:xfrm>
            <a:off x="5715000" y="4000500"/>
            <a:ext cx="96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Ковила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>
            <a:off x="142875" y="4000500"/>
            <a:ext cx="258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Вероніка колосовидна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pic>
        <p:nvPicPr>
          <p:cNvPr id="28682" name="Picture 12" descr="http://naturalmed.info/wp-content/uploads/2013/06/article-10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2428875"/>
            <a:ext cx="2381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Прямоугольник 13"/>
          <p:cNvSpPr>
            <a:spLocks noChangeArrowheads="1"/>
          </p:cNvSpPr>
          <p:nvPr/>
        </p:nvSpPr>
        <p:spPr bwMode="auto">
          <a:xfrm>
            <a:off x="3929063" y="600075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Звіробій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501062" cy="1785937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Низовинні луки лежать у зниженнях, де близько до поверхні залягають ґрунтові води. Вони мають багатий трав’яний покрив. На заплавних луках ростуть осока, рогіз, стрілолист, калюжниця, цикута. Водойми прикрашають глечики жовті, латаття біле, папороть водяна.		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29698" name="Picture 2" descr="http://cdn.bolshoyvopros.ru/files/users/images/88/1a/881ad6a248fac70972b4cbe31e8063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2214563"/>
            <a:ext cx="27686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os1.i.ua/3/1/7150927_42547f4f.jpg"/>
          <p:cNvPicPr>
            <a:picLocks noChangeAspect="1" noChangeArrowheads="1"/>
          </p:cNvPicPr>
          <p:nvPr/>
        </p:nvPicPr>
        <p:blipFill>
          <a:blip r:embed="rId3"/>
          <a:srcRect l="3214" t="4747" r="3571" b="5063"/>
          <a:stretch>
            <a:fillRect/>
          </a:stretch>
        </p:blipFill>
        <p:spPr bwMode="auto">
          <a:xfrm>
            <a:off x="2643188" y="4357688"/>
            <a:ext cx="3143250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http://upload.wikimedia.org/wikipedia/commons/thumb/7/71/Carex.nigra.2.jpg/250px-Carex.nigra.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2214563"/>
            <a:ext cx="23812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6072188" y="6286500"/>
            <a:ext cx="93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Цикута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9702" name="Прямоугольник 7"/>
          <p:cNvSpPr>
            <a:spLocks noChangeArrowheads="1"/>
          </p:cNvSpPr>
          <p:nvPr/>
        </p:nvSpPr>
        <p:spPr bwMode="auto">
          <a:xfrm>
            <a:off x="3571875" y="6286500"/>
            <a:ext cx="1419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Калюжниця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9703" name="Прямоугольник 8"/>
          <p:cNvSpPr>
            <a:spLocks noChangeArrowheads="1"/>
          </p:cNvSpPr>
          <p:nvPr/>
        </p:nvSpPr>
        <p:spPr bwMode="auto">
          <a:xfrm>
            <a:off x="214313" y="6286500"/>
            <a:ext cx="84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Осока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pic>
        <p:nvPicPr>
          <p:cNvPr id="29704" name="Picture 8" descr="rogo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2000250"/>
            <a:ext cx="31496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Прямоугольник 10"/>
          <p:cNvSpPr>
            <a:spLocks noChangeArrowheads="1"/>
          </p:cNvSpPr>
          <p:nvPr/>
        </p:nvSpPr>
        <p:spPr bwMode="auto">
          <a:xfrm>
            <a:off x="3929063" y="3929063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Рогіз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42875"/>
            <a:ext cx="8572500" cy="1214438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У лісостепу водяться лісові і степові види тварин: дикий кабан, козуля, лисиця, куниця, заєць, білка, тхір, полівка, вуж. Багато птахів – дятли, сови, жайворонки, лелеки, куріпки, дрозди.	</a:t>
            </a:r>
            <a:endParaRPr lang="ru-RU" dirty="0"/>
          </a:p>
        </p:txBody>
      </p:sp>
      <p:pic>
        <p:nvPicPr>
          <p:cNvPr id="30722" name="Picture 2" descr="http://2.bp.blogspot.com/-OcFopQJD3GE/UQmdw4z76_I/AAAAAAAABn4/hfqXahG5R64/s1600/f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214813"/>
            <a:ext cx="3214687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3.bp.blogspot.com/-e3eiR6hhfB8/TwHWYlZiwzI/AAAAAAAAAXU/11tlgLweULQ/s1600/d0bfd180d0bed0bf-300x2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1357313"/>
            <a:ext cx="2786063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www.huntingukraine.com/images/stories/tvaryny/thiry/Mustela_putori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357313"/>
            <a:ext cx="31432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http://upload.wikimedia.org/wikipedia/commons/1/10/Feldmaus_Microtus_arval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75" y="4214813"/>
            <a:ext cx="28257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http://biomon.org/upl/leleka/leleka_galereja008.jpg"/>
          <p:cNvPicPr>
            <a:picLocks noChangeAspect="1" noChangeArrowheads="1"/>
          </p:cNvPicPr>
          <p:nvPr/>
        </p:nvPicPr>
        <p:blipFill>
          <a:blip r:embed="rId6"/>
          <a:srcRect b="4999"/>
          <a:stretch>
            <a:fillRect/>
          </a:stretch>
        </p:blipFill>
        <p:spPr bwMode="auto">
          <a:xfrm>
            <a:off x="3500438" y="1357313"/>
            <a:ext cx="2286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214313" y="6286500"/>
            <a:ext cx="96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Лисиця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357188" y="3500438"/>
            <a:ext cx="1436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Тхір чорний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30729" name="Прямоугольник 10"/>
          <p:cNvSpPr>
            <a:spLocks noChangeArrowheads="1"/>
          </p:cNvSpPr>
          <p:nvPr/>
        </p:nvSpPr>
        <p:spPr bwMode="auto">
          <a:xfrm>
            <a:off x="3643313" y="6215063"/>
            <a:ext cx="159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Білий лелека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30730" name="Прямоугольник 11"/>
          <p:cNvSpPr>
            <a:spLocks noChangeArrowheads="1"/>
          </p:cNvSpPr>
          <p:nvPr/>
        </p:nvSpPr>
        <p:spPr bwMode="auto">
          <a:xfrm>
            <a:off x="5857875" y="3571875"/>
            <a:ext cx="1468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Заєць русак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30731" name="Прямоугольник 12"/>
          <p:cNvSpPr>
            <a:spLocks noChangeArrowheads="1"/>
          </p:cNvSpPr>
          <p:nvPr/>
        </p:nvSpPr>
        <p:spPr bwMode="auto">
          <a:xfrm>
            <a:off x="5857875" y="62865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Полівка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3. СУББОРЕАЛЬНІ СЕМІАРИДНІ (СТЕПОВІ) ЛАНДШАФТИ</a:t>
            </a:r>
            <a:endParaRPr lang="ru-RU" sz="36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99592" y="1556792"/>
            <a:ext cx="7488832" cy="72008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Виділяють 4 типи</a:t>
            </a:r>
            <a:endParaRPr lang="ru-RU" sz="32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2529824"/>
            <a:ext cx="1907704" cy="20513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Типово континентальний східноєвропейський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39752" y="2560686"/>
            <a:ext cx="1907704" cy="20204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Різко континентальний казахстанський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6256" y="2529823"/>
            <a:ext cx="1907704" cy="205130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Мусонним вкрай континентальний </a:t>
            </a:r>
            <a:r>
              <a:rPr lang="uk-UA" dirty="0" err="1"/>
              <a:t>східноазійський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4272" y="2560686"/>
            <a:ext cx="1907704" cy="20204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Вкрай континентальний </a:t>
            </a:r>
            <a:r>
              <a:rPr lang="uk-UA" dirty="0" err="1"/>
              <a:t>центральноазійський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5085184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К</a:t>
            </a:r>
            <a:r>
              <a:rPr lang="uk-UA" b="1" baseline="-25000" dirty="0"/>
              <a:t>к</a:t>
            </a:r>
            <a:r>
              <a:rPr lang="uk-UA" b="1" dirty="0"/>
              <a:t> = 8;</a:t>
            </a:r>
          </a:p>
          <a:p>
            <a:pPr algn="ctr"/>
            <a:r>
              <a:rPr lang="uk-UA" b="1" dirty="0"/>
              <a:t> Σt</a:t>
            </a:r>
            <a:r>
              <a:rPr lang="uk-UA" b="1" baseline="-25000" dirty="0"/>
              <a:t>10</a:t>
            </a:r>
            <a:r>
              <a:rPr lang="uk-UA" b="1" dirty="0"/>
              <a:t> = 2800 ÷ 3600°С;</a:t>
            </a:r>
          </a:p>
          <a:p>
            <a:pPr algn="ctr"/>
            <a:r>
              <a:rPr lang="uk-UA" b="1" dirty="0"/>
              <a:t> r = 400 ÷ 500 мм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11760" y="5102304"/>
            <a:ext cx="1763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К</a:t>
            </a:r>
            <a:r>
              <a:rPr lang="uk-UA" b="1" baseline="-25000" dirty="0"/>
              <a:t>к</a:t>
            </a:r>
            <a:r>
              <a:rPr lang="uk-UA" b="1" dirty="0"/>
              <a:t> = 9;</a:t>
            </a:r>
          </a:p>
          <a:p>
            <a:pPr algn="ctr"/>
            <a:r>
              <a:rPr lang="uk-UA" b="1" dirty="0"/>
              <a:t>Σt</a:t>
            </a:r>
            <a:r>
              <a:rPr lang="uk-UA" b="1" baseline="-25000" dirty="0"/>
              <a:t>10</a:t>
            </a:r>
            <a:r>
              <a:rPr lang="uk-UA" b="1" dirty="0"/>
              <a:t> = 2000 ÷ 2700°С;</a:t>
            </a:r>
          </a:p>
          <a:p>
            <a:pPr algn="ctr"/>
            <a:r>
              <a:rPr lang="uk-UA" b="1" dirty="0"/>
              <a:t> r = 300 ÷ 400мм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57152" y="5110400"/>
            <a:ext cx="1701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К</a:t>
            </a:r>
            <a:r>
              <a:rPr lang="uk-UA" b="1" baseline="-25000" dirty="0"/>
              <a:t>к</a:t>
            </a:r>
            <a:r>
              <a:rPr lang="uk-UA" b="1" dirty="0"/>
              <a:t> = 10;</a:t>
            </a:r>
          </a:p>
          <a:p>
            <a:pPr algn="ctr"/>
            <a:r>
              <a:rPr lang="uk-UA" b="1" dirty="0"/>
              <a:t>Σt</a:t>
            </a:r>
            <a:r>
              <a:rPr lang="uk-UA" b="1" baseline="-25000" dirty="0"/>
              <a:t>10</a:t>
            </a:r>
            <a:r>
              <a:rPr lang="uk-UA" b="1" dirty="0"/>
              <a:t> = 2000 ÷ 2100°С;</a:t>
            </a:r>
          </a:p>
          <a:p>
            <a:pPr algn="ctr"/>
            <a:r>
              <a:rPr lang="uk-UA" b="1" dirty="0"/>
              <a:t>r = 250 ÷ 350 мм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5135428"/>
            <a:ext cx="1619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К</a:t>
            </a:r>
            <a:r>
              <a:rPr lang="uk-UA" b="1" baseline="-25000" dirty="0"/>
              <a:t>к</a:t>
            </a:r>
            <a:r>
              <a:rPr lang="uk-UA" b="1" dirty="0"/>
              <a:t> = 10;</a:t>
            </a:r>
          </a:p>
          <a:p>
            <a:pPr algn="ctr"/>
            <a:r>
              <a:rPr lang="uk-UA" b="1" dirty="0"/>
              <a:t>Σt</a:t>
            </a:r>
            <a:r>
              <a:rPr lang="uk-UA" b="1" baseline="-25000" dirty="0"/>
              <a:t>10</a:t>
            </a:r>
            <a:r>
              <a:rPr lang="uk-UA" b="1" dirty="0"/>
              <a:t> - близько 2800°С;</a:t>
            </a:r>
          </a:p>
          <a:p>
            <a:pPr algn="ctr"/>
            <a:r>
              <a:rPr lang="uk-UA" b="1" dirty="0"/>
              <a:t> r = 400 ÷ 500 мм</a:t>
            </a:r>
            <a:endParaRPr lang="ru-RU" b="1" dirty="0"/>
          </a:p>
        </p:txBody>
      </p:sp>
      <p:cxnSp>
        <p:nvCxnSpPr>
          <p:cNvPr id="19" name="Прямая со стрелкой 18"/>
          <p:cNvCxnSpPr>
            <a:stCxn id="4" idx="1"/>
          </p:cNvCxnSpPr>
          <p:nvPr/>
        </p:nvCxnSpPr>
        <p:spPr>
          <a:xfrm flipH="1">
            <a:off x="1061356" y="2276872"/>
            <a:ext cx="3582652" cy="252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1"/>
          </p:cNvCxnSpPr>
          <p:nvPr/>
        </p:nvCxnSpPr>
        <p:spPr>
          <a:xfrm flipH="1">
            <a:off x="3293604" y="2276872"/>
            <a:ext cx="1350404" cy="252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1"/>
            <a:endCxn id="11" idx="0"/>
          </p:cNvCxnSpPr>
          <p:nvPr/>
        </p:nvCxnSpPr>
        <p:spPr>
          <a:xfrm>
            <a:off x="4644008" y="2276872"/>
            <a:ext cx="964116" cy="283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1"/>
            <a:endCxn id="10" idx="0"/>
          </p:cNvCxnSpPr>
          <p:nvPr/>
        </p:nvCxnSpPr>
        <p:spPr>
          <a:xfrm>
            <a:off x="4644008" y="2276872"/>
            <a:ext cx="3186100" cy="252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</p:cNvCxnSpPr>
          <p:nvPr/>
        </p:nvCxnSpPr>
        <p:spPr>
          <a:xfrm>
            <a:off x="1061356" y="458112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  <a:endCxn id="15" idx="0"/>
          </p:cNvCxnSpPr>
          <p:nvPr/>
        </p:nvCxnSpPr>
        <p:spPr>
          <a:xfrm>
            <a:off x="3293604" y="4581128"/>
            <a:ext cx="0" cy="521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6" idx="0"/>
          </p:cNvCxnSpPr>
          <p:nvPr/>
        </p:nvCxnSpPr>
        <p:spPr>
          <a:xfrm>
            <a:off x="5608124" y="4581128"/>
            <a:ext cx="0" cy="529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7" idx="0"/>
          </p:cNvCxnSpPr>
          <p:nvPr/>
        </p:nvCxnSpPr>
        <p:spPr>
          <a:xfrm>
            <a:off x="7830108" y="4581128"/>
            <a:ext cx="0" cy="55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46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14313"/>
            <a:ext cx="4786313" cy="3714750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Значну площу степові ландшафти займають в центрі Північної Америки, їх найбільш близький аналог в Євразії - казахстанські степи; невеликі фрагменти ландшафтів цієї серії зустрічаються в південній півкулі - в Патагонії (де вони важко віддільні від напівпустель) і на сході Нової Зеландії (в бар'єрній тіні Новозеландських Альп).</a:t>
            </a:r>
            <a:endParaRPr lang="ru-RU" dirty="0"/>
          </a:p>
        </p:txBody>
      </p:sp>
      <p:pic>
        <p:nvPicPr>
          <p:cNvPr id="32770" name="Picture 2" descr="http://tengrinews.kz/userdata/news/2011/news_190460/thumb_b/photo_17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3929063"/>
            <a:ext cx="3971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http://img-fotki.yandex.ru/get/6403/85428920.11/0_887dd_9a03c02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929063"/>
            <a:ext cx="38306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285750" y="6215063"/>
            <a:ext cx="229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казахстанські степи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5000625" y="6215063"/>
            <a:ext cx="1822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степи Патагонії</a:t>
            </a:r>
          </a:p>
        </p:txBody>
      </p:sp>
      <p:pic>
        <p:nvPicPr>
          <p:cNvPr id="32774" name="Picture 6" descr="http://www.svali.ru/pic/pictures/110/r_p_64be410af64ff6fdcc808f06188fcb3f.jpg"/>
          <p:cNvPicPr>
            <a:picLocks noChangeAspect="1" noChangeArrowheads="1"/>
          </p:cNvPicPr>
          <p:nvPr/>
        </p:nvPicPr>
        <p:blipFill>
          <a:blip r:embed="rId4"/>
          <a:srcRect t="7813"/>
          <a:stretch>
            <a:fillRect/>
          </a:stretch>
        </p:blipFill>
        <p:spPr bwMode="auto">
          <a:xfrm>
            <a:off x="4929188" y="285750"/>
            <a:ext cx="38322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Прямоугольник 8"/>
          <p:cNvSpPr>
            <a:spLocks noChangeArrowheads="1"/>
          </p:cNvSpPr>
          <p:nvPr/>
        </p:nvSpPr>
        <p:spPr bwMode="auto">
          <a:xfrm>
            <a:off x="4929188" y="3071813"/>
            <a:ext cx="2589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Новозеландські Альпи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42195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756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dirty="0"/>
              <a:t>Рослинний світ</a:t>
            </a:r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872368" y="908720"/>
            <a:ext cx="3384376" cy="72008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Три підзони</a:t>
            </a:r>
            <a:endParaRPr lang="ru-RU" sz="24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15420" y="1772816"/>
            <a:ext cx="2160240" cy="12241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Північна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15420" y="3501008"/>
            <a:ext cx="2160240" cy="12241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Середня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39552" y="5409758"/>
            <a:ext cx="2160240" cy="12241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Південна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23448"/>
            <a:ext cx="268829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18133" y="2234130"/>
            <a:ext cx="1891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Рясне різнотрав'я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866" y="3501008"/>
            <a:ext cx="1728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/>
                <a:ea typeface="Calibri"/>
              </a:rPr>
              <a:t>Р</a:t>
            </a:r>
            <a:r>
              <a:rPr lang="uk-UA" sz="2000" b="1" dirty="0">
                <a:effectLst/>
                <a:latin typeface="Times New Roman"/>
                <a:ea typeface="Calibri"/>
              </a:rPr>
              <a:t>ізнотрав'я бідніше і має більш </a:t>
            </a:r>
            <a:r>
              <a:rPr lang="uk-UA" sz="2000" b="1" dirty="0" err="1">
                <a:effectLst/>
                <a:latin typeface="Times New Roman"/>
                <a:ea typeface="Calibri"/>
              </a:rPr>
              <a:t>ксерофільний</a:t>
            </a:r>
            <a:r>
              <a:rPr lang="uk-UA" sz="2000" b="1" dirty="0">
                <a:effectLst/>
                <a:latin typeface="Times New Roman"/>
                <a:ea typeface="Calibri"/>
              </a:rPr>
              <a:t> характер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866" y="5618231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/>
              <a:t>Панують дернові злаки</a:t>
            </a:r>
            <a:endParaRPr lang="ru-RU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11713"/>
            <a:ext cx="2557264" cy="184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813" y="214313"/>
            <a:ext cx="7286625" cy="3214687"/>
          </a:xfrm>
        </p:spPr>
        <p:txBody>
          <a:bodyPr>
            <a:normAutofit fontScale="925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Розріджений рослинний покрив в казахстанських напівпустелях утворений елементами, що чергуються по мікрорельєфу - </a:t>
            </a:r>
            <a:r>
              <a:rPr lang="uk-UA" dirty="0" err="1"/>
              <a:t>полиново-дерновозлаковими</a:t>
            </a:r>
            <a:r>
              <a:rPr lang="uk-UA" dirty="0"/>
              <a:t> і </a:t>
            </a:r>
            <a:r>
              <a:rPr lang="uk-UA" dirty="0" err="1"/>
              <a:t>ксерофітночагарниковими</a:t>
            </a:r>
            <a:r>
              <a:rPr lang="uk-UA" dirty="0"/>
              <a:t> (</a:t>
            </a:r>
            <a:r>
              <a:rPr lang="uk-UA" dirty="0" err="1"/>
              <a:t>прутняк</a:t>
            </a:r>
            <a:r>
              <a:rPr lang="uk-UA" dirty="0"/>
              <a:t>, </a:t>
            </a:r>
            <a:r>
              <a:rPr lang="uk-UA" dirty="0" err="1"/>
              <a:t>ромашник</a:t>
            </a:r>
            <a:r>
              <a:rPr lang="uk-UA" dirty="0"/>
              <a:t> та ін.) угрупованнями, в центральноазіатських - </a:t>
            </a:r>
            <a:r>
              <a:rPr lang="uk-UA" dirty="0" err="1"/>
              <a:t>дрібнодерновозлаковими</a:t>
            </a:r>
            <a:r>
              <a:rPr lang="uk-UA" dirty="0"/>
              <a:t> (ковиловими) і чагарниковими. Запаси </a:t>
            </a:r>
            <a:r>
              <a:rPr lang="uk-UA" dirty="0" err="1"/>
              <a:t>фітомаси</a:t>
            </a:r>
            <a:r>
              <a:rPr lang="uk-UA" dirty="0"/>
              <a:t> скорочуються до 8 - 10 (місцями 2 - 4 ) т/га, продуктивність - близько 3 - 5 т/га.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  <p:pic>
        <p:nvPicPr>
          <p:cNvPr id="36866" name="Picture 2" descr="http://www.plantarium.ru/dat/plants/3/311/102311_a1bfad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75"/>
            <a:ext cx="4000500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http://survinat.ru/wp-content/uploads/2010/05/hermankovecherb2-300x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571875"/>
            <a:ext cx="378618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285750" y="6215063"/>
            <a:ext cx="1052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Прутняк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36869" name="Прямоугольник 7"/>
          <p:cNvSpPr>
            <a:spLocks noChangeArrowheads="1"/>
          </p:cNvSpPr>
          <p:nvPr/>
        </p:nvSpPr>
        <p:spPr bwMode="auto">
          <a:xfrm>
            <a:off x="7358063" y="6215063"/>
            <a:ext cx="1287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Ромашник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53143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Тваринний світ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86590"/>
              </p:ext>
            </p:extLst>
          </p:nvPr>
        </p:nvGraphicFramePr>
        <p:xfrm>
          <a:off x="683568" y="1268760"/>
          <a:ext cx="7499176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1924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157192"/>
            <a:ext cx="20478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0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873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uk-UA" sz="3200" dirty="0">
                <a:effectLst/>
              </a:rPr>
              <a:t>1. СУББОРЕАЛЬНІ ГУМІДНІ (ШИРОКОЛИСТЯНОЛІСОВІ ЛАНДШАФТИ)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060848"/>
            <a:ext cx="7704856" cy="5760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У Європі вони представлені трьома типами.</a:t>
            </a:r>
            <a:endParaRPr lang="ru-RU" sz="2000" b="1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1520" y="3228970"/>
            <a:ext cx="2448272" cy="120814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Західноєвропейські ландшафти 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55876" y="3228970"/>
            <a:ext cx="2448272" cy="120814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Центральноєвропейські ландшафти </a:t>
            </a:r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516216" y="3228970"/>
            <a:ext cx="2448272" cy="120814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Східноєвропейські ландшафти</a:t>
            </a: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179512" y="4653136"/>
            <a:ext cx="2448272" cy="201622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</a:t>
            </a:r>
            <a:r>
              <a:rPr lang="uk-UA" baseline="-25000" dirty="0"/>
              <a:t>к</a:t>
            </a:r>
            <a:r>
              <a:rPr lang="uk-UA" dirty="0"/>
              <a:t> = 3÷5;</a:t>
            </a:r>
          </a:p>
          <a:p>
            <a:pPr algn="ctr"/>
            <a:r>
              <a:rPr lang="uk-UA" dirty="0"/>
              <a:t> t</a:t>
            </a:r>
            <a:r>
              <a:rPr lang="uk-UA" baseline="-25000" dirty="0"/>
              <a:t>1</a:t>
            </a:r>
            <a:r>
              <a:rPr lang="uk-UA" dirty="0"/>
              <a:t> від 0 до 5 - 7°С;</a:t>
            </a:r>
          </a:p>
          <a:p>
            <a:pPr algn="ctr"/>
            <a:r>
              <a:rPr lang="uk-UA" dirty="0"/>
              <a:t> r = 700 ÷ 800 мм</a:t>
            </a:r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3455876" y="4653136"/>
            <a:ext cx="2448272" cy="201622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</a:t>
            </a:r>
            <a:r>
              <a:rPr lang="uk-UA" baseline="-25000" dirty="0"/>
              <a:t>к</a:t>
            </a:r>
            <a:r>
              <a:rPr lang="uk-UA" dirty="0"/>
              <a:t> = 6;</a:t>
            </a:r>
          </a:p>
          <a:p>
            <a:pPr algn="ctr"/>
            <a:r>
              <a:rPr lang="uk-UA" dirty="0"/>
              <a:t> t</a:t>
            </a:r>
            <a:r>
              <a:rPr lang="uk-UA" baseline="-25000" dirty="0"/>
              <a:t>1</a:t>
            </a:r>
            <a:r>
              <a:rPr lang="uk-UA" dirty="0"/>
              <a:t> від 0 до - 5°С;</a:t>
            </a:r>
          </a:p>
          <a:p>
            <a:pPr algn="ctr"/>
            <a:r>
              <a:rPr lang="uk-UA" dirty="0"/>
              <a:t>Σt = 2500 ÷ 3600°С</a:t>
            </a:r>
            <a:endParaRPr lang="ru-RU" dirty="0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484248" y="4653136"/>
            <a:ext cx="2448272" cy="2016224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</a:t>
            </a:r>
            <a:r>
              <a:rPr lang="uk-UA" baseline="-25000" dirty="0"/>
              <a:t>к</a:t>
            </a:r>
            <a:r>
              <a:rPr lang="uk-UA" dirty="0"/>
              <a:t> = 7 ÷ 8;</a:t>
            </a:r>
          </a:p>
          <a:p>
            <a:pPr algn="ctr"/>
            <a:r>
              <a:rPr lang="uk-UA" dirty="0"/>
              <a:t> t</a:t>
            </a:r>
            <a:r>
              <a:rPr lang="uk-UA" baseline="-25000" dirty="0"/>
              <a:t>1</a:t>
            </a:r>
            <a:r>
              <a:rPr lang="uk-UA" dirty="0"/>
              <a:t> = - 5 ÷ 14°С; Σt</a:t>
            </a:r>
            <a:r>
              <a:rPr lang="uk-UA" baseline="-25000" dirty="0"/>
              <a:t>10</a:t>
            </a:r>
            <a:r>
              <a:rPr lang="uk-UA" dirty="0"/>
              <a:t> = 2200 ÷ 2500°С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4" idx="2"/>
            <a:endCxn id="5" idx="0"/>
          </p:cNvCxnSpPr>
          <p:nvPr/>
        </p:nvCxnSpPr>
        <p:spPr>
          <a:xfrm flipH="1">
            <a:off x="1475656" y="2636912"/>
            <a:ext cx="3204356" cy="592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680012" y="2636912"/>
            <a:ext cx="0" cy="592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7" idx="0"/>
          </p:cNvCxnSpPr>
          <p:nvPr/>
        </p:nvCxnSpPr>
        <p:spPr>
          <a:xfrm>
            <a:off x="4680012" y="2636912"/>
            <a:ext cx="3060340" cy="5920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615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501062" cy="2071687"/>
          </a:xfrm>
        </p:spPr>
        <p:txBody>
          <a:bodyPr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Безлісся, велика кількість і цілорічна доступність кормів визначають особливості тваринного населення степу, зокрема переважання фітофагів (найчисленніша група серед ссавців - гризуни, в минулому були типові також копитні). Багато тварин живуть в норах. Чисельність і маса безхребетних набагато менша, ніж в лісах і лісостепу. </a:t>
            </a:r>
            <a:endParaRPr lang="ru-RU" dirty="0"/>
          </a:p>
        </p:txBody>
      </p:sp>
      <p:pic>
        <p:nvPicPr>
          <p:cNvPr id="34818" name="Picture 2" descr="http://svit-tvarin.net.ua/uploads/1342874776_susl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86000"/>
            <a:ext cx="28575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4"/>
          <p:cNvSpPr>
            <a:spLocks noChangeArrowheads="1"/>
          </p:cNvSpPr>
          <p:nvPr/>
        </p:nvSpPr>
        <p:spPr bwMode="auto">
          <a:xfrm>
            <a:off x="2000250" y="3929063"/>
            <a:ext cx="958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Ховрах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pic>
        <p:nvPicPr>
          <p:cNvPr id="34820" name="Picture 4" descr="http://svit-tvarin.net.ua/uploads/1342917546_poliv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3357563"/>
            <a:ext cx="24241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6"/>
          <p:cNvSpPr>
            <a:spLocks noChangeArrowheads="1"/>
          </p:cNvSpPr>
          <p:nvPr/>
        </p:nvSpPr>
        <p:spPr bwMode="auto">
          <a:xfrm>
            <a:off x="3500438" y="4857750"/>
            <a:ext cx="1931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Полівка степова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pic>
        <p:nvPicPr>
          <p:cNvPr id="34822" name="Picture 6" descr="http://atmhunt.ru/wp-content/uploads/2013/02/%D0%9E%D0%B1%D1%8B%D0%BA%D0%BD%D0%BE%D0%B2%D0%B5%D0%BD%D0%BD%D0%B0%D1%8F-%D0%BB%D0%B0%D1%81%D0%BA%D0%B0.jpg"/>
          <p:cNvPicPr>
            <a:picLocks noChangeAspect="1" noChangeArrowheads="1"/>
          </p:cNvPicPr>
          <p:nvPr/>
        </p:nvPicPr>
        <p:blipFill>
          <a:blip r:embed="rId4"/>
          <a:srcRect l="9859" r="16901"/>
          <a:stretch>
            <a:fillRect/>
          </a:stretch>
        </p:blipFill>
        <p:spPr bwMode="auto">
          <a:xfrm>
            <a:off x="214313" y="4429125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Прямоугольник 8"/>
          <p:cNvSpPr>
            <a:spLocks noChangeArrowheads="1"/>
          </p:cNvSpPr>
          <p:nvPr/>
        </p:nvSpPr>
        <p:spPr bwMode="auto">
          <a:xfrm>
            <a:off x="1143000" y="6286500"/>
            <a:ext cx="187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Ласка звичайна</a:t>
            </a:r>
          </a:p>
        </p:txBody>
      </p:sp>
      <p:pic>
        <p:nvPicPr>
          <p:cNvPr id="34824" name="Picture 8" descr="http://os1.i.ua/1/101/2405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4429125"/>
            <a:ext cx="30718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Прямоугольник 10"/>
          <p:cNvSpPr>
            <a:spLocks noChangeArrowheads="1"/>
          </p:cNvSpPr>
          <p:nvPr/>
        </p:nvSpPr>
        <p:spPr bwMode="auto">
          <a:xfrm>
            <a:off x="8001000" y="6286500"/>
            <a:ext cx="690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Вовк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pic>
        <p:nvPicPr>
          <p:cNvPr id="34826" name="Picture 10" descr="http://aroundnature.ru/wp-content/uploads/2013/08/%D0%90%D0%B7%D0%B8%D0%B0%D1%82%D1%81%D0%BA%D0%B8%D0%B9_%D0%B1%D0%B0%D1%80%D1%81%D1%83%D0%BA_Aziatskiy_barsuk.jpg"/>
          <p:cNvPicPr>
            <a:picLocks noChangeAspect="1" noChangeArrowheads="1"/>
          </p:cNvPicPr>
          <p:nvPr/>
        </p:nvPicPr>
        <p:blipFill>
          <a:blip r:embed="rId6"/>
          <a:srcRect l="3703" r="5556"/>
          <a:stretch>
            <a:fillRect/>
          </a:stretch>
        </p:blipFill>
        <p:spPr bwMode="auto">
          <a:xfrm>
            <a:off x="5643563" y="2214563"/>
            <a:ext cx="30718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Прямоугольник 12"/>
          <p:cNvSpPr>
            <a:spLocks noChangeArrowheads="1"/>
          </p:cNvSpPr>
          <p:nvPr/>
        </p:nvSpPr>
        <p:spPr bwMode="auto">
          <a:xfrm>
            <a:off x="7786688" y="3929063"/>
            <a:ext cx="925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Борсук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404664"/>
            <a:ext cx="676875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/>
              <a:t>Північна Америка</a:t>
            </a:r>
            <a:endParaRPr lang="ru-RU" sz="3200" b="1" i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9552" y="2132856"/>
            <a:ext cx="3168352" cy="13681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Помірно континентальний </a:t>
            </a:r>
            <a:endParaRPr lang="ru-RU" sz="20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436096" y="2132856"/>
            <a:ext cx="3168352" cy="136815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Типово континентальний 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1403648" y="3861048"/>
            <a:ext cx="1440160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К</a:t>
            </a:r>
            <a:r>
              <a:rPr lang="uk-UA" baseline="-25000" dirty="0">
                <a:solidFill>
                  <a:schemeClr val="bg1"/>
                </a:solidFill>
              </a:rPr>
              <a:t>к</a:t>
            </a:r>
            <a:r>
              <a:rPr lang="uk-UA" dirty="0">
                <a:solidFill>
                  <a:schemeClr val="bg1"/>
                </a:solidFill>
              </a:rPr>
              <a:t> = 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3861048"/>
            <a:ext cx="1440160" cy="936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К</a:t>
            </a:r>
            <a:r>
              <a:rPr lang="uk-UA" baseline="-25000" dirty="0">
                <a:solidFill>
                  <a:schemeClr val="bg1"/>
                </a:solidFill>
              </a:rPr>
              <a:t>к</a:t>
            </a:r>
            <a:r>
              <a:rPr lang="uk-UA" dirty="0">
                <a:solidFill>
                  <a:schemeClr val="bg1"/>
                </a:solidFill>
              </a:rPr>
              <a:t> = 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763688" y="5013176"/>
            <a:ext cx="5616624" cy="129614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/>
              <a:t>Характеризуються відносно високою </a:t>
            </a:r>
            <a:r>
              <a:rPr lang="uk-UA" b="1" dirty="0" err="1"/>
              <a:t>тепло-</a:t>
            </a:r>
            <a:r>
              <a:rPr lang="uk-UA" b="1" dirty="0"/>
              <a:t> і </a:t>
            </a:r>
            <a:r>
              <a:rPr lang="uk-UA" b="1" dirty="0" err="1"/>
              <a:t>влагозабезпеченістю</a:t>
            </a:r>
            <a:r>
              <a:rPr lang="uk-UA" b="1" dirty="0"/>
              <a:t> (Σt</a:t>
            </a:r>
            <a:r>
              <a:rPr lang="uk-UA" b="1" baseline="-25000" dirty="0"/>
              <a:t>10</a:t>
            </a:r>
            <a:r>
              <a:rPr lang="uk-UA" b="1" dirty="0"/>
              <a:t> = 2800 ÷ 4000°С, r = 800 ÷ 1100 мм), але зима тут досить холодна (t</a:t>
            </a:r>
            <a:r>
              <a:rPr lang="uk-UA" b="1" baseline="-25000" dirty="0"/>
              <a:t>1</a:t>
            </a:r>
            <a:r>
              <a:rPr lang="uk-UA" b="1" dirty="0"/>
              <a:t> = - (10 ÷ 11)°С).</a:t>
            </a:r>
            <a:endParaRPr lang="ru-RU" b="1" dirty="0"/>
          </a:p>
        </p:txBody>
      </p:sp>
      <p:cxnSp>
        <p:nvCxnSpPr>
          <p:cNvPr id="14" name="Скругленная соединительная линия 13"/>
          <p:cNvCxnSpPr>
            <a:stCxn id="5" idx="0"/>
            <a:endCxn id="12" idx="0"/>
          </p:cNvCxnSpPr>
          <p:nvPr/>
        </p:nvCxnSpPr>
        <p:spPr>
          <a:xfrm>
            <a:off x="3707904" y="2816932"/>
            <a:ext cx="864096" cy="219624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>
            <a:stCxn id="6" idx="2"/>
            <a:endCxn id="12" idx="0"/>
          </p:cNvCxnSpPr>
          <p:nvPr/>
        </p:nvCxnSpPr>
        <p:spPr>
          <a:xfrm rot="10800000" flipV="1">
            <a:off x="4572000" y="2816932"/>
            <a:ext cx="864096" cy="219624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  <a:endCxn id="5" idx="3"/>
          </p:cNvCxnSpPr>
          <p:nvPr/>
        </p:nvCxnSpPr>
        <p:spPr>
          <a:xfrm flipH="1">
            <a:off x="2123728" y="1340768"/>
            <a:ext cx="252028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6" idx="3"/>
          </p:cNvCxnSpPr>
          <p:nvPr/>
        </p:nvCxnSpPr>
        <p:spPr>
          <a:xfrm>
            <a:off x="4644008" y="1340768"/>
            <a:ext cx="237626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5" idx="1"/>
            <a:endCxn id="7" idx="0"/>
          </p:cNvCxnSpPr>
          <p:nvPr/>
        </p:nvCxnSpPr>
        <p:spPr>
          <a:xfrm>
            <a:off x="2123728" y="35010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1"/>
          </p:cNvCxnSpPr>
          <p:nvPr/>
        </p:nvCxnSpPr>
        <p:spPr>
          <a:xfrm>
            <a:off x="7020272" y="35010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Рослинний світ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39552" y="1700808"/>
            <a:ext cx="3888432" cy="20882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>
                <a:effectLst/>
                <a:latin typeface="Times New Roman"/>
                <a:ea typeface="Calibri"/>
              </a:rPr>
              <a:t>​​</a:t>
            </a:r>
            <a:r>
              <a:rPr lang="uk-UA" b="1" dirty="0" err="1">
                <a:solidFill>
                  <a:schemeClr val="bg1"/>
                </a:solidFill>
                <a:effectLst/>
                <a:latin typeface="Times New Roman"/>
                <a:ea typeface="Calibri"/>
              </a:rPr>
              <a:t>Мезофільні</a:t>
            </a:r>
            <a:r>
              <a:rPr lang="uk-UA" b="1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листопадні широколистяні ліси з багатьма спільними пологами дерев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28725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76872"/>
            <a:ext cx="18669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4" y="3025537"/>
            <a:ext cx="190500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19542" y="4454287"/>
            <a:ext cx="4008442" cy="2088232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solidFill>
                  <a:schemeClr val="bg1"/>
                </a:solidFill>
                <a:effectLst/>
                <a:latin typeface="Times New Roman"/>
                <a:ea typeface="Calibri"/>
              </a:rPr>
              <a:t>Притихоокеанскі</a:t>
            </a:r>
            <a:r>
              <a:rPr lang="uk-UA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ліси Північної Америки багато хвойних, особливо виділяється величезна (до 125 м) </a:t>
            </a:r>
            <a:r>
              <a:rPr lang="uk-UA" dirty="0" err="1">
                <a:solidFill>
                  <a:schemeClr val="bg1"/>
                </a:solidFill>
                <a:effectLst/>
                <a:latin typeface="Times New Roman"/>
                <a:ea typeface="Calibri"/>
              </a:rPr>
              <a:t>дугласія</a:t>
            </a:r>
            <a:r>
              <a:rPr lang="uk-UA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40" y="4581128"/>
            <a:ext cx="2811388" cy="2108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0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Тваринний світ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433363"/>
              </p:ext>
            </p:extLst>
          </p:nvPr>
        </p:nvGraphicFramePr>
        <p:xfrm>
          <a:off x="1259632" y="1412776"/>
          <a:ext cx="65527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" y="3669010"/>
            <a:ext cx="216024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56" y="4869160"/>
            <a:ext cx="1764813" cy="176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1905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2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4214812" cy="2786062"/>
          </a:xfrm>
        </p:spPr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Великою своєрідністю, численними ендеміками відрізняється фауна південноамериканських </a:t>
            </a:r>
            <a:r>
              <a:rPr lang="uk-UA" dirty="0" err="1"/>
              <a:t>суббореальних</a:t>
            </a:r>
            <a:r>
              <a:rPr lang="uk-UA" dirty="0"/>
              <a:t> лісів; стародавня фауна з високим ендемізмом властива лісам Нової Зеландії. </a:t>
            </a:r>
            <a:endParaRPr lang="ru-RU" dirty="0"/>
          </a:p>
        </p:txBody>
      </p:sp>
      <p:pic>
        <p:nvPicPr>
          <p:cNvPr id="22530" name="Picture 6" descr="http://uhtazoo.ru/pictures/%D0%A2%D0%B0%D0%BA%D0%B0%D1%85%D0%B5/%D0%A2%D0%B0%D0%BA%D0%B0%D1%85%D0%B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071813"/>
            <a:ext cx="4264025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3143250" y="6215063"/>
            <a:ext cx="919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Такахе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pic>
        <p:nvPicPr>
          <p:cNvPr id="22532" name="Picture 8" descr="http://mif-facts.com.ua/wp-content/uploads/2013/05/%D0%BA%D0%B0%D0%BA%D0%B0%D0%BF%D0%BE-%D1%81%D0%BE%D0%B2%D0%B8%D0%BD%D1%8B%D0%B9-%D0%BF%D0%BE%D0%BF%D1%83%D0%B3%D0%B0%D0%B9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3071813"/>
            <a:ext cx="40957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8"/>
          <p:cNvSpPr>
            <a:spLocks noChangeArrowheads="1"/>
          </p:cNvSpPr>
          <p:nvPr/>
        </p:nvSpPr>
        <p:spPr bwMode="auto">
          <a:xfrm>
            <a:off x="7715250" y="6215063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Какапо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pic>
        <p:nvPicPr>
          <p:cNvPr id="22534" name="Picture 10" descr="http://shkolazhizni.ru/img/content/i68/68615_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5"/>
            <a:ext cx="4071937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10"/>
          <p:cNvSpPr>
            <a:spLocks noChangeArrowheads="1"/>
          </p:cNvSpPr>
          <p:nvPr/>
        </p:nvSpPr>
        <p:spPr bwMode="auto">
          <a:xfrm>
            <a:off x="8072438" y="2571750"/>
            <a:ext cx="546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Ківі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85750"/>
            <a:ext cx="5000625" cy="3000375"/>
          </a:xfrm>
        </p:spPr>
        <p:txBody>
          <a:bodyPr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uk-UA" dirty="0"/>
              <a:t>У басейнах Волги, Дону, Уралу живе вкрай своєрідний звір хохуля. Чисельність його в даний час мізерно мала, і полювання на нього обмежене. У зоні широколистяно-лісового поясу багато летючих мишей, яких майже немає в тайзі. Дуже багато в широколистяних лісах кротів. Раніше в зоні широколистяних лісів водилися бобри. </a:t>
            </a:r>
            <a:endParaRPr lang="ru-RU" dirty="0"/>
          </a:p>
        </p:txBody>
      </p:sp>
      <p:pic>
        <p:nvPicPr>
          <p:cNvPr id="24578" name="Picture 2" descr="http://animalworld.com.ua/images/2010/October/Animals/Desmana-moschata/Desmana-moschata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286125"/>
            <a:ext cx="43307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cs317231.vk.me/v317231633/aa35/c-_ra8jFW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57188"/>
            <a:ext cx="33575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://vospitatel.com.ua/images/krot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357563"/>
            <a:ext cx="3786187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Прямоугольник 6"/>
          <p:cNvSpPr>
            <a:spLocks noChangeArrowheads="1"/>
          </p:cNvSpPr>
          <p:nvPr/>
        </p:nvSpPr>
        <p:spPr bwMode="auto">
          <a:xfrm>
            <a:off x="285750" y="621506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Хохуля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5500688" y="2643188"/>
            <a:ext cx="1644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Летюча миша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5072063" y="6215063"/>
            <a:ext cx="676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Schoolbook"/>
                <a:ea typeface="+mn-ea"/>
                <a:cs typeface="Arial" charset="0"/>
              </a:rPr>
              <a:t>Крот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/>
              <a:t>2. СУББОРЕАЛЬНІ СЕМІГУМІДНІ (ЛІСОСТЕПОВІ) ЛАНДШАФТИ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996564"/>
              </p:ext>
            </p:extLst>
          </p:nvPr>
        </p:nvGraphicFramePr>
        <p:xfrm>
          <a:off x="395536" y="1628800"/>
          <a:ext cx="81369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95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2F2E-DDA7-434E-AF45-C215712D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88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http://www.photoukraine.com/i/articles/201_6.jpg">
            <a:extLst>
              <a:ext uri="{FF2B5EF4-FFF2-40B4-BE49-F238E27FC236}">
                <a16:creationId xmlns:a16="http://schemas.microsoft.com/office/drawing/2014/main" id="{96E2D9B6-850D-4BDF-B8F1-73D5BF68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96752"/>
            <a:ext cx="8176610" cy="475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39380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990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Schoolbook</vt:lpstr>
      <vt:lpstr>Times New Roman</vt:lpstr>
      <vt:lpstr>Wingdings</vt:lpstr>
      <vt:lpstr>Wingdings 2</vt:lpstr>
      <vt:lpstr>Тема Office</vt:lpstr>
      <vt:lpstr>Эркер</vt:lpstr>
      <vt:lpstr>Суббореальні ландшафти (типові та перехідні до субтропічних)</vt:lpstr>
      <vt:lpstr>1. СУББОРЕАЛЬНІ ГУМІДНІ (ШИРОКОЛИСТЯНОЛІСОВІ ЛАНДШАФТИ) </vt:lpstr>
      <vt:lpstr>Презентация PowerPoint</vt:lpstr>
      <vt:lpstr>Рослинний світ</vt:lpstr>
      <vt:lpstr>Тваринний світ</vt:lpstr>
      <vt:lpstr>Презентация PowerPoint</vt:lpstr>
      <vt:lpstr>Презентация PowerPoint</vt:lpstr>
      <vt:lpstr>2. СУББОРЕАЛЬНІ СЕМІГУМІДНІ (ЛІСОСТЕПОВІ) ЛАНДШАФТИ</vt:lpstr>
      <vt:lpstr>Презентация PowerPoint</vt:lpstr>
      <vt:lpstr>Рослинний світ</vt:lpstr>
      <vt:lpstr>Презентация PowerPoint</vt:lpstr>
      <vt:lpstr>Презентация PowerPoint</vt:lpstr>
      <vt:lpstr>Презентация PowerPoint</vt:lpstr>
      <vt:lpstr>Презентация PowerPoint</vt:lpstr>
      <vt:lpstr>3. СУББОРЕАЛЬНІ СЕМІАРИДНІ (СТЕПОВІ) ЛАНДШАФТИ</vt:lpstr>
      <vt:lpstr>Презентация PowerPoint</vt:lpstr>
      <vt:lpstr>Рослинний світ</vt:lpstr>
      <vt:lpstr>Презентация PowerPoint</vt:lpstr>
      <vt:lpstr>Тваринний світ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Суббореальні ландшафти (типові та перехідні до субтропічних)</dc:title>
  <dc:creator>lena_S</dc:creator>
  <cp:lastModifiedBy>Natalia</cp:lastModifiedBy>
  <cp:revision>20</cp:revision>
  <dcterms:created xsi:type="dcterms:W3CDTF">2015-05-12T15:02:54Z</dcterms:created>
  <dcterms:modified xsi:type="dcterms:W3CDTF">2022-04-17T11:08:47Z</dcterms:modified>
</cp:coreProperties>
</file>