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93" r:id="rId2"/>
    <p:sldId id="298" r:id="rId3"/>
    <p:sldId id="257" r:id="rId4"/>
    <p:sldId id="258" r:id="rId5"/>
    <p:sldId id="259" r:id="rId6"/>
    <p:sldId id="260" r:id="rId7"/>
    <p:sldId id="295" r:id="rId8"/>
    <p:sldId id="261" r:id="rId9"/>
    <p:sldId id="262" r:id="rId10"/>
    <p:sldId id="263" r:id="rId11"/>
    <p:sldId id="270" r:id="rId12"/>
    <p:sldId id="264" r:id="rId13"/>
    <p:sldId id="269" r:id="rId14"/>
    <p:sldId id="265" r:id="rId15"/>
    <p:sldId id="266" r:id="rId16"/>
    <p:sldId id="267" r:id="rId17"/>
    <p:sldId id="268" r:id="rId18"/>
    <p:sldId id="300" r:id="rId19"/>
    <p:sldId id="272" r:id="rId20"/>
    <p:sldId id="294" r:id="rId21"/>
    <p:sldId id="296" r:id="rId22"/>
    <p:sldId id="297" r:id="rId23"/>
    <p:sldId id="277" r:id="rId24"/>
    <p:sldId id="273" r:id="rId25"/>
    <p:sldId id="274" r:id="rId26"/>
    <p:sldId id="275" r:id="rId27"/>
    <p:sldId id="276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7" r:id="rId37"/>
    <p:sldId id="292" r:id="rId38"/>
    <p:sldId id="28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8F1E9-0752-472B-91AD-8208DB59D76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1FF2FA31-9468-4037-88A3-8D7B511DB630}">
      <dgm:prSet phldrT="[Текст]" custT="1"/>
      <dgm:spPr/>
      <dgm:t>
        <a:bodyPr/>
        <a:lstStyle/>
        <a:p>
          <a:endParaRPr lang="en-US" sz="1500" b="1" dirty="0" smtClean="0"/>
        </a:p>
        <a:p>
          <a:r>
            <a:rPr lang="ru-RU" sz="2000" b="1" dirty="0" err="1" smtClean="0"/>
            <a:t>генетичний</a:t>
          </a:r>
          <a:r>
            <a:rPr lang="ru-RU" sz="2000" b="1" dirty="0" smtClean="0"/>
            <a:t> – </a:t>
          </a:r>
          <a:r>
            <a:rPr lang="ru-RU" sz="2000" b="1" dirty="0" err="1" smtClean="0"/>
            <a:t>збереження</a:t>
          </a:r>
          <a:r>
            <a:rPr lang="ru-RU" sz="2000" b="1" dirty="0" smtClean="0"/>
            <a:t> </a:t>
          </a:r>
          <a:r>
            <a:rPr lang="ru-RU" sz="2000" b="1" dirty="0" err="1" smtClean="0"/>
            <a:t>ознак</a:t>
          </a:r>
          <a:r>
            <a:rPr lang="ru-RU" sz="2000" b="1" dirty="0" smtClean="0"/>
            <a:t> </a:t>
          </a:r>
          <a:r>
            <a:rPr lang="ru-RU" sz="2000" b="1" dirty="0" err="1" smtClean="0"/>
            <a:t>батьків</a:t>
          </a:r>
          <a:r>
            <a:rPr lang="ru-RU" sz="2000" b="1" dirty="0" smtClean="0"/>
            <a:t> </a:t>
          </a:r>
          <a:r>
            <a:rPr lang="ru-RU" sz="2000" b="1" dirty="0" err="1" smtClean="0"/>
            <a:t>нащадками</a:t>
          </a:r>
          <a:endParaRPr lang="ru-RU" sz="2000" b="1" dirty="0" smtClean="0"/>
        </a:p>
        <a:p>
          <a:endParaRPr lang="ru-RU" sz="1500" dirty="0"/>
        </a:p>
      </dgm:t>
    </dgm:pt>
    <dgm:pt modelId="{BFA24681-DD1C-4F98-B178-9F2164ED520A}" type="parTrans" cxnId="{F67B4D5D-380D-4E5E-9E53-626FB839CB0F}">
      <dgm:prSet/>
      <dgm:spPr/>
      <dgm:t>
        <a:bodyPr/>
        <a:lstStyle/>
        <a:p>
          <a:endParaRPr lang="ru-RU"/>
        </a:p>
      </dgm:t>
    </dgm:pt>
    <dgm:pt modelId="{73864F93-2001-4959-8879-A2709E72E7E8}" type="sibTrans" cxnId="{F67B4D5D-380D-4E5E-9E53-626FB839CB0F}">
      <dgm:prSet/>
      <dgm:spPr/>
      <dgm:t>
        <a:bodyPr/>
        <a:lstStyle/>
        <a:p>
          <a:endParaRPr lang="ru-RU"/>
        </a:p>
      </dgm:t>
    </dgm:pt>
    <dgm:pt modelId="{DDFC0F4E-3228-4A40-B102-095B93D54F2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b="1" dirty="0" err="1" smtClean="0"/>
            <a:t>морфологічний</a:t>
          </a:r>
          <a:r>
            <a:rPr lang="ru-RU" sz="2000" b="1" dirty="0" smtClean="0"/>
            <a:t>, </a:t>
          </a:r>
          <a:r>
            <a:rPr lang="ru-RU" sz="2000" b="1" dirty="0" err="1" smtClean="0"/>
            <a:t>тобто</a:t>
          </a:r>
          <a:r>
            <a:rPr lang="ru-RU" sz="2000" b="1" dirty="0" smtClean="0"/>
            <a:t> </a:t>
          </a:r>
          <a:r>
            <a:rPr lang="ru-RU" sz="2000" b="1" dirty="0" err="1" smtClean="0"/>
            <a:t>схожість</a:t>
          </a:r>
          <a:r>
            <a:rPr lang="ru-RU" sz="2000" b="1" dirty="0" smtClean="0"/>
            <a:t> </a:t>
          </a:r>
          <a:r>
            <a:rPr lang="ru-RU" sz="2000" b="1" dirty="0" err="1" smtClean="0"/>
            <a:t>певної</a:t>
          </a:r>
          <a:r>
            <a:rPr lang="ru-RU" sz="2000" b="1" dirty="0" smtClean="0"/>
            <a:t> </a:t>
          </a:r>
          <a:r>
            <a:rPr lang="ru-RU" sz="2000" b="1" dirty="0" err="1" smtClean="0"/>
            <a:t>групи</a:t>
          </a:r>
          <a:r>
            <a:rPr lang="ru-RU" sz="2000" b="1" dirty="0" smtClean="0"/>
            <a:t> </a:t>
          </a:r>
          <a:r>
            <a:rPr lang="ru-RU" sz="2000" b="1" dirty="0" err="1" smtClean="0"/>
            <a:t>особин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91939AAA-83F5-4435-91EF-7BF9D8A4530D}" type="parTrans" cxnId="{415C03F3-9EC2-43C2-9D40-981406CB27BC}">
      <dgm:prSet/>
      <dgm:spPr/>
      <dgm:t>
        <a:bodyPr/>
        <a:lstStyle/>
        <a:p>
          <a:endParaRPr lang="ru-RU"/>
        </a:p>
      </dgm:t>
    </dgm:pt>
    <dgm:pt modelId="{54287945-FB2D-442B-A1CD-BF4567063718}" type="sibTrans" cxnId="{415C03F3-9EC2-43C2-9D40-981406CB27BC}">
      <dgm:prSet/>
      <dgm:spPr/>
      <dgm:t>
        <a:bodyPr/>
        <a:lstStyle/>
        <a:p>
          <a:endParaRPr lang="ru-RU"/>
        </a:p>
      </dgm:t>
    </dgm:pt>
    <dgm:pt modelId="{BE1CE8CE-ADC1-41BD-90A5-3CCBF18A468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800" b="1" dirty="0" err="1" smtClean="0"/>
            <a:t>фізіологічний</a:t>
          </a:r>
          <a:r>
            <a:rPr lang="ru-RU" sz="1800" b="1" dirty="0" smtClean="0"/>
            <a:t> – </a:t>
          </a:r>
          <a:r>
            <a:rPr lang="ru-RU" sz="1800" b="1" dirty="0" err="1" smtClean="0"/>
            <a:t>здатність</a:t>
          </a:r>
          <a:r>
            <a:rPr lang="ru-RU" sz="1800" b="1" dirty="0" smtClean="0"/>
            <a:t> до </a:t>
          </a:r>
          <a:r>
            <a:rPr lang="ru-RU" sz="1800" b="1" dirty="0" err="1" smtClean="0"/>
            <a:t>відтворення</a:t>
          </a:r>
          <a:r>
            <a:rPr lang="ru-RU" sz="1800" b="1" dirty="0" smtClean="0"/>
            <a:t> </a:t>
          </a:r>
          <a:r>
            <a:rPr lang="ru-RU" sz="1800" b="1" dirty="0" err="1" smtClean="0"/>
            <a:t>плодючого</a:t>
          </a:r>
          <a:r>
            <a:rPr lang="ru-RU" sz="1800" b="1" dirty="0" smtClean="0"/>
            <a:t> потомства</a:t>
          </a:r>
          <a:endParaRPr lang="ru-RU" sz="1800" b="1" dirty="0"/>
        </a:p>
      </dgm:t>
    </dgm:pt>
    <dgm:pt modelId="{D4C4A5B1-E456-48E3-B4E6-BAD59EA35743}" type="parTrans" cxnId="{950E692D-E0D5-4028-BE48-96C40D04E4A6}">
      <dgm:prSet/>
      <dgm:spPr/>
      <dgm:t>
        <a:bodyPr/>
        <a:lstStyle/>
        <a:p>
          <a:endParaRPr lang="ru-RU"/>
        </a:p>
      </dgm:t>
    </dgm:pt>
    <dgm:pt modelId="{9E7AFFB9-A7EC-46FD-A79E-AC7AFC36639C}" type="sibTrans" cxnId="{950E692D-E0D5-4028-BE48-96C40D04E4A6}">
      <dgm:prSet/>
      <dgm:spPr/>
      <dgm:t>
        <a:bodyPr/>
        <a:lstStyle/>
        <a:p>
          <a:endParaRPr lang="ru-RU"/>
        </a:p>
      </dgm:t>
    </dgm:pt>
    <dgm:pt modelId="{0DF59BD5-77D8-4353-BEEB-FBD197487307}" type="pres">
      <dgm:prSet presAssocID="{B4A8F1E9-0752-472B-91AD-8208DB59D76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995016A-8037-42C4-B83B-849464E45DF6}" type="pres">
      <dgm:prSet presAssocID="{BE1CE8CE-ADC1-41BD-90A5-3CCBF18A468B}" presName="circle1" presStyleLbl="node1" presStyleIdx="0" presStyleCnt="3"/>
      <dgm:spPr>
        <a:solidFill>
          <a:srgbClr val="FF0000"/>
        </a:solidFill>
      </dgm:spPr>
    </dgm:pt>
    <dgm:pt modelId="{4474A4DC-6B72-454A-95C8-EAC234F216BC}" type="pres">
      <dgm:prSet presAssocID="{BE1CE8CE-ADC1-41BD-90A5-3CCBF18A468B}" presName="space" presStyleCnt="0"/>
      <dgm:spPr/>
    </dgm:pt>
    <dgm:pt modelId="{55376410-6637-407C-AB11-B174528B2DE1}" type="pres">
      <dgm:prSet presAssocID="{BE1CE8CE-ADC1-41BD-90A5-3CCBF18A468B}" presName="rect1" presStyleLbl="alignAcc1" presStyleIdx="0" presStyleCnt="3" custScaleX="101396" custScaleY="100000"/>
      <dgm:spPr/>
      <dgm:t>
        <a:bodyPr/>
        <a:lstStyle/>
        <a:p>
          <a:endParaRPr lang="ru-RU"/>
        </a:p>
      </dgm:t>
    </dgm:pt>
    <dgm:pt modelId="{37E51079-F071-42F7-8B4A-DB27642E87B3}" type="pres">
      <dgm:prSet presAssocID="{DDFC0F4E-3228-4A40-B102-095B93D54F24}" presName="vertSpace2" presStyleLbl="node1" presStyleIdx="0" presStyleCnt="3"/>
      <dgm:spPr/>
    </dgm:pt>
    <dgm:pt modelId="{9AD41886-9916-4417-9D54-320DAA28DFB2}" type="pres">
      <dgm:prSet presAssocID="{DDFC0F4E-3228-4A40-B102-095B93D54F24}" presName="circle2" presStyleLbl="node1" presStyleIdx="1" presStyleCnt="3"/>
      <dgm:spPr>
        <a:solidFill>
          <a:srgbClr val="FFFF00"/>
        </a:solidFill>
      </dgm:spPr>
    </dgm:pt>
    <dgm:pt modelId="{F78EB51C-9155-46FA-B75A-544D07475EE1}" type="pres">
      <dgm:prSet presAssocID="{DDFC0F4E-3228-4A40-B102-095B93D54F24}" presName="rect2" presStyleLbl="alignAcc1" presStyleIdx="1" presStyleCnt="3" custScaleX="102278"/>
      <dgm:spPr/>
      <dgm:t>
        <a:bodyPr/>
        <a:lstStyle/>
        <a:p>
          <a:endParaRPr lang="ru-RU"/>
        </a:p>
      </dgm:t>
    </dgm:pt>
    <dgm:pt modelId="{1392FC81-7646-4089-A052-C20A69FEC33B}" type="pres">
      <dgm:prSet presAssocID="{1FF2FA31-9468-4037-88A3-8D7B511DB630}" presName="vertSpace3" presStyleLbl="node1" presStyleIdx="1" presStyleCnt="3"/>
      <dgm:spPr/>
    </dgm:pt>
    <dgm:pt modelId="{91E6B8F6-DC53-4818-A62C-4FF81C023565}" type="pres">
      <dgm:prSet presAssocID="{1FF2FA31-9468-4037-88A3-8D7B511DB630}" presName="circle3" presStyleLbl="node1" presStyleIdx="2" presStyleCnt="3" custScaleX="141956" custScaleY="124886"/>
      <dgm:spPr>
        <a:solidFill>
          <a:srgbClr val="FF0000"/>
        </a:solidFill>
      </dgm:spPr>
    </dgm:pt>
    <dgm:pt modelId="{92209A2B-599E-4502-A784-BBF25F3431DA}" type="pres">
      <dgm:prSet presAssocID="{1FF2FA31-9468-4037-88A3-8D7B511DB630}" presName="rect3" presStyleLbl="alignAcc1" presStyleIdx="2" presStyleCnt="3" custScaleX="103594" custScaleY="127981"/>
      <dgm:spPr/>
      <dgm:t>
        <a:bodyPr/>
        <a:lstStyle/>
        <a:p>
          <a:endParaRPr lang="ru-RU"/>
        </a:p>
      </dgm:t>
    </dgm:pt>
    <dgm:pt modelId="{C10F9F24-B7C1-4682-BDA3-39F01D9C3735}" type="pres">
      <dgm:prSet presAssocID="{BE1CE8CE-ADC1-41BD-90A5-3CCBF18A468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D6F04-13EA-4D38-B3FF-BC520AE15352}" type="pres">
      <dgm:prSet presAssocID="{DDFC0F4E-3228-4A40-B102-095B93D54F2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2C15F-E221-4C49-ACCC-8F506327D690}" type="pres">
      <dgm:prSet presAssocID="{1FF2FA31-9468-4037-88A3-8D7B511DB6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B4D5D-380D-4E5E-9E53-626FB839CB0F}" srcId="{B4A8F1E9-0752-472B-91AD-8208DB59D766}" destId="{1FF2FA31-9468-4037-88A3-8D7B511DB630}" srcOrd="2" destOrd="0" parTransId="{BFA24681-DD1C-4F98-B178-9F2164ED520A}" sibTransId="{73864F93-2001-4959-8879-A2709E72E7E8}"/>
    <dgm:cxn modelId="{D0EC4826-3912-4B82-A0F4-D527633B1614}" type="presOf" srcId="{DDFC0F4E-3228-4A40-B102-095B93D54F24}" destId="{E32D6F04-13EA-4D38-B3FF-BC520AE15352}" srcOrd="1" destOrd="0" presId="urn:microsoft.com/office/officeart/2005/8/layout/target3"/>
    <dgm:cxn modelId="{5A311C37-5BC2-4881-8938-1E9D46C27C6F}" type="presOf" srcId="{BE1CE8CE-ADC1-41BD-90A5-3CCBF18A468B}" destId="{C10F9F24-B7C1-4682-BDA3-39F01D9C3735}" srcOrd="1" destOrd="0" presId="urn:microsoft.com/office/officeart/2005/8/layout/target3"/>
    <dgm:cxn modelId="{1101EBFC-CEA3-4C3B-AF9F-54A5DA853E2B}" type="presOf" srcId="{B4A8F1E9-0752-472B-91AD-8208DB59D766}" destId="{0DF59BD5-77D8-4353-BEEB-FBD197487307}" srcOrd="0" destOrd="0" presId="urn:microsoft.com/office/officeart/2005/8/layout/target3"/>
    <dgm:cxn modelId="{4D608FE2-F83A-4200-89CF-A9153DFEFA1F}" type="presOf" srcId="{1FF2FA31-9468-4037-88A3-8D7B511DB630}" destId="{92209A2B-599E-4502-A784-BBF25F3431DA}" srcOrd="0" destOrd="0" presId="urn:microsoft.com/office/officeart/2005/8/layout/target3"/>
    <dgm:cxn modelId="{415C03F3-9EC2-43C2-9D40-981406CB27BC}" srcId="{B4A8F1E9-0752-472B-91AD-8208DB59D766}" destId="{DDFC0F4E-3228-4A40-B102-095B93D54F24}" srcOrd="1" destOrd="0" parTransId="{91939AAA-83F5-4435-91EF-7BF9D8A4530D}" sibTransId="{54287945-FB2D-442B-A1CD-BF4567063718}"/>
    <dgm:cxn modelId="{B8904D8D-AA03-4326-B770-D163DAFF729E}" type="presOf" srcId="{DDFC0F4E-3228-4A40-B102-095B93D54F24}" destId="{F78EB51C-9155-46FA-B75A-544D07475EE1}" srcOrd="0" destOrd="0" presId="urn:microsoft.com/office/officeart/2005/8/layout/target3"/>
    <dgm:cxn modelId="{C48930BA-72EC-4B56-BD48-156D9A1DE13E}" type="presOf" srcId="{BE1CE8CE-ADC1-41BD-90A5-3CCBF18A468B}" destId="{55376410-6637-407C-AB11-B174528B2DE1}" srcOrd="0" destOrd="0" presId="urn:microsoft.com/office/officeart/2005/8/layout/target3"/>
    <dgm:cxn modelId="{AE118035-91E4-4921-8FCE-23C1E8EB60CD}" type="presOf" srcId="{1FF2FA31-9468-4037-88A3-8D7B511DB630}" destId="{F062C15F-E221-4C49-ACCC-8F506327D690}" srcOrd="1" destOrd="0" presId="urn:microsoft.com/office/officeart/2005/8/layout/target3"/>
    <dgm:cxn modelId="{950E692D-E0D5-4028-BE48-96C40D04E4A6}" srcId="{B4A8F1E9-0752-472B-91AD-8208DB59D766}" destId="{BE1CE8CE-ADC1-41BD-90A5-3CCBF18A468B}" srcOrd="0" destOrd="0" parTransId="{D4C4A5B1-E456-48E3-B4E6-BAD59EA35743}" sibTransId="{9E7AFFB9-A7EC-46FD-A79E-AC7AFC36639C}"/>
    <dgm:cxn modelId="{66272BA1-4CC9-450D-9BBD-6930CF77C540}" type="presParOf" srcId="{0DF59BD5-77D8-4353-BEEB-FBD197487307}" destId="{5995016A-8037-42C4-B83B-849464E45DF6}" srcOrd="0" destOrd="0" presId="urn:microsoft.com/office/officeart/2005/8/layout/target3"/>
    <dgm:cxn modelId="{AA6FFA0C-0EDF-4B62-9E34-B56B9131D474}" type="presParOf" srcId="{0DF59BD5-77D8-4353-BEEB-FBD197487307}" destId="{4474A4DC-6B72-454A-95C8-EAC234F216BC}" srcOrd="1" destOrd="0" presId="urn:microsoft.com/office/officeart/2005/8/layout/target3"/>
    <dgm:cxn modelId="{0B62784C-7857-4157-B78B-F022E5A5BB8E}" type="presParOf" srcId="{0DF59BD5-77D8-4353-BEEB-FBD197487307}" destId="{55376410-6637-407C-AB11-B174528B2DE1}" srcOrd="2" destOrd="0" presId="urn:microsoft.com/office/officeart/2005/8/layout/target3"/>
    <dgm:cxn modelId="{83509F56-61B4-48CA-AC53-71E39C0D5C17}" type="presParOf" srcId="{0DF59BD5-77D8-4353-BEEB-FBD197487307}" destId="{37E51079-F071-42F7-8B4A-DB27642E87B3}" srcOrd="3" destOrd="0" presId="urn:microsoft.com/office/officeart/2005/8/layout/target3"/>
    <dgm:cxn modelId="{DCFEF85A-4932-4A3A-AB86-07694DC75AB3}" type="presParOf" srcId="{0DF59BD5-77D8-4353-BEEB-FBD197487307}" destId="{9AD41886-9916-4417-9D54-320DAA28DFB2}" srcOrd="4" destOrd="0" presId="urn:microsoft.com/office/officeart/2005/8/layout/target3"/>
    <dgm:cxn modelId="{96C5FCCF-C078-44E3-80F0-9B3E6E04F309}" type="presParOf" srcId="{0DF59BD5-77D8-4353-BEEB-FBD197487307}" destId="{F78EB51C-9155-46FA-B75A-544D07475EE1}" srcOrd="5" destOrd="0" presId="urn:microsoft.com/office/officeart/2005/8/layout/target3"/>
    <dgm:cxn modelId="{791B74FF-A546-4A86-8308-68E6374B8E21}" type="presParOf" srcId="{0DF59BD5-77D8-4353-BEEB-FBD197487307}" destId="{1392FC81-7646-4089-A052-C20A69FEC33B}" srcOrd="6" destOrd="0" presId="urn:microsoft.com/office/officeart/2005/8/layout/target3"/>
    <dgm:cxn modelId="{37660F04-A153-47B6-AE9B-8D2E837AB251}" type="presParOf" srcId="{0DF59BD5-77D8-4353-BEEB-FBD197487307}" destId="{91E6B8F6-DC53-4818-A62C-4FF81C023565}" srcOrd="7" destOrd="0" presId="urn:microsoft.com/office/officeart/2005/8/layout/target3"/>
    <dgm:cxn modelId="{C2351024-41A2-4FA9-AFFF-1F1B9BA3BE9B}" type="presParOf" srcId="{0DF59BD5-77D8-4353-BEEB-FBD197487307}" destId="{92209A2B-599E-4502-A784-BBF25F3431DA}" srcOrd="8" destOrd="0" presId="urn:microsoft.com/office/officeart/2005/8/layout/target3"/>
    <dgm:cxn modelId="{ED6FF436-61D8-44CE-AF2D-F3EEF12A53E5}" type="presParOf" srcId="{0DF59BD5-77D8-4353-BEEB-FBD197487307}" destId="{C10F9F24-B7C1-4682-BDA3-39F01D9C3735}" srcOrd="9" destOrd="0" presId="urn:microsoft.com/office/officeart/2005/8/layout/target3"/>
    <dgm:cxn modelId="{2EFDF645-6C56-4CA6-9601-02EF24815BE0}" type="presParOf" srcId="{0DF59BD5-77D8-4353-BEEB-FBD197487307}" destId="{E32D6F04-13EA-4D38-B3FF-BC520AE15352}" srcOrd="10" destOrd="0" presId="urn:microsoft.com/office/officeart/2005/8/layout/target3"/>
    <dgm:cxn modelId="{F708DFCB-015F-4247-9082-40BA6562F50B}" type="presParOf" srcId="{0DF59BD5-77D8-4353-BEEB-FBD197487307}" destId="{F062C15F-E221-4C49-ACCC-8F506327D69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016A-8037-42C4-B83B-849464E45DF6}">
      <dsp:nvSpPr>
        <dsp:cNvPr id="0" name=""/>
        <dsp:cNvSpPr/>
      </dsp:nvSpPr>
      <dsp:spPr>
        <a:xfrm>
          <a:off x="-66569" y="0"/>
          <a:ext cx="2320032" cy="2320032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76410-6637-407C-AB11-B174528B2DE1}">
      <dsp:nvSpPr>
        <dsp:cNvPr id="0" name=""/>
        <dsp:cNvSpPr/>
      </dsp:nvSpPr>
      <dsp:spPr>
        <a:xfrm>
          <a:off x="1041732" y="0"/>
          <a:ext cx="7512364" cy="2320032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фізіологічний</a:t>
          </a:r>
          <a:r>
            <a:rPr lang="ru-RU" sz="1800" b="1" kern="1200" dirty="0" smtClean="0"/>
            <a:t> – </a:t>
          </a:r>
          <a:r>
            <a:rPr lang="ru-RU" sz="1800" b="1" kern="1200" dirty="0" err="1" smtClean="0"/>
            <a:t>здатність</a:t>
          </a:r>
          <a:r>
            <a:rPr lang="ru-RU" sz="1800" b="1" kern="1200" dirty="0" smtClean="0"/>
            <a:t> до </a:t>
          </a:r>
          <a:r>
            <a:rPr lang="ru-RU" sz="1800" b="1" kern="1200" dirty="0" err="1" smtClean="0"/>
            <a:t>відтворення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плодючого</a:t>
          </a:r>
          <a:r>
            <a:rPr lang="ru-RU" sz="1800" b="1" kern="1200" dirty="0" smtClean="0"/>
            <a:t> потомства</a:t>
          </a:r>
          <a:endParaRPr lang="ru-RU" sz="1800" b="1" kern="1200" dirty="0"/>
        </a:p>
      </dsp:txBody>
      <dsp:txXfrm>
        <a:off x="1041732" y="0"/>
        <a:ext cx="7512364" cy="696011"/>
      </dsp:txXfrm>
    </dsp:sp>
    <dsp:sp modelId="{9AD41886-9916-4417-9D54-320DAA28DFB2}">
      <dsp:nvSpPr>
        <dsp:cNvPr id="0" name=""/>
        <dsp:cNvSpPr/>
      </dsp:nvSpPr>
      <dsp:spPr>
        <a:xfrm>
          <a:off x="339437" y="696011"/>
          <a:ext cx="1508019" cy="1508019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EB51C-9155-46FA-B75A-544D07475EE1}">
      <dsp:nvSpPr>
        <dsp:cNvPr id="0" name=""/>
        <dsp:cNvSpPr/>
      </dsp:nvSpPr>
      <dsp:spPr>
        <a:xfrm>
          <a:off x="1009058" y="696011"/>
          <a:ext cx="7577711" cy="1508019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морфологічний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тобто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схожість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певної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групи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особин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1009058" y="696011"/>
        <a:ext cx="7577711" cy="696008"/>
      </dsp:txXfrm>
    </dsp:sp>
    <dsp:sp modelId="{91E6B8F6-DC53-4818-A62C-4FF81C023565}">
      <dsp:nvSpPr>
        <dsp:cNvPr id="0" name=""/>
        <dsp:cNvSpPr/>
      </dsp:nvSpPr>
      <dsp:spPr>
        <a:xfrm>
          <a:off x="599433" y="1305415"/>
          <a:ext cx="988026" cy="869217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09A2B-599E-4502-A784-BBF25F3431DA}">
      <dsp:nvSpPr>
        <dsp:cNvPr id="0" name=""/>
        <dsp:cNvSpPr/>
      </dsp:nvSpPr>
      <dsp:spPr>
        <a:xfrm>
          <a:off x="960308" y="1294644"/>
          <a:ext cx="7675213" cy="890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генетичний</a:t>
          </a:r>
          <a:r>
            <a:rPr lang="ru-RU" sz="2000" b="1" kern="1200" dirty="0" smtClean="0"/>
            <a:t> – </a:t>
          </a:r>
          <a:r>
            <a:rPr lang="ru-RU" sz="2000" b="1" kern="1200" dirty="0" err="1" smtClean="0"/>
            <a:t>збереження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ознак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батьків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нащадками</a:t>
          </a:r>
          <a:endParaRPr lang="ru-RU" sz="20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60308" y="1294644"/>
        <a:ext cx="7675213" cy="890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9A6AD-1B5B-4344-AEFD-8B135F92504F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9F99E-29BB-4B68-9FA4-565F12533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09692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F99E-29BB-4B68-9FA4-565F125335C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0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3987C9-05A7-4008-AC74-C8F88FCD3A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6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7550" y="1575369"/>
            <a:ext cx="2698091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308362" y="1575372"/>
            <a:ext cx="2698091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81598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0%B8%D0%B4_(%D0%B1%D1%96%D0%BE%D0%BB%D0%BE%D0%B3%D1%96%D1%8F)" TargetMode="External"/><Relationship Id="rId13" Type="http://schemas.openxmlformats.org/officeDocument/2006/relationships/image" Target="../media/image11.jpg"/><Relationship Id="rId3" Type="http://schemas.openxmlformats.org/officeDocument/2006/relationships/hyperlink" Target="https://uk.wikipedia.org/wiki/5_%D0%BB%D0%B8%D0%BF%D0%BD%D1%8F" TargetMode="External"/><Relationship Id="rId7" Type="http://schemas.openxmlformats.org/officeDocument/2006/relationships/hyperlink" Target="https://uk.wikipedia.org/wiki/%D0%A1%D0%B8%D1%81%D1%82%D0%B5%D0%BC%D0%B0%D1%82%D0%B8%D0%BA%D0%B0" TargetMode="External"/><Relationship Id="rId12" Type="http://schemas.openxmlformats.org/officeDocument/2006/relationships/hyperlink" Target="https://uk.wikipedia.org/wiki/%D0%92%D0%B8%D0%B4%D0%BE%D1%83%D1%82%D0%B2%D0%BE%D1%80%D0%B5%D0%BD%D0%BD%D1%8F" TargetMode="External"/><Relationship Id="rId2" Type="http://schemas.openxmlformats.org/officeDocument/2006/relationships/hyperlink" Target="https://uk.wikipedia.org/wiki/%D0%9D%D1%96%D0%BC%D0%B5%D1%86%D1%8C%D0%BA%D0%B0_%D0%BC%D0%BE%D0%B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2005" TargetMode="External"/><Relationship Id="rId11" Type="http://schemas.openxmlformats.org/officeDocument/2006/relationships/hyperlink" Target="https://uk.wikipedia.org/wiki/%D0%93%D0%B5%D0%BD%D0%B5%D1%82%D0%B8%D0%BA%D0%B0" TargetMode="External"/><Relationship Id="rId5" Type="http://schemas.openxmlformats.org/officeDocument/2006/relationships/hyperlink" Target="https://uk.wikipedia.org/wiki/3_%D0%BB%D1%8E%D1%82%D0%BE%D0%B3%D0%BE" TargetMode="External"/><Relationship Id="rId10" Type="http://schemas.openxmlformats.org/officeDocument/2006/relationships/hyperlink" Target="https://uk.wikipedia.org/wiki/%D0%A1%D0%B8%D0%BD%D1%82%D0%B5%D1%82%D0%B8%D1%87%D0%BD%D0%B0_%D1%82%D0%B5%D0%BE%D1%80%D1%96%D1%8F_%D0%B5%D0%B2%D0%BE%D0%BB%D1%8E%D1%86%D1%96%D1%97" TargetMode="External"/><Relationship Id="rId4" Type="http://schemas.openxmlformats.org/officeDocument/2006/relationships/hyperlink" Target="https://uk.wikipedia.org/wiki/1904" TargetMode="External"/><Relationship Id="rId9" Type="http://schemas.openxmlformats.org/officeDocument/2006/relationships/hyperlink" Target="https://uk.wikipedia.org/wiki/194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Результат пошуку зображень за запитом фон для презентації при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 b="7585"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95536" y="2060848"/>
            <a:ext cx="8280920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uk-UA" sz="3600" b="1" dirty="0"/>
              <a:t>«Вид як основний етап еволюційного процесу»</a:t>
            </a:r>
            <a:endParaRPr lang="ru-RU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514600" y="476672"/>
            <a:ext cx="4419600" cy="648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ЗАКЛАД ВИЩОЇ ОСВІТИ</a:t>
            </a:r>
            <a:endParaRPr lang="ru-RU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ЗАПОРІЗЬКИЙ </a:t>
            </a:r>
            <a:r>
              <a:rPr lang="ru-RU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НАЦІОНАЛЬНИЙ </a:t>
            </a:r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УНІВЕРСИТЕТ</a:t>
            </a:r>
            <a:endParaRPr lang="ru-RU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04800" y="5943600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ЛЕКЦІЯ 4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293096"/>
            <a:ext cx="678748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https://docs.google.com/forms/d/e/1FAIpQLSfLoBQZkNAMCJYyJHN2ZF7XAoFKkSpsY-os510452wtSfwhOg/viewform</a:t>
            </a:r>
          </a:p>
          <a:p>
            <a:endParaRPr lang="en-AU" dirty="0" smtClean="0"/>
          </a:p>
          <a:p>
            <a:r>
              <a:rPr lang="en-AU" dirty="0" smtClean="0"/>
              <a:t>https</a:t>
            </a:r>
            <a:r>
              <a:rPr lang="en-AU" dirty="0"/>
              <a:t>://docs.google.com/forms/d/e/1FAIpQLSc-iARMrQTGnjbzlf8TNSqV4TqwAdiMxOfKb6De6lYxH53LCQ/viewform</a:t>
            </a:r>
          </a:p>
        </p:txBody>
      </p:sp>
    </p:spTree>
    <p:extLst>
      <p:ext uri="{BB962C8B-B14F-4D97-AF65-F5344CB8AC3E}">
        <p14:creationId xmlns:p14="http://schemas.microsoft.com/office/powerpoint/2010/main" val="2573207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Прихільники</a:t>
            </a:r>
            <a:r>
              <a:rPr lang="uk-UA" dirty="0" smtClean="0"/>
              <a:t> думки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«види змінюються»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52600"/>
            <a:ext cx="8291264" cy="4844752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ru-RU" dirty="0" err="1"/>
              <a:t>Третя</a:t>
            </a:r>
            <a:r>
              <a:rPr lang="ru-RU" dirty="0"/>
              <a:t> система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об’єднувала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попередні</a:t>
            </a:r>
            <a:r>
              <a:rPr lang="ru-RU" dirty="0"/>
              <a:t> у </a:t>
            </a:r>
            <a:r>
              <a:rPr lang="ru-RU" dirty="0" err="1"/>
              <a:t>тезі</a:t>
            </a:r>
            <a:r>
              <a:rPr lang="ru-RU" dirty="0"/>
              <a:t>, яку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сформульовано</a:t>
            </a:r>
            <a:r>
              <a:rPr lang="ru-RU" dirty="0"/>
              <a:t> </a:t>
            </a: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Е</a:t>
            </a:r>
            <a:r>
              <a:rPr lang="ru-RU" dirty="0"/>
              <a:t>. </a:t>
            </a:r>
            <a:r>
              <a:rPr lang="ru-RU" dirty="0" err="1"/>
              <a:t>Жоффруа-Сент-Ілером</a:t>
            </a:r>
            <a:r>
              <a:rPr lang="ru-RU" dirty="0"/>
              <a:t>: </a:t>
            </a:r>
            <a:r>
              <a:rPr lang="ru-RU" b="1" dirty="0"/>
              <a:t>“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змінюються</a:t>
            </a:r>
            <a:r>
              <a:rPr lang="ru-RU" b="1" dirty="0"/>
              <a:t>”. </a:t>
            </a:r>
            <a:endParaRPr lang="ru-RU" b="1" dirty="0" smtClean="0"/>
          </a:p>
          <a:p>
            <a:pPr marL="114300" indent="0" algn="ctr">
              <a:buNone/>
            </a:pPr>
            <a:endParaRPr lang="ru-RU" b="1" dirty="0" smtClean="0"/>
          </a:p>
          <a:p>
            <a:pPr marL="114300" indent="0" algn="just">
              <a:buNone/>
            </a:pP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одним з </a:t>
            </a:r>
            <a:r>
              <a:rPr lang="ru-RU" dirty="0" err="1"/>
              <a:t>прибічників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sz="3500" b="1" dirty="0" smtClean="0"/>
              <a:t>К.Ф</a:t>
            </a:r>
            <a:r>
              <a:rPr lang="ru-RU" sz="3500" b="1" dirty="0"/>
              <a:t>. </a:t>
            </a:r>
            <a:r>
              <a:rPr lang="ru-RU" sz="3500" b="1" dirty="0" err="1"/>
              <a:t>Рульє</a:t>
            </a:r>
            <a:r>
              <a:rPr lang="ru-RU" sz="3500" b="1" dirty="0"/>
              <a:t>. </a:t>
            </a:r>
            <a:endParaRPr lang="ru-RU" sz="3500" b="1" dirty="0" smtClean="0"/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 err="1"/>
              <a:t>види</a:t>
            </a:r>
            <a:r>
              <a:rPr lang="ru-RU" dirty="0"/>
              <a:t> не </a:t>
            </a:r>
            <a:r>
              <a:rPr lang="ru-RU" dirty="0" err="1"/>
              <a:t>уявні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схожість</a:t>
            </a:r>
            <a:r>
              <a:rPr lang="ru-RU" dirty="0"/>
              <a:t> за комплексом </a:t>
            </a:r>
            <a:r>
              <a:rPr lang="ru-RU" dirty="0" err="1"/>
              <a:t>ознак</a:t>
            </a:r>
            <a:r>
              <a:rPr lang="ru-RU" dirty="0"/>
              <a:t>, 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114300" indent="0" algn="just">
              <a:buNone/>
            </a:pPr>
            <a:r>
              <a:rPr lang="ru-RU" dirty="0" smtClean="0"/>
              <a:t>На думку </a:t>
            </a:r>
            <a:r>
              <a:rPr lang="ru-RU" dirty="0" err="1" smtClean="0"/>
              <a:t>вченого</a:t>
            </a:r>
            <a:r>
              <a:rPr lang="ru-RU" dirty="0" smtClean="0"/>
              <a:t>, ми </a:t>
            </a:r>
            <a:r>
              <a:rPr lang="ru-RU" b="1" u="sng" dirty="0" err="1" smtClean="0">
                <a:solidFill>
                  <a:srgbClr val="FF0000"/>
                </a:solidFill>
              </a:rPr>
              <a:t>маємо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однакові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підстави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припускати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незмінність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видів</a:t>
            </a:r>
            <a:r>
              <a:rPr lang="ru-RU" b="1" u="sng" dirty="0" smtClean="0">
                <a:solidFill>
                  <a:srgbClr val="FF0000"/>
                </a:solidFill>
              </a:rPr>
              <a:t> та </a:t>
            </a:r>
            <a:r>
              <a:rPr lang="ru-RU" b="1" u="sng" dirty="0" err="1" smtClean="0">
                <a:solidFill>
                  <a:srgbClr val="FF0000"/>
                </a:solidFill>
              </a:rPr>
              <a:t>заперечувати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її</a:t>
            </a:r>
            <a:r>
              <a:rPr lang="ru-RU" b="1" u="sng" dirty="0" smtClean="0">
                <a:solidFill>
                  <a:srgbClr val="FF0000"/>
                </a:solidFill>
              </a:rPr>
              <a:t>. </a:t>
            </a:r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Заперечуючи</a:t>
            </a:r>
            <a:r>
              <a:rPr lang="ru-RU" dirty="0" smtClean="0"/>
              <a:t> </a:t>
            </a:r>
            <a:r>
              <a:rPr lang="ru-RU" dirty="0" err="1" smtClean="0"/>
              <a:t>незмінність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i="1" u="sng" dirty="0" smtClean="0"/>
              <a:t>не </a:t>
            </a:r>
            <a:r>
              <a:rPr lang="ru-RU" i="1" u="sng" dirty="0" err="1" smtClean="0"/>
              <a:t>були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здатні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обґрунтовано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пояснити</a:t>
            </a:r>
            <a:r>
              <a:rPr lang="ru-RU" i="1" u="sng" dirty="0" smtClean="0"/>
              <a:t> причини </a:t>
            </a:r>
            <a:r>
              <a:rPr lang="ru-RU" i="1" u="sng" dirty="0" err="1" smtClean="0"/>
              <a:t>змін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останніх</a:t>
            </a:r>
            <a:r>
              <a:rPr lang="ru-RU" i="1" u="sng" dirty="0" smtClean="0"/>
              <a:t> (</a:t>
            </a:r>
            <a:r>
              <a:rPr lang="ru-RU" i="1" u="sng" dirty="0" err="1" smtClean="0"/>
              <a:t>запропоновані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пояснення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були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дуже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наївними</a:t>
            </a:r>
            <a:r>
              <a:rPr lang="ru-RU" i="1" u="sng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08006"/>
            <a:ext cx="1512168" cy="1602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2857544" y="3284984"/>
            <a:ext cx="41831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dirty="0" smtClean="0"/>
              <a:t>Мінливість видів </a:t>
            </a:r>
            <a:br>
              <a:rPr lang="uk-UA" b="1" dirty="0" smtClean="0"/>
            </a:br>
            <a:r>
              <a:rPr lang="uk-UA" b="1" dirty="0" smtClean="0">
                <a:solidFill>
                  <a:srgbClr val="00B050"/>
                </a:solidFill>
              </a:rPr>
              <a:t>за ч.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rgbClr val="00B050"/>
                </a:solidFill>
              </a:rPr>
              <a:t>Дарвіном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just"/>
            <a:r>
              <a:rPr lang="ru-RU" dirty="0"/>
              <a:t>Лише Ч. </a:t>
            </a:r>
            <a:r>
              <a:rPr lang="ru-RU" dirty="0" err="1"/>
              <a:t>Дарвіну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b="1" dirty="0" err="1"/>
              <a:t>вдалося</a:t>
            </a:r>
            <a:r>
              <a:rPr lang="ru-RU" b="1" dirty="0"/>
              <a:t> </a:t>
            </a:r>
            <a:r>
              <a:rPr lang="ru-RU" b="1" dirty="0" err="1"/>
              <a:t>переконати</a:t>
            </a:r>
            <a:r>
              <a:rPr lang="ru-RU" b="1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у </a:t>
            </a:r>
            <a:r>
              <a:rPr lang="ru-RU" b="1" dirty="0" err="1">
                <a:solidFill>
                  <a:srgbClr val="FFFF00"/>
                </a:solidFill>
              </a:rPr>
              <a:t>мінливості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останніх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поглядами</a:t>
            </a:r>
            <a:r>
              <a:rPr lang="ru-RU" dirty="0"/>
              <a:t>, </a:t>
            </a:r>
            <a:r>
              <a:rPr lang="ru-RU" u="sng" dirty="0" err="1"/>
              <a:t>види</a:t>
            </a:r>
            <a:r>
              <a:rPr lang="ru-RU" u="sng" dirty="0"/>
              <a:t> </a:t>
            </a:r>
            <a:r>
              <a:rPr lang="ru-RU" u="sng" dirty="0" err="1"/>
              <a:t>виникають</a:t>
            </a:r>
            <a:r>
              <a:rPr lang="ru-RU" u="sng" dirty="0"/>
              <a:t> </a:t>
            </a:r>
            <a:r>
              <a:rPr lang="ru-RU" u="sng" dirty="0" err="1"/>
              <a:t>історично</a:t>
            </a:r>
            <a:r>
              <a:rPr lang="ru-RU" u="sng" dirty="0"/>
              <a:t> з </a:t>
            </a:r>
            <a:r>
              <a:rPr lang="ru-RU" u="sng" dirty="0" err="1"/>
              <a:t>початкових</a:t>
            </a:r>
            <a:r>
              <a:rPr lang="ru-RU" u="sng" dirty="0"/>
              <a:t> </a:t>
            </a:r>
            <a:r>
              <a:rPr lang="ru-RU" u="sng" dirty="0" err="1"/>
              <a:t>етапів</a:t>
            </a:r>
            <a:r>
              <a:rPr lang="ru-RU" u="sng" dirty="0"/>
              <a:t> </a:t>
            </a:r>
            <a:r>
              <a:rPr lang="ru-RU" u="sng" dirty="0" smtClean="0"/>
              <a:t>та </a:t>
            </a:r>
            <a:r>
              <a:rPr lang="ru-RU" u="sng" dirty="0" err="1"/>
              <a:t>існують</a:t>
            </a:r>
            <a:r>
              <a:rPr lang="ru-RU" u="sng" dirty="0"/>
              <a:t> </a:t>
            </a:r>
            <a:r>
              <a:rPr lang="ru-RU" u="sng" dirty="0" err="1"/>
              <a:t>тимчасово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рано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 </a:t>
            </a:r>
            <a:r>
              <a:rPr lang="ru-RU" b="1" dirty="0" err="1">
                <a:solidFill>
                  <a:schemeClr val="bg1"/>
                </a:solidFill>
              </a:rPr>
              <a:t>вимирають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>
                <a:solidFill>
                  <a:schemeClr val="bg1"/>
                </a:solidFill>
              </a:rPr>
              <a:t>перетворюються</a:t>
            </a:r>
            <a:r>
              <a:rPr lang="ru-RU" dirty="0"/>
              <a:t> </a:t>
            </a:r>
            <a:r>
              <a:rPr lang="ru-RU" u="sng" dirty="0"/>
              <a:t>на </a:t>
            </a:r>
            <a:r>
              <a:rPr lang="ru-RU" u="sng" dirty="0" err="1"/>
              <a:t>нові</a:t>
            </a:r>
            <a:r>
              <a:rPr lang="ru-RU" u="sng" dirty="0"/>
              <a:t> </a:t>
            </a:r>
            <a:r>
              <a:rPr lang="ru-RU" u="sng" dirty="0" err="1"/>
              <a:t>види</a:t>
            </a:r>
            <a:r>
              <a:rPr lang="ru-RU" u="sng" dirty="0"/>
              <a:t>. </a:t>
            </a:r>
            <a:endParaRPr lang="ru-RU" u="sng" dirty="0" smtClean="0"/>
          </a:p>
          <a:p>
            <a:pPr algn="just"/>
            <a:r>
              <a:rPr lang="ru-RU" dirty="0" smtClean="0"/>
              <a:t>Учений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переконаний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b="1" dirty="0" err="1">
                <a:solidFill>
                  <a:srgbClr val="FFFF00"/>
                </a:solidFill>
              </a:rPr>
              <a:t>всі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зачаткові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види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розвиваються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справжні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види</a:t>
            </a:r>
            <a:r>
              <a:rPr lang="ru-RU" b="1" dirty="0">
                <a:solidFill>
                  <a:srgbClr val="FFFF00"/>
                </a:solidFill>
              </a:rPr>
              <a:t> – </a:t>
            </a:r>
            <a:r>
              <a:rPr lang="ru-RU" b="1" dirty="0" err="1">
                <a:solidFill>
                  <a:srgbClr val="FFFF00"/>
                </a:solidFill>
              </a:rPr>
              <a:t>значна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їх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кількість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вимирає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або</a:t>
            </a:r>
            <a:r>
              <a:rPr lang="ru-RU" b="1" dirty="0">
                <a:solidFill>
                  <a:srgbClr val="FFFF00"/>
                </a:solidFill>
              </a:rPr>
              <a:t> ж </a:t>
            </a:r>
            <a:r>
              <a:rPr lang="ru-RU" b="1" dirty="0" err="1">
                <a:solidFill>
                  <a:srgbClr val="FFFF00"/>
                </a:solidFill>
              </a:rPr>
              <a:t>невизначено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тривалий</a:t>
            </a:r>
            <a:r>
              <a:rPr lang="ru-RU" b="1" dirty="0">
                <a:solidFill>
                  <a:srgbClr val="FFFF00"/>
                </a:solidFill>
              </a:rPr>
              <a:t> час </a:t>
            </a:r>
            <a:r>
              <a:rPr lang="ru-RU" b="1" dirty="0" err="1">
                <a:solidFill>
                  <a:srgbClr val="FFFF00"/>
                </a:solidFill>
              </a:rPr>
              <a:t>залишається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якості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підрозділів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вихідної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групи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104"/>
            <a:ext cx="2160240" cy="143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1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Нова характеристика виду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743120"/>
            <a:ext cx="4320480" cy="4678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Як </a:t>
            </a:r>
            <a:r>
              <a:rPr lang="ru-RU" dirty="0" err="1"/>
              <a:t>це</a:t>
            </a:r>
            <a:r>
              <a:rPr lang="ru-RU" dirty="0"/>
              <a:t> не дивно, але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хвилю</a:t>
            </a:r>
            <a:r>
              <a:rPr lang="ru-RU" dirty="0"/>
              <a:t> проблем в </a:t>
            </a:r>
            <a:r>
              <a:rPr lang="ru-RU" dirty="0" err="1"/>
              <a:t>уявленнях</a:t>
            </a:r>
            <a:r>
              <a:rPr lang="ru-RU" dirty="0"/>
              <a:t> про вид </a:t>
            </a:r>
            <a:r>
              <a:rPr lang="ru-RU" dirty="0" err="1"/>
              <a:t>викликав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генетики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dirty="0"/>
              <a:t>на початку ХХ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Чергова</a:t>
            </a:r>
            <a:r>
              <a:rPr lang="ru-RU" dirty="0"/>
              <a:t> криза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зумовлена</a:t>
            </a:r>
            <a:r>
              <a:rPr lang="ru-RU" dirty="0"/>
              <a:t> </a:t>
            </a:r>
            <a:r>
              <a:rPr lang="ru-RU" dirty="0" err="1"/>
              <a:t>відкриттям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характеристики виду як </a:t>
            </a:r>
            <a:r>
              <a:rPr lang="ru-RU" u="sng" dirty="0" err="1"/>
              <a:t>найскладнішої</a:t>
            </a:r>
            <a:r>
              <a:rPr lang="ru-RU" u="sng" dirty="0"/>
              <a:t> </a:t>
            </a:r>
            <a:r>
              <a:rPr lang="ru-RU" u="sng" dirty="0" err="1"/>
              <a:t>системи</a:t>
            </a:r>
            <a:r>
              <a:rPr lang="ru-RU" u="sng" dirty="0"/>
              <a:t>, </a:t>
            </a:r>
            <a:r>
              <a:rPr lang="ru-RU" u="sng" dirty="0" err="1"/>
              <a:t>що</a:t>
            </a:r>
            <a:r>
              <a:rPr lang="ru-RU" u="sng" dirty="0"/>
              <a:t> </a:t>
            </a:r>
            <a:r>
              <a:rPr lang="ru-RU" u="sng" dirty="0" err="1"/>
              <a:t>вбирає</a:t>
            </a:r>
            <a:r>
              <a:rPr lang="ru-RU" u="sng" dirty="0"/>
              <a:t> в себе </a:t>
            </a:r>
            <a:r>
              <a:rPr lang="ru-RU" u="sng" dirty="0" err="1"/>
              <a:t>велику</a:t>
            </a:r>
            <a:r>
              <a:rPr lang="ru-RU" u="sng" dirty="0"/>
              <a:t> </a:t>
            </a:r>
            <a:r>
              <a:rPr lang="ru-RU" u="sng" dirty="0" err="1"/>
              <a:t>кількість</a:t>
            </a:r>
            <a:r>
              <a:rPr lang="ru-RU" u="sng" dirty="0"/>
              <a:t> </a:t>
            </a:r>
            <a:r>
              <a:rPr lang="ru-RU" u="sng" dirty="0" err="1"/>
              <a:t>дрібних</a:t>
            </a:r>
            <a:r>
              <a:rPr lang="ru-RU" u="sng" dirty="0"/>
              <a:t> форм. </a:t>
            </a:r>
            <a:endParaRPr lang="ru-RU" u="sng" dirty="0" smtClean="0"/>
          </a:p>
          <a:p>
            <a:pPr algn="just"/>
            <a:r>
              <a:rPr lang="ru-RU" dirty="0" err="1" smtClean="0"/>
              <a:t>Подібна</a:t>
            </a:r>
            <a:r>
              <a:rPr lang="ru-RU" dirty="0" smtClean="0"/>
              <a:t> </a:t>
            </a:r>
            <a:r>
              <a:rPr lang="ru-RU" dirty="0"/>
              <a:t>складна </a:t>
            </a:r>
            <a:r>
              <a:rPr lang="ru-RU" dirty="0" err="1"/>
              <a:t>внутрішня</a:t>
            </a:r>
            <a:r>
              <a:rPr lang="ru-RU" dirty="0"/>
              <a:t> структура вступала у </a:t>
            </a:r>
            <a:r>
              <a:rPr lang="ru-RU" b="1" dirty="0" err="1"/>
              <a:t>протиріччя</a:t>
            </a:r>
            <a:r>
              <a:rPr lang="ru-RU" b="1" dirty="0"/>
              <a:t> з уже </a:t>
            </a:r>
            <a:r>
              <a:rPr lang="ru-RU" b="1" dirty="0" err="1"/>
              <a:t>сталими</a:t>
            </a:r>
            <a:r>
              <a:rPr lang="ru-RU" b="1" dirty="0"/>
              <a:t> </a:t>
            </a:r>
            <a:r>
              <a:rPr lang="ru-RU" b="1" dirty="0" err="1"/>
              <a:t>поглядами</a:t>
            </a:r>
            <a:r>
              <a:rPr lang="ru-RU" b="1" dirty="0"/>
              <a:t> на вид як на </a:t>
            </a:r>
            <a:r>
              <a:rPr lang="ru-RU" b="1" dirty="0" err="1"/>
              <a:t>просте</a:t>
            </a:r>
            <a:r>
              <a:rPr lang="ru-RU" b="1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однорідне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– </a:t>
            </a:r>
            <a:r>
              <a:rPr lang="ru-RU" b="1" u="sng" dirty="0" err="1"/>
              <a:t>елементарну</a:t>
            </a:r>
            <a:r>
              <a:rPr lang="ru-RU" b="1" u="sng" dirty="0"/>
              <a:t>, </a:t>
            </a:r>
            <a:r>
              <a:rPr lang="ru-RU" b="1" u="sng" dirty="0" err="1"/>
              <a:t>далі</a:t>
            </a:r>
            <a:r>
              <a:rPr lang="ru-RU" b="1" u="sng" dirty="0"/>
              <a:t> </a:t>
            </a:r>
            <a:r>
              <a:rPr lang="ru-RU" b="1" u="sng" dirty="0" err="1"/>
              <a:t>неподільну</a:t>
            </a:r>
            <a:r>
              <a:rPr lang="ru-RU" b="1" u="sng" dirty="0"/>
              <a:t> </a:t>
            </a:r>
            <a:r>
              <a:rPr lang="ru-RU" b="1" u="sng" dirty="0" err="1"/>
              <a:t>одиницю</a:t>
            </a:r>
            <a:r>
              <a:rPr lang="ru-RU" b="1" u="sng" dirty="0"/>
              <a:t> </a:t>
            </a:r>
            <a:r>
              <a:rPr lang="ru-RU" b="1" u="sng" dirty="0" err="1"/>
              <a:t>життя</a:t>
            </a:r>
            <a:r>
              <a:rPr lang="ru-RU" b="1" u="sng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276872"/>
            <a:ext cx="3956952" cy="3416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rgbClr val="FFFF00"/>
                </a:solidFill>
              </a:rPr>
              <a:t>Диференціювання</a:t>
            </a:r>
            <a:r>
              <a:rPr lang="ru-RU" b="1" u="sng" dirty="0" smtClean="0">
                <a:solidFill>
                  <a:srgbClr val="FFFF00"/>
                </a:solidFill>
              </a:rPr>
              <a:t> </a:t>
            </a:r>
            <a:r>
              <a:rPr lang="ru-RU" b="1" u="sng" dirty="0">
                <a:solidFill>
                  <a:srgbClr val="FFFF00"/>
                </a:solidFill>
              </a:rPr>
              <a:t>виду є </a:t>
            </a:r>
            <a:r>
              <a:rPr lang="ru-RU" b="1" u="sng" dirty="0" err="1">
                <a:solidFill>
                  <a:srgbClr val="FFFF00"/>
                </a:solidFill>
              </a:rPr>
              <a:t>закономірним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наслідком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еволюції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груп</a:t>
            </a:r>
            <a:r>
              <a:rPr lang="ru-RU" b="1" u="sng" dirty="0">
                <a:solidFill>
                  <a:srgbClr val="FFFF00"/>
                </a:solidFill>
              </a:rPr>
              <a:t> через </a:t>
            </a:r>
            <a:r>
              <a:rPr lang="ru-RU" b="1" u="sng" dirty="0" err="1">
                <a:solidFill>
                  <a:srgbClr val="FFFF00"/>
                </a:solidFill>
              </a:rPr>
              <a:t>пристосування</a:t>
            </a:r>
            <a:r>
              <a:rPr lang="ru-RU" b="1" u="sng" dirty="0">
                <a:solidFill>
                  <a:srgbClr val="FFFF00"/>
                </a:solidFill>
              </a:rPr>
              <a:t> до </a:t>
            </a:r>
            <a:r>
              <a:rPr lang="ru-RU" b="1" u="sng" dirty="0" err="1">
                <a:solidFill>
                  <a:srgbClr val="FFFF00"/>
                </a:solidFill>
              </a:rPr>
              <a:t>різноманітних</a:t>
            </a:r>
            <a:r>
              <a:rPr lang="ru-RU" b="1" u="sng" dirty="0">
                <a:solidFill>
                  <a:srgbClr val="FFFF00"/>
                </a:solidFill>
              </a:rPr>
              <a:t> умов </a:t>
            </a:r>
            <a:r>
              <a:rPr lang="ru-RU" b="1" u="sng" dirty="0" err="1">
                <a:solidFill>
                  <a:srgbClr val="FFFF00"/>
                </a:solidFill>
              </a:rPr>
              <a:t>середовища</a:t>
            </a:r>
            <a:r>
              <a:rPr lang="ru-RU" b="1" u="sng" dirty="0">
                <a:solidFill>
                  <a:srgbClr val="FFFF00"/>
                </a:solidFill>
              </a:rPr>
              <a:t> і </a:t>
            </a:r>
            <a:r>
              <a:rPr lang="ru-RU" b="1" u="sng" dirty="0" err="1">
                <a:solidFill>
                  <a:srgbClr val="FFFF00"/>
                </a:solidFill>
              </a:rPr>
              <a:t>водночас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передумовою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подальшої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його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еволюції</a:t>
            </a:r>
            <a:r>
              <a:rPr lang="ru-RU" b="1" u="sng" dirty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rgbClr val="FFFF00"/>
                </a:solidFill>
              </a:rPr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/>
              <a:t>Так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сформульована</a:t>
            </a:r>
            <a:r>
              <a:rPr lang="ru-RU" dirty="0"/>
              <a:t> нова </a:t>
            </a:r>
            <a:r>
              <a:rPr lang="ru-RU" dirty="0" err="1"/>
              <a:t>загальнобіологічна</a:t>
            </a:r>
            <a:r>
              <a:rPr lang="ru-RU" dirty="0"/>
              <a:t> </a:t>
            </a:r>
            <a:r>
              <a:rPr lang="ru-RU" dirty="0" err="1"/>
              <a:t>еволюційна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виду, а </a:t>
            </a:r>
            <a:r>
              <a:rPr lang="ru-RU" dirty="0" err="1"/>
              <a:t>вчення</a:t>
            </a:r>
            <a:r>
              <a:rPr lang="ru-RU" dirty="0"/>
              <a:t> про вид </a:t>
            </a:r>
            <a:r>
              <a:rPr lang="ru-RU" dirty="0" err="1"/>
              <a:t>вийшло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систематики.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31001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«</a:t>
            </a:r>
            <a:r>
              <a:rPr lang="uk-UA" b="1" dirty="0" err="1" smtClean="0">
                <a:solidFill>
                  <a:srgbClr val="00B050"/>
                </a:solidFill>
              </a:rPr>
              <a:t>жорданони</a:t>
            </a:r>
            <a:r>
              <a:rPr lang="uk-UA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8560" y="1645350"/>
            <a:ext cx="4400488" cy="473975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</a:t>
            </a:r>
            <a:r>
              <a:rPr lang="ru-RU" dirty="0" err="1"/>
              <a:t>виокремлення</a:t>
            </a:r>
            <a:r>
              <a:rPr lang="ru-RU" dirty="0"/>
              <a:t> такого виду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за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Де </a:t>
            </a:r>
            <a:r>
              <a:rPr lang="ru-RU" dirty="0" err="1"/>
              <a:t>Фріз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sz="3200" b="1" dirty="0" err="1"/>
              <a:t>жорданонами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(</a:t>
            </a:r>
            <a:r>
              <a:rPr lang="ru-RU" dirty="0"/>
              <a:t>на </a:t>
            </a:r>
            <a:r>
              <a:rPr lang="ru-RU" dirty="0" err="1"/>
              <a:t>ім’я</a:t>
            </a:r>
            <a:r>
              <a:rPr lang="ru-RU" dirty="0"/>
              <a:t> А. </a:t>
            </a:r>
            <a:r>
              <a:rPr lang="ru-RU" dirty="0" err="1"/>
              <a:t>Жордана</a:t>
            </a:r>
            <a:r>
              <a:rPr lang="ru-RU" dirty="0"/>
              <a:t> – </a:t>
            </a:r>
            <a:r>
              <a:rPr lang="ru-RU" dirty="0" err="1"/>
              <a:t>ботаніка</a:t>
            </a:r>
            <a:r>
              <a:rPr lang="ru-RU" dirty="0"/>
              <a:t> ХІХ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u="sng" dirty="0" err="1"/>
              <a:t>визнавав</a:t>
            </a:r>
            <a:r>
              <a:rPr lang="ru-RU" u="sng" dirty="0"/>
              <a:t> за </a:t>
            </a:r>
            <a:r>
              <a:rPr lang="ru-RU" u="sng" dirty="0" err="1"/>
              <a:t>види</a:t>
            </a:r>
            <a:r>
              <a:rPr lang="ru-RU" u="sng" dirty="0"/>
              <a:t> </a:t>
            </a:r>
            <a:r>
              <a:rPr lang="ru-RU" u="sng" dirty="0" err="1"/>
              <a:t>лише</a:t>
            </a:r>
            <a:r>
              <a:rPr lang="ru-RU" u="sng" dirty="0"/>
              <a:t> </a:t>
            </a:r>
            <a:r>
              <a:rPr lang="ru-RU" u="sng" dirty="0" err="1"/>
              <a:t>ідеальні</a:t>
            </a:r>
            <a:r>
              <a:rPr lang="ru-RU" u="sng" dirty="0"/>
              <a:t> </a:t>
            </a:r>
            <a:r>
              <a:rPr lang="ru-RU" u="sng" dirty="0" err="1"/>
              <a:t>монотипи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Жорданон</a:t>
            </a:r>
            <a:r>
              <a:rPr lang="ru-RU" dirty="0"/>
              <a:t> </a:t>
            </a:r>
            <a:r>
              <a:rPr lang="ru-RU" dirty="0" err="1"/>
              <a:t>уявлявся</a:t>
            </a:r>
            <a:r>
              <a:rPr lang="ru-RU" dirty="0"/>
              <a:t> як </a:t>
            </a:r>
            <a:r>
              <a:rPr lang="ru-RU" b="1" dirty="0" err="1"/>
              <a:t>найнижча</a:t>
            </a:r>
            <a:r>
              <a:rPr lang="ru-RU" b="1" dirty="0"/>
              <a:t> константна систематична </a:t>
            </a:r>
            <a:r>
              <a:rPr lang="ru-RU" b="1" dirty="0" err="1"/>
              <a:t>одиниця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спирається</a:t>
            </a:r>
            <a:r>
              <a:rPr lang="ru-RU" b="1" dirty="0"/>
              <a:t> на </a:t>
            </a:r>
            <a:r>
              <a:rPr lang="ru-RU" b="1" dirty="0" err="1"/>
              <a:t>самостійність</a:t>
            </a:r>
            <a:r>
              <a:rPr lang="ru-RU" b="1" dirty="0"/>
              <a:t> </a:t>
            </a:r>
            <a:r>
              <a:rPr lang="ru-RU" b="1" dirty="0" err="1"/>
              <a:t>одиниць</a:t>
            </a:r>
            <a:r>
              <a:rPr lang="ru-RU" b="1" dirty="0"/>
              <a:t> </a:t>
            </a:r>
            <a:r>
              <a:rPr lang="ru-RU" b="1" dirty="0" err="1"/>
              <a:t>спадковості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визначаються</a:t>
            </a:r>
            <a:r>
              <a:rPr lang="ru-RU" b="1" dirty="0"/>
              <a:t> законом Менделя при </a:t>
            </a:r>
            <a:r>
              <a:rPr lang="ru-RU" b="1" dirty="0" err="1"/>
              <a:t>схрещуванні</a:t>
            </a:r>
            <a:r>
              <a:rPr lang="ru-RU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645350"/>
            <a:ext cx="4032448" cy="50783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Таким чином, </a:t>
            </a:r>
            <a:r>
              <a:rPr lang="ru-RU" dirty="0" err="1"/>
              <a:t>сформувались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виду – як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форм, але </a:t>
            </a:r>
            <a:r>
              <a:rPr lang="ru-RU" dirty="0" err="1"/>
              <a:t>однорідної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складом, та як </a:t>
            </a:r>
            <a:r>
              <a:rPr lang="ru-RU" dirty="0" err="1"/>
              <a:t>групи</a:t>
            </a:r>
            <a:r>
              <a:rPr lang="ru-RU" dirty="0"/>
              <a:t> рас. </a:t>
            </a:r>
            <a:endParaRPr lang="ru-RU" dirty="0" smtClean="0"/>
          </a:p>
          <a:p>
            <a:pPr algn="just"/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двоякість</a:t>
            </a:r>
            <a:r>
              <a:rPr lang="ru-RU" dirty="0"/>
              <a:t> проявлялась у </a:t>
            </a:r>
            <a:r>
              <a:rPr lang="ru-RU" dirty="0" err="1"/>
              <a:t>поглядах</a:t>
            </a:r>
            <a:r>
              <a:rPr lang="ru-RU" dirty="0"/>
              <a:t> </a:t>
            </a:r>
            <a:r>
              <a:rPr lang="ru-RU" dirty="0" err="1"/>
              <a:t>неожорданістів</a:t>
            </a:r>
            <a:r>
              <a:rPr lang="ru-RU" dirty="0"/>
              <a:t>. </a:t>
            </a:r>
          </a:p>
          <a:p>
            <a:r>
              <a:rPr lang="ru-RU" dirty="0" smtClean="0"/>
              <a:t>За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вони </a:t>
            </a:r>
            <a:r>
              <a:rPr lang="ru-RU" b="1" dirty="0"/>
              <a:t>(</a:t>
            </a:r>
            <a:r>
              <a:rPr lang="ru-RU" b="1" dirty="0" err="1"/>
              <a:t>Іогансен</a:t>
            </a:r>
            <a:r>
              <a:rPr lang="ru-RU" b="1" dirty="0"/>
              <a:t>, Де </a:t>
            </a:r>
            <a:r>
              <a:rPr lang="ru-RU" b="1" dirty="0" err="1"/>
              <a:t>Фріз</a:t>
            </a:r>
            <a:r>
              <a:rPr lang="ru-RU" b="1" dirty="0"/>
              <a:t>, </a:t>
            </a:r>
            <a:r>
              <a:rPr lang="ru-RU" b="1" dirty="0" err="1"/>
              <a:t>Лотсі</a:t>
            </a:r>
            <a:r>
              <a:rPr lang="ru-RU" b="1" dirty="0"/>
              <a:t> й </a:t>
            </a:r>
            <a:r>
              <a:rPr lang="ru-RU" b="1" dirty="0" err="1"/>
              <a:t>інші</a:t>
            </a:r>
            <a:r>
              <a:rPr lang="ru-RU" b="1" dirty="0"/>
              <a:t>)</a:t>
            </a:r>
            <a:r>
              <a:rPr lang="ru-RU" dirty="0"/>
              <a:t> </a:t>
            </a:r>
            <a:r>
              <a:rPr lang="ru-RU" dirty="0" err="1"/>
              <a:t>визнавали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, </a:t>
            </a:r>
            <a:r>
              <a:rPr lang="ru-RU" dirty="0" err="1"/>
              <a:t>спадково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не </a:t>
            </a:r>
            <a:r>
              <a:rPr lang="ru-RU" dirty="0" err="1"/>
              <a:t>розщеплюються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як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експериментального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7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/>
              <a:t>«</a:t>
            </a:r>
            <a:r>
              <a:rPr lang="uk-UA" sz="4000" b="1" dirty="0" err="1" smtClean="0"/>
              <a:t>Лінеони</a:t>
            </a:r>
            <a:r>
              <a:rPr lang="uk-UA" sz="4000" b="1" dirty="0" smtClean="0"/>
              <a:t>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63112"/>
            <a:ext cx="4042792" cy="4484712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dirty="0" smtClean="0"/>
              <a:t>Лише </a:t>
            </a:r>
            <a:r>
              <a:rPr lang="ru-RU" dirty="0"/>
              <a:t>в </a:t>
            </a:r>
            <a:r>
              <a:rPr lang="ru-RU" dirty="0" err="1"/>
              <a:t>середині</a:t>
            </a:r>
            <a:r>
              <a:rPr lang="ru-RU" dirty="0"/>
              <a:t> ХХ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сформувалась</a:t>
            </a:r>
            <a:r>
              <a:rPr lang="ru-RU" dirty="0"/>
              <a:t> 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виду, яка </a:t>
            </a:r>
            <a:r>
              <a:rPr lang="ru-RU" dirty="0" err="1"/>
              <a:t>підкреслювала</a:t>
            </a:r>
            <a:r>
              <a:rPr lang="ru-RU" dirty="0"/>
              <a:t> </a:t>
            </a:r>
            <a:r>
              <a:rPr lang="ru-RU" dirty="0" err="1" smtClean="0"/>
              <a:t>двоїстість</a:t>
            </a:r>
            <a:r>
              <a:rPr lang="ru-RU" dirty="0" smtClean="0"/>
              <a:t>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– з одного боку </a:t>
            </a:r>
            <a:r>
              <a:rPr lang="ru-RU" dirty="0" err="1"/>
              <a:t>репродуктивну</a:t>
            </a:r>
            <a:r>
              <a:rPr lang="ru-RU" dirty="0"/>
              <a:t> </a:t>
            </a:r>
            <a:r>
              <a:rPr lang="ru-RU" dirty="0" err="1"/>
              <a:t>ізоляцію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– </a:t>
            </a:r>
            <a:r>
              <a:rPr lang="ru-RU" dirty="0" err="1"/>
              <a:t>спільність</a:t>
            </a:r>
            <a:r>
              <a:rPr lang="ru-RU" dirty="0"/>
              <a:t> генофонду. </a:t>
            </a:r>
            <a:endParaRPr lang="ru-RU" dirty="0" smtClean="0"/>
          </a:p>
          <a:p>
            <a:pPr marL="114300" indent="0" algn="ctr">
              <a:buNone/>
            </a:pPr>
            <a:r>
              <a:rPr lang="ru-RU" b="1" u="sng" dirty="0" smtClean="0"/>
              <a:t>Зараз </a:t>
            </a:r>
            <a:r>
              <a:rPr lang="ru-RU" b="1" u="sng" dirty="0" err="1"/>
              <a:t>загальновизнаною</a:t>
            </a:r>
            <a:r>
              <a:rPr lang="ru-RU" b="1" u="sng" dirty="0"/>
              <a:t> </a:t>
            </a:r>
            <a:r>
              <a:rPr lang="ru-RU" b="1" u="sng" dirty="0" err="1"/>
              <a:t>вважається</a:t>
            </a:r>
            <a:r>
              <a:rPr lang="ru-RU" b="1" u="sng" dirty="0"/>
              <a:t> </a:t>
            </a:r>
            <a:r>
              <a:rPr lang="ru-RU" b="1" u="sng" dirty="0" err="1">
                <a:solidFill>
                  <a:srgbClr val="00B050"/>
                </a:solidFill>
              </a:rPr>
              <a:t>біологічна</a:t>
            </a:r>
            <a:r>
              <a:rPr lang="ru-RU" b="1" u="sng" dirty="0">
                <a:solidFill>
                  <a:srgbClr val="00B050"/>
                </a:solidFill>
              </a:rPr>
              <a:t> </a:t>
            </a:r>
            <a:r>
              <a:rPr lang="ru-RU" b="1" u="sng" dirty="0" err="1">
                <a:solidFill>
                  <a:srgbClr val="00B050"/>
                </a:solidFill>
              </a:rPr>
              <a:t>концепція</a:t>
            </a:r>
            <a:r>
              <a:rPr lang="ru-RU" b="1" u="sng" dirty="0">
                <a:solidFill>
                  <a:srgbClr val="00B050"/>
                </a:solidFill>
              </a:rPr>
              <a:t> </a:t>
            </a:r>
            <a:r>
              <a:rPr lang="ru-RU" b="1" u="sng" dirty="0" err="1">
                <a:solidFill>
                  <a:srgbClr val="00B050"/>
                </a:solidFill>
              </a:rPr>
              <a:t>політипічного</a:t>
            </a:r>
            <a:r>
              <a:rPr lang="ru-RU" b="1" u="sng" dirty="0">
                <a:solidFill>
                  <a:srgbClr val="00B050"/>
                </a:solidFill>
              </a:rPr>
              <a:t> виду.</a:t>
            </a:r>
          </a:p>
          <a:p>
            <a:pPr marL="11430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3960440" cy="47397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прийняті</a:t>
            </a:r>
            <a:r>
              <a:rPr lang="ru-RU" dirty="0"/>
              <a:t> у </a:t>
            </a:r>
            <a:r>
              <a:rPr lang="ru-RU" dirty="0" err="1"/>
              <a:t>систематиці</a:t>
            </a:r>
            <a:r>
              <a:rPr lang="ru-RU" dirty="0"/>
              <a:t>,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лінеонів</a:t>
            </a:r>
            <a:r>
              <a:rPr lang="ru-RU" dirty="0"/>
              <a:t> (</a:t>
            </a:r>
            <a:r>
              <a:rPr lang="ru-RU" sz="1400" dirty="0"/>
              <a:t>на честь </a:t>
            </a:r>
            <a:r>
              <a:rPr lang="ru-RU" sz="3200" dirty="0" err="1"/>
              <a:t>Лінея</a:t>
            </a:r>
            <a:r>
              <a:rPr lang="ru-RU" dirty="0"/>
              <a:t>) і </a:t>
            </a:r>
            <a:r>
              <a:rPr lang="ru-RU" dirty="0" err="1"/>
              <a:t>розглядались</a:t>
            </a:r>
            <a:r>
              <a:rPr lang="ru-RU" dirty="0"/>
              <a:t> як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форм,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існують</a:t>
            </a:r>
            <a:r>
              <a:rPr lang="ru-RU" dirty="0"/>
              <a:t> реально, але </a:t>
            </a:r>
            <a:r>
              <a:rPr lang="ru-RU" dirty="0" err="1"/>
              <a:t>зручні</a:t>
            </a:r>
            <a:r>
              <a:rPr lang="ru-RU" dirty="0"/>
              <a:t> в </a:t>
            </a:r>
            <a:r>
              <a:rPr lang="ru-RU" dirty="0" err="1"/>
              <a:t>науковій</a:t>
            </a:r>
            <a:r>
              <a:rPr lang="ru-RU" dirty="0"/>
              <a:t> </a:t>
            </a:r>
            <a:r>
              <a:rPr lang="ru-RU" dirty="0" err="1"/>
              <a:t>номенклатурі</a:t>
            </a:r>
            <a:r>
              <a:rPr lang="ru-RU" dirty="0"/>
              <a:t>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уявлення</a:t>
            </a:r>
            <a:r>
              <a:rPr lang="ru-RU" dirty="0"/>
              <a:t> про вид як абсолютно </a:t>
            </a:r>
            <a:r>
              <a:rPr lang="ru-RU" dirty="0" err="1"/>
              <a:t>однорідне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, </a:t>
            </a:r>
            <a:r>
              <a:rPr lang="ru-RU" dirty="0" err="1"/>
              <a:t>неожорданісти</a:t>
            </a:r>
            <a:r>
              <a:rPr lang="ru-RU" dirty="0"/>
              <a:t> </a:t>
            </a:r>
            <a:r>
              <a:rPr lang="ru-RU" dirty="0" err="1"/>
              <a:t>розчленовували</a:t>
            </a:r>
            <a:r>
              <a:rPr lang="ru-RU" dirty="0"/>
              <a:t> </a:t>
            </a:r>
            <a:r>
              <a:rPr lang="ru-RU" b="1" u="sng" dirty="0" err="1"/>
              <a:t>поліморфні</a:t>
            </a:r>
            <a:r>
              <a:rPr lang="ru-RU" b="1" u="sng" dirty="0"/>
              <a:t> </a:t>
            </a:r>
            <a:r>
              <a:rPr lang="ru-RU" b="1" u="sng" dirty="0" err="1"/>
              <a:t>популяції</a:t>
            </a:r>
            <a:r>
              <a:rPr lang="ru-RU" b="1" u="sng" dirty="0"/>
              <a:t> на </a:t>
            </a:r>
            <a:r>
              <a:rPr lang="ru-RU" b="1" u="sng" dirty="0" err="1"/>
              <a:t>майже</a:t>
            </a:r>
            <a:r>
              <a:rPr lang="ru-RU" b="1" u="sng" dirty="0"/>
              <a:t> </a:t>
            </a:r>
            <a:r>
              <a:rPr lang="ru-RU" b="1" u="sng" dirty="0" err="1"/>
              <a:t>монозиготні</a:t>
            </a:r>
            <a:r>
              <a:rPr lang="ru-RU" b="1" u="sng" dirty="0"/>
              <a:t> </a:t>
            </a:r>
            <a:r>
              <a:rPr lang="ru-RU" b="1" u="sng" dirty="0" err="1"/>
              <a:t>форми</a:t>
            </a:r>
            <a:r>
              <a:rPr lang="ru-RU" b="1" u="sng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вони почали </a:t>
            </a:r>
            <a:r>
              <a:rPr lang="ru-RU" u="sng" dirty="0" err="1"/>
              <a:t>ігнорувати</a:t>
            </a:r>
            <a:r>
              <a:rPr lang="ru-RU" u="sng" dirty="0"/>
              <a:t> </a:t>
            </a:r>
            <a:r>
              <a:rPr lang="ru-RU" u="sng" dirty="0" err="1"/>
              <a:t>найважливішу</a:t>
            </a:r>
            <a:r>
              <a:rPr lang="ru-RU" u="sng" dirty="0"/>
              <a:t> рису виду – </a:t>
            </a:r>
            <a:r>
              <a:rPr lang="ru-RU" u="sng" dirty="0" err="1"/>
              <a:t>його</a:t>
            </a:r>
            <a:r>
              <a:rPr lang="ru-RU" u="sng" dirty="0"/>
              <a:t> </a:t>
            </a:r>
            <a:r>
              <a:rPr lang="ru-RU" u="sng" dirty="0" err="1"/>
              <a:t>здатність</a:t>
            </a:r>
            <a:r>
              <a:rPr lang="ru-RU" u="sng" dirty="0"/>
              <a:t> до </a:t>
            </a:r>
            <a:r>
              <a:rPr lang="ru-RU" u="sng" dirty="0" err="1"/>
              <a:t>самостійного</a:t>
            </a:r>
            <a:r>
              <a:rPr lang="ru-RU" u="sng" dirty="0"/>
              <a:t> </a:t>
            </a:r>
            <a:r>
              <a:rPr lang="ru-RU" u="sng" dirty="0" err="1"/>
              <a:t>існування</a:t>
            </a:r>
            <a:r>
              <a:rPr lang="ru-RU" u="sng" dirty="0"/>
              <a:t> та </a:t>
            </a:r>
            <a:r>
              <a:rPr lang="ru-RU" u="sng" dirty="0" err="1"/>
              <a:t>відтворення</a:t>
            </a:r>
            <a:r>
              <a:rPr lang="ru-RU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ест 4"/>
          <p:cNvSpPr/>
          <p:nvPr/>
        </p:nvSpPr>
        <p:spPr>
          <a:xfrm>
            <a:off x="4648576" y="1700808"/>
            <a:ext cx="3888432" cy="2465904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16" y="620688"/>
            <a:ext cx="8260672" cy="103942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>
                <a:solidFill>
                  <a:srgbClr val="00B050"/>
                </a:solidFill>
              </a:rPr>
              <a:t>Сучасні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уявлення</a:t>
            </a:r>
            <a:r>
              <a:rPr lang="ru-RU" b="1" dirty="0" smtClean="0">
                <a:solidFill>
                  <a:srgbClr val="00B050"/>
                </a:solidFill>
              </a:rPr>
              <a:t>  про </a:t>
            </a:r>
            <a:r>
              <a:rPr lang="ru-RU" b="1" dirty="0">
                <a:solidFill>
                  <a:srgbClr val="00B050"/>
                </a:solidFill>
              </a:rPr>
              <a:t>вид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8576" y="4342917"/>
            <a:ext cx="4110232" cy="225443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sz="2200" dirty="0" err="1" smtClean="0"/>
              <a:t>Більшість</a:t>
            </a:r>
            <a:r>
              <a:rPr lang="ru-RU" sz="2200" dirty="0" smtClean="0"/>
              <a:t> </a:t>
            </a:r>
            <a:r>
              <a:rPr lang="ru-RU" sz="2200" dirty="0" err="1"/>
              <a:t>визначень</a:t>
            </a:r>
            <a:r>
              <a:rPr lang="ru-RU" sz="2200" dirty="0"/>
              <a:t> надавалась систематиками, </a:t>
            </a:r>
            <a:r>
              <a:rPr lang="ru-RU" sz="2200" dirty="0" err="1"/>
              <a:t>переважно</a:t>
            </a:r>
            <a:r>
              <a:rPr lang="ru-RU" sz="2200" dirty="0"/>
              <a:t> </a:t>
            </a:r>
            <a:endParaRPr lang="ru-RU" sz="2200" dirty="0" smtClean="0"/>
          </a:p>
          <a:p>
            <a:pPr marL="114300" indent="0" algn="just">
              <a:buNone/>
            </a:pPr>
            <a:r>
              <a:rPr lang="ru-RU" sz="2200" b="1" i="1" u="sng" dirty="0" smtClean="0"/>
              <a:t>з </a:t>
            </a:r>
            <a:r>
              <a:rPr lang="ru-RU" sz="2200" b="1" i="1" u="sng" dirty="0"/>
              <a:t>метою </a:t>
            </a:r>
            <a:r>
              <a:rPr lang="ru-RU" sz="2200" b="1" i="1" u="sng" dirty="0" err="1"/>
              <a:t>виокремлення</a:t>
            </a:r>
            <a:r>
              <a:rPr lang="ru-RU" sz="2200" b="1" i="1" u="sng" dirty="0"/>
              <a:t> </a:t>
            </a:r>
            <a:r>
              <a:rPr lang="ru-RU" sz="2200" b="1" i="1" u="sng" dirty="0" err="1"/>
              <a:t>ознак</a:t>
            </a:r>
            <a:r>
              <a:rPr lang="ru-RU" sz="2200" b="1" i="1" u="sng" dirty="0"/>
              <a:t>, </a:t>
            </a:r>
            <a:r>
              <a:rPr lang="ru-RU" sz="2200" b="1" i="1" u="sng" dirty="0" err="1"/>
              <a:t>придатних</a:t>
            </a:r>
            <a:r>
              <a:rPr lang="ru-RU" sz="2200" b="1" i="1" u="sng" dirty="0"/>
              <a:t> для </a:t>
            </a:r>
            <a:r>
              <a:rPr lang="ru-RU" sz="2200" b="1" i="1" u="sng" dirty="0" err="1"/>
              <a:t>класифікації</a:t>
            </a:r>
            <a:r>
              <a:rPr lang="ru-RU" sz="2200" b="1" i="1" u="sng" dirty="0"/>
              <a:t> форм на </a:t>
            </a:r>
            <a:r>
              <a:rPr lang="ru-RU" sz="2200" b="1" i="1" u="sng" dirty="0" err="1"/>
              <a:t>практиці</a:t>
            </a:r>
            <a:r>
              <a:rPr lang="ru-RU" sz="2200" b="1" i="1" u="sng" dirty="0"/>
              <a:t>.</a:t>
            </a:r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3600400" cy="44319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Життя</a:t>
            </a:r>
            <a:r>
              <a:rPr lang="ru-RU" dirty="0"/>
              <a:t> є </a:t>
            </a:r>
            <a:r>
              <a:rPr lang="ru-RU" b="1" dirty="0" err="1"/>
              <a:t>дискретним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вважати</a:t>
            </a:r>
            <a:r>
              <a:rPr lang="ru-RU" b="1" dirty="0"/>
              <a:t> одним з </a:t>
            </a: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фундаментальних</a:t>
            </a:r>
            <a:r>
              <a:rPr lang="ru-RU" b="1" dirty="0"/>
              <a:t> </a:t>
            </a:r>
            <a:r>
              <a:rPr lang="ru-RU" b="1" dirty="0" err="1"/>
              <a:t>законів</a:t>
            </a:r>
            <a:r>
              <a:rPr lang="ru-RU" b="1" dirty="0"/>
              <a:t> </a:t>
            </a:r>
            <a:r>
              <a:rPr lang="ru-RU" b="1" dirty="0" err="1"/>
              <a:t>природи</a:t>
            </a:r>
            <a:r>
              <a:rPr lang="ru-RU" b="1" dirty="0" smtClean="0"/>
              <a:t>.</a:t>
            </a:r>
          </a:p>
          <a:p>
            <a:pPr algn="just"/>
            <a:r>
              <a:rPr lang="ru-RU" u="sng" dirty="0" smtClean="0"/>
              <a:t> </a:t>
            </a:r>
            <a:r>
              <a:rPr lang="ru-RU" u="sng" dirty="0" err="1"/>
              <a:t>Дискретність</a:t>
            </a:r>
            <a:r>
              <a:rPr lang="ru-RU" u="sng" dirty="0"/>
              <a:t> </a:t>
            </a:r>
            <a:r>
              <a:rPr lang="ru-RU" u="sng" dirty="0" err="1"/>
              <a:t>проявляється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тому, </a:t>
            </a:r>
            <a:r>
              <a:rPr lang="ru-RU" u="sng" dirty="0" err="1"/>
              <a:t>що</a:t>
            </a:r>
            <a:r>
              <a:rPr lang="ru-RU" u="sng" dirty="0"/>
              <a:t> </a:t>
            </a:r>
            <a:r>
              <a:rPr lang="ru-RU" u="sng" dirty="0" err="1"/>
              <a:t>життя</a:t>
            </a:r>
            <a:r>
              <a:rPr lang="ru-RU" u="sng" dirty="0"/>
              <a:t> на </a:t>
            </a:r>
            <a:r>
              <a:rPr lang="ru-RU" u="sng" dirty="0" err="1"/>
              <a:t>нашій</a:t>
            </a:r>
            <a:r>
              <a:rPr lang="ru-RU" u="sng" dirty="0"/>
              <a:t> </a:t>
            </a:r>
            <a:r>
              <a:rPr lang="ru-RU" u="sng" dirty="0" err="1"/>
              <a:t>планеті</a:t>
            </a:r>
            <a:r>
              <a:rPr lang="ru-RU" u="sng" dirty="0"/>
              <a:t> </a:t>
            </a:r>
            <a:r>
              <a:rPr lang="ru-RU" u="sng" dirty="0" err="1"/>
              <a:t>представлене</a:t>
            </a:r>
            <a:r>
              <a:rPr lang="ru-RU" u="sng" dirty="0"/>
              <a:t> </a:t>
            </a:r>
            <a:r>
              <a:rPr lang="ru-RU" u="sng" dirty="0" err="1"/>
              <a:t>окремими</a:t>
            </a:r>
            <a:r>
              <a:rPr lang="ru-RU" u="sng" dirty="0"/>
              <a:t> </a:t>
            </a:r>
            <a:r>
              <a:rPr lang="ru-RU" u="sng" dirty="0" err="1"/>
              <a:t>особинами</a:t>
            </a:r>
            <a:r>
              <a:rPr lang="ru-RU" u="sng" dirty="0"/>
              <a:t> (</a:t>
            </a:r>
            <a:r>
              <a:rPr lang="ru-RU" u="sng" dirty="0" err="1"/>
              <a:t>індивідами</a:t>
            </a:r>
            <a:r>
              <a:rPr lang="ru-RU" u="sng" dirty="0"/>
              <a:t>),</a:t>
            </a:r>
            <a:r>
              <a:rPr lang="ru-RU" dirty="0"/>
              <a:t> але </a:t>
            </a:r>
            <a:r>
              <a:rPr lang="ru-RU" b="1" u="sng" dirty="0" err="1"/>
              <a:t>ще</a:t>
            </a:r>
            <a:r>
              <a:rPr lang="ru-RU" b="1" u="sng" dirty="0"/>
              <a:t> й в тому, </a:t>
            </a:r>
            <a:r>
              <a:rPr lang="ru-RU" b="1" u="sng" dirty="0" err="1"/>
              <a:t>що</a:t>
            </a:r>
            <a:r>
              <a:rPr lang="ru-RU" b="1" u="sng" dirty="0"/>
              <a:t> </a:t>
            </a:r>
            <a:r>
              <a:rPr lang="ru-RU" b="1" u="sng" dirty="0" err="1"/>
              <a:t>останні</a:t>
            </a:r>
            <a:r>
              <a:rPr lang="ru-RU" b="1" u="sng" dirty="0"/>
              <a:t> </a:t>
            </a:r>
            <a:r>
              <a:rPr lang="ru-RU" b="1" u="sng" dirty="0" err="1"/>
              <a:t>об’єднуються</a:t>
            </a:r>
            <a:r>
              <a:rPr lang="ru-RU" b="1" u="sng" dirty="0"/>
              <a:t> у </a:t>
            </a:r>
            <a:r>
              <a:rPr lang="ru-RU" b="1" u="sng" dirty="0" err="1"/>
              <a:t>види</a:t>
            </a:r>
            <a:r>
              <a:rPr lang="ru-RU" b="1" u="sng" dirty="0" smtClean="0"/>
              <a:t>.</a:t>
            </a:r>
          </a:p>
          <a:p>
            <a:pPr algn="ctr"/>
            <a:r>
              <a:rPr lang="ru-RU" b="1" dirty="0" smtClean="0"/>
              <a:t>Тому </a:t>
            </a:r>
            <a:r>
              <a:rPr lang="ru-RU" sz="2400" b="1" dirty="0"/>
              <a:t>вид</a:t>
            </a:r>
            <a:r>
              <a:rPr lang="ru-RU" b="1" dirty="0"/>
              <a:t> як </a:t>
            </a:r>
            <a:r>
              <a:rPr lang="ru-RU" sz="2400" b="1" dirty="0" err="1"/>
              <a:t>природне</a:t>
            </a:r>
            <a:r>
              <a:rPr lang="ru-RU" sz="2400" b="1" dirty="0"/>
              <a:t> </a:t>
            </a:r>
            <a:r>
              <a:rPr lang="ru-RU" sz="2400" b="1" dirty="0" err="1"/>
              <a:t>явище</a:t>
            </a:r>
            <a:r>
              <a:rPr lang="ru-RU" b="1" dirty="0"/>
              <a:t> </a:t>
            </a:r>
            <a:r>
              <a:rPr lang="ru-RU" b="1" u="sng" dirty="0" err="1"/>
              <a:t>вважається</a:t>
            </a:r>
            <a:r>
              <a:rPr lang="ru-RU" b="1" u="sng" dirty="0"/>
              <a:t> основною структурною </a:t>
            </a:r>
            <a:r>
              <a:rPr lang="ru-RU" b="1" u="sng" dirty="0" err="1"/>
              <a:t>одиницею</a:t>
            </a:r>
            <a:r>
              <a:rPr lang="ru-RU" b="1" u="sng" dirty="0"/>
              <a:t> </a:t>
            </a:r>
            <a:r>
              <a:rPr lang="ru-RU" b="1" u="sng" dirty="0" err="1"/>
              <a:t>живої</a:t>
            </a:r>
            <a:r>
              <a:rPr lang="ru-RU" b="1" u="sng" dirty="0"/>
              <a:t> </a:t>
            </a:r>
            <a:r>
              <a:rPr lang="ru-RU" b="1" u="sng" dirty="0" err="1"/>
              <a:t>природи</a:t>
            </a:r>
            <a:r>
              <a:rPr lang="ru-RU" b="1" u="sng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4640" y="1796832"/>
            <a:ext cx="27363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На жаль, оптимального </a:t>
            </a:r>
            <a:r>
              <a:rPr lang="ru-RU" b="1" dirty="0" err="1">
                <a:solidFill>
                  <a:srgbClr val="FFFF00"/>
                </a:solidFill>
              </a:rPr>
              <a:t>визначення</a:t>
            </a:r>
            <a:r>
              <a:rPr lang="ru-RU" b="1" dirty="0">
                <a:solidFill>
                  <a:srgbClr val="FFFF00"/>
                </a:solidFill>
              </a:rPr>
              <a:t> виду </a:t>
            </a:r>
            <a:r>
              <a:rPr lang="ru-RU" sz="2000" b="1" u="sng" dirty="0" err="1">
                <a:solidFill>
                  <a:srgbClr val="FFFF00"/>
                </a:solidFill>
              </a:rPr>
              <a:t>досі</a:t>
            </a:r>
            <a:r>
              <a:rPr lang="ru-RU" sz="2000" b="1" u="sng" dirty="0">
                <a:solidFill>
                  <a:srgbClr val="FFFF00"/>
                </a:solidFill>
              </a:rPr>
              <a:t> не </a:t>
            </a:r>
            <a:r>
              <a:rPr lang="ru-RU" sz="2000" b="1" u="sng" dirty="0" err="1">
                <a:solidFill>
                  <a:srgbClr val="FFFF00"/>
                </a:solidFill>
              </a:rPr>
              <a:t>запропоновано</a:t>
            </a:r>
            <a:r>
              <a:rPr lang="ru-RU" sz="2000" b="1" u="sng" dirty="0">
                <a:solidFill>
                  <a:srgbClr val="FFFF00"/>
                </a:solidFill>
              </a:rPr>
              <a:t>,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хоча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кількість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визначень</a:t>
            </a:r>
            <a:r>
              <a:rPr lang="ru-RU" b="1" dirty="0">
                <a:solidFill>
                  <a:srgbClr val="FFFF00"/>
                </a:solidFill>
              </a:rPr>
              <a:t> скоро </a:t>
            </a:r>
            <a:r>
              <a:rPr lang="ru-RU" b="1" dirty="0" err="1">
                <a:solidFill>
                  <a:srgbClr val="FFFF00"/>
                </a:solidFill>
              </a:rPr>
              <a:t>може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сягнути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кількості</a:t>
            </a:r>
            <a:r>
              <a:rPr lang="ru-RU" b="1" dirty="0">
                <a:solidFill>
                  <a:srgbClr val="FFFF00"/>
                </a:solidFill>
              </a:rPr>
              <a:t> самих </a:t>
            </a:r>
            <a:r>
              <a:rPr lang="ru-RU" b="1" dirty="0" err="1">
                <a:solidFill>
                  <a:srgbClr val="FFFF00"/>
                </a:solidFill>
              </a:rPr>
              <a:t>видів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4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solidFill>
                  <a:srgbClr val="FF0000"/>
                </a:solidFill>
              </a:rPr>
              <a:t>СУПЕРЕЧНОСТІ</a:t>
            </a:r>
            <a:r>
              <a:rPr lang="uk-UA" b="1" dirty="0" smtClean="0">
                <a:solidFill>
                  <a:srgbClr val="00B050"/>
                </a:solidFill>
              </a:rPr>
              <a:t> В ТЛУМАЧЕННІ ТЕРМІНУ </a:t>
            </a:r>
            <a:r>
              <a:rPr lang="uk-UA" b="1" dirty="0" smtClean="0">
                <a:solidFill>
                  <a:srgbClr val="FF0000"/>
                </a:solidFill>
              </a:rPr>
              <a:t>«ВИД»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772744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Часто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спираються</a:t>
            </a:r>
            <a:r>
              <a:rPr lang="ru-RU" dirty="0"/>
              <a:t> на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збірності</a:t>
            </a:r>
            <a:r>
              <a:rPr lang="ru-RU" dirty="0"/>
              <a:t> виду як </a:t>
            </a:r>
            <a:r>
              <a:rPr lang="ru-RU" dirty="0" err="1"/>
              <a:t>явища</a:t>
            </a:r>
            <a:r>
              <a:rPr lang="ru-RU" dirty="0"/>
              <a:t> –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вважається</a:t>
            </a:r>
            <a:r>
              <a:rPr lang="ru-RU" b="1" dirty="0"/>
              <a:t> </a:t>
            </a:r>
            <a:r>
              <a:rPr lang="ru-RU" b="1" dirty="0" err="1"/>
              <a:t>сукупністю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особин</a:t>
            </a:r>
            <a:r>
              <a:rPr lang="ru-RU" b="1" dirty="0"/>
              <a:t>, </a:t>
            </a:r>
            <a:r>
              <a:rPr lang="ru-RU" b="1" dirty="0" err="1"/>
              <a:t>популяцій</a:t>
            </a:r>
            <a:r>
              <a:rPr lang="ru-RU" b="1" dirty="0"/>
              <a:t>, </a:t>
            </a:r>
            <a:r>
              <a:rPr lang="ru-RU" b="1" dirty="0" err="1"/>
              <a:t>екотипів</a:t>
            </a:r>
            <a:r>
              <a:rPr lang="ru-RU" b="1" dirty="0"/>
              <a:t>, </a:t>
            </a:r>
            <a:r>
              <a:rPr lang="ru-RU" b="1" dirty="0" err="1"/>
              <a:t>підвидів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ж </a:t>
            </a:r>
            <a:r>
              <a:rPr lang="ru-RU" b="1" dirty="0" err="1"/>
              <a:t>ознак</a:t>
            </a:r>
            <a:r>
              <a:rPr lang="ru-RU" b="1" dirty="0"/>
              <a:t>, </a:t>
            </a:r>
            <a:r>
              <a:rPr lang="ru-RU" b="1" dirty="0" err="1"/>
              <a:t>поколінь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. </a:t>
            </a:r>
            <a:endParaRPr lang="en-US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u="sng" dirty="0" err="1"/>
              <a:t>враховуються</a:t>
            </a:r>
            <a:r>
              <a:rPr lang="ru-RU" u="sng" dirty="0"/>
              <a:t> </a:t>
            </a:r>
            <a:r>
              <a:rPr lang="ru-RU" u="sng" dirty="0" err="1"/>
              <a:t>лише</a:t>
            </a:r>
            <a:r>
              <a:rPr lang="ru-RU" u="sng" dirty="0"/>
              <a:t> </a:t>
            </a:r>
            <a:r>
              <a:rPr lang="ru-RU" u="sng" dirty="0" err="1"/>
              <a:t>деякі</a:t>
            </a:r>
            <a:r>
              <a:rPr lang="ru-RU" u="sng" dirty="0"/>
              <a:t> характеристики (</a:t>
            </a:r>
            <a:r>
              <a:rPr lang="ru-RU" u="sng" dirty="0" err="1"/>
              <a:t>переважно</a:t>
            </a:r>
            <a:r>
              <a:rPr lang="ru-RU" u="sng" dirty="0"/>
              <a:t>, </a:t>
            </a:r>
            <a:r>
              <a:rPr lang="ru-RU" u="sng" dirty="0" err="1"/>
              <a:t>поверхневі</a:t>
            </a:r>
            <a:r>
              <a:rPr lang="ru-RU" u="sng" dirty="0"/>
              <a:t>)</a:t>
            </a:r>
            <a:r>
              <a:rPr lang="ru-RU" dirty="0"/>
              <a:t> </a:t>
            </a:r>
            <a:r>
              <a:rPr lang="ru-RU" dirty="0" smtClean="0"/>
              <a:t>того</a:t>
            </a:r>
            <a:r>
              <a:rPr lang="uk-UA" dirty="0"/>
              <a:t>,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виду, але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b="1" dirty="0" err="1">
                <a:solidFill>
                  <a:srgbClr val="00B050"/>
                </a:solidFill>
              </a:rPr>
              <a:t>недоліком</a:t>
            </a:r>
            <a:r>
              <a:rPr lang="ru-RU" dirty="0"/>
              <a:t> </a:t>
            </a:r>
            <a:r>
              <a:rPr lang="ru-RU" b="1" dirty="0">
                <a:solidFill>
                  <a:srgbClr val="00B050"/>
                </a:solidFill>
              </a:rPr>
              <a:t>є </a:t>
            </a:r>
            <a:r>
              <a:rPr lang="ru-RU" b="1" dirty="0" err="1">
                <a:solidFill>
                  <a:srgbClr val="00B050"/>
                </a:solidFill>
              </a:rPr>
              <a:t>визнання</a:t>
            </a:r>
            <a:r>
              <a:rPr lang="ru-RU" b="1" dirty="0">
                <a:solidFill>
                  <a:srgbClr val="00B050"/>
                </a:solidFill>
              </a:rPr>
              <a:t> виду простою </a:t>
            </a:r>
            <a:r>
              <a:rPr lang="ru-RU" b="1" dirty="0" err="1">
                <a:solidFill>
                  <a:srgbClr val="00B050"/>
                </a:solidFill>
              </a:rPr>
              <a:t>сукупністю</a:t>
            </a:r>
            <a:r>
              <a:rPr lang="ru-RU" b="1" dirty="0">
                <a:solidFill>
                  <a:srgbClr val="00B050"/>
                </a:solidFill>
              </a:rPr>
              <a:t> форм, </a:t>
            </a:r>
            <a:r>
              <a:rPr lang="ru-RU" b="1" dirty="0" err="1">
                <a:solidFill>
                  <a:srgbClr val="00B050"/>
                </a:solidFill>
              </a:rPr>
              <a:t>що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приховує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уявлення</a:t>
            </a:r>
            <a:r>
              <a:rPr lang="ru-RU" b="1" dirty="0">
                <a:solidFill>
                  <a:srgbClr val="00B050"/>
                </a:solidFill>
              </a:rPr>
              <a:t> про </a:t>
            </a:r>
            <a:r>
              <a:rPr lang="ru-RU" b="1" dirty="0" err="1">
                <a:solidFill>
                  <a:srgbClr val="00B050"/>
                </a:solidFill>
              </a:rPr>
              <a:t>його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цілісність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/>
              <a:t>Протилежна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виду як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об’єднаних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типом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b="1" dirty="0" err="1">
                <a:solidFill>
                  <a:srgbClr val="FF0000"/>
                </a:solidFill>
              </a:rPr>
              <a:t>морфологічно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фізіологічно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генетично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наштовхується</a:t>
            </a:r>
            <a:r>
              <a:rPr lang="ru-RU" dirty="0"/>
              <a:t> на </a:t>
            </a:r>
            <a:r>
              <a:rPr lang="ru-RU" dirty="0" err="1"/>
              <a:t>нову</a:t>
            </a:r>
            <a:r>
              <a:rPr lang="ru-RU" dirty="0"/>
              <a:t> проблему – </a:t>
            </a:r>
            <a:r>
              <a:rPr lang="ru-RU" b="1" u="sng" dirty="0" err="1"/>
              <a:t>повністю</a:t>
            </a:r>
            <a:r>
              <a:rPr lang="ru-RU" b="1" u="sng" dirty="0"/>
              <a:t> </a:t>
            </a:r>
            <a:r>
              <a:rPr lang="ru-RU" b="1" u="sng" dirty="0" err="1"/>
              <a:t>мономорфних</a:t>
            </a:r>
            <a:r>
              <a:rPr lang="ru-RU" b="1" u="sng" dirty="0"/>
              <a:t> </a:t>
            </a:r>
            <a:r>
              <a:rPr lang="ru-RU" b="1" u="sng" dirty="0" err="1"/>
              <a:t>видів</a:t>
            </a:r>
            <a:r>
              <a:rPr lang="ru-RU" b="1" u="sng" dirty="0"/>
              <a:t> у </a:t>
            </a:r>
            <a:r>
              <a:rPr lang="ru-RU" b="1" u="sng" dirty="0" err="1"/>
              <a:t>природі</a:t>
            </a:r>
            <a:r>
              <a:rPr lang="ru-RU" b="1" u="sng" dirty="0"/>
              <a:t> не </a:t>
            </a:r>
            <a:r>
              <a:rPr lang="ru-RU" b="1" u="sng" dirty="0" err="1"/>
              <a:t>існує</a:t>
            </a:r>
            <a:r>
              <a:rPr lang="ru-RU" b="1" u="sng" dirty="0"/>
              <a:t>.</a:t>
            </a:r>
            <a:r>
              <a:rPr lang="ru-RU" u="sng" dirty="0"/>
              <a:t> </a:t>
            </a:r>
            <a:endParaRPr lang="ru-RU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думку Ч. </a:t>
            </a:r>
            <a:r>
              <a:rPr lang="ru-RU" dirty="0" err="1"/>
              <a:t>Дарвіна</a:t>
            </a:r>
            <a:r>
              <a:rPr lang="ru-RU" dirty="0"/>
              <a:t>,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визнаються</a:t>
            </a:r>
            <a:r>
              <a:rPr lang="ru-RU" dirty="0"/>
              <a:t> </a:t>
            </a:r>
            <a:r>
              <a:rPr lang="ru-RU" dirty="0" err="1"/>
              <a:t>достатніми</a:t>
            </a:r>
            <a:r>
              <a:rPr lang="ru-RU" dirty="0"/>
              <a:t>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форм в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визначенню</a:t>
            </a:r>
            <a:r>
              <a:rPr lang="ru-RU" dirty="0"/>
              <a:t>. Тому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i="1" dirty="0" err="1"/>
              <a:t>функціональні</a:t>
            </a:r>
            <a:r>
              <a:rPr lang="ru-RU" i="1" dirty="0"/>
              <a:t> </a:t>
            </a:r>
            <a:r>
              <a:rPr lang="ru-RU" i="1" dirty="0" err="1"/>
              <a:t>визначення</a:t>
            </a:r>
            <a:r>
              <a:rPr lang="ru-RU" i="1" dirty="0"/>
              <a:t> виду не </a:t>
            </a:r>
            <a:r>
              <a:rPr lang="ru-RU" i="1" dirty="0" err="1"/>
              <a:t>можуть</a:t>
            </a:r>
            <a:r>
              <a:rPr lang="ru-RU" i="1" dirty="0"/>
              <a:t> бути </a:t>
            </a:r>
            <a:r>
              <a:rPr lang="ru-RU" i="1" dirty="0" err="1"/>
              <a:t>універсальними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3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ВИЗНАЧЕННЯ ВИДУ </a:t>
            </a:r>
            <a:b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ЗА е.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4">
                    <a:lumMod val="75000"/>
                  </a:schemeClr>
                </a:solidFill>
              </a:rPr>
              <a:t>мАЙРОМ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060848"/>
            <a:ext cx="4752528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/>
              <a:t>Згідно</a:t>
            </a:r>
            <a:r>
              <a:rPr lang="ru-RU" dirty="0"/>
              <a:t> з Е. </a:t>
            </a:r>
            <a:r>
              <a:rPr lang="ru-RU" dirty="0" err="1"/>
              <a:t>Майром</a:t>
            </a:r>
            <a:r>
              <a:rPr lang="ru-RU" dirty="0"/>
              <a:t>, </a:t>
            </a:r>
            <a:r>
              <a:rPr lang="ru-RU" b="1" dirty="0"/>
              <a:t>вид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група</a:t>
            </a:r>
            <a:r>
              <a:rPr lang="ru-RU" b="1" dirty="0"/>
              <a:t> </a:t>
            </a:r>
            <a:r>
              <a:rPr lang="ru-RU" b="1" dirty="0" err="1"/>
              <a:t>популяцій</a:t>
            </a:r>
            <a:r>
              <a:rPr lang="ru-RU" b="1" dirty="0"/>
              <a:t>, </a:t>
            </a:r>
            <a:r>
              <a:rPr lang="ru-RU" b="1" dirty="0" err="1"/>
              <a:t>представники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вільно</a:t>
            </a:r>
            <a:r>
              <a:rPr lang="ru-RU" b="1" dirty="0"/>
              <a:t> </a:t>
            </a:r>
            <a:r>
              <a:rPr lang="ru-RU" b="1" dirty="0" err="1"/>
              <a:t>схрещуються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таку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і репродуктивно </a:t>
            </a:r>
            <a:r>
              <a:rPr lang="ru-RU" b="1" dirty="0" err="1"/>
              <a:t>ізольовані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подібних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751" y="4604066"/>
            <a:ext cx="8609737" cy="18158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bg1"/>
                </a:solidFill>
              </a:rPr>
              <a:t>Ернст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Майр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 err="1">
                <a:solidFill>
                  <a:schemeClr val="bg1"/>
                </a:solidFill>
                <a:hlinkClick r:id="rId2" tooltip="Німецька мова"/>
              </a:rPr>
              <a:t>нім</a:t>
            </a:r>
            <a:r>
              <a:rPr lang="ru-RU" sz="1600" dirty="0">
                <a:solidFill>
                  <a:schemeClr val="bg1"/>
                </a:solidFill>
                <a:hlinkClick r:id="rId2" tooltip="Німецька мова"/>
              </a:rPr>
              <a:t>.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Ernst Walter </a:t>
            </a:r>
            <a:r>
              <a:rPr lang="en-US" sz="1600" i="1" dirty="0" err="1">
                <a:solidFill>
                  <a:schemeClr val="bg1"/>
                </a:solidFill>
              </a:rPr>
              <a:t>Mayr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>
                <a:solidFill>
                  <a:schemeClr val="bg1"/>
                </a:solidFill>
                <a:hlinkClick r:id="rId3" tooltip="5 липня"/>
              </a:rPr>
              <a:t>5 </a:t>
            </a:r>
            <a:r>
              <a:rPr lang="ru-RU" sz="1600" dirty="0" err="1">
                <a:solidFill>
                  <a:schemeClr val="bg1"/>
                </a:solidFill>
                <a:hlinkClick r:id="rId3" tooltip="5 липня"/>
              </a:rPr>
              <a:t>липня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hlinkClick r:id="rId4" tooltip="1904"/>
              </a:rPr>
              <a:t>1904</a:t>
            </a:r>
            <a:r>
              <a:rPr lang="ru-RU" sz="1600" dirty="0">
                <a:solidFill>
                  <a:schemeClr val="bg1"/>
                </a:solidFill>
              </a:rPr>
              <a:t> — </a:t>
            </a:r>
            <a:r>
              <a:rPr lang="ru-RU" sz="1600" dirty="0">
                <a:solidFill>
                  <a:schemeClr val="bg1"/>
                </a:solidFill>
                <a:hlinkClick r:id="rId5" tooltip="3 лютого"/>
              </a:rPr>
              <a:t>3 лютого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hlinkClick r:id="rId6" tooltip="2005"/>
              </a:rPr>
              <a:t>2005</a:t>
            </a:r>
            <a:r>
              <a:rPr lang="ru-RU" sz="1600" dirty="0">
                <a:solidFill>
                  <a:schemeClr val="bg1"/>
                </a:solidFill>
              </a:rPr>
              <a:t>) — </a:t>
            </a:r>
            <a:r>
              <a:rPr lang="ru-RU" sz="1600" dirty="0" err="1">
                <a:solidFill>
                  <a:schemeClr val="bg1"/>
                </a:solidFill>
              </a:rPr>
              <a:t>німецький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біолог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Займався</a:t>
            </a:r>
            <a:r>
              <a:rPr lang="ru-RU" sz="1600" dirty="0">
                <a:solidFill>
                  <a:schemeClr val="bg1"/>
                </a:solidFill>
              </a:rPr>
              <a:t> проблемами </a:t>
            </a:r>
            <a:r>
              <a:rPr lang="ru-RU" sz="1600" dirty="0">
                <a:solidFill>
                  <a:schemeClr val="bg1"/>
                </a:solidFill>
                <a:hlinkClick r:id="rId7" tooltip="Систематика"/>
              </a:rPr>
              <a:t>систематики</a:t>
            </a:r>
            <a:r>
              <a:rPr lang="ru-RU" sz="1600" dirty="0">
                <a:solidFill>
                  <a:schemeClr val="bg1"/>
                </a:solidFill>
              </a:rPr>
              <a:t>, у першу </a:t>
            </a:r>
            <a:r>
              <a:rPr lang="ru-RU" sz="1600" dirty="0" err="1">
                <a:solidFill>
                  <a:schemeClr val="bg1"/>
                </a:solidFill>
              </a:rPr>
              <a:t>чергу</a:t>
            </a:r>
            <a:r>
              <a:rPr lang="ru-RU" sz="1600" dirty="0">
                <a:solidFill>
                  <a:schemeClr val="bg1"/>
                </a:solidFill>
              </a:rPr>
              <a:t> — </a:t>
            </a:r>
            <a:r>
              <a:rPr lang="ru-RU" sz="1600" dirty="0" err="1">
                <a:solidFill>
                  <a:schemeClr val="bg1"/>
                </a:solidFill>
              </a:rPr>
              <a:t>концепцією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біологічного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hlinkClick r:id="rId8" tooltip="Вид (біологія)"/>
              </a:rPr>
              <a:t>виду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Праці</a:t>
            </a:r>
            <a:r>
              <a:rPr lang="ru-RU" sz="1600" dirty="0">
                <a:solidFill>
                  <a:schemeClr val="bg1"/>
                </a:solidFill>
              </a:rPr>
              <a:t> Е. </a:t>
            </a:r>
            <a:r>
              <a:rPr lang="ru-RU" sz="1600" dirty="0" err="1">
                <a:solidFill>
                  <a:schemeClr val="bg1"/>
                </a:solidFill>
              </a:rPr>
              <a:t>Майра</a:t>
            </a:r>
            <a:r>
              <a:rPr lang="ru-RU" sz="1600" dirty="0">
                <a:solidFill>
                  <a:schemeClr val="bg1"/>
                </a:solidFill>
              </a:rPr>
              <a:t> — </a:t>
            </a:r>
            <a:r>
              <a:rPr lang="ru-RU" sz="1600" dirty="0" err="1">
                <a:solidFill>
                  <a:schemeClr val="bg1"/>
                </a:solidFill>
              </a:rPr>
              <a:t>зокрема</a:t>
            </a:r>
            <a:r>
              <a:rPr lang="ru-RU" sz="1600" dirty="0">
                <a:solidFill>
                  <a:schemeClr val="bg1"/>
                </a:solidFill>
              </a:rPr>
              <a:t> «Систематика і </a:t>
            </a:r>
            <a:r>
              <a:rPr lang="ru-RU" sz="1600" dirty="0" err="1">
                <a:solidFill>
                  <a:schemeClr val="bg1"/>
                </a:solidFill>
              </a:rPr>
              <a:t>походження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видів</a:t>
            </a:r>
            <a:r>
              <a:rPr lang="ru-RU" sz="1600" dirty="0">
                <a:solidFill>
                  <a:schemeClr val="bg1"/>
                </a:solidFill>
              </a:rPr>
              <a:t>» (</a:t>
            </a:r>
            <a:r>
              <a:rPr lang="ru-RU" sz="1600" dirty="0">
                <a:solidFill>
                  <a:schemeClr val="bg1"/>
                </a:solidFill>
                <a:hlinkClick r:id="rId9" tooltip="1942"/>
              </a:rPr>
              <a:t>1942</a:t>
            </a:r>
            <a:r>
              <a:rPr lang="ru-RU" sz="1600" dirty="0">
                <a:solidFill>
                  <a:schemeClr val="bg1"/>
                </a:solidFill>
              </a:rPr>
              <a:t>) — </a:t>
            </a:r>
            <a:r>
              <a:rPr lang="ru-RU" sz="1600" dirty="0" err="1">
                <a:solidFill>
                  <a:schemeClr val="bg1"/>
                </a:solidFill>
              </a:rPr>
              <a:t>суттєво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вплинули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розвиток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10" tooltip="Синтетична теорія еволюції"/>
              </a:rPr>
              <a:t>синтетичної</a:t>
            </a:r>
            <a:r>
              <a:rPr lang="ru-RU" sz="1600" dirty="0">
                <a:solidFill>
                  <a:schemeClr val="bg1"/>
                </a:solidFill>
                <a:hlinkClick r:id="rId10" tooltip="Синтетична теорія еволюції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10" tooltip="Синтетична теорія еволюції"/>
              </a:rPr>
              <a:t>теорії</a:t>
            </a:r>
            <a:r>
              <a:rPr lang="ru-RU" sz="1600" dirty="0">
                <a:solidFill>
                  <a:schemeClr val="bg1"/>
                </a:solidFill>
                <a:hlinkClick r:id="rId10" tooltip="Синтетична теорія еволюції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10" tooltip="Синтетична теорія еволюції"/>
              </a:rPr>
              <a:t>еволюції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котра</a:t>
            </a:r>
            <a:r>
              <a:rPr lang="ru-RU" sz="1600" dirty="0">
                <a:solidFill>
                  <a:schemeClr val="bg1"/>
                </a:solidFill>
              </a:rPr>
              <a:t> є результатом синтезу </a:t>
            </a:r>
            <a:r>
              <a:rPr lang="ru-RU" sz="1600" dirty="0">
                <a:solidFill>
                  <a:schemeClr val="bg1"/>
                </a:solidFill>
                <a:hlinkClick r:id="rId11" tooltip="Генетика"/>
              </a:rPr>
              <a:t>генетики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концепцій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еволюції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600" dirty="0" err="1">
                <a:solidFill>
                  <a:schemeClr val="bg1"/>
                </a:solidFill>
              </a:rPr>
              <a:t>Маир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досліджував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також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механізми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12" tooltip="Видоутворення"/>
              </a:rPr>
              <a:t>видоутворення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Йому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належить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відкриття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механізму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створення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теорії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перипатричного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видоутворення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0" y="1916832"/>
            <a:ext cx="3706293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2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251520" y="1340768"/>
            <a:ext cx="8712968" cy="5265684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Down Arrow Callout 51"/>
          <p:cNvSpPr>
            <a:spLocks noChangeAspect="1"/>
          </p:cNvSpPr>
          <p:nvPr/>
        </p:nvSpPr>
        <p:spPr>
          <a:xfrm>
            <a:off x="724818" y="1575438"/>
            <a:ext cx="3883186" cy="1844956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503"/>
            </a:avLst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769090" y="1938882"/>
            <a:ext cx="3687259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види </a:t>
            </a:r>
            <a:r>
              <a:rPr lang="uk-UA" sz="2000" dirty="0" smtClean="0">
                <a:solidFill>
                  <a:schemeClr val="bg1"/>
                </a:solidFill>
              </a:rPr>
              <a:t>визначаються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не відмінностями, </a:t>
            </a:r>
            <a:endParaRPr lang="uk-UA" sz="2000" dirty="0" smtClean="0">
              <a:solidFill>
                <a:schemeClr val="bg1"/>
              </a:solidFill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а </a:t>
            </a:r>
            <a:r>
              <a:rPr lang="uk-UA" sz="2000" dirty="0">
                <a:solidFill>
                  <a:schemeClr val="bg1"/>
                </a:solidFill>
              </a:rPr>
              <a:t>відокремленістю;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6" name="Down Arrow Callout 55"/>
          <p:cNvSpPr>
            <a:spLocks noChangeAspect="1"/>
          </p:cNvSpPr>
          <p:nvPr/>
        </p:nvSpPr>
        <p:spPr>
          <a:xfrm>
            <a:off x="5436080" y="2210042"/>
            <a:ext cx="3456384" cy="393839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3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5813264" y="2578799"/>
            <a:ext cx="2916282" cy="32008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2000" dirty="0" smtClean="0"/>
              <a:t>більш </a:t>
            </a:r>
          </a:p>
          <a:p>
            <a:pPr algn="ctr"/>
            <a:r>
              <a:rPr lang="uk-UA" sz="2000" dirty="0" smtClean="0"/>
              <a:t>адекватно </a:t>
            </a:r>
            <a:r>
              <a:rPr lang="uk-UA" sz="2000" dirty="0"/>
              <a:t>види </a:t>
            </a:r>
            <a:endParaRPr lang="uk-UA" sz="2000" dirty="0" smtClean="0"/>
          </a:p>
          <a:p>
            <a:pPr algn="ctr"/>
            <a:r>
              <a:rPr lang="uk-UA" sz="2000" dirty="0" smtClean="0"/>
              <a:t>визначаються </a:t>
            </a:r>
            <a:r>
              <a:rPr lang="uk-UA" sz="2000" b="1" dirty="0" smtClean="0">
                <a:solidFill>
                  <a:schemeClr val="bg1"/>
                </a:solidFill>
              </a:rPr>
              <a:t>репродуктивною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ізольованістю,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dirty="0" smtClean="0"/>
              <a:t>ніж </a:t>
            </a:r>
            <a:r>
              <a:rPr lang="uk-UA" sz="2000" dirty="0" err="1"/>
              <a:t>неплодючістю</a:t>
            </a:r>
            <a:r>
              <a:rPr lang="uk-UA" sz="2000" dirty="0"/>
              <a:t> </a:t>
            </a:r>
            <a:endParaRPr lang="uk-UA" sz="2000" dirty="0" smtClean="0"/>
          </a:p>
          <a:p>
            <a:pPr algn="ctr"/>
            <a:r>
              <a:rPr lang="uk-UA" sz="2000" dirty="0" smtClean="0"/>
              <a:t>при </a:t>
            </a:r>
          </a:p>
          <a:p>
            <a:pPr algn="ctr"/>
            <a:r>
              <a:rPr lang="uk-UA" sz="2000" dirty="0" smtClean="0"/>
              <a:t>схрещуванні </a:t>
            </a:r>
            <a:r>
              <a:rPr lang="uk-UA" sz="2000" dirty="0"/>
              <a:t>особин </a:t>
            </a:r>
          </a:p>
          <a:p>
            <a:pPr algn="ctr"/>
            <a:r>
              <a:rPr lang="uk-UA" sz="1200" dirty="0"/>
              <a:t>(</a:t>
            </a:r>
            <a:r>
              <a:rPr lang="uk-UA" sz="1200" i="1" dirty="0"/>
              <a:t>мається на увазі </a:t>
            </a:r>
            <a:endParaRPr lang="uk-UA" sz="1200" i="1" dirty="0" smtClean="0"/>
          </a:p>
          <a:p>
            <a:pPr algn="ctr"/>
            <a:r>
              <a:rPr lang="uk-UA" sz="1200" i="1" dirty="0" smtClean="0"/>
              <a:t>не лише</a:t>
            </a:r>
          </a:p>
          <a:p>
            <a:pPr algn="ctr"/>
            <a:r>
              <a:rPr lang="uk-UA" sz="1200" i="1" dirty="0" smtClean="0"/>
              <a:t> </a:t>
            </a:r>
            <a:r>
              <a:rPr lang="uk-UA" sz="1200" i="1" dirty="0"/>
              <a:t>генетична, </a:t>
            </a:r>
            <a:endParaRPr lang="uk-UA" sz="1200" i="1" dirty="0" smtClean="0"/>
          </a:p>
          <a:p>
            <a:pPr algn="ctr"/>
            <a:r>
              <a:rPr lang="uk-UA" sz="1200" i="1" dirty="0" smtClean="0"/>
              <a:t>а </a:t>
            </a:r>
            <a:r>
              <a:rPr lang="uk-UA" sz="1200" i="1" dirty="0"/>
              <a:t>й інші види ізоляції</a:t>
            </a:r>
            <a:r>
              <a:rPr lang="uk-UA" sz="1200" dirty="0" smtClean="0"/>
              <a:t>).</a:t>
            </a:r>
            <a:endParaRPr lang="ru-RU" sz="1200" dirty="0"/>
          </a:p>
        </p:txBody>
      </p:sp>
      <p:sp>
        <p:nvSpPr>
          <p:cNvPr id="55" name="Down Arrow Callout 54"/>
          <p:cNvSpPr>
            <a:spLocks noChangeAspect="1"/>
          </p:cNvSpPr>
          <p:nvPr/>
        </p:nvSpPr>
        <p:spPr>
          <a:xfrm>
            <a:off x="1043608" y="3893858"/>
            <a:ext cx="3960440" cy="224085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1337896" y="4098205"/>
            <a:ext cx="3450128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види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складаються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не </a:t>
            </a:r>
            <a:r>
              <a:rPr lang="uk-UA" sz="2000" dirty="0">
                <a:solidFill>
                  <a:schemeClr val="bg1"/>
                </a:solidFill>
              </a:rPr>
              <a:t>з окремих </a:t>
            </a:r>
            <a:endParaRPr lang="uk-UA" sz="2000" dirty="0" smtClean="0">
              <a:solidFill>
                <a:schemeClr val="bg1"/>
              </a:solidFill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особин,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а з популяцій;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8664" y="284679"/>
            <a:ext cx="8553816" cy="961914"/>
            <a:chOff x="-2775776" y="44016"/>
            <a:chExt cx="20508482" cy="1255449"/>
          </a:xfrm>
        </p:grpSpPr>
        <p:sp>
          <p:nvSpPr>
            <p:cNvPr id="18" name="Round Same Side Corner Rectangle 17"/>
            <p:cNvSpPr/>
            <p:nvPr/>
          </p:nvSpPr>
          <p:spPr bwMode="auto">
            <a:xfrm rot="10800000" flipH="1">
              <a:off x="-2775776" y="44018"/>
              <a:ext cx="20508482" cy="1255447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tx1">
                <a:alpha val="5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743794" y="44016"/>
              <a:ext cx="16714641" cy="116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chemeClr val="bg1"/>
                  </a:solidFill>
                </a:rPr>
                <a:t>Концепція</a:t>
              </a:r>
              <a:r>
                <a:rPr lang="uk-UA" sz="2400" dirty="0" smtClean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біологічного </a:t>
              </a:r>
              <a:r>
                <a:rPr lang="uk-UA" sz="2400" dirty="0" smtClean="0">
                  <a:solidFill>
                    <a:schemeClr val="bg1"/>
                  </a:solidFill>
                </a:rPr>
                <a:t>виду ґрунтується </a:t>
              </a:r>
              <a:r>
                <a:rPr lang="uk-UA" sz="2400" dirty="0">
                  <a:solidFill>
                    <a:schemeClr val="bg1"/>
                  </a:solidFill>
                </a:rPr>
                <a:t>на </a:t>
              </a:r>
              <a:r>
                <a:rPr lang="uk-UA" sz="2800" b="1" dirty="0" smtClean="0">
                  <a:solidFill>
                    <a:srgbClr val="FFFF00"/>
                  </a:solidFill>
                </a:rPr>
                <a:t>трьох </a:t>
              </a:r>
              <a:r>
                <a:rPr lang="uk-UA" sz="2400" b="1" dirty="0">
                  <a:solidFill>
                    <a:schemeClr val="bg1"/>
                  </a:solidFill>
                </a:rPr>
                <a:t>головних </a:t>
              </a:r>
              <a:r>
                <a:rPr lang="uk-UA" sz="2400" dirty="0">
                  <a:solidFill>
                    <a:schemeClr val="bg1"/>
                  </a:solidFill>
                </a:rPr>
                <a:t>положеннях: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2" grpId="0" animBg="1"/>
      <p:bldP spid="39" grpId="0"/>
      <p:bldP spid="56" grpId="0" animBg="1"/>
      <p:bldP spid="50" grpId="0"/>
      <p:bldP spid="55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Визначення «виду»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365104"/>
            <a:ext cx="7787208" cy="1905075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endParaRPr lang="uk-UA" dirty="0"/>
          </a:p>
          <a:p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Тобто</a:t>
            </a:r>
            <a:r>
              <a:rPr lang="ru-RU" dirty="0"/>
              <a:t>, </a:t>
            </a:r>
            <a:r>
              <a:rPr lang="ru-RU" dirty="0" err="1"/>
              <a:t>організми</a:t>
            </a:r>
            <a:r>
              <a:rPr lang="ru-RU" dirty="0"/>
              <a:t> в </a:t>
            </a:r>
            <a:r>
              <a:rPr lang="ru-RU" dirty="0" err="1"/>
              <a:t>єдиний</a:t>
            </a:r>
            <a:r>
              <a:rPr lang="ru-RU" dirty="0"/>
              <a:t> вид </a:t>
            </a:r>
            <a:r>
              <a:rPr lang="ru-RU" dirty="0" err="1"/>
              <a:t>об’єднуються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та </a:t>
            </a:r>
            <a:r>
              <a:rPr lang="ru-RU" dirty="0" err="1"/>
              <a:t>спільності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еволюційної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95536" y="1773404"/>
            <a:ext cx="6768752" cy="2232248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935420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Ми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видом</a:t>
            </a:r>
            <a:r>
              <a:rPr lang="ru-RU" b="1" dirty="0"/>
              <a:t> </a:t>
            </a:r>
            <a:r>
              <a:rPr lang="ru-RU" b="1" dirty="0" err="1"/>
              <a:t>будемо</a:t>
            </a:r>
            <a:r>
              <a:rPr lang="ru-RU" b="1" dirty="0"/>
              <a:t> </a:t>
            </a:r>
            <a:r>
              <a:rPr lang="ru-RU" b="1" dirty="0" err="1"/>
              <a:t>розуміти</a:t>
            </a:r>
            <a:r>
              <a:rPr lang="ru-RU" b="1" dirty="0"/>
              <a:t> </a:t>
            </a:r>
            <a:endParaRPr lang="ru-RU" b="1" dirty="0" smtClean="0"/>
          </a:p>
          <a:p>
            <a:pPr algn="just"/>
            <a:r>
              <a:rPr lang="ru-RU" sz="2000" b="1" dirty="0" err="1" smtClean="0"/>
              <a:t>генетично</a:t>
            </a:r>
            <a:r>
              <a:rPr lang="ru-RU" sz="2000" b="1" dirty="0" smtClean="0"/>
              <a:t> </a:t>
            </a:r>
            <a:r>
              <a:rPr lang="ru-RU" sz="2000" b="1" dirty="0" err="1"/>
              <a:t>відособлену</a:t>
            </a:r>
            <a:r>
              <a:rPr lang="ru-RU" sz="2000" b="1" dirty="0"/>
              <a:t>, </a:t>
            </a:r>
            <a:r>
              <a:rPr lang="ru-RU" sz="2000" b="1" dirty="0" err="1"/>
              <a:t>стійку</a:t>
            </a:r>
            <a:r>
              <a:rPr lang="ru-RU" sz="2000" b="1" dirty="0"/>
              <a:t>, </a:t>
            </a:r>
            <a:r>
              <a:rPr lang="ru-RU" sz="2000" b="1" u="sng" dirty="0"/>
              <a:t>але </a:t>
            </a:r>
            <a:r>
              <a:rPr lang="ru-RU" sz="2000" b="1" u="sng" dirty="0" err="1"/>
              <a:t>потенційно</a:t>
            </a:r>
            <a:r>
              <a:rPr lang="ru-RU" sz="2000" b="1" u="sng" dirty="0"/>
              <a:t> </a:t>
            </a:r>
            <a:r>
              <a:rPr lang="ru-RU" sz="2000" b="1" u="sng" dirty="0" err="1"/>
              <a:t>здатну</a:t>
            </a:r>
            <a:r>
              <a:rPr lang="ru-RU" sz="2000" b="1" u="sng" dirty="0"/>
              <a:t> до </a:t>
            </a:r>
            <a:r>
              <a:rPr lang="ru-RU" sz="2000" b="1" u="sng" dirty="0" err="1"/>
              <a:t>розвитку</a:t>
            </a:r>
            <a:r>
              <a:rPr lang="ru-RU" sz="2000" b="1" u="sng" dirty="0"/>
              <a:t> форму </a:t>
            </a:r>
            <a:r>
              <a:rPr lang="ru-RU" sz="2000" b="1" dirty="0" err="1"/>
              <a:t>існування</a:t>
            </a:r>
            <a:r>
              <a:rPr lang="ru-RU" sz="2000" b="1" dirty="0"/>
              <a:t> </a:t>
            </a:r>
            <a:r>
              <a:rPr lang="ru-RU" sz="2000" b="1" dirty="0" err="1"/>
              <a:t>живої</a:t>
            </a:r>
            <a:r>
              <a:rPr lang="ru-RU" sz="2000" b="1" dirty="0"/>
              <a:t> </a:t>
            </a:r>
            <a:r>
              <a:rPr lang="ru-RU" sz="2000" b="1" dirty="0" err="1"/>
              <a:t>природи</a:t>
            </a:r>
            <a:r>
              <a:rPr lang="ru-RU" sz="2000" b="1" dirty="0"/>
              <a:t>, яку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вважати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етапом</a:t>
            </a:r>
            <a:r>
              <a:rPr lang="ru-RU" sz="2000" b="1" dirty="0"/>
              <a:t> та </a:t>
            </a:r>
            <a:r>
              <a:rPr lang="ru-RU" sz="2000" b="1" dirty="0">
                <a:solidFill>
                  <a:srgbClr val="FFFF00"/>
                </a:solidFill>
              </a:rPr>
              <a:t>основною </a:t>
            </a:r>
            <a:r>
              <a:rPr lang="ru-RU" sz="2000" b="1" dirty="0" err="1">
                <a:solidFill>
                  <a:srgbClr val="FFFF00"/>
                </a:solidFill>
              </a:rPr>
              <a:t>одиницею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еволюційного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процесу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769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521904" y="1515620"/>
            <a:ext cx="8375834" cy="4734529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7700" y="2478525"/>
            <a:ext cx="698500" cy="931333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rgbClr val="00B0F0"/>
                </a:solidFill>
              </a:rPr>
              <a:t>1</a:t>
            </a:r>
            <a:endParaRPr lang="en-US" sz="3733" b="1" dirty="0">
              <a:solidFill>
                <a:srgbClr val="00B0F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00314" y="2424162"/>
            <a:ext cx="698500" cy="931333"/>
          </a:xfrm>
          <a:prstGeom prst="ellipse">
            <a:avLst/>
          </a:prstGeom>
          <a:noFill/>
          <a:ln w="19050">
            <a:solidFill>
              <a:srgbClr val="ED7D31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chemeClr val="accent2"/>
                </a:solidFill>
              </a:rPr>
              <a:t>2</a:t>
            </a:r>
            <a:endParaRPr lang="en-US" sz="3733" b="1" dirty="0">
              <a:solidFill>
                <a:schemeClr val="accent2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52233" y="2478523"/>
            <a:ext cx="698500" cy="931333"/>
          </a:xfrm>
          <a:prstGeom prst="ellips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chemeClr val="accent3"/>
                </a:solidFill>
              </a:rPr>
              <a:t>3</a:t>
            </a:r>
            <a:endParaRPr lang="en-US" sz="3733" b="1" dirty="0">
              <a:solidFill>
                <a:schemeClr val="accent3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47700" y="4682068"/>
            <a:ext cx="698500" cy="931333"/>
          </a:xfrm>
          <a:prstGeom prst="ellips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rgbClr val="FFC000"/>
                </a:solidFill>
              </a:rPr>
              <a:t>4</a:t>
            </a:r>
            <a:endParaRPr lang="en-US" sz="3733" b="1" dirty="0">
              <a:solidFill>
                <a:srgbClr val="FFC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84551" y="4682068"/>
            <a:ext cx="698500" cy="931333"/>
          </a:xfrm>
          <a:prstGeom prst="ellipse">
            <a:avLst/>
          </a:prstGeom>
          <a:noFill/>
          <a:ln w="19050">
            <a:solidFill>
              <a:srgbClr val="2F5698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chemeClr val="bg1"/>
                </a:solidFill>
              </a:rPr>
              <a:t>5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152233" y="4682068"/>
            <a:ext cx="698500" cy="931333"/>
          </a:xfrm>
          <a:prstGeom prst="ellipse">
            <a:avLst/>
          </a:prstGeom>
          <a:noFill/>
          <a:ln w="19050">
            <a:solidFill>
              <a:srgbClr val="385723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chemeClr val="bg1"/>
                </a:solidFill>
              </a:rPr>
              <a:t>6</a:t>
            </a:r>
            <a:endParaRPr lang="en-US" sz="3733" b="1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208134" y="673504"/>
            <a:ext cx="6551772" cy="1154645"/>
            <a:chOff x="127357" y="-6354"/>
            <a:chExt cx="2524868" cy="1260801"/>
          </a:xfrm>
        </p:grpSpPr>
        <p:sp>
          <p:nvSpPr>
            <p:cNvPr id="48" name="Round Same Side Corner Rectangle 47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tx1">
                <a:alpha val="5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7357" y="54118"/>
              <a:ext cx="2524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rgbClr val="FFFF00"/>
                  </a:solidFill>
                </a:rPr>
                <a:t>Питання для обговорення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439817" y="2344026"/>
            <a:ext cx="2042033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114300" algn="ctr"/>
            <a:r>
              <a:rPr lang="uk-UA" dirty="0"/>
              <a:t>Еволюція наукового розуміння поняття «вид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53" name="Rectangle 52"/>
          <p:cNvSpPr/>
          <p:nvPr/>
        </p:nvSpPr>
        <p:spPr>
          <a:xfrm>
            <a:off x="1447777" y="4221088"/>
            <a:ext cx="1756071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14300" algn="ctr"/>
            <a:r>
              <a:rPr lang="uk-UA" dirty="0"/>
              <a:t>Чи є вид таким же давнім, як і життя, чи він виник пізніше?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291628" y="2344026"/>
            <a:ext cx="1824061" cy="120032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marL="114300" algn="ctr"/>
            <a:r>
              <a:rPr lang="uk-UA" dirty="0"/>
              <a:t>Як концепція виду вийшла за межі </a:t>
            </a:r>
            <a:r>
              <a:rPr lang="uk-UA" dirty="0" smtClean="0"/>
              <a:t>систематики</a:t>
            </a:r>
            <a:endParaRPr lang="uk-UA" dirty="0"/>
          </a:p>
        </p:txBody>
      </p:sp>
      <p:sp>
        <p:nvSpPr>
          <p:cNvPr id="59" name="Rectangle 58"/>
          <p:cNvSpPr/>
          <p:nvPr/>
        </p:nvSpPr>
        <p:spPr>
          <a:xfrm>
            <a:off x="4199582" y="4509120"/>
            <a:ext cx="1921819" cy="1200329"/>
          </a:xfrm>
          <a:prstGeom prst="rect">
            <a:avLst/>
          </a:prstGeom>
          <a:solidFill>
            <a:srgbClr val="2F5698"/>
          </a:solidFill>
        </p:spPr>
        <p:txBody>
          <a:bodyPr wrap="square">
            <a:spAutoFit/>
          </a:bodyPr>
          <a:lstStyle/>
          <a:p>
            <a:pPr marL="114300" algn="ctr"/>
            <a:r>
              <a:rPr lang="uk-UA" dirty="0">
                <a:solidFill>
                  <a:schemeClr val="bg1"/>
                </a:solidFill>
              </a:rPr>
              <a:t>Чи існує вид в усіх сучасних групах організмів?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947308" y="2381489"/>
            <a:ext cx="1585132" cy="923330"/>
          </a:xfrm>
          <a:prstGeom prst="rect">
            <a:avLst/>
          </a:prstGeom>
          <a:solidFill>
            <a:srgbClr val="A5A5A5"/>
          </a:solidFill>
        </p:spPr>
        <p:txBody>
          <a:bodyPr wrap="square">
            <a:spAutoFit/>
          </a:bodyPr>
          <a:lstStyle/>
          <a:p>
            <a:pPr marL="114300"/>
            <a:r>
              <a:rPr lang="uk-UA" dirty="0"/>
              <a:t>Сучасні уявлення про «вид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65" name="Rectangle 64"/>
          <p:cNvSpPr/>
          <p:nvPr/>
        </p:nvSpPr>
        <p:spPr>
          <a:xfrm>
            <a:off x="6939544" y="4221088"/>
            <a:ext cx="1820362" cy="1754326"/>
          </a:xfrm>
          <a:prstGeom prst="rect">
            <a:avLst/>
          </a:prstGeom>
          <a:solidFill>
            <a:srgbClr val="385723"/>
          </a:solidFill>
        </p:spPr>
        <p:txBody>
          <a:bodyPr wrap="square">
            <a:spAutoFit/>
          </a:bodyPr>
          <a:lstStyle/>
          <a:p>
            <a:pPr algn="ctr" defTabSz="1450940"/>
            <a:r>
              <a:rPr lang="uk-UA" dirty="0">
                <a:solidFill>
                  <a:schemeClr val="bg1"/>
                </a:solidFill>
              </a:rPr>
              <a:t>Сучасні проблеми виду </a:t>
            </a:r>
            <a:r>
              <a:rPr lang="uk-UA" i="1" dirty="0">
                <a:solidFill>
                  <a:srgbClr val="FFFF00"/>
                </a:solidFill>
              </a:rPr>
              <a:t>необхідно буде вивчити самостійно</a:t>
            </a:r>
            <a:endParaRPr lang="en-US" b="1" dirty="0">
              <a:solidFill>
                <a:srgbClr val="FFFF00"/>
              </a:solidFill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 animBg="1"/>
      <p:bldP spid="20" grpId="0" animBg="1"/>
      <p:bldP spid="24" grpId="0" animBg="1"/>
      <p:bldP spid="28" grpId="0" animBg="1"/>
      <p:bldP spid="32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Результат пошуку зображень за запитом фон для презентації природа"/>
          <p:cNvPicPr>
            <a:picLocks noChangeAspect="1" noChangeArrowheads="1"/>
          </p:cNvPicPr>
          <p:nvPr/>
        </p:nvPicPr>
        <p:blipFill>
          <a:blip r:embed="rId2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0" y="152400"/>
            <a:ext cx="4769296" cy="6553200"/>
          </a:xfrm>
          <a:ln>
            <a:solidFill>
              <a:srgbClr val="6E6A30"/>
            </a:solidFill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ВИД</a:t>
            </a:r>
            <a:r>
              <a:rPr lang="ru-RU" sz="2000" dirty="0">
                <a:latin typeface="Times New Roman" pitchFamily="18" charset="0"/>
              </a:rPr>
              <a:t> (</a:t>
            </a:r>
            <a:r>
              <a:rPr lang="ru-RU" sz="1600" dirty="0">
                <a:latin typeface="Times New Roman" pitchFamily="18" charset="0"/>
              </a:rPr>
              <a:t>лат. </a:t>
            </a:r>
            <a:r>
              <a:rPr lang="ru-RU" sz="1600" dirty="0" err="1">
                <a:latin typeface="Times New Roman" pitchFamily="18" charset="0"/>
              </a:rPr>
              <a:t>species</a:t>
            </a:r>
            <a:r>
              <a:rPr lang="ru-RU" sz="2000" dirty="0">
                <a:latin typeface="Times New Roman" pitchFamily="18" charset="0"/>
              </a:rPr>
              <a:t>) — одна з </a:t>
            </a:r>
            <a:r>
              <a:rPr lang="ru-RU" sz="2000" dirty="0" err="1">
                <a:latin typeface="Times New Roman" pitchFamily="18" charset="0"/>
              </a:rPr>
              <a:t>головних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одиниць</a:t>
            </a:r>
            <a:r>
              <a:rPr lang="ru-RU" sz="2000" dirty="0">
                <a:latin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</a:rPr>
              <a:t>біологічної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класифікації</a:t>
            </a:r>
            <a:r>
              <a:rPr lang="ru-RU" sz="2000" dirty="0">
                <a:latin typeface="Times New Roman" pitchFamily="18" charset="0"/>
              </a:rPr>
              <a:t>, </a:t>
            </a:r>
            <a:r>
              <a:rPr lang="ru-RU" sz="2000" dirty="0" err="1">
                <a:latin typeface="Times New Roman" pitchFamily="18" charset="0"/>
              </a:rPr>
              <a:t>таксономічна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категорія</a:t>
            </a:r>
            <a:r>
              <a:rPr lang="ru-RU" sz="2000" dirty="0">
                <a:latin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вид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є </a:t>
            </a:r>
            <a:r>
              <a:rPr lang="ru-RU" sz="2000" dirty="0" err="1">
                <a:latin typeface="Times New Roman" pitchFamily="18" charset="0"/>
              </a:rPr>
              <a:t>якісно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відокремленою</a:t>
            </a:r>
            <a:r>
              <a:rPr lang="ru-RU" sz="2000" dirty="0">
                <a:latin typeface="Times New Roman" pitchFamily="18" charset="0"/>
              </a:rPr>
              <a:t> формою </a:t>
            </a:r>
            <a:r>
              <a:rPr lang="ru-RU" sz="2000" dirty="0" err="1">
                <a:latin typeface="Times New Roman" pitchFamily="18" charset="0"/>
              </a:rPr>
              <a:t>живих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істот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</a:rPr>
              <a:t>основною </a:t>
            </a:r>
            <a:r>
              <a:rPr lang="ru-RU" sz="2000" dirty="0" err="1" smtClean="0">
                <a:latin typeface="Times New Roman" pitchFamily="18" charset="0"/>
              </a:rPr>
              <a:t>одиницею</a:t>
            </a:r>
            <a:r>
              <a:rPr lang="ru-RU" sz="2000" dirty="0">
                <a:latin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</a:rPr>
              <a:t>еволюційного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процесу</a:t>
            </a:r>
            <a:r>
              <a:rPr lang="ru-RU" sz="2000" dirty="0">
                <a:latin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</a:rPr>
              <a:t>випадку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організмів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</a:rPr>
              <a:t>розмножуються</a:t>
            </a:r>
            <a:r>
              <a:rPr lang="ru-RU" sz="2000" dirty="0">
                <a:latin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</a:rPr>
              <a:t>статевим</a:t>
            </a:r>
            <a:r>
              <a:rPr lang="ru-RU" sz="2000" dirty="0">
                <a:latin typeface="Times New Roman" pitchFamily="18" charset="0"/>
              </a:rPr>
              <a:t> шляхом,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вид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зазвичай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визначається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як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група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організмів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що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здатні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до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продукування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життєздатнИХ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ТА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плодючИХ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НАЩАДКІВ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 </a:t>
            </a:r>
            <a:r>
              <a:rPr lang="ru-RU" sz="20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схрещуванні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У </a:t>
            </a:r>
            <a:r>
              <a:rPr lang="ru-RU" sz="1800" dirty="0" err="1">
                <a:latin typeface="Times New Roman" pitchFamily="18" charset="0"/>
              </a:rPr>
              <a:t>організмів</a:t>
            </a:r>
            <a:r>
              <a:rPr lang="ru-RU" sz="1800" dirty="0">
                <a:latin typeface="Times New Roman" pitchFamily="18" charset="0"/>
              </a:rPr>
              <a:t> з </a:t>
            </a:r>
            <a:r>
              <a:rPr lang="ru-RU" sz="1800" dirty="0" err="1">
                <a:latin typeface="Times New Roman" pitchFamily="18" charset="0"/>
              </a:rPr>
              <a:t>безстатевим</a:t>
            </a: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</a:rPr>
              <a:t>розмноженням</a:t>
            </a:r>
            <a:r>
              <a:rPr lang="ru-RU" sz="1800" dirty="0">
                <a:latin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</a:rPr>
              <a:t>ситуація</a:t>
            </a:r>
            <a:r>
              <a:rPr lang="ru-RU" sz="1800" dirty="0">
                <a:latin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</a:rPr>
              <a:t>визначенням</a:t>
            </a: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</a:rPr>
              <a:t>цього</a:t>
            </a: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</a:rPr>
              <a:t>поняття</a:t>
            </a: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</a:rPr>
              <a:t>ускладнюється</a:t>
            </a:r>
            <a:r>
              <a:rPr lang="ru-RU" sz="1800" dirty="0" smtClean="0">
                <a:latin typeface="Times New Roman" pitchFamily="18" charset="0"/>
              </a:rPr>
              <a:t>,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і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вид </a:t>
            </a:r>
            <a:r>
              <a:rPr lang="ru-RU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визначають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на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підставі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схожості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 </a:t>
            </a:r>
            <a:r>
              <a:rPr lang="ru-RU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фенотипових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 </a:t>
            </a:r>
            <a:r>
              <a:rPr lang="ru-RU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ознак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та </a:t>
            </a:r>
            <a:r>
              <a:rPr lang="ru-RU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гомології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 </a:t>
            </a:r>
            <a:r>
              <a:rPr lang="ru-RU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геномів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4572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156" name="Picture 12" descr="Результат пошуку зображень за запитом вид біолог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743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3657600" cy="15484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FF99"/>
              </a:solidFill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894" y="97536"/>
            <a:ext cx="430828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Співвідношення</a:t>
            </a:r>
            <a:r>
              <a:rPr lang="ru-RU" sz="2800" b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основних</a:t>
            </a:r>
            <a:r>
              <a:rPr lang="ru-RU" sz="2800" b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таксономічних</a:t>
            </a:r>
            <a:r>
              <a:rPr lang="ru-RU" sz="2800" b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рангів</a:t>
            </a:r>
            <a:endParaRPr lang="ru-RU" sz="2800" b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4456176" y="3378156"/>
            <a:ext cx="432048" cy="504056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880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222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516188"/>
          <a:ext cx="403860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Диаграмма" r:id="rId3" imgW="6096000" imgH="4067175" progId="MSGraph.Chart.8">
                  <p:embed followColorScheme="full"/>
                </p:oleObj>
              </mc:Choice>
              <mc:Fallback>
                <p:oleObj name="Диаграмма" r:id="rId3" imgW="6096000" imgH="40671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6188"/>
                        <a:ext cx="403860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 descr="Результат пошуку зображень за запитом фон для презентації природа"/>
          <p:cNvPicPr>
            <a:picLocks noChangeAspect="1" noChangeArrowheads="1"/>
          </p:cNvPicPr>
          <p:nvPr/>
        </p:nvPicPr>
        <p:blipFill>
          <a:blip r:embed="rId5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Organization Chart 2"/>
          <p:cNvGrpSpPr>
            <a:grpSpLocks noChangeAspect="1"/>
          </p:cNvGrpSpPr>
          <p:nvPr/>
        </p:nvGrpSpPr>
        <p:grpSpPr bwMode="auto">
          <a:xfrm>
            <a:off x="76200" y="152400"/>
            <a:ext cx="8991600" cy="3733800"/>
            <a:chOff x="48" y="0"/>
            <a:chExt cx="5666" cy="2352"/>
          </a:xfrm>
        </p:grpSpPr>
        <p:cxnSp>
          <p:nvCxnSpPr>
            <p:cNvPr id="1028" name="_s1028"/>
            <p:cNvCxnSpPr>
              <a:cxnSpLocks noChangeShapeType="1"/>
              <a:stCxn id="15" idx="0"/>
              <a:endCxn id="11" idx="2"/>
            </p:cNvCxnSpPr>
            <p:nvPr/>
          </p:nvCxnSpPr>
          <p:spPr bwMode="auto">
            <a:xfrm rot="5400000" flipH="1">
              <a:off x="3760" y="74"/>
              <a:ext cx="446" cy="2204"/>
            </a:xfrm>
            <a:prstGeom prst="bentConnector3">
              <a:avLst>
                <a:gd name="adj1" fmla="val 161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026" y="808"/>
              <a:ext cx="446" cy="735"/>
            </a:xfrm>
            <a:prstGeom prst="bentConnector3">
              <a:avLst>
                <a:gd name="adj1" fmla="val 161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291" y="809"/>
              <a:ext cx="446" cy="734"/>
            </a:xfrm>
            <a:prstGeom prst="bentConnector3">
              <a:avLst>
                <a:gd name="adj1" fmla="val 161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557" y="74"/>
              <a:ext cx="446" cy="2203"/>
            </a:xfrm>
            <a:prstGeom prst="bentConnector3">
              <a:avLst>
                <a:gd name="adj1" fmla="val 1614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_s1032"/>
            <p:cNvSpPr>
              <a:spLocks noChangeArrowheads="1"/>
            </p:cNvSpPr>
            <p:nvPr/>
          </p:nvSpPr>
          <p:spPr bwMode="auto">
            <a:xfrm>
              <a:off x="2252" y="0"/>
              <a:ext cx="1258" cy="941"/>
            </a:xfrm>
            <a:prstGeom prst="roundRect">
              <a:avLst>
                <a:gd name="adj" fmla="val 16667"/>
              </a:avLst>
            </a:prstGeom>
            <a:solidFill>
              <a:srgbClr val="00FF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Традиційне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визначення виду: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вид — сукупність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особин з такими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властивостями:</a:t>
              </a:r>
            </a:p>
          </p:txBody>
        </p:sp>
        <p:sp>
          <p:nvSpPr>
            <p:cNvPr id="12" name="_s1033"/>
            <p:cNvSpPr>
              <a:spLocks noChangeArrowheads="1"/>
            </p:cNvSpPr>
            <p:nvPr/>
          </p:nvSpPr>
          <p:spPr bwMode="auto">
            <a:xfrm>
              <a:off x="48" y="1411"/>
              <a:ext cx="1259" cy="941"/>
            </a:xfrm>
            <a:prstGeom prst="roundRect">
              <a:avLst>
                <a:gd name="adj" fmla="val 16667"/>
              </a:avLst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Здатних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до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схрещування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з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утворенням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плодючих</a:t>
              </a:r>
              <a:r>
                <a:rPr kumimoji="0" lang="ru-RU" sz="1600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нащадків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3" name="_s1034"/>
            <p:cNvSpPr>
              <a:spLocks noChangeArrowheads="1"/>
            </p:cNvSpPr>
            <p:nvPr/>
          </p:nvSpPr>
          <p:spPr bwMode="auto">
            <a:xfrm>
              <a:off x="1517" y="1411"/>
              <a:ext cx="1259" cy="941"/>
            </a:xfrm>
            <a:prstGeom prst="roundRect">
              <a:avLst>
                <a:gd name="adj" fmla="val 16667"/>
              </a:avLst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Таких,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що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населяють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чітко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визначений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ареал</a:t>
              </a:r>
              <a:endPara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2986" y="1411"/>
              <a:ext cx="1259" cy="941"/>
            </a:xfrm>
            <a:prstGeom prst="roundRect">
              <a:avLst>
                <a:gd name="adj" fmla="val 16667"/>
              </a:avLst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Таких, </a:t>
              </a: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яким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притаманний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ряд </a:t>
              </a: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спільних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морфологічних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та 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фізіологічних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</a:t>
              </a: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ознак</a:t>
              </a:r>
              <a:endPara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та </a:t>
              </a: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типів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взаємовідношень</a:t>
              </a: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з </a:t>
              </a:r>
              <a:r>
                <a:rPr kumimoji="0" lang="ru-RU" sz="12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середовищем</a:t>
              </a:r>
              <a:endPara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_s1036"/>
            <p:cNvSpPr>
              <a:spLocks noChangeArrowheads="1"/>
            </p:cNvSpPr>
            <p:nvPr/>
          </p:nvSpPr>
          <p:spPr bwMode="auto">
            <a:xfrm>
              <a:off x="4455" y="1411"/>
              <a:ext cx="1259" cy="941"/>
            </a:xfrm>
            <a:prstGeom prst="roundRect">
              <a:avLst>
                <a:gd name="adj" fmla="val 16667"/>
              </a:avLst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Відділена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від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інших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аналогічних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груп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практично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повною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відсутністю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гібридних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форм</a:t>
              </a:r>
            </a:p>
          </p:txBody>
        </p:sp>
        <p:sp>
          <p:nvSpPr>
            <p:cNvPr id="16" name="Picture 13" descr="Результат пошуку зображень за запитом вид біологія"/>
            <p:cNvSpPr>
              <a:spLocks noChangeAspect="1" noChangeArrowheads="1"/>
            </p:cNvSpPr>
            <p:nvPr/>
          </p:nvSpPr>
          <p:spPr bwMode="auto">
            <a:xfrm>
              <a:off x="3889" y="48"/>
              <a:ext cx="1777" cy="60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Picture 14" descr="Результат пошуку зображень за запитом вид біологія"/>
            <p:cNvSpPr>
              <a:spLocks noChangeAspect="1" noChangeArrowheads="1"/>
            </p:cNvSpPr>
            <p:nvPr/>
          </p:nvSpPr>
          <p:spPr bwMode="auto">
            <a:xfrm>
              <a:off x="3889" y="672"/>
              <a:ext cx="1777" cy="52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241" name="Picture 25" descr="Результат пошуку зображень за запитом вид біологія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95600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6" name="AutoShape 40"/>
          <p:cNvSpPr>
            <a:spLocks noChangeArrowheads="1"/>
          </p:cNvSpPr>
          <p:nvPr/>
        </p:nvSpPr>
        <p:spPr bwMode="auto">
          <a:xfrm>
            <a:off x="228600" y="4800600"/>
            <a:ext cx="2438400" cy="1905000"/>
          </a:xfrm>
          <a:prstGeom prst="rightArrowCallout">
            <a:avLst>
              <a:gd name="adj1" fmla="val 25000"/>
              <a:gd name="adj2" fmla="val 25000"/>
              <a:gd name="adj3" fmla="val 21333"/>
              <a:gd name="adj4" fmla="val 66667"/>
            </a:avLst>
          </a:prstGeom>
          <a:solidFill>
            <a:srgbClr val="00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500" b="1" dirty="0" err="1">
                <a:latin typeface="Times New Roman" pitchFamily="18" charset="0"/>
              </a:rPr>
              <a:t>Біологічний</a:t>
            </a:r>
            <a:r>
              <a:rPr lang="ru-RU" sz="1500" b="1" dirty="0">
                <a:latin typeface="Times New Roman" pitchFamily="18" charset="0"/>
              </a:rPr>
              <a:t> вид, </a:t>
            </a:r>
          </a:p>
          <a:p>
            <a:pPr algn="ctr"/>
            <a:r>
              <a:rPr lang="ru-RU" sz="1500" b="1" dirty="0" err="1" smtClean="0">
                <a:latin typeface="Times New Roman" pitchFamily="18" charset="0"/>
              </a:rPr>
              <a:t>задовольняє</a:t>
            </a:r>
            <a:r>
              <a:rPr lang="ru-RU" sz="1500" b="1" dirty="0" smtClean="0">
                <a:latin typeface="Times New Roman" pitchFamily="18" charset="0"/>
              </a:rPr>
              <a:t> </a:t>
            </a:r>
            <a:endParaRPr lang="ru-RU" sz="1500" b="1" dirty="0">
              <a:latin typeface="Times New Roman" pitchFamily="18" charset="0"/>
            </a:endParaRPr>
          </a:p>
          <a:p>
            <a:pPr algn="ctr"/>
            <a:r>
              <a:rPr lang="ru-RU" sz="1500" b="1" dirty="0" err="1">
                <a:latin typeface="Times New Roman" pitchFamily="18" charset="0"/>
              </a:rPr>
              <a:t>наведеним</a:t>
            </a:r>
            <a:r>
              <a:rPr lang="ru-RU" sz="15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1500" b="1" dirty="0" err="1">
                <a:latin typeface="Times New Roman" pitchFamily="18" charset="0"/>
              </a:rPr>
              <a:t>к</a:t>
            </a:r>
            <a:r>
              <a:rPr lang="ru-RU" sz="1500" b="1" dirty="0" err="1" smtClean="0">
                <a:latin typeface="Times New Roman" pitchFamily="18" charset="0"/>
              </a:rPr>
              <a:t>ритеріям</a:t>
            </a:r>
            <a:r>
              <a:rPr lang="ru-RU" sz="1500" b="1" dirty="0" smtClean="0">
                <a:latin typeface="Times New Roman" pitchFamily="18" charset="0"/>
              </a:rPr>
              <a:t> і </a:t>
            </a:r>
            <a:endParaRPr lang="ru-RU" sz="1500" b="1" dirty="0">
              <a:latin typeface="Times New Roman" pitchFamily="18" charset="0"/>
            </a:endParaRPr>
          </a:p>
          <a:p>
            <a:pPr algn="ctr"/>
            <a:r>
              <a:rPr lang="ru-RU" sz="1500" b="1" dirty="0">
                <a:latin typeface="Times New Roman" pitchFamily="18" charset="0"/>
              </a:rPr>
              <a:t>при </a:t>
            </a:r>
            <a:r>
              <a:rPr lang="ru-RU" sz="1500" b="1" dirty="0" err="1">
                <a:latin typeface="Times New Roman" pitchFamily="18" charset="0"/>
              </a:rPr>
              <a:t>цьому</a:t>
            </a:r>
            <a:r>
              <a:rPr lang="ru-RU" sz="1500" b="1" dirty="0">
                <a:latin typeface="Times New Roman" pitchFamily="18" charset="0"/>
              </a:rPr>
              <a:t> є: </a:t>
            </a:r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2926080" y="4800600"/>
            <a:ext cx="5943600" cy="609600"/>
          </a:xfrm>
          <a:prstGeom prst="homePlate">
            <a:avLst>
              <a:gd name="adj" fmla="val 24375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Основною структурною </a:t>
            </a:r>
            <a:r>
              <a:rPr lang="ru-RU" sz="1400" b="1" dirty="0" err="1">
                <a:latin typeface="Times New Roman" pitchFamily="18" charset="0"/>
              </a:rPr>
              <a:t>одиницею</a:t>
            </a:r>
            <a:r>
              <a:rPr lang="ru-RU" sz="1400" b="1" dirty="0">
                <a:latin typeface="Times New Roman" pitchFamily="18" charset="0"/>
              </a:rPr>
              <a:t> в </a:t>
            </a:r>
            <a:r>
              <a:rPr lang="ru-RU" sz="1400" b="1" dirty="0" err="1">
                <a:latin typeface="Times New Roman" pitchFamily="18" charset="0"/>
              </a:rPr>
              <a:t>системі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живих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істот</a:t>
            </a:r>
            <a:r>
              <a:rPr lang="ru-RU" b="1" dirty="0"/>
              <a:t> </a:t>
            </a:r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>
            <a:off x="3407186" y="5486400"/>
            <a:ext cx="5125254" cy="606896"/>
          </a:xfrm>
          <a:prstGeom prst="homePlate">
            <a:avLst>
              <a:gd name="adj" fmla="val 243750"/>
            </a:avLst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sz="1400" b="1" dirty="0" err="1">
                <a:latin typeface="Times New Roman" pitchFamily="18" charset="0"/>
              </a:rPr>
              <a:t>Якісним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етапом</a:t>
            </a:r>
            <a:r>
              <a:rPr lang="ru-RU" sz="1400" b="1" dirty="0">
                <a:latin typeface="Times New Roman" pitchFamily="18" charset="0"/>
              </a:rPr>
              <a:t> в </a:t>
            </a:r>
            <a:r>
              <a:rPr lang="ru-RU" sz="1400" b="1" dirty="0" err="1">
                <a:latin typeface="Times New Roman" pitchFamily="18" charset="0"/>
              </a:rPr>
              <a:t>біологічній</a:t>
            </a:r>
            <a:r>
              <a:rPr lang="ru-RU" sz="1400" b="1" dirty="0">
                <a:latin typeface="Times New Roman" pitchFamily="18" charset="0"/>
              </a:rPr>
              <a:t> </a:t>
            </a:r>
            <a:r>
              <a:rPr lang="ru-RU" sz="1400" b="1" dirty="0" err="1">
                <a:latin typeface="Times New Roman" pitchFamily="18" charset="0"/>
              </a:rPr>
              <a:t>еволюції</a:t>
            </a:r>
            <a:r>
              <a:rPr lang="ru-RU" b="1" dirty="0"/>
              <a:t> </a:t>
            </a:r>
          </a:p>
        </p:txBody>
      </p:sp>
      <p:sp>
        <p:nvSpPr>
          <p:cNvPr id="9260" name="AutoShape 44"/>
          <p:cNvSpPr>
            <a:spLocks noChangeArrowheads="1"/>
          </p:cNvSpPr>
          <p:nvPr/>
        </p:nvSpPr>
        <p:spPr bwMode="auto">
          <a:xfrm>
            <a:off x="2971800" y="6172200"/>
            <a:ext cx="5943600" cy="609600"/>
          </a:xfrm>
          <a:prstGeom prst="homePlate">
            <a:avLst>
              <a:gd name="adj" fmla="val 243750"/>
            </a:avLst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1400" dirty="0"/>
              <a:t>   </a:t>
            </a:r>
            <a:r>
              <a:rPr lang="ru-RU" sz="1400" b="1" dirty="0">
                <a:latin typeface="Times New Roman" pitchFamily="18" charset="0"/>
              </a:rPr>
              <a:t>Основною </a:t>
            </a:r>
            <a:r>
              <a:rPr lang="ru-RU" sz="1400" b="1" dirty="0" err="1">
                <a:latin typeface="Times New Roman" pitchFamily="18" charset="0"/>
              </a:rPr>
              <a:t>таксономічною</a:t>
            </a:r>
            <a:r>
              <a:rPr lang="ru-RU" sz="1400" b="1" dirty="0">
                <a:latin typeface="Times New Roman" pitchFamily="18" charset="0"/>
              </a:rPr>
              <a:t> </a:t>
            </a:r>
            <a:r>
              <a:rPr lang="ru-RU" sz="1400" b="1" dirty="0" err="1">
                <a:latin typeface="Times New Roman" pitchFamily="18" charset="0"/>
              </a:rPr>
              <a:t>одиницею</a:t>
            </a:r>
            <a:r>
              <a:rPr lang="ru-RU" sz="1400" b="1" dirty="0">
                <a:latin typeface="Times New Roman" pitchFamily="18" charset="0"/>
              </a:rPr>
              <a:t> в </a:t>
            </a:r>
            <a:r>
              <a:rPr lang="ru-RU" sz="1400" b="1" dirty="0" err="1">
                <a:latin typeface="Times New Roman" pitchFamily="18" charset="0"/>
              </a:rPr>
              <a:t>біологічній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класифікації</a:t>
            </a:r>
            <a:r>
              <a:rPr lang="ru-RU" b="1" dirty="0"/>
              <a:t> </a:t>
            </a:r>
          </a:p>
        </p:txBody>
      </p:sp>
      <p:sp>
        <p:nvSpPr>
          <p:cNvPr id="9262" name="WordArt 46"/>
          <p:cNvSpPr>
            <a:spLocks noChangeArrowheads="1" noChangeShapeType="1" noTextEdit="1"/>
          </p:cNvSpPr>
          <p:nvPr/>
        </p:nvSpPr>
        <p:spPr bwMode="auto">
          <a:xfrm>
            <a:off x="3048970" y="4077072"/>
            <a:ext cx="5594187" cy="609600"/>
          </a:xfrm>
          <a:prstGeom prst="rect">
            <a:avLst/>
          </a:prstGeom>
          <a:solidFill>
            <a:schemeClr val="bg1"/>
          </a:solidFill>
          <a:extLst/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26369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" grpId="0" animBg="1"/>
      <p:bldP spid="9258" grpId="0" animBg="1"/>
      <p:bldP spid="9259" grpId="0" animBg="1"/>
      <p:bldP spid="9260" grpId="0" animBg="1"/>
      <p:bldP spid="92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Результат пошуку зображень за запитом фон для презентації природа"/>
          <p:cNvPicPr>
            <a:picLocks noChangeAspect="1" noChangeArrowheads="1"/>
          </p:cNvPicPr>
          <p:nvPr/>
        </p:nvPicPr>
        <p:blipFill>
          <a:blip r:embed="rId2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-457200" y="0"/>
            <a:ext cx="9982200" cy="6961188"/>
            <a:chOff x="1512" y="737"/>
            <a:chExt cx="3357" cy="2851"/>
          </a:xfrm>
        </p:grpSpPr>
        <p:sp>
          <p:nvSpPr>
            <p:cNvPr id="3" name="_s2052"/>
            <p:cNvSpPr>
              <a:spLocks noChangeShapeType="1"/>
            </p:cNvSpPr>
            <p:nvPr/>
          </p:nvSpPr>
          <p:spPr bwMode="auto">
            <a:xfrm flipH="1" flipV="1">
              <a:off x="2657" y="1737"/>
              <a:ext cx="267" cy="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2047" y="1181"/>
              <a:ext cx="684" cy="684"/>
            </a:xfrm>
            <a:prstGeom prst="ellipse">
              <a:avLst/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фізіологічний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—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подібність або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відмінність у процесах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життєдіяльності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" name="_s2054"/>
            <p:cNvSpPr>
              <a:spLocks noChangeShapeType="1"/>
            </p:cNvSpPr>
            <p:nvPr/>
          </p:nvSpPr>
          <p:spPr bwMode="auto">
            <a:xfrm flipH="1">
              <a:off x="2526" y="2238"/>
              <a:ext cx="332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849" y="2049"/>
              <a:ext cx="684" cy="684"/>
            </a:xfrm>
            <a:prstGeom prst="ellipse">
              <a:avLst/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географічний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—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полягає в тому,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що популяції кожного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виду заселяють певну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частину біосфери</a:t>
              </a: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7" name="_s2056"/>
            <p:cNvSpPr>
              <a:spLocks noChangeShapeType="1"/>
            </p:cNvSpPr>
            <p:nvPr/>
          </p:nvSpPr>
          <p:spPr bwMode="auto">
            <a:xfrm flipH="1">
              <a:off x="2896" y="2470"/>
              <a:ext cx="147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2405" y="2745"/>
              <a:ext cx="684" cy="684"/>
            </a:xfrm>
            <a:prstGeom prst="ellipse">
              <a:avLst/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екологічний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—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охоплює всі критерії,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оскільки популяції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кожного виду мають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свою екологічну нішу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 біогеоценозі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9" name="_s2058"/>
            <p:cNvSpPr>
              <a:spLocks noChangeShapeType="1"/>
            </p:cNvSpPr>
            <p:nvPr/>
          </p:nvSpPr>
          <p:spPr bwMode="auto">
            <a:xfrm>
              <a:off x="3339" y="2470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3295" y="2744"/>
              <a:ext cx="684" cy="684"/>
            </a:xfrm>
            <a:prstGeom prst="ellipse">
              <a:avLst/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генетичний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—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полягає у схожості 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ДНК окремих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представників або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груп особин.</a:t>
              </a: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11" name="_s2060"/>
            <p:cNvSpPr>
              <a:spLocks noChangeShapeType="1"/>
            </p:cNvSpPr>
            <p:nvPr/>
          </p:nvSpPr>
          <p:spPr bwMode="auto">
            <a:xfrm>
              <a:off x="3524" y="2238"/>
              <a:ext cx="333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3849" y="2048"/>
              <a:ext cx="684" cy="684"/>
            </a:xfrm>
            <a:prstGeom prst="ellipse">
              <a:avLst/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історичний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3" name="_s2062"/>
            <p:cNvSpPr>
              <a:spLocks noChangeShapeType="1"/>
            </p:cNvSpPr>
            <p:nvPr/>
          </p:nvSpPr>
          <p:spPr bwMode="auto">
            <a:xfrm flipV="1">
              <a:off x="3458" y="1736"/>
              <a:ext cx="267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2063"/>
            <p:cNvSpPr>
              <a:spLocks noChangeArrowheads="1"/>
            </p:cNvSpPr>
            <p:nvPr/>
          </p:nvSpPr>
          <p:spPr bwMode="auto">
            <a:xfrm>
              <a:off x="3651" y="1181"/>
              <a:ext cx="684" cy="684"/>
            </a:xfrm>
            <a:prstGeom prst="ellipse">
              <a:avLst/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біохімічний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—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особливості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хімічного складу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та перебігу певних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біохімічних реакцій</a:t>
              </a: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15" name="_s2064"/>
            <p:cNvSpPr>
              <a:spLocks noChangeShapeType="1"/>
            </p:cNvSpPr>
            <p:nvPr/>
          </p:nvSpPr>
          <p:spPr bwMode="auto">
            <a:xfrm flipV="1">
              <a:off x="3191" y="1479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2065"/>
            <p:cNvSpPr>
              <a:spLocks noChangeArrowheads="1"/>
            </p:cNvSpPr>
            <p:nvPr/>
          </p:nvSpPr>
          <p:spPr bwMode="auto">
            <a:xfrm>
              <a:off x="2849" y="795"/>
              <a:ext cx="684" cy="684"/>
            </a:xfrm>
            <a:prstGeom prst="ellipse">
              <a:avLst/>
            </a:prstGeom>
            <a:solidFill>
              <a:srgbClr val="9FE1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морфологічний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 —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сукупність подібностей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особин виду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за будовою. </a:t>
              </a:r>
            </a:p>
          </p:txBody>
        </p:sp>
        <p:sp>
          <p:nvSpPr>
            <p:cNvPr id="17" name="_s2066"/>
            <p:cNvSpPr>
              <a:spLocks noChangeArrowheads="1"/>
            </p:cNvSpPr>
            <p:nvPr/>
          </p:nvSpPr>
          <p:spPr bwMode="auto">
            <a:xfrm>
              <a:off x="2849" y="1821"/>
              <a:ext cx="684" cy="684"/>
            </a:xfrm>
            <a:prstGeom prst="ellipse">
              <a:avLst/>
            </a:prstGeom>
            <a:solidFill>
              <a:srgbClr val="00FF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3733800" y="3200400"/>
            <a:ext cx="1752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Критерії</a:t>
            </a: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виду</a:t>
            </a:r>
          </a:p>
        </p:txBody>
      </p:sp>
      <p:pic>
        <p:nvPicPr>
          <p:cNvPr id="10278" name="Picture 38" descr="Результат пошуку зображень за запитом дн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371600" cy="12573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Picture 42" descr="Результат пошуку зображень за запитом фізіологічні подібність твар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5641" r="13461" b="23077"/>
          <a:stretch>
            <a:fillRect/>
          </a:stretch>
        </p:blipFill>
        <p:spPr bwMode="auto">
          <a:xfrm>
            <a:off x="152400" y="152400"/>
            <a:ext cx="1828800" cy="8937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4" name="Picture 44" descr="Результат пошуку зображень за запитом біохімічні реакції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838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6" name="Picture 36" descr="Результат пошуку зображень за запитом быосфер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17334"/>
          <a:stretch>
            <a:fillRect/>
          </a:stretch>
        </p:blipFill>
        <p:spPr bwMode="auto">
          <a:xfrm>
            <a:off x="381000" y="5181600"/>
            <a:ext cx="1585913" cy="13382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9120"/>
            <a:ext cx="8260672" cy="1039427"/>
          </a:xfrm>
        </p:spPr>
        <p:txBody>
          <a:bodyPr>
            <a:noAutofit/>
          </a:bodyPr>
          <a:lstStyle/>
          <a:p>
            <a:pPr algn="r"/>
            <a:r>
              <a:rPr lang="ru-RU" sz="2800" b="1" dirty="0"/>
              <a:t>При </a:t>
            </a:r>
            <a:r>
              <a:rPr lang="ru-RU" sz="2800" b="1" dirty="0" err="1"/>
              <a:t>визначенні</a:t>
            </a:r>
            <a:r>
              <a:rPr lang="ru-RU" sz="2800" b="1" dirty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універсальності</a:t>
            </a:r>
            <a:r>
              <a:rPr lang="ru-RU" sz="2800" b="1" dirty="0" smtClean="0"/>
              <a:t> </a:t>
            </a:r>
            <a:r>
              <a:rPr lang="ru-RU" sz="2800" b="1" dirty="0"/>
              <a:t>виду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>
                <a:solidFill>
                  <a:srgbClr val="FF0000"/>
                </a:solidFill>
              </a:rPr>
              <a:t>виникають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u="sng" dirty="0">
                <a:solidFill>
                  <a:srgbClr val="FF0000"/>
                </a:solidFill>
              </a:rPr>
              <a:t>два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важливих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питання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42229"/>
            <a:ext cx="3024336" cy="2031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dirty="0" smtClean="0"/>
              <a:t>вид </a:t>
            </a:r>
            <a:r>
              <a:rPr lang="uk-UA" dirty="0"/>
              <a:t>є таким же давнім, як і життя, чи він виник пізніше?; </a:t>
            </a:r>
            <a:endParaRPr lang="uk-UA" dirty="0" smtClean="0"/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uk-UA" dirty="0"/>
              <a:t>2) </a:t>
            </a:r>
            <a:r>
              <a:rPr lang="uk-UA" dirty="0" smtClean="0"/>
              <a:t>Чи існує вид в </a:t>
            </a:r>
            <a:r>
              <a:rPr lang="uk-UA" dirty="0"/>
              <a:t>усіх сучасних групах організмів?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642229"/>
            <a:ext cx="5616624" cy="50783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Щодо</a:t>
            </a:r>
            <a:r>
              <a:rPr lang="ru-RU" dirty="0"/>
              <a:t> часу </a:t>
            </a:r>
            <a:r>
              <a:rPr lang="ru-RU" dirty="0" err="1"/>
              <a:t>появи</a:t>
            </a:r>
            <a:r>
              <a:rPr lang="ru-RU" dirty="0"/>
              <a:t> виду як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свідоцтв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/>
              <a:t>час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цієї</a:t>
            </a:r>
            <a:r>
              <a:rPr lang="ru-RU" b="1" dirty="0"/>
              <a:t> </a:t>
            </a:r>
            <a:r>
              <a:rPr lang="ru-RU" b="1" dirty="0" err="1"/>
              <a:t>структури</a:t>
            </a:r>
            <a:r>
              <a:rPr lang="ru-RU" dirty="0"/>
              <a:t> </a:t>
            </a:r>
            <a:r>
              <a:rPr lang="ru-RU" u="sng" dirty="0" err="1"/>
              <a:t>припадає</a:t>
            </a:r>
            <a:r>
              <a:rPr lang="ru-RU" u="sng" dirty="0"/>
              <a:t> на </a:t>
            </a:r>
            <a:r>
              <a:rPr lang="ru-RU" u="sng" dirty="0" err="1"/>
              <a:t>період</a:t>
            </a:r>
            <a:r>
              <a:rPr lang="ru-RU" u="sng" dirty="0"/>
              <a:t> </a:t>
            </a:r>
            <a:r>
              <a:rPr lang="ru-RU" u="sng" dirty="0" err="1"/>
              <a:t>появи</a:t>
            </a:r>
            <a:r>
              <a:rPr lang="ru-RU" u="sng" dirty="0"/>
              <a:t> в </a:t>
            </a:r>
            <a:r>
              <a:rPr lang="ru-RU" u="sng" dirty="0" err="1"/>
              <a:t>протобіонтів</a:t>
            </a:r>
            <a:r>
              <a:rPr lang="ru-RU" u="sng" dirty="0"/>
              <a:t> </a:t>
            </a:r>
            <a:r>
              <a:rPr lang="ru-RU" sz="2400" u="sng" dirty="0" err="1"/>
              <a:t>здатності</a:t>
            </a:r>
            <a:r>
              <a:rPr lang="ru-RU" sz="2400" u="sng" dirty="0"/>
              <a:t> до </a:t>
            </a:r>
            <a:r>
              <a:rPr lang="ru-RU" sz="2400" u="sng" dirty="0" err="1"/>
              <a:t>точної</a:t>
            </a:r>
            <a:r>
              <a:rPr lang="ru-RU" sz="2400" u="sng" dirty="0"/>
              <a:t> </a:t>
            </a:r>
            <a:r>
              <a:rPr lang="ru-RU" sz="2400" u="sng" dirty="0" err="1"/>
              <a:t>саморепродукції</a:t>
            </a:r>
            <a:r>
              <a:rPr lang="ru-RU" sz="2400" u="sng" dirty="0"/>
              <a:t>. </a:t>
            </a:r>
            <a:endParaRPr lang="ru-RU" sz="2400" u="sng" dirty="0" smtClean="0"/>
          </a:p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глибокою</a:t>
            </a:r>
            <a:r>
              <a:rPr lang="ru-RU" dirty="0"/>
              <a:t> </a:t>
            </a:r>
            <a:r>
              <a:rPr lang="ru-RU" dirty="0" err="1"/>
              <a:t>одноманітністю</a:t>
            </a:r>
            <a:r>
              <a:rPr lang="ru-RU" dirty="0"/>
              <a:t> та консерватизмом структур і </a:t>
            </a:r>
            <a:r>
              <a:rPr lang="ru-RU" dirty="0" err="1"/>
              <a:t>біохімічних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давність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smtClean="0"/>
              <a:t>Вид </a:t>
            </a:r>
            <a:r>
              <a:rPr lang="ru-RU" dirty="0"/>
              <a:t>з самого початку </a:t>
            </a:r>
            <a:r>
              <a:rPr lang="ru-RU" b="1" dirty="0" err="1"/>
              <a:t>пов’язаний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стійкістю</a:t>
            </a:r>
            <a:r>
              <a:rPr lang="ru-RU" b="1" dirty="0"/>
              <a:t> </a:t>
            </a:r>
            <a:r>
              <a:rPr lang="ru-RU" b="1" dirty="0" err="1"/>
              <a:t>генетичного</a:t>
            </a:r>
            <a:r>
              <a:rPr lang="ru-RU" b="1" dirty="0"/>
              <a:t> </a:t>
            </a:r>
            <a:r>
              <a:rPr lang="ru-RU" b="1" dirty="0" err="1"/>
              <a:t>апарата</a:t>
            </a:r>
            <a:r>
              <a:rPr lang="ru-RU" b="1" dirty="0"/>
              <a:t> </a:t>
            </a:r>
            <a:r>
              <a:rPr lang="ru-RU" dirty="0"/>
              <a:t>(в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редуплікації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sz="2400" dirty="0" smtClean="0"/>
              <a:t>Тому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передбачати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b="1" u="sng" dirty="0"/>
              <a:t>вид </a:t>
            </a:r>
            <a:r>
              <a:rPr lang="ru-RU" sz="2400" b="1" u="sng" dirty="0" err="1"/>
              <a:t>виник</a:t>
            </a:r>
            <a:r>
              <a:rPr lang="ru-RU" sz="2400" b="1" u="sng" dirty="0"/>
              <a:t> </a:t>
            </a:r>
            <a:r>
              <a:rPr lang="ru-RU" sz="2400" b="1" u="sng" dirty="0" err="1"/>
              <a:t>лише</a:t>
            </a:r>
            <a:r>
              <a:rPr lang="ru-RU" sz="2400" b="1" u="sng" dirty="0"/>
              <a:t> з переходом до </a:t>
            </a:r>
            <a:r>
              <a:rPr lang="ru-RU" sz="2400" b="1" u="sng" dirty="0" err="1"/>
              <a:t>стійкого</a:t>
            </a:r>
            <a:r>
              <a:rPr lang="ru-RU" sz="2400" b="1" u="sng" dirty="0"/>
              <a:t> </a:t>
            </a:r>
            <a:r>
              <a:rPr lang="ru-RU" sz="2400" b="1" u="sng" dirty="0" err="1"/>
              <a:t>самовідтворення</a:t>
            </a:r>
            <a:r>
              <a:rPr lang="ru-RU" sz="2400" b="1" u="sng" dirty="0"/>
              <a:t> </a:t>
            </a:r>
            <a:r>
              <a:rPr lang="ru-RU" sz="2400" b="1" u="sng" dirty="0" err="1"/>
              <a:t>протобіонтів</a:t>
            </a:r>
            <a:r>
              <a:rPr lang="ru-RU" sz="24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3" y="4077072"/>
            <a:ext cx="2518231" cy="268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034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ІСТОРІЯ </a:t>
            </a:r>
            <a:r>
              <a:rPr lang="uk-UA" b="1" dirty="0" smtClean="0">
                <a:solidFill>
                  <a:srgbClr val="FF0000"/>
                </a:solidFill>
              </a:rPr>
              <a:t>ВИНИКНЕННЯ</a:t>
            </a:r>
            <a:r>
              <a:rPr lang="uk-UA" b="1" dirty="0" smtClean="0"/>
              <a:t> ВИДІВ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7200800" cy="4896544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фактичні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викопні</a:t>
            </a:r>
            <a:r>
              <a:rPr lang="ru-RU" dirty="0"/>
              <a:t> </a:t>
            </a:r>
            <a:r>
              <a:rPr lang="ru-RU" dirty="0" err="1"/>
              <a:t>рештки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припадають</a:t>
            </a:r>
            <a:r>
              <a:rPr lang="ru-RU" dirty="0"/>
              <a:t> на </a:t>
            </a:r>
            <a:r>
              <a:rPr lang="ru-RU" dirty="0" err="1"/>
              <a:t>протерозойські</a:t>
            </a:r>
            <a:r>
              <a:rPr lang="ru-RU" dirty="0"/>
              <a:t> </a:t>
            </a:r>
            <a:r>
              <a:rPr lang="ru-RU" dirty="0" err="1"/>
              <a:t>відкладення</a:t>
            </a:r>
            <a:r>
              <a:rPr lang="ru-RU" dirty="0"/>
              <a:t> (</a:t>
            </a:r>
            <a:r>
              <a:rPr lang="ru-RU" dirty="0" err="1"/>
              <a:t>кварцити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Австралії</a:t>
            </a:r>
            <a:r>
              <a:rPr lang="ru-RU" dirty="0"/>
              <a:t>,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/>
              <a:t>стародавньої</a:t>
            </a:r>
            <a:r>
              <a:rPr lang="ru-RU" dirty="0"/>
              <a:t> </a:t>
            </a:r>
            <a:r>
              <a:rPr lang="ru-RU" dirty="0" err="1"/>
              <a:t>фауни</a:t>
            </a:r>
            <a:r>
              <a:rPr lang="ru-RU" dirty="0"/>
              <a:t> та </a:t>
            </a:r>
            <a:r>
              <a:rPr lang="ru-RU" dirty="0" err="1"/>
              <a:t>флори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відкладень</a:t>
            </a:r>
            <a:r>
              <a:rPr lang="ru-RU" dirty="0"/>
              <a:t> </a:t>
            </a:r>
            <a:r>
              <a:rPr lang="ru-RU" sz="1700" i="1" dirty="0"/>
              <a:t>(</a:t>
            </a:r>
            <a:r>
              <a:rPr lang="ru-RU" sz="1700" i="1" dirty="0" err="1"/>
              <a:t>бактерії</a:t>
            </a:r>
            <a:r>
              <a:rPr lang="ru-RU" sz="1700" i="1" dirty="0"/>
              <a:t>, </a:t>
            </a:r>
            <a:r>
              <a:rPr lang="ru-RU" sz="1700" i="1" dirty="0" err="1"/>
              <a:t>синьо-зелені</a:t>
            </a:r>
            <a:r>
              <a:rPr lang="ru-RU" sz="1700" i="1" dirty="0"/>
              <a:t> </a:t>
            </a:r>
            <a:r>
              <a:rPr lang="ru-RU" sz="1700" i="1" dirty="0" err="1"/>
              <a:t>водорості</a:t>
            </a:r>
            <a:r>
              <a:rPr lang="ru-RU" sz="1700" i="1" dirty="0"/>
              <a:t>, </a:t>
            </a:r>
            <a:r>
              <a:rPr lang="ru-RU" sz="1700" i="1" dirty="0" err="1"/>
              <a:t>гідроїди</a:t>
            </a:r>
            <a:r>
              <a:rPr lang="ru-RU" sz="1700" i="1" dirty="0"/>
              <a:t>, </a:t>
            </a:r>
            <a:r>
              <a:rPr lang="ru-RU" sz="1700" i="1" dirty="0" err="1"/>
              <a:t>медузи</a:t>
            </a:r>
            <a:r>
              <a:rPr lang="ru-RU" sz="1700" i="1" dirty="0"/>
              <a:t>, </a:t>
            </a:r>
            <a:r>
              <a:rPr lang="ru-RU" sz="1700" i="1" dirty="0" err="1"/>
              <a:t>анеліди</a:t>
            </a:r>
            <a:r>
              <a:rPr lang="ru-RU" sz="1700" i="1" dirty="0"/>
              <a:t> й </a:t>
            </a:r>
            <a:r>
              <a:rPr lang="ru-RU" sz="1700" i="1" dirty="0" err="1"/>
              <a:t>інші</a:t>
            </a:r>
            <a:r>
              <a:rPr lang="ru-RU" sz="1700" i="1" dirty="0"/>
              <a:t>)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sz="3000" dirty="0" err="1">
                <a:solidFill>
                  <a:srgbClr val="FF0000"/>
                </a:solidFill>
              </a:rPr>
              <a:t>півтора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мільярди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err="1">
                <a:solidFill>
                  <a:srgbClr val="FF0000"/>
                </a:solidFill>
              </a:rPr>
              <a:t>років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dirty="0"/>
              <a:t>тому </a:t>
            </a:r>
            <a:r>
              <a:rPr lang="ru-RU" sz="2600" b="1" u="sng" dirty="0"/>
              <a:t>вид у </a:t>
            </a:r>
            <a:r>
              <a:rPr lang="ru-RU" sz="2600" b="1" u="sng" dirty="0" err="1"/>
              <a:t>живих</a:t>
            </a:r>
            <a:r>
              <a:rPr lang="ru-RU" sz="2600" b="1" u="sng" dirty="0"/>
              <a:t> </a:t>
            </a:r>
            <a:r>
              <a:rPr lang="ru-RU" sz="2600" b="1" u="sng" dirty="0" err="1"/>
              <a:t>організмів</a:t>
            </a:r>
            <a:r>
              <a:rPr lang="ru-RU" sz="2600" b="1" u="sng" dirty="0"/>
              <a:t> як </a:t>
            </a:r>
            <a:r>
              <a:rPr lang="ru-RU" sz="2600" b="1" u="sng" dirty="0" err="1"/>
              <a:t>явище</a:t>
            </a:r>
            <a:r>
              <a:rPr lang="ru-RU" sz="2600" b="1" u="sng" dirty="0"/>
              <a:t> не </a:t>
            </a:r>
            <a:r>
              <a:rPr lang="ru-RU" sz="2600" b="1" u="sng" dirty="0" err="1"/>
              <a:t>відрізнявся</a:t>
            </a:r>
            <a:r>
              <a:rPr lang="ru-RU" sz="2600" b="1" u="sng" dirty="0"/>
              <a:t> </a:t>
            </a:r>
            <a:r>
              <a:rPr lang="ru-RU" sz="2600" b="1" u="sng" dirty="0" err="1"/>
              <a:t>від</a:t>
            </a:r>
            <a:r>
              <a:rPr lang="ru-RU" sz="2600" b="1" u="sng" dirty="0"/>
              <a:t> </a:t>
            </a:r>
            <a:r>
              <a:rPr lang="ru-RU" sz="2600" b="1" u="sng" dirty="0" err="1"/>
              <a:t>сучасних</a:t>
            </a:r>
            <a:r>
              <a:rPr lang="ru-RU" sz="2600" b="1" u="sng" dirty="0"/>
              <a:t>. </a:t>
            </a:r>
            <a:endParaRPr lang="ru-RU" sz="2600" b="1" u="sng" dirty="0" smtClean="0"/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поглядами</a:t>
            </a:r>
            <a:r>
              <a:rPr lang="ru-RU" dirty="0"/>
              <a:t> В.І. </a:t>
            </a:r>
            <a:r>
              <a:rPr lang="ru-RU" dirty="0" err="1"/>
              <a:t>Вернадського</a:t>
            </a:r>
            <a:r>
              <a:rPr lang="ru-RU" dirty="0"/>
              <a:t>, </a:t>
            </a:r>
            <a:r>
              <a:rPr lang="ru-RU" b="1" dirty="0"/>
              <a:t>у час </a:t>
            </a:r>
            <a:r>
              <a:rPr lang="ru-RU" b="1" dirty="0" err="1"/>
              <a:t>зародження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сформувався</a:t>
            </a:r>
            <a:r>
              <a:rPr lang="ru-RU" b="1" dirty="0"/>
              <a:t> й </a:t>
            </a:r>
            <a:r>
              <a:rPr lang="ru-RU" b="1" dirty="0" err="1"/>
              <a:t>складний</a:t>
            </a:r>
            <a:r>
              <a:rPr lang="ru-RU" b="1" dirty="0"/>
              <a:t> комплекс </a:t>
            </a:r>
            <a:r>
              <a:rPr lang="ru-RU" b="1" dirty="0" err="1"/>
              <a:t>живих</a:t>
            </a:r>
            <a:r>
              <a:rPr lang="ru-RU" b="1" dirty="0"/>
              <a:t> форм</a:t>
            </a:r>
            <a:r>
              <a:rPr lang="ru-RU" dirty="0"/>
              <a:t> –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разом з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біоценозів</a:t>
            </a:r>
            <a:r>
              <a:rPr lang="ru-RU" dirty="0"/>
              <a:t> та </a:t>
            </a:r>
            <a:r>
              <a:rPr lang="ru-RU" dirty="0" err="1"/>
              <a:t>біосфери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1" r="-37621"/>
          <a:stretch/>
        </p:blipFill>
        <p:spPr>
          <a:xfrm>
            <a:off x="7092280" y="4653136"/>
            <a:ext cx="2855481" cy="1900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76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251520" y="2204864"/>
            <a:ext cx="8784976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5301208"/>
            <a:ext cx="8856984" cy="144016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СУЧАСНІ ПОГЛЯДИ НА «ВИД»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13230"/>
            <a:ext cx="871296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виду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то, на думку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b="1" dirty="0" err="1">
                <a:solidFill>
                  <a:srgbClr val="FF0000"/>
                </a:solidFill>
              </a:rPr>
              <a:t>усі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сучасні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групи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організовані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види</a:t>
            </a:r>
            <a:r>
              <a:rPr lang="ru-RU" b="1" dirty="0"/>
              <a:t>, </a:t>
            </a:r>
            <a:r>
              <a:rPr lang="ru-RU" dirty="0" err="1"/>
              <a:t>тобто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sz="3200" b="1" u="sng" dirty="0">
                <a:solidFill>
                  <a:srgbClr val="FFFF00"/>
                </a:solidFill>
              </a:rPr>
              <a:t>вид </a:t>
            </a:r>
            <a:r>
              <a:rPr lang="ru-RU" sz="3200" b="1" u="sng" dirty="0" err="1">
                <a:solidFill>
                  <a:srgbClr val="FFFF00"/>
                </a:solidFill>
              </a:rPr>
              <a:t>вважається</a:t>
            </a:r>
            <a:r>
              <a:rPr lang="ru-RU" sz="3200" b="1" u="sng" dirty="0">
                <a:solidFill>
                  <a:srgbClr val="FFFF00"/>
                </a:solidFill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</a:rPr>
              <a:t>універсальним</a:t>
            </a:r>
            <a:r>
              <a:rPr lang="ru-RU" sz="3200" b="1" u="sng" dirty="0">
                <a:solidFill>
                  <a:srgbClr val="FFFF00"/>
                </a:solidFill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</a:rPr>
              <a:t>явищем</a:t>
            </a:r>
            <a:r>
              <a:rPr lang="ru-RU" sz="3200" b="1" u="sng" dirty="0">
                <a:solidFill>
                  <a:srgbClr val="FFFF00"/>
                </a:solidFill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</a:rPr>
              <a:t>живої</a:t>
            </a:r>
            <a:r>
              <a:rPr lang="ru-RU" sz="3200" b="1" u="sng" dirty="0">
                <a:solidFill>
                  <a:srgbClr val="FFFF00"/>
                </a:solidFill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</a:rPr>
              <a:t>природи</a:t>
            </a:r>
            <a:r>
              <a:rPr lang="ru-RU" sz="3200" b="1" u="sng" dirty="0">
                <a:solidFill>
                  <a:srgbClr val="FFFF00"/>
                </a:solidFill>
              </a:rPr>
              <a:t>. </a:t>
            </a:r>
            <a:endParaRPr lang="ru-RU" sz="3200" b="1" u="sng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/>
              <a:t>той же час, </a:t>
            </a:r>
            <a:r>
              <a:rPr lang="ru-RU" dirty="0" err="1"/>
              <a:t>існують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погляди на </a:t>
            </a:r>
            <a:r>
              <a:rPr lang="ru-RU" dirty="0" err="1"/>
              <a:t>цю</a:t>
            </a:r>
            <a:r>
              <a:rPr lang="ru-RU" dirty="0"/>
              <a:t> проблему,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“</a:t>
            </a:r>
            <a:r>
              <a:rPr lang="ru-RU" b="1" dirty="0" err="1"/>
              <a:t>довидових</a:t>
            </a:r>
            <a:r>
              <a:rPr lang="ru-RU" b="1" dirty="0"/>
              <a:t> форм </a:t>
            </a:r>
            <a:r>
              <a:rPr lang="ru-RU" b="1" dirty="0" err="1"/>
              <a:t>життя</a:t>
            </a:r>
            <a:r>
              <a:rPr lang="ru-RU" b="1" dirty="0"/>
              <a:t>”,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b="1" dirty="0" err="1"/>
              <a:t>вважаються</a:t>
            </a:r>
            <a:r>
              <a:rPr lang="ru-RU" b="1" dirty="0"/>
              <a:t> </a:t>
            </a:r>
            <a:r>
              <a:rPr lang="ru-RU" b="1" u="sng" dirty="0" err="1"/>
              <a:t>віруси</a:t>
            </a:r>
            <a:r>
              <a:rPr lang="ru-RU" b="1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u="sng" dirty="0" err="1"/>
              <a:t>явище</a:t>
            </a:r>
            <a:r>
              <a:rPr lang="ru-RU" u="sng" dirty="0"/>
              <a:t> виду </a:t>
            </a:r>
            <a:r>
              <a:rPr lang="ru-RU" u="sng" dirty="0" err="1"/>
              <a:t>поширюють</a:t>
            </a:r>
            <a:r>
              <a:rPr lang="ru-RU" u="sng" dirty="0"/>
              <a:t> </a:t>
            </a:r>
            <a:r>
              <a:rPr lang="ru-RU" u="sng" dirty="0" err="1"/>
              <a:t>лише</a:t>
            </a:r>
            <a:r>
              <a:rPr lang="ru-RU" u="sng" dirty="0"/>
              <a:t> на </a:t>
            </a:r>
            <a:r>
              <a:rPr lang="ru-RU" u="sng" dirty="0" err="1"/>
              <a:t>організми</a:t>
            </a:r>
            <a:r>
              <a:rPr lang="ru-RU" u="sng" dirty="0"/>
              <a:t> </a:t>
            </a:r>
            <a:r>
              <a:rPr lang="ru-RU" u="sng" dirty="0" err="1"/>
              <a:t>зі</a:t>
            </a:r>
            <a:r>
              <a:rPr lang="ru-RU" u="sng" dirty="0"/>
              <a:t> </a:t>
            </a:r>
            <a:r>
              <a:rPr lang="ru-RU" u="sng" dirty="0" err="1"/>
              <a:t>статевим</a:t>
            </a:r>
            <a:r>
              <a:rPr lang="ru-RU" u="sng" dirty="0"/>
              <a:t> </a:t>
            </a:r>
            <a:r>
              <a:rPr lang="ru-RU" u="sng" dirty="0" err="1"/>
              <a:t>розмноженням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Незважаючи</a:t>
            </a:r>
            <a:r>
              <a:rPr lang="ru-RU" dirty="0"/>
              <a:t> на свою </a:t>
            </a:r>
            <a:r>
              <a:rPr lang="ru-RU" dirty="0" err="1"/>
              <a:t>ізоморфність</a:t>
            </a:r>
            <a:r>
              <a:rPr lang="ru-RU" dirty="0"/>
              <a:t>, </a:t>
            </a:r>
            <a:r>
              <a:rPr lang="ru-RU" b="1" dirty="0"/>
              <a:t>вид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внутрішню</a:t>
            </a:r>
            <a:r>
              <a:rPr lang="ru-RU" b="1" dirty="0"/>
              <a:t> структуру і </a:t>
            </a:r>
            <a:r>
              <a:rPr lang="ru-RU" b="1" dirty="0" err="1"/>
              <a:t>певну</a:t>
            </a:r>
            <a:r>
              <a:rPr lang="ru-RU" b="1" dirty="0"/>
              <a:t> </a:t>
            </a:r>
            <a:r>
              <a:rPr lang="ru-RU" b="1" dirty="0" err="1"/>
              <a:t>диференціацію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dirty="0" smtClean="0"/>
              <a:t>Основною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b="1" dirty="0" err="1"/>
              <a:t>популяція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І </a:t>
            </a:r>
            <a:r>
              <a:rPr lang="ru-RU" dirty="0" err="1"/>
              <a:t>нарешті</a:t>
            </a:r>
            <a:r>
              <a:rPr lang="ru-RU" dirty="0"/>
              <a:t>, вид через свою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еволюційних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b="1" dirty="0" err="1"/>
              <a:t>тимчасове</a:t>
            </a:r>
            <a:r>
              <a:rPr lang="ru-RU" b="1" dirty="0"/>
              <a:t> </a:t>
            </a:r>
            <a:r>
              <a:rPr lang="ru-RU" b="1" dirty="0" err="1"/>
              <a:t>існування</a:t>
            </a:r>
            <a:r>
              <a:rPr lang="ru-RU" b="1" dirty="0"/>
              <a:t>,</a:t>
            </a:r>
            <a:r>
              <a:rPr lang="ru-RU" dirty="0"/>
              <a:t> яке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b="1" dirty="0" err="1"/>
              <a:t>вигляду</a:t>
            </a:r>
            <a:r>
              <a:rPr lang="ru-RU" b="1" dirty="0"/>
              <a:t> </a:t>
            </a:r>
            <a:r>
              <a:rPr lang="ru-RU" b="1" dirty="0" err="1"/>
              <a:t>філогенетичної</a:t>
            </a:r>
            <a:r>
              <a:rPr lang="ru-RU" b="1" dirty="0"/>
              <a:t> </a:t>
            </a:r>
            <a:r>
              <a:rPr lang="ru-RU" b="1" dirty="0" err="1"/>
              <a:t>гілки</a:t>
            </a:r>
            <a:r>
              <a:rPr lang="ru-RU" dirty="0"/>
              <a:t>. Разом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є </a:t>
            </a:r>
            <a:r>
              <a:rPr lang="ru-RU" u="sng" dirty="0" err="1"/>
              <a:t>достатньо</a:t>
            </a:r>
            <a:r>
              <a:rPr lang="ru-RU" u="sng" dirty="0"/>
              <a:t> </a:t>
            </a:r>
            <a:r>
              <a:rPr lang="ru-RU" u="sng" dirty="0" err="1"/>
              <a:t>стійким</a:t>
            </a:r>
            <a:r>
              <a:rPr lang="ru-RU" u="sng" dirty="0"/>
              <a:t> </a:t>
            </a:r>
            <a:r>
              <a:rPr lang="ru-RU" dirty="0"/>
              <a:t>і не </a:t>
            </a:r>
            <a:r>
              <a:rPr lang="ru-RU" dirty="0" err="1"/>
              <a:t>має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u="sng" dirty="0" err="1"/>
              <a:t>внутрішньозакладеного</a:t>
            </a:r>
            <a:r>
              <a:rPr lang="ru-RU" u="sng" dirty="0"/>
              <a:t> строку </a:t>
            </a:r>
            <a:r>
              <a:rPr lang="ru-RU" u="sng" dirty="0" err="1"/>
              <a:t>існування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23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5301208"/>
            <a:ext cx="8064896" cy="12961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dirty="0" smtClean="0"/>
              <a:t>Ієрархічні ряди на різних рівнях організації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dirty="0"/>
              <a:t>Принцип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організованості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u="sng" dirty="0"/>
              <a:t>в </a:t>
            </a:r>
            <a:r>
              <a:rPr lang="ru-RU" u="sng" dirty="0" err="1"/>
              <a:t>складі</a:t>
            </a:r>
            <a:r>
              <a:rPr lang="ru-RU" u="sng" dirty="0"/>
              <a:t> живого </a:t>
            </a:r>
            <a:r>
              <a:rPr lang="ru-RU" u="sng" dirty="0" err="1"/>
              <a:t>покриву</a:t>
            </a:r>
            <a:r>
              <a:rPr lang="ru-RU" u="sng" dirty="0"/>
              <a:t> </a:t>
            </a:r>
            <a:r>
              <a:rPr lang="ru-RU" u="sng" dirty="0" err="1"/>
              <a:t>Землі</a:t>
            </a:r>
            <a:r>
              <a:rPr lang="ru-RU" u="sng" dirty="0"/>
              <a:t> </a:t>
            </a:r>
            <a:r>
              <a:rPr lang="ru-RU" u="sng" dirty="0" err="1"/>
              <a:t>водночас</a:t>
            </a:r>
            <a:r>
              <a:rPr lang="ru-RU" u="sng" dirty="0"/>
              <a:t> </a:t>
            </a:r>
            <a:r>
              <a:rPr lang="ru-RU" u="sng" dirty="0" err="1"/>
              <a:t>існує</a:t>
            </a:r>
            <a:r>
              <a:rPr lang="ru-RU" u="sng" dirty="0"/>
              <a:t> велика </a:t>
            </a:r>
            <a:r>
              <a:rPr lang="ru-RU" u="sng" dirty="0" err="1"/>
              <a:t>кількість</a:t>
            </a:r>
            <a:r>
              <a:rPr lang="ru-RU" u="sng" dirty="0"/>
              <a:t> </a:t>
            </a:r>
            <a:r>
              <a:rPr lang="ru-RU" u="sng" dirty="0" err="1"/>
              <a:t>підпорядкованих</a:t>
            </a:r>
            <a:r>
              <a:rPr lang="ru-RU" u="sng" dirty="0"/>
              <a:t> систем з </a:t>
            </a:r>
            <a:r>
              <a:rPr lang="ru-RU" u="sng" dirty="0" err="1"/>
              <a:t>різними</a:t>
            </a:r>
            <a:r>
              <a:rPr lang="ru-RU" u="sng" dirty="0"/>
              <a:t> ступенями </a:t>
            </a:r>
            <a:r>
              <a:rPr lang="ru-RU" u="sng" dirty="0" err="1"/>
              <a:t>організованості</a:t>
            </a:r>
            <a:r>
              <a:rPr lang="ru-RU" dirty="0"/>
              <a:t>.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організованості</a:t>
            </a:r>
            <a:r>
              <a:rPr lang="ru-RU" dirty="0"/>
              <a:t> </a:t>
            </a:r>
            <a:r>
              <a:rPr lang="ru-RU" b="1" i="1" dirty="0"/>
              <a:t>є </a:t>
            </a:r>
            <a:r>
              <a:rPr lang="ru-RU" b="1" i="1" dirty="0" err="1"/>
              <a:t>виникнення</a:t>
            </a:r>
            <a:r>
              <a:rPr lang="ru-RU" b="1" i="1" dirty="0"/>
              <a:t> </a:t>
            </a:r>
            <a:r>
              <a:rPr lang="ru-RU" b="1" i="1" dirty="0" err="1"/>
              <a:t>нової</a:t>
            </a:r>
            <a:r>
              <a:rPr lang="ru-RU" b="1" i="1" dirty="0"/>
              <a:t> </a:t>
            </a:r>
            <a:r>
              <a:rPr lang="ru-RU" b="1" i="1" dirty="0" err="1"/>
              <a:t>якості</a:t>
            </a:r>
            <a:r>
              <a:rPr lang="ru-RU" b="1" i="1" dirty="0"/>
              <a:t> при </a:t>
            </a:r>
            <a:r>
              <a:rPr lang="ru-RU" b="1" i="1" dirty="0" err="1"/>
              <a:t>об’єднанні</a:t>
            </a:r>
            <a:r>
              <a:rPr lang="ru-RU" b="1" i="1" dirty="0"/>
              <a:t> </a:t>
            </a:r>
            <a:r>
              <a:rPr lang="ru-RU" b="1" i="1" dirty="0" err="1"/>
              <a:t>двох</a:t>
            </a:r>
            <a:r>
              <a:rPr lang="ru-RU" b="1" i="1" dirty="0"/>
              <a:t> </a:t>
            </a:r>
            <a:r>
              <a:rPr lang="ru-RU" b="1" i="1" dirty="0" err="1"/>
              <a:t>складових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.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просторово-часової</a:t>
            </a:r>
            <a:r>
              <a:rPr lang="ru-RU" dirty="0"/>
              <a:t> </a:t>
            </a:r>
            <a:r>
              <a:rPr lang="ru-RU" dirty="0" err="1"/>
              <a:t>впорядкованості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b="1" dirty="0" smtClean="0"/>
              <a:t>Зараз </a:t>
            </a:r>
            <a:r>
              <a:rPr lang="ru-RU" b="1" dirty="0" err="1"/>
              <a:t>визнається</a:t>
            </a:r>
            <a:r>
              <a:rPr lang="ru-RU" b="1" dirty="0"/>
              <a:t>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кількох</a:t>
            </a:r>
            <a:r>
              <a:rPr lang="ru-RU" b="1" dirty="0"/>
              <a:t> </a:t>
            </a:r>
            <a:r>
              <a:rPr lang="ru-RU" b="1" dirty="0" err="1"/>
              <a:t>ієрархічних</a:t>
            </a:r>
            <a:r>
              <a:rPr lang="ru-RU" b="1" dirty="0"/>
              <a:t> </a:t>
            </a:r>
            <a:r>
              <a:rPr lang="ru-RU" b="1" dirty="0" err="1"/>
              <a:t>рядів</a:t>
            </a:r>
            <a:r>
              <a:rPr lang="ru-RU" b="1" dirty="0"/>
              <a:t> </a:t>
            </a:r>
            <a:r>
              <a:rPr lang="ru-RU" b="1" dirty="0" err="1"/>
              <a:t>взаємопов’язаних</a:t>
            </a:r>
            <a:r>
              <a:rPr lang="ru-RU" b="1" dirty="0"/>
              <a:t> </a:t>
            </a:r>
            <a:r>
              <a:rPr lang="ru-RU" b="1" dirty="0" err="1"/>
              <a:t>елементів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рівнів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58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899592" y="5085184"/>
            <a:ext cx="8064896" cy="864096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Причини  еволюції </a:t>
            </a:r>
            <a:br>
              <a:rPr lang="uk-UA" b="1" dirty="0" smtClean="0"/>
            </a:br>
            <a:r>
              <a:rPr lang="uk-UA" b="1" dirty="0" smtClean="0"/>
              <a:t>органічного  світу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6449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самостійних</a:t>
            </a:r>
            <a:r>
              <a:rPr lang="ru-RU" dirty="0"/>
              <a:t>, </a:t>
            </a:r>
            <a:r>
              <a:rPr lang="ru-RU" dirty="0" err="1"/>
              <a:t>універсальних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систем,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сітчастими</a:t>
            </a:r>
            <a:r>
              <a:rPr lang="ru-RU" dirty="0"/>
              <a:t> та </a:t>
            </a:r>
            <a:r>
              <a:rPr lang="ru-RU" dirty="0" err="1"/>
              <a:t>ієрархічними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, й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та </a:t>
            </a:r>
            <a:r>
              <a:rPr lang="ru-RU" dirty="0" err="1"/>
              <a:t>еволюцію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/>
              <a:t>біогеохімії</a:t>
            </a:r>
            <a:r>
              <a:rPr lang="ru-RU" dirty="0"/>
              <a:t>, </a:t>
            </a:r>
            <a:r>
              <a:rPr lang="ru-RU" dirty="0" err="1"/>
              <a:t>палеонтології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наук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i="1" dirty="0" err="1"/>
              <a:t>організм</a:t>
            </a:r>
            <a:r>
              <a:rPr lang="ru-RU" b="1" i="1" dirty="0"/>
              <a:t>, вид, </a:t>
            </a:r>
            <a:r>
              <a:rPr lang="ru-RU" b="1" i="1" dirty="0" err="1"/>
              <a:t>біоценоз</a:t>
            </a:r>
            <a:r>
              <a:rPr lang="ru-RU" b="1" i="1" dirty="0"/>
              <a:t> і </a:t>
            </a:r>
            <a:r>
              <a:rPr lang="ru-RU" b="1" i="1" dirty="0" err="1"/>
              <a:t>біосфера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b="1" u="sng" dirty="0"/>
              <a:t>є </a:t>
            </a:r>
            <a:r>
              <a:rPr lang="ru-RU" b="1" u="sng" dirty="0" err="1"/>
              <a:t>первинними</a:t>
            </a:r>
            <a:r>
              <a:rPr lang="ru-RU" b="1" u="sng" dirty="0"/>
              <a:t> формами </a:t>
            </a:r>
            <a:r>
              <a:rPr lang="ru-RU" b="1" u="sng" dirty="0" err="1"/>
              <a:t>життя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, з самого початку жива </a:t>
            </a:r>
            <a:r>
              <a:rPr lang="ru-RU" dirty="0" err="1">
                <a:solidFill>
                  <a:schemeClr val="bg1"/>
                </a:solidFill>
              </a:rPr>
              <a:t>матерія</a:t>
            </a:r>
            <a:r>
              <a:rPr lang="ru-RU" dirty="0">
                <a:solidFill>
                  <a:schemeClr val="bg1"/>
                </a:solidFill>
              </a:rPr>
              <a:t> почала </a:t>
            </a:r>
            <a:r>
              <a:rPr lang="ru-RU" dirty="0" err="1">
                <a:solidFill>
                  <a:schemeClr val="bg1"/>
                </a:solidFill>
              </a:rPr>
              <a:t>самовпорядковуватись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179512" y="4149080"/>
            <a:ext cx="720080" cy="93610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19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251520" y="4509120"/>
            <a:ext cx="1152128" cy="936104"/>
          </a:xfrm>
          <a:prstGeom prst="cloud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899592" y="1556792"/>
            <a:ext cx="7920880" cy="1728192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660" y="332656"/>
            <a:ext cx="8260672" cy="122413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>
                <a:solidFill>
                  <a:srgbClr val="00B050"/>
                </a:solidFill>
              </a:rPr>
              <a:t>Відсутність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внутрішніх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обмежень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тривалості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існування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виду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09552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Вид</a:t>
            </a:r>
            <a:r>
              <a:rPr lang="ru-RU" dirty="0"/>
              <a:t> є особливою,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надіндивідуальною</a:t>
            </a:r>
            <a:r>
              <a:rPr lang="ru-RU" dirty="0"/>
              <a:t> формою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u="sng" dirty="0"/>
              <a:t>яка </a:t>
            </a:r>
            <a:r>
              <a:rPr lang="ru-RU" u="sng" dirty="0" err="1"/>
              <a:t>здатна</a:t>
            </a:r>
            <a:r>
              <a:rPr lang="ru-RU" u="sng" dirty="0"/>
              <a:t>, з одного боку, </a:t>
            </a:r>
            <a:r>
              <a:rPr lang="ru-RU" u="sng" dirty="0" err="1"/>
              <a:t>існувати</a:t>
            </a:r>
            <a:r>
              <a:rPr lang="ru-RU" u="sng" dirty="0"/>
              <a:t> </a:t>
            </a:r>
            <a:r>
              <a:rPr lang="ru-RU" u="sng" dirty="0" err="1"/>
              <a:t>невизначено</a:t>
            </a:r>
            <a:r>
              <a:rPr lang="ru-RU" u="sng" dirty="0"/>
              <a:t> </a:t>
            </a:r>
            <a:r>
              <a:rPr lang="ru-RU" u="sng" dirty="0" err="1"/>
              <a:t>довгий</a:t>
            </a:r>
            <a:r>
              <a:rPr lang="ru-RU" u="sng" dirty="0"/>
              <a:t> </a:t>
            </a:r>
            <a:r>
              <a:rPr lang="ru-RU" u="sng" dirty="0" err="1"/>
              <a:t>термін</a:t>
            </a:r>
            <a:r>
              <a:rPr lang="ru-RU" u="sng" dirty="0"/>
              <a:t>, </a:t>
            </a:r>
            <a:r>
              <a:rPr lang="ru-RU" dirty="0"/>
              <a:t>а з </a:t>
            </a:r>
            <a:r>
              <a:rPr lang="ru-RU" dirty="0" err="1"/>
              <a:t>іншого</a:t>
            </a:r>
            <a:r>
              <a:rPr lang="ru-RU" dirty="0"/>
              <a:t>, – </a:t>
            </a:r>
            <a:r>
              <a:rPr lang="ru-RU" b="1" u="sng" dirty="0" err="1"/>
              <a:t>може</a:t>
            </a:r>
            <a:r>
              <a:rPr lang="ru-RU" b="1" u="sng" dirty="0"/>
              <a:t> </a:t>
            </a:r>
            <a:r>
              <a:rPr lang="ru-RU" b="1" u="sng" dirty="0" err="1"/>
              <a:t>відносно</a:t>
            </a:r>
            <a:r>
              <a:rPr lang="ru-RU" b="1" u="sng" dirty="0"/>
              <a:t> </a:t>
            </a:r>
            <a:r>
              <a:rPr lang="ru-RU" b="1" u="sng" dirty="0" err="1"/>
              <a:t>самостійно</a:t>
            </a:r>
            <a:r>
              <a:rPr lang="ru-RU" b="1" u="sng" dirty="0"/>
              <a:t> </a:t>
            </a:r>
            <a:r>
              <a:rPr lang="ru-RU" b="1" u="sng" dirty="0" err="1"/>
              <a:t>еволюціонувати</a:t>
            </a:r>
            <a:r>
              <a:rPr lang="ru-RU" b="1" u="sng" dirty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algn="just"/>
            <a:endParaRPr lang="uk-UA" dirty="0" smtClean="0"/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/>
              <a:t>Відсутність</a:t>
            </a:r>
            <a:r>
              <a:rPr lang="ru-RU" b="1" dirty="0" smtClean="0"/>
              <a:t> </a:t>
            </a:r>
            <a:r>
              <a:rPr lang="ru-RU" b="1" dirty="0" err="1"/>
              <a:t>внутрішніх</a:t>
            </a:r>
            <a:r>
              <a:rPr lang="ru-RU" b="1" dirty="0"/>
              <a:t> </a:t>
            </a:r>
            <a:r>
              <a:rPr lang="ru-RU" b="1" dirty="0" err="1"/>
              <a:t>обмежень</a:t>
            </a:r>
            <a:r>
              <a:rPr lang="ru-RU" b="1" dirty="0"/>
              <a:t> </a:t>
            </a:r>
            <a:r>
              <a:rPr lang="ru-RU" b="1" dirty="0" err="1"/>
              <a:t>тривалості</a:t>
            </a:r>
            <a:r>
              <a:rPr lang="ru-RU" b="1" dirty="0"/>
              <a:t> </a:t>
            </a:r>
            <a:r>
              <a:rPr lang="ru-RU" b="1" dirty="0" err="1"/>
              <a:t>існування</a:t>
            </a:r>
            <a:r>
              <a:rPr lang="ru-RU" b="1" dirty="0"/>
              <a:t> виду </a:t>
            </a:r>
            <a:r>
              <a:rPr lang="ru-RU" b="1" dirty="0" err="1"/>
              <a:t>корінним</a:t>
            </a:r>
            <a:r>
              <a:rPr lang="ru-RU" b="1" dirty="0"/>
              <a:t> чином </a:t>
            </a:r>
            <a:r>
              <a:rPr lang="ru-RU" b="1" u="sng" dirty="0" err="1"/>
              <a:t>відрізняють</a:t>
            </a:r>
            <a:r>
              <a:rPr lang="ru-RU" b="1" u="sng" dirty="0"/>
              <a:t> </a:t>
            </a:r>
            <a:r>
              <a:rPr lang="ru-RU" b="1" u="sng" dirty="0" err="1"/>
              <a:t>його</a:t>
            </a:r>
            <a:r>
              <a:rPr lang="ru-RU" b="1" u="sng" dirty="0"/>
              <a:t> </a:t>
            </a:r>
            <a:r>
              <a:rPr lang="ru-RU" b="1" u="sng" dirty="0" err="1"/>
              <a:t>від</a:t>
            </a:r>
            <a:r>
              <a:rPr lang="ru-RU" b="1" u="sng" dirty="0"/>
              <a:t> </a:t>
            </a:r>
            <a:r>
              <a:rPr lang="ru-RU" b="1" u="sng" dirty="0" err="1"/>
              <a:t>організму</a:t>
            </a:r>
            <a:r>
              <a:rPr lang="ru-RU" b="1" u="sng" dirty="0"/>
              <a:t> </a:t>
            </a:r>
            <a:r>
              <a:rPr lang="ru-RU" dirty="0"/>
              <a:t>(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доорганізмових</a:t>
            </a:r>
            <a:r>
              <a:rPr lang="ru-RU" dirty="0"/>
              <a:t> структур) </a:t>
            </a:r>
            <a:r>
              <a:rPr lang="ru-RU" b="1" dirty="0"/>
              <a:t>і </a:t>
            </a:r>
            <a:r>
              <a:rPr lang="ru-RU" b="1" dirty="0" err="1"/>
              <a:t>біоценозу</a:t>
            </a:r>
            <a:r>
              <a:rPr lang="ru-RU" b="1" dirty="0"/>
              <a:t> й </a:t>
            </a:r>
            <a:r>
              <a:rPr lang="ru-RU" b="1" dirty="0" err="1"/>
              <a:t>наближує</a:t>
            </a:r>
            <a:r>
              <a:rPr lang="ru-RU" b="1" dirty="0"/>
              <a:t> до </a:t>
            </a:r>
            <a:r>
              <a:rPr lang="ru-RU" b="1" dirty="0" err="1"/>
              <a:t>біосфери</a:t>
            </a:r>
            <a:r>
              <a:rPr lang="ru-RU" b="1" dirty="0"/>
              <a:t> в </a:t>
            </a:r>
            <a:r>
              <a:rPr lang="ru-RU" b="1" dirty="0" err="1"/>
              <a:t>цілому</a:t>
            </a:r>
            <a:r>
              <a:rPr lang="ru-RU" b="1" dirty="0"/>
              <a:t>. </a:t>
            </a:r>
            <a:endParaRPr lang="ru-RU" b="1" dirty="0" smtClean="0"/>
          </a:p>
          <a:p>
            <a:pPr algn="r"/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еволюційними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, </a:t>
            </a:r>
            <a:r>
              <a:rPr lang="ru-RU" b="1" dirty="0" err="1"/>
              <a:t>біологічні</a:t>
            </a:r>
            <a:r>
              <a:rPr lang="ru-RU" b="1" dirty="0"/>
              <a:t> </a:t>
            </a:r>
            <a:r>
              <a:rPr lang="ru-RU" b="1" dirty="0" err="1"/>
              <a:t>структури</a:t>
            </a:r>
            <a:r>
              <a:rPr lang="ru-RU" dirty="0"/>
              <a:t>, </a:t>
            </a:r>
            <a:r>
              <a:rPr lang="ru-RU" u="sng" dirty="0" err="1"/>
              <a:t>які</a:t>
            </a:r>
            <a:r>
              <a:rPr lang="ru-RU" u="sng" dirty="0"/>
              <a:t> </a:t>
            </a:r>
            <a:r>
              <a:rPr lang="ru-RU" u="sng" dirty="0" err="1"/>
              <a:t>досягли</a:t>
            </a:r>
            <a:r>
              <a:rPr lang="ru-RU" u="sng" dirty="0"/>
              <a:t> видового </a:t>
            </a:r>
            <a:r>
              <a:rPr lang="ru-RU" u="sng" dirty="0" err="1"/>
              <a:t>рівня</a:t>
            </a:r>
            <a:r>
              <a:rPr lang="ru-RU" u="sng" dirty="0"/>
              <a:t> </a:t>
            </a:r>
            <a:r>
              <a:rPr lang="ru-RU" u="sng" dirty="0" err="1"/>
              <a:t>організації</a:t>
            </a:r>
            <a:r>
              <a:rPr lang="ru-RU" dirty="0"/>
              <a:t>, </a:t>
            </a:r>
            <a:r>
              <a:rPr lang="ru-RU" b="1" dirty="0" smtClean="0"/>
              <a:t>автоматично</a:t>
            </a:r>
          </a:p>
          <a:p>
            <a:pPr algn="r"/>
            <a:r>
              <a:rPr lang="ru-RU" b="1" dirty="0" smtClean="0"/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набувають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внутрішньої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спроможності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smtClean="0">
                <a:solidFill>
                  <a:srgbClr val="FFFF00"/>
                </a:solidFill>
              </a:rPr>
              <a:t> до </a:t>
            </a:r>
            <a:r>
              <a:rPr lang="ru-RU" sz="2000" b="1" u="sng" dirty="0" err="1">
                <a:solidFill>
                  <a:srgbClr val="FFFF00"/>
                </a:solidFill>
              </a:rPr>
              <a:t>невизначено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 smtClean="0">
                <a:solidFill>
                  <a:srgbClr val="FFFF00"/>
                </a:solidFill>
              </a:rPr>
              <a:t>довгого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 smtClean="0">
                <a:solidFill>
                  <a:srgbClr val="FFFF00"/>
                </a:solidFill>
              </a:rPr>
              <a:t>існування</a:t>
            </a:r>
            <a:r>
              <a:rPr lang="ru-RU" sz="2000" b="1" u="sng" dirty="0">
                <a:solidFill>
                  <a:srgbClr val="FFFF00"/>
                </a:solidFill>
              </a:rPr>
              <a:t>. </a:t>
            </a:r>
            <a:endParaRPr lang="ru-RU" b="1" u="sng" dirty="0" smtClean="0">
              <a:solidFill>
                <a:srgbClr val="FFFF00"/>
              </a:solidFill>
            </a:endParaRPr>
          </a:p>
          <a:p>
            <a:pPr algn="r"/>
            <a:r>
              <a:rPr lang="ru-RU" i="1" dirty="0" smtClean="0"/>
              <a:t>Але </a:t>
            </a:r>
            <a:r>
              <a:rPr lang="ru-RU" i="1" dirty="0" err="1"/>
              <a:t>ця</a:t>
            </a:r>
            <a:r>
              <a:rPr lang="ru-RU" i="1" dirty="0"/>
              <a:t> </a:t>
            </a:r>
            <a:r>
              <a:rPr lang="ru-RU" i="1" dirty="0" err="1"/>
              <a:t>спроможність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реалізуватись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smtClean="0"/>
              <a:t>в </a:t>
            </a:r>
            <a:r>
              <a:rPr lang="ru-RU" i="1" dirty="0" err="1"/>
              <a:t>випадку</a:t>
            </a:r>
            <a:r>
              <a:rPr lang="ru-RU" i="1" dirty="0"/>
              <a:t> </a:t>
            </a:r>
            <a:r>
              <a:rPr lang="ru-RU" i="1" dirty="0" err="1"/>
              <a:t>загальної</a:t>
            </a:r>
            <a:r>
              <a:rPr lang="ru-RU" i="1" dirty="0"/>
              <a:t> </a:t>
            </a:r>
            <a:r>
              <a:rPr lang="ru-RU" b="1" i="1" u="sng" dirty="0" err="1"/>
              <a:t>спрямованості</a:t>
            </a:r>
            <a:r>
              <a:rPr lang="ru-RU" b="1" i="1" u="sng" dirty="0"/>
              <a:t> </a:t>
            </a:r>
            <a:r>
              <a:rPr lang="ru-RU" b="1" i="1" u="sng" dirty="0" err="1"/>
              <a:t>дії</a:t>
            </a:r>
            <a:r>
              <a:rPr lang="ru-RU" b="1" i="1" u="sng" dirty="0"/>
              <a:t> природного добору на </a:t>
            </a:r>
            <a:r>
              <a:rPr lang="ru-RU" b="1" i="1" u="sng" dirty="0" err="1"/>
              <a:t>збереження</a:t>
            </a:r>
            <a:r>
              <a:rPr lang="ru-RU" b="1" i="1" u="sng" dirty="0"/>
              <a:t> </a:t>
            </a:r>
            <a:r>
              <a:rPr lang="ru-RU" b="1" i="1" u="sng" dirty="0" err="1"/>
              <a:t>вже</a:t>
            </a:r>
            <a:r>
              <a:rPr lang="ru-RU" b="1" i="1" u="sng" dirty="0"/>
              <a:t> </a:t>
            </a:r>
            <a:r>
              <a:rPr lang="ru-RU" b="1" i="1" u="sng" dirty="0" err="1"/>
              <a:t>наявної</a:t>
            </a:r>
            <a:r>
              <a:rPr lang="ru-RU" b="1" i="1" u="sng" dirty="0"/>
              <a:t> </a:t>
            </a:r>
            <a:r>
              <a:rPr lang="ru-RU" b="1" i="1" u="sng" dirty="0" err="1"/>
              <a:t>адаптивної</a:t>
            </a:r>
            <a:r>
              <a:rPr lang="ru-RU" b="1" i="1" u="sng" dirty="0"/>
              <a:t> </a:t>
            </a:r>
            <a:r>
              <a:rPr lang="ru-RU" b="1" i="1" u="sng" dirty="0" err="1"/>
              <a:t>норми</a:t>
            </a:r>
            <a:r>
              <a:rPr lang="ru-RU" b="1" i="1" u="sng" dirty="0"/>
              <a:t> </a:t>
            </a:r>
            <a:r>
              <a:rPr lang="ru-RU" b="1" i="1" u="sng" dirty="0" err="1"/>
              <a:t>реакції</a:t>
            </a:r>
            <a:r>
              <a:rPr lang="ru-RU" b="1" i="1" u="sng" dirty="0"/>
              <a:t>, </a:t>
            </a:r>
            <a:r>
              <a:rPr lang="ru-RU" b="1" i="1" u="sng" dirty="0" err="1"/>
              <a:t>що</a:t>
            </a:r>
            <a:r>
              <a:rPr lang="ru-RU" b="1" i="1" u="sng" dirty="0"/>
              <a:t> в </a:t>
            </a:r>
            <a:r>
              <a:rPr lang="ru-RU" b="1" i="1" u="sng" dirty="0" err="1"/>
              <a:t>природних</a:t>
            </a:r>
            <a:r>
              <a:rPr lang="ru-RU" b="1" i="1" u="sng" dirty="0"/>
              <a:t> </a:t>
            </a:r>
            <a:r>
              <a:rPr lang="ru-RU" b="1" i="1" u="sng" dirty="0" err="1"/>
              <a:t>умовах</a:t>
            </a:r>
            <a:r>
              <a:rPr lang="ru-RU" b="1" i="1" u="sng" dirty="0"/>
              <a:t> </a:t>
            </a:r>
            <a:r>
              <a:rPr lang="ru-RU" b="1" i="1" u="sng" dirty="0" err="1"/>
              <a:t>ніколи</a:t>
            </a:r>
            <a:r>
              <a:rPr lang="ru-RU" b="1" i="1" u="sng" dirty="0"/>
              <a:t> </a:t>
            </a:r>
            <a:r>
              <a:rPr lang="ru-RU" b="1" i="1" u="sng" dirty="0" err="1"/>
              <a:t>повністю</a:t>
            </a:r>
            <a:r>
              <a:rPr lang="ru-RU" b="1" i="1" u="sng" dirty="0"/>
              <a:t> не </a:t>
            </a:r>
            <a:r>
              <a:rPr lang="ru-RU" b="1" i="1" u="sng" dirty="0" err="1"/>
              <a:t>реалізується</a:t>
            </a:r>
            <a:r>
              <a:rPr lang="ru-RU" b="1" i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767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Еволюційний процес </a:t>
            </a:r>
            <a:r>
              <a:rPr lang="uk-UA" sz="2800" b="1" dirty="0" smtClean="0">
                <a:solidFill>
                  <a:srgbClr val="0070C0"/>
                </a:solidFill>
              </a:rPr>
              <a:t>відбувається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на</a:t>
            </a:r>
            <a:r>
              <a:rPr lang="uk-UA" sz="2800" b="1" dirty="0" smtClean="0">
                <a:solidFill>
                  <a:srgbClr val="FF0000"/>
                </a:solidFill>
              </a:rPr>
              <a:t> популяційно-видовому </a:t>
            </a:r>
            <a:r>
              <a:rPr lang="uk-UA" sz="2800" b="1" dirty="0" smtClean="0">
                <a:solidFill>
                  <a:srgbClr val="0070C0"/>
                </a:solidFill>
              </a:rPr>
              <a:t>рівні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bg1"/>
                </a:solidFill>
              </a:rPr>
              <a:t>Сучасний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дозволяє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припустити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еволюційний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виключно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популяційно</a:t>
            </a:r>
            <a:r>
              <a:rPr lang="ru-RU" b="1" dirty="0">
                <a:solidFill>
                  <a:srgbClr val="FFFF00"/>
                </a:solidFill>
              </a:rPr>
              <a:t>-видовому </a:t>
            </a:r>
            <a:r>
              <a:rPr lang="ru-RU" b="1" dirty="0" err="1">
                <a:solidFill>
                  <a:srgbClr val="FFFF00"/>
                </a:solidFill>
              </a:rPr>
              <a:t>рівні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існування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життя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Будь-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допопуляційні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структури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незважаючи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наявність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мутаційного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u="sng" dirty="0">
                <a:solidFill>
                  <a:schemeClr val="bg1"/>
                </a:solidFill>
              </a:rPr>
              <a:t>не </a:t>
            </a:r>
            <a:r>
              <a:rPr lang="ru-RU" u="sng" dirty="0" err="1">
                <a:solidFill>
                  <a:schemeClr val="bg1"/>
                </a:solidFill>
              </a:rPr>
              <a:t>здатні</a:t>
            </a:r>
            <a:r>
              <a:rPr lang="ru-RU" u="sng" dirty="0">
                <a:solidFill>
                  <a:schemeClr val="bg1"/>
                </a:solidFill>
              </a:rPr>
              <a:t> до </a:t>
            </a:r>
            <a:r>
              <a:rPr lang="ru-RU" u="sng" dirty="0" err="1">
                <a:solidFill>
                  <a:schemeClr val="bg1"/>
                </a:solidFill>
              </a:rPr>
              <a:t>самостійних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еволюційних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перетворень</a:t>
            </a:r>
            <a:r>
              <a:rPr lang="ru-RU" u="sng" dirty="0">
                <a:solidFill>
                  <a:schemeClr val="bg1"/>
                </a:solidFill>
              </a:rPr>
              <a:t>. </a:t>
            </a:r>
            <a:endParaRPr lang="ru-RU" u="sng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u="sng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</a:rPr>
              <a:t>Еволюція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організму</a:t>
            </a:r>
            <a:r>
              <a:rPr lang="ru-RU" dirty="0">
                <a:solidFill>
                  <a:schemeClr val="bg1"/>
                </a:solidFill>
              </a:rPr>
              <a:t> не є будь-</a:t>
            </a:r>
            <a:r>
              <a:rPr lang="ru-RU" dirty="0" err="1">
                <a:solidFill>
                  <a:schemeClr val="bg1"/>
                </a:solidFill>
              </a:rPr>
              <a:t>яким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самостійним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незалежним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виду </a:t>
            </a:r>
            <a:r>
              <a:rPr lang="ru-RU" dirty="0" err="1">
                <a:solidFill>
                  <a:schemeClr val="bg1"/>
                </a:solidFill>
              </a:rPr>
              <a:t>процесом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природі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еволюція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b="1" dirty="0" err="1">
                <a:solidFill>
                  <a:srgbClr val="FFFF00"/>
                </a:solidFill>
              </a:rPr>
              <a:t>найбільш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наочними</a:t>
            </a:r>
            <a:r>
              <a:rPr lang="ru-RU" b="1" dirty="0">
                <a:solidFill>
                  <a:srgbClr val="FFFF00"/>
                </a:solidFill>
              </a:rPr>
              <a:t> є </a:t>
            </a:r>
            <a:r>
              <a:rPr lang="ru-RU" b="1" dirty="0" err="1">
                <a:solidFill>
                  <a:srgbClr val="FFFF00"/>
                </a:solidFill>
              </a:rPr>
              <a:t>зміни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3900" b="1" dirty="0">
                <a:solidFill>
                  <a:srgbClr val="FFFF00"/>
                </a:solidFill>
              </a:rPr>
              <a:t>з </a:t>
            </a:r>
            <a:r>
              <a:rPr lang="ru-RU" sz="3900" b="1" dirty="0" err="1">
                <a:solidFill>
                  <a:srgbClr val="FFFF00"/>
                </a:solidFill>
              </a:rPr>
              <a:t>особиною</a:t>
            </a:r>
            <a:r>
              <a:rPr lang="ru-RU" sz="3900" b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err="1">
                <a:solidFill>
                  <a:schemeClr val="bg1"/>
                </a:solidFill>
              </a:rPr>
              <a:t>нижчою</a:t>
            </a:r>
            <a:r>
              <a:rPr lang="ru-RU" dirty="0">
                <a:solidFill>
                  <a:schemeClr val="bg1"/>
                </a:solidFill>
              </a:rPr>
              <a:t> формою </a:t>
            </a:r>
            <a:r>
              <a:rPr lang="ru-RU" dirty="0" err="1">
                <a:solidFill>
                  <a:schemeClr val="bg1"/>
                </a:solidFill>
              </a:rPr>
              <a:t>організації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порівняно</a:t>
            </a:r>
            <a:r>
              <a:rPr lang="ru-RU" dirty="0">
                <a:solidFill>
                  <a:schemeClr val="bg1"/>
                </a:solidFill>
              </a:rPr>
              <a:t> з видом.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4841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Історія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розвитку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поняття</a:t>
            </a:r>
            <a:r>
              <a:rPr lang="ru-RU" b="1" dirty="0">
                <a:solidFill>
                  <a:srgbClr val="FF0000"/>
                </a:solidFill>
              </a:rPr>
              <a:t> “вид”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uk-UA" dirty="0" smtClean="0"/>
              <a:t>У л</a:t>
            </a:r>
            <a:r>
              <a:rPr lang="ru-RU" dirty="0" err="1" smtClean="0"/>
              <a:t>юдства</a:t>
            </a:r>
            <a:r>
              <a:rPr lang="ru-RU" dirty="0" smtClean="0"/>
              <a:t>,  яке </a:t>
            </a:r>
            <a:r>
              <a:rPr lang="ru-RU" dirty="0" err="1" smtClean="0"/>
              <a:t>стикалося</a:t>
            </a:r>
            <a:r>
              <a:rPr lang="ru-RU" dirty="0" smtClean="0"/>
              <a:t> з </a:t>
            </a:r>
            <a:r>
              <a:rPr lang="ru-RU" dirty="0"/>
              <a:t>дикою природою, </a:t>
            </a:r>
            <a:r>
              <a:rPr lang="ru-RU" dirty="0" err="1" smtClean="0"/>
              <a:t>поставали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дослідженні</a:t>
            </a:r>
            <a:r>
              <a:rPr lang="ru-RU" dirty="0" smtClean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 smtClean="0"/>
              <a:t>вивчалис</a:t>
            </a:r>
            <a:r>
              <a:rPr lang="uk-UA" dirty="0"/>
              <a:t>я</a:t>
            </a:r>
            <a:r>
              <a:rPr lang="ru-RU" dirty="0" smtClean="0"/>
              <a:t> </a:t>
            </a:r>
            <a:r>
              <a:rPr lang="ru-RU" b="1" u="sng" dirty="0" err="1"/>
              <a:t>окремі</a:t>
            </a:r>
            <a:r>
              <a:rPr lang="ru-RU" b="1" u="sng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накопиченню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позначались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“порода”. </a:t>
            </a:r>
          </a:p>
          <a:p>
            <a:pPr marL="114300" indent="0" algn="just">
              <a:buNone/>
            </a:pPr>
            <a:r>
              <a:rPr lang="ru-RU" u="sng" dirty="0" err="1"/>
              <a:t>Цей</a:t>
            </a:r>
            <a:r>
              <a:rPr lang="ru-RU" u="sng" dirty="0"/>
              <a:t> </a:t>
            </a:r>
            <a:r>
              <a:rPr lang="ru-RU" u="sng" dirty="0" err="1"/>
              <a:t>термін</a:t>
            </a:r>
            <a:r>
              <a:rPr lang="ru-RU" u="sng" dirty="0"/>
              <a:t> </a:t>
            </a:r>
            <a:r>
              <a:rPr lang="ru-RU" u="sng" dirty="0" err="1"/>
              <a:t>вже</a:t>
            </a:r>
            <a:r>
              <a:rPr lang="ru-RU" u="sng" dirty="0"/>
              <a:t> </a:t>
            </a:r>
            <a:r>
              <a:rPr lang="ru-RU" u="sng" dirty="0" err="1"/>
              <a:t>містив</a:t>
            </a:r>
            <a:r>
              <a:rPr lang="ru-RU" u="sng" dirty="0"/>
              <a:t> </a:t>
            </a:r>
            <a:r>
              <a:rPr lang="ru-RU" b="1" u="sng" dirty="0"/>
              <a:t>3 </a:t>
            </a:r>
            <a:r>
              <a:rPr lang="ru-RU" b="1" u="sng" dirty="0" err="1"/>
              <a:t>майбутні</a:t>
            </a:r>
            <a:r>
              <a:rPr lang="ru-RU" b="1" u="sng" dirty="0"/>
              <a:t> </a:t>
            </a:r>
            <a:r>
              <a:rPr lang="ru-RU" b="1" u="sng" dirty="0" err="1"/>
              <a:t>критерії</a:t>
            </a:r>
            <a:r>
              <a:rPr lang="ru-RU" b="1" u="sng" dirty="0"/>
              <a:t> виду</a:t>
            </a:r>
            <a:r>
              <a:rPr lang="ru-RU" b="1" u="sng" dirty="0" smtClean="0"/>
              <a:t>:</a:t>
            </a:r>
            <a:endParaRPr lang="ru-RU" b="1" u="sng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3577283"/>
              </p:ext>
            </p:extLst>
          </p:nvPr>
        </p:nvGraphicFramePr>
        <p:xfrm>
          <a:off x="323528" y="4365104"/>
          <a:ext cx="8568952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вид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  <a:r>
              <a:rPr lang="ru-RU" b="1" dirty="0" err="1" smtClean="0">
                <a:solidFill>
                  <a:srgbClr val="FF0000"/>
                </a:solidFill>
              </a:rPr>
              <a:t>якісний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етап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еволюції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1054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ru-RU" dirty="0" err="1"/>
              <a:t>Стосовно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вид – </a:t>
            </a:r>
            <a:r>
              <a:rPr lang="ru-RU" b="1" dirty="0" err="1">
                <a:solidFill>
                  <a:srgbClr val="7030A0"/>
                </a:solidFill>
              </a:rPr>
              <a:t>це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якісний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етап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еволюції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. </a:t>
            </a:r>
            <a:endParaRPr lang="ru-RU" dirty="0" smtClean="0"/>
          </a:p>
          <a:p>
            <a:pPr marL="571500" indent="-457200" algn="just">
              <a:buFont typeface="+mj-lt"/>
              <a:buAutoNum type="arabicPeriod"/>
            </a:pP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/>
              <a:t>вчені</a:t>
            </a:r>
            <a:r>
              <a:rPr lang="ru-RU" dirty="0"/>
              <a:t>, </a:t>
            </a:r>
            <a:r>
              <a:rPr lang="ru-RU" dirty="0" err="1"/>
              <a:t>розглядаючи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проблему, </a:t>
            </a:r>
            <a:r>
              <a:rPr lang="ru-RU" dirty="0" err="1"/>
              <a:t>вказували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u="sng" dirty="0" err="1"/>
              <a:t>значна</a:t>
            </a:r>
            <a:r>
              <a:rPr lang="ru-RU" u="sng" dirty="0"/>
              <a:t> </a:t>
            </a:r>
            <a:r>
              <a:rPr lang="ru-RU" u="sng" dirty="0" err="1"/>
              <a:t>кількість</a:t>
            </a:r>
            <a:r>
              <a:rPr lang="ru-RU" u="sng" dirty="0"/>
              <a:t> </a:t>
            </a:r>
            <a:r>
              <a:rPr lang="ru-RU" u="sng" dirty="0" err="1"/>
              <a:t>видів</a:t>
            </a:r>
            <a:r>
              <a:rPr lang="ru-RU" u="sng" dirty="0"/>
              <a:t> не </a:t>
            </a:r>
            <a:r>
              <a:rPr lang="ru-RU" u="sng" dirty="0" err="1"/>
              <a:t>еволюціонувала</a:t>
            </a:r>
            <a:r>
              <a:rPr lang="ru-RU" u="sng" dirty="0"/>
              <a:t> </a:t>
            </a:r>
            <a:r>
              <a:rPr lang="ru-RU" u="sng" dirty="0" err="1"/>
              <a:t>після</a:t>
            </a:r>
            <a:r>
              <a:rPr lang="ru-RU" u="sng" dirty="0"/>
              <a:t> </a:t>
            </a:r>
            <a:r>
              <a:rPr lang="ru-RU" u="sng" dirty="0" err="1"/>
              <a:t>своєї</a:t>
            </a:r>
            <a:r>
              <a:rPr lang="ru-RU" u="sng" dirty="0"/>
              <a:t> </a:t>
            </a:r>
            <a:r>
              <a:rPr lang="ru-RU" u="sng" dirty="0" err="1"/>
              <a:t>появи</a:t>
            </a:r>
            <a:r>
              <a:rPr lang="ru-RU" dirty="0"/>
              <a:t>, </a:t>
            </a:r>
            <a:r>
              <a:rPr lang="ru-RU" u="sng" dirty="0" err="1"/>
              <a:t>існуючи</a:t>
            </a:r>
            <a:r>
              <a:rPr lang="ru-RU" u="sng" dirty="0"/>
              <a:t> </a:t>
            </a:r>
            <a:r>
              <a:rPr lang="ru-RU" u="sng" dirty="0" err="1"/>
              <a:t>тривалий</a:t>
            </a:r>
            <a:r>
              <a:rPr lang="ru-RU" u="sng" dirty="0"/>
              <a:t> час без </a:t>
            </a:r>
            <a:r>
              <a:rPr lang="ru-RU" u="sng" dirty="0" err="1"/>
              <a:t>змін</a:t>
            </a:r>
            <a:r>
              <a:rPr lang="ru-RU" u="sng" dirty="0"/>
              <a:t> </a:t>
            </a:r>
            <a:r>
              <a:rPr lang="ru-RU" u="sng" dirty="0" err="1"/>
              <a:t>або</a:t>
            </a:r>
            <a:r>
              <a:rPr lang="ru-RU" u="sng" dirty="0"/>
              <a:t> </a:t>
            </a:r>
            <a:r>
              <a:rPr lang="ru-RU" u="sng" dirty="0" err="1" smtClean="0"/>
              <a:t>вимирають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Тому </a:t>
            </a:r>
            <a:r>
              <a:rPr lang="ru-RU" dirty="0">
                <a:solidFill>
                  <a:srgbClr val="7030A0"/>
                </a:solidFill>
              </a:rPr>
              <a:t>вони ставили </a:t>
            </a:r>
            <a:r>
              <a:rPr lang="ru-RU" dirty="0" err="1">
                <a:solidFill>
                  <a:srgbClr val="7030A0"/>
                </a:solidFill>
              </a:rPr>
              <a:t>під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сумнів</a:t>
            </a:r>
            <a:r>
              <a:rPr lang="ru-RU" dirty="0">
                <a:solidFill>
                  <a:srgbClr val="7030A0"/>
                </a:solidFill>
              </a:rPr>
              <a:t> постулат </a:t>
            </a:r>
            <a:r>
              <a:rPr lang="ru-RU" sz="2600" b="1" dirty="0">
                <a:solidFill>
                  <a:srgbClr val="7030A0"/>
                </a:solidFill>
              </a:rPr>
              <a:t>про вид як </a:t>
            </a:r>
            <a:r>
              <a:rPr lang="ru-RU" sz="2600" b="1" dirty="0" err="1">
                <a:solidFill>
                  <a:srgbClr val="7030A0"/>
                </a:solidFill>
              </a:rPr>
              <a:t>стадію</a:t>
            </a:r>
            <a:r>
              <a:rPr lang="ru-RU" sz="2600" b="1" dirty="0">
                <a:solidFill>
                  <a:srgbClr val="7030A0"/>
                </a:solidFill>
              </a:rPr>
              <a:t> (</a:t>
            </a:r>
            <a:r>
              <a:rPr lang="ru-RU" sz="2600" b="1" dirty="0" err="1">
                <a:solidFill>
                  <a:srgbClr val="7030A0"/>
                </a:solidFill>
              </a:rPr>
              <a:t>етап</a:t>
            </a:r>
            <a:r>
              <a:rPr lang="ru-RU" sz="2600" b="1" dirty="0">
                <a:solidFill>
                  <a:srgbClr val="7030A0"/>
                </a:solidFill>
              </a:rPr>
              <a:t>) </a:t>
            </a:r>
            <a:r>
              <a:rPr lang="ru-RU" sz="2600" b="1" dirty="0" err="1">
                <a:solidFill>
                  <a:srgbClr val="7030A0"/>
                </a:solidFill>
              </a:rPr>
              <a:t>еволюції</a:t>
            </a:r>
            <a:r>
              <a:rPr lang="ru-RU" sz="2600" b="1" dirty="0">
                <a:solidFill>
                  <a:srgbClr val="7030A0"/>
                </a:solidFill>
              </a:rPr>
              <a:t>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Е. </a:t>
            </a:r>
            <a:r>
              <a:rPr lang="ru-RU" dirty="0" err="1"/>
              <a:t>Майр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вид не як </a:t>
            </a:r>
            <a:r>
              <a:rPr lang="ru-RU" dirty="0" err="1"/>
              <a:t>етап</a:t>
            </a:r>
            <a:r>
              <a:rPr lang="ru-RU" dirty="0"/>
              <a:t>, а </a:t>
            </a:r>
            <a:r>
              <a:rPr lang="ru-RU" u="sng" dirty="0"/>
              <a:t>результат </a:t>
            </a:r>
            <a:r>
              <a:rPr lang="ru-RU" u="sng" dirty="0" err="1"/>
              <a:t>еволюції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b="1" dirty="0" err="1"/>
              <a:t>виникнення</a:t>
            </a:r>
            <a:r>
              <a:rPr lang="ru-RU" b="1" dirty="0"/>
              <a:t> виду, на </a:t>
            </a:r>
            <a:r>
              <a:rPr lang="ru-RU" b="1" dirty="0" err="1"/>
              <a:t>його</a:t>
            </a:r>
            <a:r>
              <a:rPr lang="ru-RU" b="1" dirty="0"/>
              <a:t> думку, є </a:t>
            </a:r>
            <a:r>
              <a:rPr lang="ru-RU" b="1" dirty="0" err="1"/>
              <a:t>заключним</a:t>
            </a:r>
            <a:r>
              <a:rPr lang="ru-RU" b="1" dirty="0"/>
              <a:t> </a:t>
            </a:r>
            <a:r>
              <a:rPr lang="ru-RU" b="1" dirty="0" err="1"/>
              <a:t>етапом</a:t>
            </a:r>
            <a:r>
              <a:rPr lang="ru-RU" b="1" dirty="0"/>
              <a:t> </a:t>
            </a:r>
            <a:r>
              <a:rPr lang="ru-RU" b="1" dirty="0" err="1"/>
              <a:t>видоутворення</a:t>
            </a:r>
            <a:r>
              <a:rPr lang="ru-RU" dirty="0"/>
              <a:t>. </a:t>
            </a:r>
            <a:endParaRPr lang="ru-RU" dirty="0" smtClean="0"/>
          </a:p>
          <a:p>
            <a:pPr marL="571500" indent="-457200" algn="just">
              <a:buFont typeface="+mj-lt"/>
              <a:buAutoNum type="arabicPeriod"/>
            </a:pPr>
            <a:endParaRPr lang="ru-RU" dirty="0" smtClean="0"/>
          </a:p>
          <a:p>
            <a:pPr marL="571500" indent="-457200" algn="just">
              <a:buFont typeface="+mj-lt"/>
              <a:buAutoNum type="arabicPeriod"/>
            </a:pPr>
            <a:r>
              <a:rPr lang="ru-RU" dirty="0" smtClean="0"/>
              <a:t>Ми </a:t>
            </a:r>
            <a:r>
              <a:rPr lang="ru-RU" dirty="0"/>
              <a:t>ж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вид </a:t>
            </a:r>
            <a:r>
              <a:rPr lang="ru-RU" b="1" dirty="0">
                <a:solidFill>
                  <a:srgbClr val="7030A0"/>
                </a:solidFill>
              </a:rPr>
              <a:t>як </a:t>
            </a:r>
            <a:r>
              <a:rPr lang="ru-RU" b="1" dirty="0" err="1">
                <a:solidFill>
                  <a:srgbClr val="7030A0"/>
                </a:solidFill>
              </a:rPr>
              <a:t>вузловий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етап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еволюції</a:t>
            </a:r>
            <a:r>
              <a:rPr lang="ru-RU" b="1" dirty="0">
                <a:solidFill>
                  <a:srgbClr val="7030A0"/>
                </a:solidFill>
              </a:rPr>
              <a:t>,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оскільки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водночас</a:t>
            </a:r>
            <a:r>
              <a:rPr lang="ru-RU" dirty="0">
                <a:solidFill>
                  <a:srgbClr val="7030A0"/>
                </a:solidFill>
              </a:rPr>
              <a:t> є результатом </a:t>
            </a:r>
            <a:r>
              <a:rPr lang="ru-RU" dirty="0" err="1">
                <a:solidFill>
                  <a:srgbClr val="7030A0"/>
                </a:solidFill>
              </a:rPr>
              <a:t>видоутворення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виступати</a:t>
            </a:r>
            <a:r>
              <a:rPr lang="ru-RU" dirty="0">
                <a:solidFill>
                  <a:srgbClr val="7030A0"/>
                </a:solidFill>
              </a:rPr>
              <a:t> основою </a:t>
            </a:r>
            <a:r>
              <a:rPr lang="ru-RU" dirty="0" err="1">
                <a:solidFill>
                  <a:srgbClr val="7030A0"/>
                </a:solidFill>
              </a:rPr>
              <a:t>подальшого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еволюційного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процесу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5715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96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Сучасні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 </a:t>
            </a:r>
            <a:r>
              <a:rPr lang="ru-RU" b="1" dirty="0" smtClean="0"/>
              <a:t>виду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ДЛЯ САМОСТІЙНОГО ВИВЧЕННЯ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8728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>
                <a:solidFill>
                  <a:srgbClr val="7030A0"/>
                </a:solidFill>
              </a:rPr>
              <a:t>Навіть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загальновизнана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біологічна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концепція</a:t>
            </a:r>
            <a:r>
              <a:rPr lang="ru-RU" dirty="0">
                <a:solidFill>
                  <a:srgbClr val="7030A0"/>
                </a:solidFill>
              </a:rPr>
              <a:t> виду </a:t>
            </a:r>
            <a:r>
              <a:rPr lang="ru-RU" u="sng" dirty="0">
                <a:solidFill>
                  <a:srgbClr val="7030A0"/>
                </a:solidFill>
              </a:rPr>
              <a:t>не </a:t>
            </a:r>
            <a:r>
              <a:rPr lang="ru-RU" u="sng" dirty="0" err="1">
                <a:solidFill>
                  <a:srgbClr val="7030A0"/>
                </a:solidFill>
              </a:rPr>
              <a:t>повністю</a:t>
            </a:r>
            <a:r>
              <a:rPr lang="ru-RU" u="sng" dirty="0">
                <a:solidFill>
                  <a:srgbClr val="7030A0"/>
                </a:solidFill>
              </a:rPr>
              <a:t> </a:t>
            </a:r>
            <a:r>
              <a:rPr lang="ru-RU" u="sng" dirty="0" err="1">
                <a:solidFill>
                  <a:srgbClr val="7030A0"/>
                </a:solidFill>
              </a:rPr>
              <a:t>влаштовує</a:t>
            </a:r>
            <a:r>
              <a:rPr lang="ru-RU" u="sng" dirty="0">
                <a:solidFill>
                  <a:srgbClr val="7030A0"/>
                </a:solidFill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</a:rPr>
              <a:t>всіх</a:t>
            </a:r>
            <a:r>
              <a:rPr lang="ru-RU" u="sng" dirty="0" smtClean="0">
                <a:solidFill>
                  <a:srgbClr val="7030A0"/>
                </a:solidFill>
              </a:rPr>
              <a:t> </a:t>
            </a:r>
            <a:r>
              <a:rPr lang="ru-RU" u="sng" dirty="0" err="1">
                <a:solidFill>
                  <a:srgbClr val="7030A0"/>
                </a:solidFill>
              </a:rPr>
              <a:t>біологів</a:t>
            </a:r>
            <a:r>
              <a:rPr lang="ru-RU" u="sng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Сучасні</a:t>
            </a:r>
            <a:r>
              <a:rPr lang="ru-RU" dirty="0">
                <a:solidFill>
                  <a:srgbClr val="7030A0"/>
                </a:solidFill>
              </a:rPr>
              <a:t> генетико-</a:t>
            </a:r>
            <a:r>
              <a:rPr lang="ru-RU" dirty="0" err="1">
                <a:solidFill>
                  <a:srgbClr val="7030A0"/>
                </a:solidFill>
              </a:rPr>
              <a:t>еволюційні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визначення</a:t>
            </a:r>
            <a:r>
              <a:rPr lang="ru-RU" dirty="0">
                <a:solidFill>
                  <a:srgbClr val="7030A0"/>
                </a:solidFill>
              </a:rPr>
              <a:t> виду </a:t>
            </a:r>
            <a:r>
              <a:rPr lang="ru-RU" dirty="0" err="1">
                <a:solidFill>
                  <a:srgbClr val="7030A0"/>
                </a:solidFill>
              </a:rPr>
              <a:t>придатні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лише</a:t>
            </a:r>
            <a:r>
              <a:rPr lang="ru-RU" dirty="0">
                <a:solidFill>
                  <a:srgbClr val="7030A0"/>
                </a:solidFill>
              </a:rPr>
              <a:t> для тих </a:t>
            </a:r>
            <a:r>
              <a:rPr lang="ru-RU" dirty="0" err="1">
                <a:solidFill>
                  <a:srgbClr val="7030A0"/>
                </a:solidFill>
              </a:rPr>
              <a:t>організмів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розмножуються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статевим</a:t>
            </a:r>
            <a:r>
              <a:rPr lang="ru-RU" dirty="0">
                <a:solidFill>
                  <a:srgbClr val="7030A0"/>
                </a:solidFill>
              </a:rPr>
              <a:t> шляхом з </a:t>
            </a:r>
            <a:r>
              <a:rPr lang="ru-RU" dirty="0" err="1">
                <a:solidFill>
                  <a:srgbClr val="7030A0"/>
                </a:solidFill>
              </a:rPr>
              <a:t>перехресним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заплідненням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 err="1" smtClean="0">
                <a:solidFill>
                  <a:srgbClr val="7030A0"/>
                </a:solidFill>
              </a:rPr>
              <a:t>Стосовно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агамних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партеногенетичних</a:t>
            </a:r>
            <a:r>
              <a:rPr lang="ru-RU" i="1" dirty="0">
                <a:solidFill>
                  <a:srgbClr val="7030A0"/>
                </a:solidFill>
              </a:rPr>
              <a:t> форм та </a:t>
            </a:r>
            <a:r>
              <a:rPr lang="ru-RU" i="1" dirty="0" err="1">
                <a:solidFill>
                  <a:srgbClr val="7030A0"/>
                </a:solidFill>
              </a:rPr>
              <a:t>організмів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що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розмножуються</a:t>
            </a:r>
            <a:r>
              <a:rPr lang="ru-RU" i="1" dirty="0">
                <a:solidFill>
                  <a:srgbClr val="7030A0"/>
                </a:solidFill>
              </a:rPr>
              <a:t> шляхом </a:t>
            </a:r>
            <a:r>
              <a:rPr lang="ru-RU" i="1" dirty="0" err="1">
                <a:solidFill>
                  <a:srgbClr val="7030A0"/>
                </a:solidFill>
              </a:rPr>
              <a:t>самозапліднення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використання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цього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терміну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u="sng" dirty="0" err="1">
                <a:solidFill>
                  <a:srgbClr val="7030A0"/>
                </a:solidFill>
              </a:rPr>
              <a:t>вимагає</a:t>
            </a:r>
            <a:r>
              <a:rPr lang="ru-RU" u="sng" dirty="0">
                <a:solidFill>
                  <a:srgbClr val="7030A0"/>
                </a:solidFill>
              </a:rPr>
              <a:t> </a:t>
            </a:r>
            <a:r>
              <a:rPr lang="ru-RU" u="sng" dirty="0" err="1">
                <a:solidFill>
                  <a:srgbClr val="7030A0"/>
                </a:solidFill>
              </a:rPr>
              <a:t>певних</a:t>
            </a:r>
            <a:r>
              <a:rPr lang="ru-RU" u="sng" dirty="0">
                <a:solidFill>
                  <a:srgbClr val="7030A0"/>
                </a:solidFill>
              </a:rPr>
              <a:t> </a:t>
            </a:r>
            <a:r>
              <a:rPr lang="ru-RU" u="sng" dirty="0" err="1">
                <a:solidFill>
                  <a:srgbClr val="7030A0"/>
                </a:solidFill>
              </a:rPr>
              <a:t>уточнень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Через те,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вид зараз </a:t>
            </a:r>
            <a:r>
              <a:rPr lang="ru-RU" dirty="0" err="1">
                <a:solidFill>
                  <a:srgbClr val="7030A0"/>
                </a:solidFill>
              </a:rPr>
              <a:t>визнається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генетично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замкненою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b="1" dirty="0" err="1">
                <a:solidFill>
                  <a:srgbClr val="7030A0"/>
                </a:solidFill>
              </a:rPr>
              <a:t>генетично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стійкою</a:t>
            </a:r>
            <a:r>
              <a:rPr lang="ru-RU" b="1" dirty="0">
                <a:solidFill>
                  <a:srgbClr val="7030A0"/>
                </a:solidFill>
              </a:rPr>
              <a:t> системою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концепція</a:t>
            </a:r>
            <a:r>
              <a:rPr lang="ru-RU" dirty="0">
                <a:solidFill>
                  <a:srgbClr val="7030A0"/>
                </a:solidFill>
              </a:rPr>
              <a:t> виду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бути </a:t>
            </a:r>
            <a:r>
              <a:rPr lang="ru-RU" dirty="0" err="1">
                <a:solidFill>
                  <a:srgbClr val="7030A0"/>
                </a:solidFill>
              </a:rPr>
              <a:t>використана</a:t>
            </a:r>
            <a:r>
              <a:rPr lang="ru-RU" dirty="0">
                <a:solidFill>
                  <a:srgbClr val="7030A0"/>
                </a:solidFill>
              </a:rPr>
              <a:t> й для </a:t>
            </a:r>
            <a:r>
              <a:rPr lang="ru-RU" dirty="0" err="1">
                <a:solidFill>
                  <a:srgbClr val="7030A0"/>
                </a:solidFill>
              </a:rPr>
              <a:t>цих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груп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організмів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Видом </a:t>
            </a:r>
            <a:r>
              <a:rPr lang="ru-RU" b="1" dirty="0">
                <a:solidFill>
                  <a:srgbClr val="FF0000"/>
                </a:solidFill>
              </a:rPr>
              <a:t>у них </a:t>
            </a:r>
            <a:r>
              <a:rPr lang="ru-RU" b="1" dirty="0" err="1">
                <a:solidFill>
                  <a:srgbClr val="FF0000"/>
                </a:solidFill>
              </a:rPr>
              <a:t>слід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визнавати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групу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фенотипно</a:t>
            </a:r>
            <a:r>
              <a:rPr lang="ru-RU" b="1" dirty="0">
                <a:solidFill>
                  <a:srgbClr val="FF0000"/>
                </a:solidFill>
              </a:rPr>
              <a:t> схожих </a:t>
            </a:r>
            <a:r>
              <a:rPr lang="ru-RU" b="1" dirty="0" err="1">
                <a:solidFill>
                  <a:srgbClr val="FF0000"/>
                </a:solidFill>
              </a:rPr>
              <a:t>особин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споріднений</a:t>
            </a:r>
            <a:r>
              <a:rPr lang="ru-RU" b="1" dirty="0">
                <a:solidFill>
                  <a:srgbClr val="FF0000"/>
                </a:solidFill>
              </a:rPr>
              <a:t> генотип, </a:t>
            </a:r>
            <a:r>
              <a:rPr lang="ru-RU" b="1" dirty="0" err="1">
                <a:solidFill>
                  <a:srgbClr val="FF0000"/>
                </a:solidFill>
              </a:rPr>
              <a:t>займають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спільний</a:t>
            </a:r>
            <a:r>
              <a:rPr lang="ru-RU" b="1" dirty="0">
                <a:solidFill>
                  <a:srgbClr val="FF0000"/>
                </a:solidFill>
              </a:rPr>
              <a:t> ареал і </a:t>
            </a:r>
            <a:r>
              <a:rPr lang="ru-RU" b="1" dirty="0" err="1">
                <a:solidFill>
                  <a:srgbClr val="FF0000"/>
                </a:solidFill>
              </a:rPr>
              <a:t>пов’язані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загальною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еволюційною</a:t>
            </a:r>
            <a:r>
              <a:rPr lang="ru-RU" b="1" dirty="0">
                <a:solidFill>
                  <a:srgbClr val="FF0000"/>
                </a:solidFill>
              </a:rPr>
              <a:t> долею.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виду</a:t>
            </a:r>
            <a:r>
              <a:rPr lang="uk-UA" dirty="0" smtClean="0"/>
              <a:t> у рослин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76283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розмножуватись</a:t>
            </a:r>
            <a:r>
              <a:rPr lang="ru-RU" dirty="0"/>
              <a:t> </a:t>
            </a:r>
            <a:r>
              <a:rPr lang="ru-RU" b="1" dirty="0" err="1"/>
              <a:t>вегетативним</a:t>
            </a:r>
            <a:r>
              <a:rPr lang="ru-RU" b="1" dirty="0"/>
              <a:t> шляхом</a:t>
            </a:r>
            <a:r>
              <a:rPr lang="ru-RU" dirty="0"/>
              <a:t>, а </a:t>
            </a:r>
            <a:r>
              <a:rPr lang="ru-RU" dirty="0" err="1"/>
              <a:t>деякі</a:t>
            </a:r>
            <a:r>
              <a:rPr lang="ru-RU" dirty="0"/>
              <a:t> з них (у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шляхом)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.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b="1" u="sng" dirty="0" err="1"/>
              <a:t>види</a:t>
            </a:r>
            <a:r>
              <a:rPr lang="ru-RU" b="1" u="sng" dirty="0"/>
              <a:t> є </a:t>
            </a:r>
            <a:r>
              <a:rPr lang="ru-RU" b="1" u="sng" dirty="0" err="1"/>
              <a:t>апоміксисами</a:t>
            </a:r>
            <a:r>
              <a:rPr lang="ru-RU" b="1" u="sng" dirty="0"/>
              <a:t> </a:t>
            </a:r>
            <a:endParaRPr lang="ru-RU" b="1" u="sng" dirty="0" smtClean="0"/>
          </a:p>
          <a:p>
            <a:pPr algn="just"/>
            <a:r>
              <a:rPr lang="ru-RU" dirty="0" smtClean="0"/>
              <a:t>(</a:t>
            </a:r>
            <a:r>
              <a:rPr lang="ru-RU" i="1" dirty="0"/>
              <a:t>для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насіння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, </a:t>
            </a:r>
            <a:r>
              <a:rPr lang="ru-RU" i="1" dirty="0" err="1"/>
              <a:t>щоб</a:t>
            </a:r>
            <a:r>
              <a:rPr lang="ru-RU" i="1" dirty="0"/>
              <a:t> пилок </a:t>
            </a:r>
            <a:r>
              <a:rPr lang="ru-RU" i="1" dirty="0" err="1"/>
              <a:t>потрапив</a:t>
            </a:r>
            <a:r>
              <a:rPr lang="ru-RU" i="1" dirty="0"/>
              <a:t> на </a:t>
            </a:r>
            <a:r>
              <a:rPr lang="ru-RU" i="1" dirty="0" err="1"/>
              <a:t>рильце</a:t>
            </a:r>
            <a:r>
              <a:rPr lang="ru-RU" i="1" dirty="0"/>
              <a:t> й почав </a:t>
            </a:r>
            <a:r>
              <a:rPr lang="ru-RU" i="1" dirty="0" err="1"/>
              <a:t>проростати</a:t>
            </a:r>
            <a:r>
              <a:rPr lang="ru-RU" i="1" dirty="0"/>
              <a:t>, </a:t>
            </a:r>
            <a:r>
              <a:rPr lang="ru-RU" dirty="0"/>
              <a:t>а </a:t>
            </a:r>
            <a:r>
              <a:rPr lang="ru-RU" dirty="0" err="1"/>
              <a:t>запліднення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/>
              <a:t>розмножуються</a:t>
            </a:r>
            <a:r>
              <a:rPr lang="ru-RU" b="1" dirty="0"/>
              <a:t> шляхом партеногенезу.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772816"/>
            <a:ext cx="3456384" cy="48936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 </a:t>
            </a:r>
            <a:endParaRPr lang="ru-RU" sz="1200" dirty="0" smtClean="0"/>
          </a:p>
          <a:p>
            <a:pPr algn="just"/>
            <a:r>
              <a:rPr lang="ru-RU" sz="1200" dirty="0" smtClean="0">
                <a:solidFill>
                  <a:srgbClr val="FF0000"/>
                </a:solidFill>
              </a:rPr>
              <a:t>ДОВІДКА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Апоміксис</a:t>
            </a:r>
            <a:r>
              <a:rPr lang="ru-RU" sz="1200" dirty="0" smtClean="0"/>
              <a:t> </a:t>
            </a:r>
            <a:r>
              <a:rPr lang="ru-RU" sz="1200" dirty="0"/>
              <a:t>(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грец</a:t>
            </a:r>
            <a:r>
              <a:rPr lang="ru-RU" sz="1200" dirty="0"/>
              <a:t>. </a:t>
            </a:r>
            <a:r>
              <a:rPr lang="en-US" sz="1200" i="1" dirty="0" err="1"/>
              <a:t>apo</a:t>
            </a:r>
            <a:r>
              <a:rPr lang="en-US" sz="1200" dirty="0"/>
              <a:t> - </a:t>
            </a:r>
            <a:r>
              <a:rPr lang="ru-RU" sz="1200" dirty="0"/>
              <a:t>без, </a:t>
            </a:r>
            <a:r>
              <a:rPr lang="ru-RU" sz="1200" dirty="0" err="1"/>
              <a:t>між</a:t>
            </a:r>
            <a:r>
              <a:rPr lang="ru-RU" sz="1200" dirty="0"/>
              <a:t> та </a:t>
            </a:r>
            <a:r>
              <a:rPr lang="en-US" sz="1200" i="1" dirty="0" err="1"/>
              <a:t>mixis</a:t>
            </a:r>
            <a:r>
              <a:rPr lang="en-US" sz="1200" dirty="0"/>
              <a:t> – </a:t>
            </a:r>
            <a:r>
              <a:rPr lang="ru-RU" sz="1200" dirty="0" err="1"/>
              <a:t>змішування</a:t>
            </a:r>
            <a:r>
              <a:rPr lang="ru-RU" sz="1200" dirty="0"/>
              <a:t>, </a:t>
            </a:r>
            <a:r>
              <a:rPr lang="ru-RU" sz="1200" dirty="0" err="1"/>
              <a:t>сполучення</a:t>
            </a:r>
            <a:r>
              <a:rPr lang="ru-RU" sz="1200" dirty="0"/>
              <a:t>) - </a:t>
            </a:r>
            <a:r>
              <a:rPr lang="ru-RU" sz="1200" dirty="0" err="1"/>
              <a:t>утворення</a:t>
            </a:r>
            <a:r>
              <a:rPr lang="ru-RU" sz="1200" dirty="0"/>
              <a:t> </a:t>
            </a:r>
            <a:r>
              <a:rPr lang="ru-RU" sz="1200" dirty="0" err="1"/>
              <a:t>зародка</a:t>
            </a:r>
            <a:r>
              <a:rPr lang="ru-RU" sz="1200" dirty="0"/>
              <a:t> </a:t>
            </a:r>
            <a:r>
              <a:rPr lang="ru-RU" sz="1200" dirty="0" err="1"/>
              <a:t>майбутньої</a:t>
            </a:r>
            <a:r>
              <a:rPr lang="ru-RU" sz="1200" dirty="0"/>
              <a:t> </a:t>
            </a:r>
            <a:r>
              <a:rPr lang="ru-RU" sz="1200" dirty="0" err="1"/>
              <a:t>рослини</a:t>
            </a:r>
            <a:r>
              <a:rPr lang="ru-RU" sz="1200" dirty="0"/>
              <a:t> з </a:t>
            </a:r>
            <a:r>
              <a:rPr lang="ru-RU" sz="1200" dirty="0" err="1"/>
              <a:t>незаплідненої</a:t>
            </a:r>
            <a:r>
              <a:rPr lang="ru-RU" sz="1200" dirty="0"/>
              <a:t> </a:t>
            </a:r>
            <a:r>
              <a:rPr lang="ru-RU" sz="1200" dirty="0" err="1"/>
              <a:t>яйцеклітини</a:t>
            </a:r>
            <a:r>
              <a:rPr lang="ru-RU" sz="1200" dirty="0"/>
              <a:t>.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називають</a:t>
            </a:r>
            <a:r>
              <a:rPr lang="ru-RU" sz="1200" dirty="0"/>
              <a:t> </a:t>
            </a:r>
            <a:r>
              <a:rPr lang="ru-RU" sz="1200" dirty="0" err="1"/>
              <a:t>ще</a:t>
            </a:r>
            <a:r>
              <a:rPr lang="ru-RU" sz="1200" dirty="0"/>
              <a:t> </a:t>
            </a:r>
            <a:r>
              <a:rPr lang="ru-RU" sz="1200" u="sng" dirty="0" err="1"/>
              <a:t>вторинно</a:t>
            </a:r>
            <a:r>
              <a:rPr lang="ru-RU" sz="1200" u="sng" dirty="0"/>
              <a:t> </a:t>
            </a:r>
            <a:r>
              <a:rPr lang="ru-RU" sz="1200" u="sng" dirty="0" err="1"/>
              <a:t>безстатеве</a:t>
            </a:r>
            <a:r>
              <a:rPr lang="ru-RU" sz="1200" u="sng" dirty="0"/>
              <a:t> </a:t>
            </a:r>
            <a:r>
              <a:rPr lang="ru-RU" sz="1200" u="sng" dirty="0" err="1"/>
              <a:t>розмноження</a:t>
            </a:r>
            <a:r>
              <a:rPr lang="ru-RU" sz="1200" u="sng" dirty="0"/>
              <a:t>, при </a:t>
            </a:r>
            <a:r>
              <a:rPr lang="ru-RU" sz="1200" u="sng" dirty="0" err="1"/>
              <a:t>якому</a:t>
            </a:r>
            <a:r>
              <a:rPr lang="ru-RU" sz="1200" u="sng" dirty="0"/>
              <a:t> </a:t>
            </a:r>
            <a:r>
              <a:rPr lang="ru-RU" sz="1200" u="sng" dirty="0" err="1"/>
              <a:t>зародок</a:t>
            </a:r>
            <a:r>
              <a:rPr lang="ru-RU" sz="1200" u="sng" dirty="0"/>
              <a:t> </a:t>
            </a:r>
            <a:r>
              <a:rPr lang="ru-RU" sz="1200" u="sng" dirty="0" err="1"/>
              <a:t>розвивається</a:t>
            </a:r>
            <a:r>
              <a:rPr lang="ru-RU" sz="1200" u="sng" dirty="0"/>
              <a:t> без </a:t>
            </a:r>
            <a:r>
              <a:rPr lang="ru-RU" sz="1200" u="sng" dirty="0" err="1"/>
              <a:t>запліднення</a:t>
            </a:r>
            <a:r>
              <a:rPr lang="ru-RU" sz="1200" u="sng" dirty="0"/>
              <a:t> </a:t>
            </a:r>
            <a:r>
              <a:rPr lang="ru-RU" sz="1200" u="sng" dirty="0" err="1"/>
              <a:t>внаслідок</a:t>
            </a:r>
            <a:r>
              <a:rPr lang="ru-RU" sz="1200" u="sng" dirty="0"/>
              <a:t> </a:t>
            </a:r>
            <a:r>
              <a:rPr lang="ru-RU" sz="1200" u="sng" dirty="0" err="1"/>
              <a:t>порушення</a:t>
            </a:r>
            <a:r>
              <a:rPr lang="ru-RU" sz="1200" u="sng" dirty="0"/>
              <a:t> </a:t>
            </a:r>
            <a:r>
              <a:rPr lang="ru-RU" sz="1200" u="sng" dirty="0" err="1"/>
              <a:t>попередніх</a:t>
            </a:r>
            <a:r>
              <a:rPr lang="ru-RU" sz="1200" u="sng" dirty="0"/>
              <a:t> </a:t>
            </a:r>
            <a:r>
              <a:rPr lang="ru-RU" sz="1200" u="sng" dirty="0" err="1"/>
              <a:t>етапів</a:t>
            </a:r>
            <a:r>
              <a:rPr lang="ru-RU" sz="1200" u="sng" dirty="0"/>
              <a:t> </a:t>
            </a:r>
            <a:r>
              <a:rPr lang="ru-RU" sz="1200" u="sng" dirty="0" err="1"/>
              <a:t>статевого</a:t>
            </a:r>
            <a:r>
              <a:rPr lang="ru-RU" sz="1200" u="sng" dirty="0"/>
              <a:t> </a:t>
            </a:r>
            <a:r>
              <a:rPr lang="ru-RU" sz="1200" u="sng" dirty="0" err="1"/>
              <a:t>розмноження</a:t>
            </a:r>
            <a:r>
              <a:rPr lang="ru-RU" sz="1200" dirty="0"/>
              <a:t>, </a:t>
            </a:r>
            <a:r>
              <a:rPr lang="ru-RU" sz="1200" dirty="0" err="1"/>
              <a:t>тобто</a:t>
            </a:r>
            <a:r>
              <a:rPr lang="ru-RU" sz="1200" dirty="0"/>
              <a:t> </a:t>
            </a:r>
            <a:r>
              <a:rPr lang="ru-RU" sz="1400" dirty="0" err="1"/>
              <a:t>апоміксис</a:t>
            </a:r>
            <a:r>
              <a:rPr lang="ru-RU" sz="1400" dirty="0"/>
              <a:t> </a:t>
            </a:r>
            <a:r>
              <a:rPr lang="ru-RU" sz="1400" dirty="0" err="1"/>
              <a:t>обумовлений</a:t>
            </a:r>
            <a:r>
              <a:rPr lang="ru-RU" sz="1400" dirty="0"/>
              <a:t> </a:t>
            </a:r>
            <a:r>
              <a:rPr lang="ru-RU" sz="1400" dirty="0" err="1"/>
              <a:t>різними</a:t>
            </a:r>
            <a:r>
              <a:rPr lang="ru-RU" sz="1400" dirty="0"/>
              <a:t> </a:t>
            </a:r>
            <a:r>
              <a:rPr lang="ru-RU" sz="1400" dirty="0" err="1"/>
              <a:t>спрощеннями</a:t>
            </a:r>
            <a:r>
              <a:rPr lang="ru-RU" sz="1400" dirty="0"/>
              <a:t> гаметогенезу, в </a:t>
            </a:r>
            <a:r>
              <a:rPr lang="ru-RU" sz="1400" dirty="0" err="1"/>
              <a:t>результаті</a:t>
            </a:r>
            <a:r>
              <a:rPr lang="ru-RU" sz="1400" dirty="0"/>
              <a:t> </a:t>
            </a:r>
            <a:r>
              <a:rPr lang="ru-RU" sz="1400" dirty="0" err="1"/>
              <a:t>чого</a:t>
            </a:r>
            <a:r>
              <a:rPr lang="ru-RU" sz="1400" dirty="0"/>
              <a:t> </a:t>
            </a:r>
            <a:r>
              <a:rPr lang="ru-RU" sz="1400" dirty="0" err="1"/>
              <a:t>процес</a:t>
            </a:r>
            <a:r>
              <a:rPr lang="ru-RU" sz="1400" dirty="0"/>
              <a:t> </a:t>
            </a:r>
            <a:r>
              <a:rPr lang="ru-RU" sz="1400" dirty="0" err="1"/>
              <a:t>запліднення</a:t>
            </a:r>
            <a:r>
              <a:rPr lang="ru-RU" sz="1400" dirty="0"/>
              <a:t> </a:t>
            </a:r>
            <a:r>
              <a:rPr lang="ru-RU" sz="1400" dirty="0" err="1"/>
              <a:t>серйозно</a:t>
            </a:r>
            <a:r>
              <a:rPr lang="ru-RU" sz="1400" dirty="0"/>
              <a:t> </a:t>
            </a:r>
            <a:r>
              <a:rPr lang="ru-RU" sz="1400" dirty="0" err="1"/>
              <a:t>порушується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навіть</a:t>
            </a:r>
            <a:r>
              <a:rPr lang="ru-RU" sz="1400" dirty="0"/>
              <a:t> </a:t>
            </a:r>
            <a:r>
              <a:rPr lang="ru-RU" sz="1400" dirty="0" err="1"/>
              <a:t>повністю</a:t>
            </a:r>
            <a:r>
              <a:rPr lang="ru-RU" sz="1400" dirty="0"/>
              <a:t> </a:t>
            </a:r>
            <a:r>
              <a:rPr lang="ru-RU" sz="1400" dirty="0" err="1"/>
              <a:t>випадає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r>
              <a:rPr lang="ru-RU" sz="1200" dirty="0" err="1" smtClean="0"/>
              <a:t>Зародок</a:t>
            </a:r>
            <a:r>
              <a:rPr lang="ru-RU" sz="1200" dirty="0" smtClean="0"/>
              <a:t> </a:t>
            </a:r>
            <a:r>
              <a:rPr lang="ru-RU" sz="1200" dirty="0"/>
              <a:t>в </a:t>
            </a:r>
            <a:r>
              <a:rPr lang="ru-RU" sz="1200" dirty="0" err="1"/>
              <a:t>цьому</a:t>
            </a:r>
            <a:r>
              <a:rPr lang="ru-RU" sz="1200" dirty="0"/>
              <a:t> </a:t>
            </a:r>
            <a:r>
              <a:rPr lang="ru-RU" sz="1200" dirty="0" err="1"/>
              <a:t>випадку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бути </a:t>
            </a:r>
            <a:r>
              <a:rPr lang="ru-RU" sz="1200" dirty="0" err="1"/>
              <a:t>гаплоїдний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через </a:t>
            </a:r>
            <a:r>
              <a:rPr lang="ru-RU" sz="1200" dirty="0" err="1"/>
              <a:t>аномалії</a:t>
            </a:r>
            <a:r>
              <a:rPr lang="ru-RU" sz="1200" dirty="0"/>
              <a:t> гаметогенезу </a:t>
            </a:r>
            <a:r>
              <a:rPr lang="ru-RU" sz="1200" dirty="0" err="1"/>
              <a:t>залишається</a:t>
            </a:r>
            <a:r>
              <a:rPr lang="ru-RU" sz="1200" dirty="0"/>
              <a:t> </a:t>
            </a:r>
            <a:r>
              <a:rPr lang="ru-RU" sz="1200" dirty="0" err="1"/>
              <a:t>диплоїдним</a:t>
            </a:r>
            <a:r>
              <a:rPr lang="ru-RU" sz="1200" dirty="0"/>
              <a:t>. </a:t>
            </a:r>
            <a:endParaRPr lang="ru-RU" sz="1200" dirty="0" smtClean="0"/>
          </a:p>
          <a:p>
            <a:pPr algn="just"/>
            <a:r>
              <a:rPr lang="ru-RU" sz="1200" dirty="0" smtClean="0"/>
              <a:t>У </a:t>
            </a:r>
            <a:r>
              <a:rPr lang="ru-RU" sz="1200" dirty="0" err="1"/>
              <a:t>разі</a:t>
            </a:r>
            <a:r>
              <a:rPr lang="ru-RU" sz="1200" dirty="0"/>
              <a:t> </a:t>
            </a:r>
            <a:r>
              <a:rPr lang="ru-RU" sz="1200" dirty="0" err="1"/>
              <a:t>апоміксиса</a:t>
            </a:r>
            <a:r>
              <a:rPr lang="ru-RU" sz="1200" dirty="0"/>
              <a:t> </a:t>
            </a:r>
            <a:r>
              <a:rPr lang="ru-RU" sz="1200" dirty="0" err="1"/>
              <a:t>зародок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</a:t>
            </a:r>
            <a:r>
              <a:rPr lang="ru-RU" sz="1200" dirty="0" err="1"/>
              <a:t>розвиватися</a:t>
            </a:r>
            <a:r>
              <a:rPr lang="ru-RU" sz="1200" dirty="0"/>
              <a:t> </a:t>
            </a:r>
            <a:r>
              <a:rPr lang="ru-RU" sz="1200" dirty="0" smtClean="0"/>
              <a:t>й </a:t>
            </a:r>
            <a:r>
              <a:rPr lang="ru-RU" sz="1200" dirty="0"/>
              <a:t>з </a:t>
            </a:r>
            <a:r>
              <a:rPr lang="ru-RU" sz="1200" dirty="0" err="1"/>
              <a:t>інших</a:t>
            </a:r>
            <a:r>
              <a:rPr lang="ru-RU" sz="1200" dirty="0"/>
              <a:t> </a:t>
            </a:r>
            <a:r>
              <a:rPr lang="ru-RU" sz="1200" dirty="0" err="1"/>
              <a:t>гаплоїдних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диплоїдних</a:t>
            </a:r>
            <a:r>
              <a:rPr lang="ru-RU" sz="1200" dirty="0"/>
              <a:t> </a:t>
            </a:r>
            <a:r>
              <a:rPr lang="ru-RU" sz="1200" dirty="0" err="1"/>
              <a:t>клітин</a:t>
            </a:r>
            <a:r>
              <a:rPr lang="ru-RU" sz="1200" dirty="0"/>
              <a:t>, </a:t>
            </a:r>
            <a:r>
              <a:rPr lang="ru-RU" sz="1200" dirty="0" err="1"/>
              <a:t>асоційованих</a:t>
            </a:r>
            <a:r>
              <a:rPr lang="ru-RU" sz="1200" dirty="0"/>
              <a:t> з </a:t>
            </a:r>
            <a:r>
              <a:rPr lang="ru-RU" sz="1200" dirty="0" err="1"/>
              <a:t>яйцеклітиною</a:t>
            </a:r>
            <a:r>
              <a:rPr lang="ru-RU" sz="1200" dirty="0"/>
              <a:t>. </a:t>
            </a:r>
            <a:r>
              <a:rPr lang="ru-RU" sz="1200" dirty="0" err="1"/>
              <a:t>Утворення</a:t>
            </a:r>
            <a:r>
              <a:rPr lang="ru-RU" sz="1200" dirty="0"/>
              <a:t> </a:t>
            </a:r>
            <a:r>
              <a:rPr lang="ru-RU" sz="1200" dirty="0" err="1"/>
              <a:t>насіння</a:t>
            </a:r>
            <a:r>
              <a:rPr lang="ru-RU" sz="1200" dirty="0"/>
              <a:t> у </a:t>
            </a:r>
            <a:r>
              <a:rPr lang="ru-RU" sz="1200" dirty="0" err="1"/>
              <a:t>рослин</a:t>
            </a:r>
            <a:r>
              <a:rPr lang="ru-RU" sz="1200" dirty="0"/>
              <a:t> без </a:t>
            </a:r>
            <a:r>
              <a:rPr lang="ru-RU" sz="1200" dirty="0" err="1"/>
              <a:t>запліднення</a:t>
            </a:r>
            <a:r>
              <a:rPr lang="ru-RU" sz="1200" dirty="0"/>
              <a:t> </a:t>
            </a:r>
            <a:r>
              <a:rPr lang="ru-RU" sz="1200" dirty="0" err="1"/>
              <a:t>представляє</a:t>
            </a:r>
            <a:r>
              <a:rPr lang="ru-RU" sz="1200" dirty="0"/>
              <a:t> особливо </a:t>
            </a:r>
            <a:r>
              <a:rPr lang="ru-RU" sz="1200" dirty="0" err="1"/>
              <a:t>складний</a:t>
            </a:r>
            <a:r>
              <a:rPr lang="ru-RU" sz="1200" dirty="0"/>
              <a:t> </a:t>
            </a:r>
            <a:r>
              <a:rPr lang="ru-RU" sz="1200" dirty="0" err="1"/>
              <a:t>процес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44" y="2115728"/>
            <a:ext cx="2025382" cy="2451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47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Проблеми виду в тварин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752600"/>
            <a:ext cx="5760640" cy="4916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без </a:t>
            </a:r>
            <a:r>
              <a:rPr lang="ru-RU" dirty="0" err="1"/>
              <a:t>запліднення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ru-RU" dirty="0" smtClean="0"/>
          </a:p>
          <a:p>
            <a:pPr marL="114300" indent="0" algn="just">
              <a:buNone/>
            </a:pPr>
            <a:endParaRPr lang="ru-RU" dirty="0" smtClean="0"/>
          </a:p>
          <a:p>
            <a:pPr algn="just"/>
            <a:r>
              <a:rPr lang="ru-RU" dirty="0" err="1" smtClean="0"/>
              <a:t>Причому</a:t>
            </a:r>
            <a:r>
              <a:rPr lang="ru-RU" dirty="0"/>
              <a:t>, у форм з </a:t>
            </a:r>
            <a:r>
              <a:rPr lang="ru-RU" dirty="0" err="1"/>
              <a:t>факультативним</a:t>
            </a:r>
            <a:r>
              <a:rPr lang="ru-RU" dirty="0"/>
              <a:t> партеногенезом (</a:t>
            </a:r>
            <a:r>
              <a:rPr lang="ru-RU" i="1" dirty="0" err="1"/>
              <a:t>коловертки</a:t>
            </a:r>
            <a:r>
              <a:rPr lang="ru-RU" i="1" dirty="0"/>
              <a:t>, </a:t>
            </a:r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/>
              <a:t>ракоподібні</a:t>
            </a:r>
            <a:r>
              <a:rPr lang="ru-RU" i="1" dirty="0"/>
              <a:t>, </a:t>
            </a:r>
            <a:r>
              <a:rPr lang="ru-RU" i="1" dirty="0" err="1"/>
              <a:t>попелиці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dirty="0"/>
              <a:t>)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нормального </a:t>
            </a:r>
            <a:r>
              <a:rPr lang="ru-RU" dirty="0" err="1"/>
              <a:t>розмноження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перед </a:t>
            </a:r>
            <a:r>
              <a:rPr lang="ru-RU" dirty="0" err="1"/>
              <a:t>настанням</a:t>
            </a:r>
            <a:r>
              <a:rPr lang="ru-RU" dirty="0"/>
              <a:t> </a:t>
            </a:r>
            <a:r>
              <a:rPr lang="ru-RU" dirty="0" err="1"/>
              <a:t>несприйнятливих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самці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запліднюють</a:t>
            </a:r>
            <a:r>
              <a:rPr lang="ru-RU" dirty="0"/>
              <a:t> </a:t>
            </a:r>
            <a:r>
              <a:rPr lang="ru-RU" dirty="0" err="1"/>
              <a:t>самиць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шляхом. </a:t>
            </a:r>
            <a:endParaRPr lang="ru-RU" dirty="0" smtClean="0"/>
          </a:p>
          <a:p>
            <a:pPr marL="11430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Але </a:t>
            </a:r>
            <a:r>
              <a:rPr lang="ru-RU" b="1" u="sng" dirty="0" err="1"/>
              <a:t>агамні</a:t>
            </a:r>
            <a:r>
              <a:rPr lang="ru-RU" b="1" u="sng" dirty="0"/>
              <a:t> та </a:t>
            </a:r>
            <a:r>
              <a:rPr lang="ru-RU" b="1" u="sng" dirty="0" err="1"/>
              <a:t>облігатно</a:t>
            </a:r>
            <a:r>
              <a:rPr lang="ru-RU" b="1" u="sng" dirty="0"/>
              <a:t> </a:t>
            </a:r>
            <a:r>
              <a:rPr lang="ru-RU" b="1" u="sng" dirty="0" err="1"/>
              <a:t>партеногенетичні</a:t>
            </a:r>
            <a:r>
              <a:rPr lang="ru-RU" b="1" u="sng" dirty="0"/>
              <a:t> </a:t>
            </a:r>
            <a:r>
              <a:rPr lang="ru-RU" b="1" u="sng" dirty="0" err="1"/>
              <a:t>форми</a:t>
            </a:r>
            <a:r>
              <a:rPr lang="ru-RU" b="1" u="sng" dirty="0"/>
              <a:t> </a:t>
            </a:r>
            <a:r>
              <a:rPr lang="ru-RU" b="1" u="sng" dirty="0" err="1"/>
              <a:t>вже</a:t>
            </a:r>
            <a:r>
              <a:rPr lang="ru-RU" b="1" u="sng" dirty="0"/>
              <a:t> не </a:t>
            </a:r>
            <a:r>
              <a:rPr lang="ru-RU" b="1" u="sng" dirty="0" err="1"/>
              <a:t>підходять</a:t>
            </a:r>
            <a:r>
              <a:rPr lang="ru-RU" b="1" u="sng" dirty="0"/>
              <a:t> </a:t>
            </a:r>
            <a:r>
              <a:rPr lang="ru-RU" b="1" u="sng" dirty="0" err="1"/>
              <a:t>під</a:t>
            </a:r>
            <a:r>
              <a:rPr lang="ru-RU" b="1" u="sng" dirty="0"/>
              <a:t> </a:t>
            </a:r>
            <a:r>
              <a:rPr lang="ru-RU" b="1" u="sng" dirty="0" err="1"/>
              <a:t>біологічне</a:t>
            </a:r>
            <a:r>
              <a:rPr lang="ru-RU" b="1" u="sng" dirty="0"/>
              <a:t> </a:t>
            </a:r>
            <a:r>
              <a:rPr lang="ru-RU" b="1" u="sng" dirty="0" err="1"/>
              <a:t>визначення</a:t>
            </a:r>
            <a:r>
              <a:rPr lang="ru-RU" b="1" u="sng" dirty="0"/>
              <a:t> виду,</a:t>
            </a:r>
            <a:r>
              <a:rPr lang="ru-RU" dirty="0"/>
              <a:t> </a:t>
            </a:r>
            <a:r>
              <a:rPr lang="ru-RU" dirty="0" err="1"/>
              <a:t>оскільки</a:t>
            </a:r>
            <a:r>
              <a:rPr lang="ru-RU" dirty="0"/>
              <a:t> в них </a:t>
            </a:r>
            <a:r>
              <a:rPr lang="ru-RU" dirty="0" err="1"/>
              <a:t>ніколи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не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спадкового</a:t>
            </a:r>
            <a:r>
              <a:rPr lang="ru-RU" dirty="0"/>
              <a:t> комплексу </a:t>
            </a:r>
            <a:r>
              <a:rPr lang="ru-RU" dirty="0" err="1"/>
              <a:t>третьої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особина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одного батька.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060848"/>
            <a:ext cx="210502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3312368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081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160"/>
            <a:ext cx="1224136" cy="1399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96944" cy="1039427"/>
          </a:xfrm>
        </p:spPr>
        <p:txBody>
          <a:bodyPr>
            <a:noAutofit/>
          </a:bodyPr>
          <a:lstStyle/>
          <a:p>
            <a:pPr algn="r"/>
            <a:r>
              <a:rPr lang="uk-UA" sz="2800" b="1" dirty="0" smtClean="0"/>
              <a:t>Проблеми виду при </a:t>
            </a:r>
            <a:r>
              <a:rPr lang="uk-UA" sz="2400" b="1" dirty="0" smtClean="0">
                <a:solidFill>
                  <a:srgbClr val="00B0F0"/>
                </a:solidFill>
              </a:rPr>
              <a:t>партеногенетичному розмноженні </a:t>
            </a:r>
            <a:r>
              <a:rPr lang="uk-UA" sz="2800" b="1" dirty="0" smtClean="0"/>
              <a:t>тварин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24936" cy="4373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Наслідком</a:t>
            </a:r>
            <a:r>
              <a:rPr lang="ru-RU" dirty="0"/>
              <a:t> агамного та </a:t>
            </a:r>
            <a:r>
              <a:rPr lang="ru-RU" dirty="0" err="1"/>
              <a:t>партеногенетичного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нащадки</a:t>
            </a:r>
            <a:r>
              <a:rPr lang="ru-RU" b="1" dirty="0"/>
              <a:t> </a:t>
            </a:r>
            <a:r>
              <a:rPr lang="ru-RU" b="1" dirty="0" err="1"/>
              <a:t>кожної</a:t>
            </a:r>
            <a:r>
              <a:rPr lang="ru-RU" b="1" dirty="0"/>
              <a:t> </a:t>
            </a:r>
            <a:r>
              <a:rPr lang="ru-RU" b="1" dirty="0" err="1"/>
              <a:t>особини</a:t>
            </a:r>
            <a:r>
              <a:rPr lang="ru-RU" b="1" dirty="0"/>
              <a:t> </a:t>
            </a:r>
            <a:r>
              <a:rPr lang="ru-RU" b="1" dirty="0" err="1"/>
              <a:t>генетично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</a:t>
            </a:r>
            <a:r>
              <a:rPr lang="ru-RU" b="1" dirty="0" err="1"/>
              <a:t>тотожні</a:t>
            </a:r>
            <a:r>
              <a:rPr lang="ru-RU" b="1" dirty="0"/>
              <a:t> </a:t>
            </a:r>
            <a:r>
              <a:rPr lang="ru-RU" b="1" dirty="0" err="1"/>
              <a:t>своєму</a:t>
            </a:r>
            <a:r>
              <a:rPr lang="ru-RU" b="1" dirty="0"/>
              <a:t> батьку, </a:t>
            </a:r>
            <a:r>
              <a:rPr lang="ru-RU" b="1" dirty="0" err="1"/>
              <a:t>виключаючи</a:t>
            </a:r>
            <a:r>
              <a:rPr lang="ru-RU" b="1" dirty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мутацій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dirty="0" err="1" smtClean="0"/>
              <a:t>Тобто</a:t>
            </a:r>
            <a:r>
              <a:rPr lang="ru-RU" dirty="0"/>
              <a:t>,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нащадки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походженням</a:t>
            </a:r>
            <a:r>
              <a:rPr lang="ru-RU" dirty="0"/>
              <a:t> та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з будь-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особиною</a:t>
            </a:r>
            <a:r>
              <a:rPr lang="ru-RU" dirty="0"/>
              <a:t>. </a:t>
            </a:r>
            <a:endParaRPr lang="ru-RU" dirty="0" smtClean="0"/>
          </a:p>
          <a:p>
            <a:pPr algn="r"/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/>
              <a:t>можемо</a:t>
            </a:r>
            <a:r>
              <a:rPr lang="ru-RU" b="1" dirty="0"/>
              <a:t> ми </a:t>
            </a:r>
            <a:r>
              <a:rPr lang="ru-RU" b="1" dirty="0" err="1"/>
              <a:t>цю</a:t>
            </a:r>
            <a:r>
              <a:rPr lang="ru-RU" b="1" dirty="0"/>
              <a:t> </a:t>
            </a:r>
            <a:r>
              <a:rPr lang="ru-RU" b="1" dirty="0" err="1"/>
              <a:t>групу</a:t>
            </a:r>
            <a:r>
              <a:rPr lang="ru-RU" b="1" dirty="0"/>
              <a:t> </a:t>
            </a:r>
            <a:r>
              <a:rPr lang="ru-RU" b="1" dirty="0" err="1"/>
              <a:t>вважати</a:t>
            </a:r>
            <a:r>
              <a:rPr lang="ru-RU" b="1" dirty="0"/>
              <a:t> </a:t>
            </a:r>
            <a:r>
              <a:rPr lang="ru-RU" b="1" dirty="0" err="1"/>
              <a:t>окремим</a:t>
            </a:r>
            <a:r>
              <a:rPr lang="ru-RU" b="1" dirty="0"/>
              <a:t> видом,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за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різновидність</a:t>
            </a:r>
            <a:r>
              <a:rPr lang="ru-RU" b="1" dirty="0"/>
              <a:t>? </a:t>
            </a:r>
            <a:r>
              <a:rPr lang="ru-RU" dirty="0"/>
              <a:t>В </a:t>
            </a:r>
            <a:r>
              <a:rPr lang="ru-RU" dirty="0" err="1"/>
              <a:t>зазначених</a:t>
            </a:r>
            <a:r>
              <a:rPr lang="ru-RU" dirty="0"/>
              <a:t> форм </a:t>
            </a:r>
            <a:r>
              <a:rPr lang="ru-RU" dirty="0" err="1"/>
              <a:t>найважливішими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є </a:t>
            </a:r>
            <a:r>
              <a:rPr lang="ru-RU" dirty="0" err="1"/>
              <a:t>морфологічні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та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еволюційної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Ціла</a:t>
            </a:r>
            <a:r>
              <a:rPr lang="ru-RU" dirty="0" smtClean="0"/>
              <a:t> </a:t>
            </a:r>
            <a:r>
              <a:rPr lang="ru-RU" dirty="0"/>
              <a:t>низка </a:t>
            </a:r>
            <a:r>
              <a:rPr lang="ru-RU" dirty="0" err="1"/>
              <a:t>нових</a:t>
            </a:r>
            <a:r>
              <a:rPr lang="ru-RU" dirty="0"/>
              <a:t> проблем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дослідженні</a:t>
            </a:r>
            <a:r>
              <a:rPr lang="ru-RU" dirty="0"/>
              <a:t> виду в </a:t>
            </a:r>
            <a:r>
              <a:rPr lang="ru-RU" b="1" u="sng" dirty="0" err="1"/>
              <a:t>палеонтології</a:t>
            </a:r>
            <a:r>
              <a:rPr lang="ru-RU" b="1" u="sng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u="sng" dirty="0"/>
              <a:t>вид в </a:t>
            </a:r>
            <a:r>
              <a:rPr lang="ru-RU" u="sng" dirty="0" err="1"/>
              <a:t>даному</a:t>
            </a:r>
            <a:r>
              <a:rPr lang="ru-RU" u="sng" dirty="0"/>
              <a:t> </a:t>
            </a:r>
            <a:r>
              <a:rPr lang="ru-RU" u="sng" dirty="0" err="1"/>
              <a:t>випадку</a:t>
            </a:r>
            <a:r>
              <a:rPr lang="ru-RU" u="sng" dirty="0"/>
              <a:t> </a:t>
            </a:r>
            <a:r>
              <a:rPr lang="ru-RU" u="sng" dirty="0" err="1"/>
              <a:t>розглядається</a:t>
            </a:r>
            <a:r>
              <a:rPr lang="ru-RU" u="sng" dirty="0"/>
              <a:t> не </a:t>
            </a:r>
            <a:r>
              <a:rPr lang="ru-RU" u="sng" dirty="0" err="1"/>
              <a:t>лише</a:t>
            </a:r>
            <a:r>
              <a:rPr lang="ru-RU" u="sng" dirty="0"/>
              <a:t> в </a:t>
            </a:r>
            <a:r>
              <a:rPr lang="ru-RU" u="sng" dirty="0" err="1"/>
              <a:t>просторі</a:t>
            </a:r>
            <a:r>
              <a:rPr lang="ru-RU" u="sng" dirty="0"/>
              <a:t>, як у </a:t>
            </a:r>
            <a:r>
              <a:rPr lang="ru-RU" u="sng" dirty="0" err="1"/>
              <a:t>неонтології</a:t>
            </a:r>
            <a:r>
              <a:rPr lang="ru-RU" u="sng" dirty="0"/>
              <a:t> (</a:t>
            </a:r>
            <a:r>
              <a:rPr lang="ru-RU" u="sng" dirty="0" err="1"/>
              <a:t>сучасність</a:t>
            </a:r>
            <a:r>
              <a:rPr lang="ru-RU" u="sng" dirty="0"/>
              <a:t>), але </a:t>
            </a:r>
            <a:r>
              <a:rPr lang="ru-RU" u="sng" dirty="0" err="1"/>
              <a:t>ще</a:t>
            </a:r>
            <a:r>
              <a:rPr lang="ru-RU" u="sng" dirty="0"/>
              <a:t> </a:t>
            </a:r>
            <a:r>
              <a:rPr lang="ru-RU" b="1" u="sng" dirty="0"/>
              <a:t>й у </a:t>
            </a:r>
            <a:r>
              <a:rPr lang="ru-RU" b="1" u="sng" dirty="0" err="1"/>
              <a:t>часі</a:t>
            </a:r>
            <a:r>
              <a:rPr lang="ru-RU" b="1" u="sng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792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solidFill>
                  <a:srgbClr val="7030A0"/>
                </a:solidFill>
              </a:rPr>
              <a:t>Проблеми виду 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в викопних форм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еволюційних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але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спрощує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.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викопних</a:t>
            </a:r>
            <a:r>
              <a:rPr lang="ru-RU" dirty="0"/>
              <a:t> форм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описувалась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окремих</a:t>
            </a:r>
            <a:r>
              <a:rPr lang="ru-RU" dirty="0"/>
              <a:t> (часто </a:t>
            </a:r>
            <a:r>
              <a:rPr lang="ru-RU" dirty="0" err="1"/>
              <a:t>неповних</a:t>
            </a:r>
            <a:r>
              <a:rPr lang="ru-RU" dirty="0"/>
              <a:t>) </a:t>
            </a:r>
            <a:r>
              <a:rPr lang="ru-RU" dirty="0" err="1"/>
              <a:t>екземплярах</a:t>
            </a:r>
            <a:r>
              <a:rPr lang="ru-RU" dirty="0"/>
              <a:t>, тому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видової</a:t>
            </a:r>
            <a:r>
              <a:rPr lang="ru-RU" dirty="0"/>
              <a:t> </a:t>
            </a:r>
            <a:r>
              <a:rPr lang="ru-RU" dirty="0" err="1"/>
              <a:t>належності</a:t>
            </a:r>
            <a:r>
              <a:rPr lang="ru-RU" dirty="0"/>
              <a:t> не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 smtClean="0"/>
              <a:t>.</a:t>
            </a:r>
          </a:p>
          <a:p>
            <a:pPr marL="11430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Але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хронологічних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. </a:t>
            </a:r>
            <a:endParaRPr lang="ru-RU" dirty="0" smtClean="0"/>
          </a:p>
          <a:p>
            <a:pPr marL="11430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Система </a:t>
            </a:r>
            <a:r>
              <a:rPr lang="ru-RU" dirty="0"/>
              <a:t>ж </a:t>
            </a:r>
            <a:r>
              <a:rPr lang="ru-RU" dirty="0" err="1"/>
              <a:t>класифікації</a:t>
            </a:r>
            <a:r>
              <a:rPr lang="ru-RU" dirty="0"/>
              <a:t> та </a:t>
            </a:r>
            <a:r>
              <a:rPr lang="ru-RU" dirty="0" err="1"/>
              <a:t>номенклатури</a:t>
            </a:r>
            <a:r>
              <a:rPr lang="ru-RU" dirty="0"/>
              <a:t>, </a:t>
            </a:r>
            <a:r>
              <a:rPr lang="ru-RU" b="1" u="sng" dirty="0" err="1"/>
              <a:t>спрямована</a:t>
            </a:r>
            <a:r>
              <a:rPr lang="ru-RU" b="1" u="sng" dirty="0"/>
              <a:t> на </a:t>
            </a:r>
            <a:r>
              <a:rPr lang="ru-RU" b="1" u="sng" dirty="0" err="1"/>
              <a:t>визначення</a:t>
            </a:r>
            <a:r>
              <a:rPr lang="ru-RU" b="1" u="sng" dirty="0"/>
              <a:t> </a:t>
            </a:r>
            <a:r>
              <a:rPr lang="ru-RU" b="1" u="sng" dirty="0" err="1"/>
              <a:t>певних</a:t>
            </a:r>
            <a:r>
              <a:rPr lang="ru-RU" b="1" u="sng" dirty="0"/>
              <a:t> </a:t>
            </a:r>
            <a:r>
              <a:rPr lang="ru-RU" b="1" u="sng" dirty="0" err="1"/>
              <a:t>груп</a:t>
            </a:r>
            <a:r>
              <a:rPr lang="ru-RU" b="1" u="sng" dirty="0"/>
              <a:t> </a:t>
            </a:r>
            <a:r>
              <a:rPr lang="ru-RU" b="1" u="sng" dirty="0" err="1"/>
              <a:t>організмів</a:t>
            </a:r>
            <a:r>
              <a:rPr lang="ru-RU" b="1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непридатною</a:t>
            </a:r>
            <a:r>
              <a:rPr lang="ru-RU" dirty="0"/>
              <a:t>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самостійних</a:t>
            </a:r>
            <a:r>
              <a:rPr lang="ru-RU" dirty="0"/>
              <a:t> 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часових</a:t>
            </a:r>
            <a:r>
              <a:rPr lang="ru-RU" dirty="0"/>
              <a:t> </a:t>
            </a:r>
            <a:r>
              <a:rPr lang="ru-RU" dirty="0" err="1"/>
              <a:t>періодах</a:t>
            </a:r>
            <a:r>
              <a:rPr lang="ru-RU" dirty="0"/>
              <a:t>, але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безперервним</a:t>
            </a:r>
            <a:r>
              <a:rPr lang="ru-RU" dirty="0"/>
              <a:t> рядом </a:t>
            </a:r>
            <a:r>
              <a:rPr lang="ru-RU" dirty="0" err="1"/>
              <a:t>переходів</a:t>
            </a:r>
            <a:r>
              <a:rPr lang="ru-RU" dirty="0"/>
              <a:t> 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150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«Фратрії»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73563"/>
          </a:xfrm>
          <a:solidFill>
            <a:srgbClr val="FFFF00"/>
          </a:solidFill>
        </p:spPr>
        <p:txBody>
          <a:bodyPr/>
          <a:lstStyle/>
          <a:p>
            <a:pPr marL="114300" indent="0" algn="just">
              <a:buNone/>
            </a:pP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b="1" dirty="0" err="1"/>
              <a:t>суттєві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в </a:t>
            </a:r>
            <a:r>
              <a:rPr lang="ru-RU" b="1" dirty="0" err="1"/>
              <a:t>часі</a:t>
            </a:r>
            <a:r>
              <a:rPr lang="ru-RU" b="1" dirty="0"/>
              <a:t> </a:t>
            </a:r>
            <a:r>
              <a:rPr lang="ru-RU" dirty="0"/>
              <a:t>як </a:t>
            </a:r>
            <a:r>
              <a:rPr lang="ru-RU" dirty="0" err="1"/>
              <a:t>ареалів</a:t>
            </a:r>
            <a:r>
              <a:rPr lang="ru-RU" dirty="0"/>
              <a:t>, так </a:t>
            </a:r>
            <a:r>
              <a:rPr lang="ru-RU" dirty="0" err="1"/>
              <a:t>внутрішньовидової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морфологічних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до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еволюційної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вид в </a:t>
            </a:r>
            <a:r>
              <a:rPr lang="ru-RU" dirty="0" err="1"/>
              <a:t>палеонтології</a:t>
            </a:r>
            <a:r>
              <a:rPr lang="ru-RU" dirty="0"/>
              <a:t> </a:t>
            </a:r>
            <a:r>
              <a:rPr lang="ru-RU" dirty="0" err="1"/>
              <a:t>відмовились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родові</a:t>
            </a:r>
            <a:r>
              <a:rPr lang="ru-RU" dirty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“</a:t>
            </a:r>
            <a:r>
              <a:rPr lang="ru-RU" b="1" dirty="0" err="1">
                <a:solidFill>
                  <a:srgbClr val="7030A0"/>
                </a:solidFill>
              </a:rPr>
              <a:t>фратрія</a:t>
            </a:r>
            <a:r>
              <a:rPr lang="ru-RU" dirty="0">
                <a:solidFill>
                  <a:srgbClr val="7030A0"/>
                </a:solidFill>
              </a:rPr>
              <a:t>”. </a:t>
            </a:r>
            <a:endParaRPr lang="ru-RU" dirty="0" smtClean="0">
              <a:solidFill>
                <a:srgbClr val="7030A0"/>
              </a:solidFill>
            </a:endParaRPr>
          </a:p>
          <a:p>
            <a:pPr marL="114300" indent="0" algn="ctr">
              <a:buNone/>
            </a:pP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/>
              <a:t>останнім</a:t>
            </a:r>
            <a:r>
              <a:rPr lang="ru-RU" b="1" dirty="0"/>
              <a:t> </a:t>
            </a:r>
            <a:r>
              <a:rPr lang="ru-RU" b="1" dirty="0" err="1"/>
              <a:t>розуміють</a:t>
            </a:r>
            <a:r>
              <a:rPr lang="ru-RU" b="1" dirty="0"/>
              <a:t> </a:t>
            </a:r>
            <a:r>
              <a:rPr lang="ru-RU" b="1" dirty="0" err="1"/>
              <a:t>відрізок</a:t>
            </a:r>
            <a:r>
              <a:rPr lang="ru-RU" b="1" dirty="0"/>
              <a:t> </a:t>
            </a:r>
            <a:r>
              <a:rPr lang="ru-RU" b="1" dirty="0" err="1"/>
              <a:t>філогенетичного</a:t>
            </a:r>
            <a:r>
              <a:rPr lang="ru-RU" b="1" dirty="0"/>
              <a:t> дерева,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відповідає</a:t>
            </a:r>
            <a:r>
              <a:rPr lang="ru-RU" b="1" dirty="0"/>
              <a:t> строку </a:t>
            </a:r>
            <a:r>
              <a:rPr lang="ru-RU" b="1" dirty="0" err="1"/>
              <a:t>формування</a:t>
            </a:r>
            <a:r>
              <a:rPr lang="ru-RU" b="1" dirty="0"/>
              <a:t> одного виду </a:t>
            </a:r>
            <a:endParaRPr lang="ru-RU" b="1" dirty="0" smtClean="0"/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>
                <a:solidFill>
                  <a:srgbClr val="7030A0"/>
                </a:solidFill>
              </a:rPr>
              <a:t>розглядають</a:t>
            </a:r>
            <a:r>
              <a:rPr lang="ru-RU" b="1" dirty="0">
                <a:solidFill>
                  <a:srgbClr val="7030A0"/>
                </a:solidFill>
              </a:rPr>
              <a:t> як аналог виду в </a:t>
            </a:r>
            <a:r>
              <a:rPr lang="ru-RU" b="1" dirty="0" err="1">
                <a:solidFill>
                  <a:srgbClr val="7030A0"/>
                </a:solidFill>
              </a:rPr>
              <a:t>неонтології</a:t>
            </a:r>
            <a:r>
              <a:rPr lang="ru-RU" b="1" dirty="0">
                <a:solidFill>
                  <a:srgbClr val="7030A0"/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437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467552" y="1498225"/>
            <a:ext cx="8375834" cy="4734529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7700" y="2478525"/>
            <a:ext cx="698500" cy="931333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rgbClr val="00B0F0"/>
                </a:solidFill>
              </a:rPr>
              <a:t>1</a:t>
            </a:r>
            <a:endParaRPr lang="en-US" sz="3733" b="1" dirty="0">
              <a:solidFill>
                <a:srgbClr val="00B0F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00314" y="2424162"/>
            <a:ext cx="698500" cy="931333"/>
          </a:xfrm>
          <a:prstGeom prst="ellipse">
            <a:avLst/>
          </a:prstGeom>
          <a:noFill/>
          <a:ln w="19050">
            <a:solidFill>
              <a:srgbClr val="ED7D31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chemeClr val="accent2"/>
                </a:solidFill>
              </a:rPr>
              <a:t>2</a:t>
            </a:r>
            <a:endParaRPr lang="en-US" sz="3733" b="1" dirty="0">
              <a:solidFill>
                <a:schemeClr val="accent2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52233" y="2564904"/>
            <a:ext cx="667668" cy="844954"/>
          </a:xfrm>
          <a:prstGeom prst="ellips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chemeClr val="accent3"/>
                </a:solidFill>
              </a:rPr>
              <a:t>3</a:t>
            </a:r>
            <a:endParaRPr lang="en-US" sz="3733" b="1" dirty="0">
              <a:solidFill>
                <a:schemeClr val="accent3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47700" y="4682068"/>
            <a:ext cx="698500" cy="931333"/>
          </a:xfrm>
          <a:prstGeom prst="ellips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rgbClr val="FFC000"/>
                </a:solidFill>
              </a:rPr>
              <a:t>4</a:t>
            </a:r>
            <a:endParaRPr lang="en-US" sz="3733" b="1" dirty="0">
              <a:solidFill>
                <a:srgbClr val="FFC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84551" y="4682068"/>
            <a:ext cx="698500" cy="931333"/>
          </a:xfrm>
          <a:prstGeom prst="ellipse">
            <a:avLst/>
          </a:prstGeom>
          <a:noFill/>
          <a:ln w="19050">
            <a:solidFill>
              <a:srgbClr val="2F5698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chemeClr val="bg1"/>
                </a:solidFill>
              </a:rPr>
              <a:t>5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152233" y="4682068"/>
            <a:ext cx="698500" cy="931333"/>
          </a:xfrm>
          <a:prstGeom prst="ellipse">
            <a:avLst/>
          </a:prstGeom>
          <a:noFill/>
          <a:ln w="19050">
            <a:solidFill>
              <a:srgbClr val="385723"/>
            </a:solidFill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733" b="1" dirty="0" smtClean="0">
                <a:solidFill>
                  <a:srgbClr val="FFFF00"/>
                </a:solidFill>
              </a:rPr>
              <a:t>6</a:t>
            </a:r>
            <a:endParaRPr lang="en-US" sz="3733" b="1" dirty="0">
              <a:solidFill>
                <a:srgbClr val="FFFF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95536" y="360474"/>
            <a:ext cx="5844634" cy="613385"/>
            <a:chOff x="127357" y="-6354"/>
            <a:chExt cx="2524868" cy="613385"/>
          </a:xfrm>
        </p:grpSpPr>
        <p:sp>
          <p:nvSpPr>
            <p:cNvPr id="48" name="Round Same Side Corner Rectangle 47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tx1">
                <a:alpha val="5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7357" y="54118"/>
              <a:ext cx="2524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FFFF00"/>
                  </a:solidFill>
                </a:rPr>
                <a:t>Питання для закріплення знань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447777" y="2081642"/>
            <a:ext cx="1870076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114300" algn="ctr"/>
            <a:r>
              <a:rPr lang="uk-UA" dirty="0"/>
              <a:t>Еволюція наукового розуміння поняття «вид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53" name="Rectangle 52"/>
          <p:cNvSpPr/>
          <p:nvPr/>
        </p:nvSpPr>
        <p:spPr>
          <a:xfrm>
            <a:off x="1447777" y="4221088"/>
            <a:ext cx="1756071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14300"/>
            <a:r>
              <a:rPr lang="uk-UA" dirty="0"/>
              <a:t>Чи є вид таким же </a:t>
            </a:r>
            <a:r>
              <a:rPr lang="uk-UA" b="1" dirty="0"/>
              <a:t>давнім,</a:t>
            </a:r>
            <a:r>
              <a:rPr lang="uk-UA" dirty="0"/>
              <a:t> як і життя, чи він виник пізніше?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291628" y="2344026"/>
            <a:ext cx="1824061" cy="120032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marL="114300"/>
            <a:r>
              <a:rPr lang="uk-UA" dirty="0"/>
              <a:t>Як концепція виду вийшла за межі </a:t>
            </a:r>
            <a:r>
              <a:rPr lang="uk-UA" dirty="0" smtClean="0"/>
              <a:t>систематики</a:t>
            </a:r>
            <a:endParaRPr lang="uk-UA" dirty="0"/>
          </a:p>
        </p:txBody>
      </p:sp>
      <p:sp>
        <p:nvSpPr>
          <p:cNvPr id="59" name="Rectangle 58"/>
          <p:cNvSpPr/>
          <p:nvPr/>
        </p:nvSpPr>
        <p:spPr>
          <a:xfrm>
            <a:off x="4199582" y="4509120"/>
            <a:ext cx="1921819" cy="1200329"/>
          </a:xfrm>
          <a:prstGeom prst="rect">
            <a:avLst/>
          </a:prstGeom>
          <a:solidFill>
            <a:srgbClr val="2F5698"/>
          </a:solidFill>
        </p:spPr>
        <p:txBody>
          <a:bodyPr wrap="square">
            <a:spAutoFit/>
          </a:bodyPr>
          <a:lstStyle/>
          <a:p>
            <a:pPr marL="114300"/>
            <a:r>
              <a:rPr lang="uk-UA" dirty="0">
                <a:solidFill>
                  <a:schemeClr val="bg1"/>
                </a:solidFill>
              </a:rPr>
              <a:t>Чи існує вид в усіх сучасних групах організмів?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947308" y="2381489"/>
            <a:ext cx="1585132" cy="923330"/>
          </a:xfrm>
          <a:prstGeom prst="rect">
            <a:avLst/>
          </a:prstGeom>
          <a:solidFill>
            <a:srgbClr val="A5A5A5"/>
          </a:solidFill>
        </p:spPr>
        <p:txBody>
          <a:bodyPr wrap="square">
            <a:spAutoFit/>
          </a:bodyPr>
          <a:lstStyle/>
          <a:p>
            <a:pPr marL="114300"/>
            <a:r>
              <a:rPr lang="uk-UA" dirty="0"/>
              <a:t>Сучасні уявлення про «вид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65" name="Rectangle 64"/>
          <p:cNvSpPr/>
          <p:nvPr/>
        </p:nvSpPr>
        <p:spPr>
          <a:xfrm>
            <a:off x="6939544" y="4221088"/>
            <a:ext cx="1820362" cy="1754326"/>
          </a:xfrm>
          <a:prstGeom prst="rect">
            <a:avLst/>
          </a:prstGeom>
          <a:solidFill>
            <a:srgbClr val="385723"/>
          </a:solidFill>
        </p:spPr>
        <p:txBody>
          <a:bodyPr wrap="square">
            <a:spAutoFit/>
          </a:bodyPr>
          <a:lstStyle/>
          <a:p>
            <a:pPr algn="ctr" defTabSz="1450940"/>
            <a:r>
              <a:rPr lang="uk-UA" dirty="0">
                <a:solidFill>
                  <a:schemeClr val="bg1"/>
                </a:solidFill>
              </a:rPr>
              <a:t>Сучасні проблеми виду </a:t>
            </a:r>
            <a:r>
              <a:rPr lang="uk-UA" i="1" dirty="0">
                <a:solidFill>
                  <a:schemeClr val="bg1"/>
                </a:solidFill>
              </a:rPr>
              <a:t>необхідно буде вивчити самостійно</a:t>
            </a:r>
            <a:endParaRPr lang="en-US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 animBg="1"/>
      <p:bldP spid="20" grpId="0" animBg="1"/>
      <p:bldP spid="24" grpId="0" animBg="1"/>
      <p:bldP spid="28" grpId="0" animBg="1"/>
      <p:bldP spid="32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Дякую за увагу!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https://www.youtube.com/watch?v=18ytHSO7Ez0&amp;t=38s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7141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Зачем</a:t>
            </a:r>
            <a:r>
              <a:rPr lang="uk-UA" dirty="0" smtClean="0"/>
              <a:t> </a:t>
            </a:r>
            <a:r>
              <a:rPr lang="uk-UA" dirty="0" err="1" smtClean="0"/>
              <a:t>развивать</a:t>
            </a:r>
            <a:r>
              <a:rPr lang="uk-UA" dirty="0" smtClean="0"/>
              <a:t> </a:t>
            </a:r>
            <a:r>
              <a:rPr lang="uk-UA" dirty="0" err="1" smtClean="0"/>
              <a:t>ємоциональн</a:t>
            </a:r>
            <a:r>
              <a:rPr lang="ru-RU" dirty="0" err="1" smtClean="0"/>
              <a:t>ый</a:t>
            </a:r>
            <a:r>
              <a:rPr lang="ru-RU" dirty="0" smtClean="0"/>
              <a:t> </a:t>
            </a:r>
            <a:r>
              <a:rPr lang="ru-RU" dirty="0" err="1" smtClean="0"/>
              <a:t>интелект</a:t>
            </a:r>
            <a:r>
              <a:rPr lang="ru-RU" dirty="0" smtClean="0"/>
              <a:t> Т. </a:t>
            </a:r>
            <a:r>
              <a:rPr lang="ru-RU" dirty="0" err="1" smtClean="0"/>
              <a:t>Черниовская</a:t>
            </a:r>
            <a:r>
              <a:rPr lang="ru-RU" dirty="0" smtClean="0"/>
              <a:t> – </a:t>
            </a:r>
            <a:r>
              <a:rPr lang="ru-RU" sz="1000" dirty="0" smtClean="0"/>
              <a:t>11 минут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Погляди Аристотеля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752600"/>
            <a:ext cx="5266928" cy="49167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Засновником</a:t>
            </a:r>
            <a:r>
              <a:rPr lang="ru-RU" dirty="0"/>
              <a:t> систематики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sz="4000" b="1" dirty="0"/>
              <a:t>Аристотель,</a:t>
            </a:r>
            <a:r>
              <a:rPr lang="ru-RU" b="1" dirty="0"/>
              <a:t>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класифікував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спираючись</a:t>
            </a:r>
            <a:r>
              <a:rPr lang="ru-RU" dirty="0"/>
              <a:t> на комплекс </a:t>
            </a:r>
            <a:r>
              <a:rPr lang="ru-RU" dirty="0" err="1"/>
              <a:t>ознак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sz="2900" b="1" dirty="0"/>
              <a:t>“вид”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увів</a:t>
            </a:r>
            <a:r>
              <a:rPr lang="ru-RU" dirty="0"/>
              <a:t> до </a:t>
            </a:r>
            <a:r>
              <a:rPr lang="ru-RU" dirty="0" err="1"/>
              <a:t>біології</a:t>
            </a:r>
            <a:r>
              <a:rPr lang="ru-RU" dirty="0"/>
              <a:t> з </a:t>
            </a:r>
            <a:r>
              <a:rPr lang="ru-RU" dirty="0" err="1"/>
              <a:t>логіки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позначав</a:t>
            </a:r>
            <a:r>
              <a:rPr lang="ru-RU" dirty="0"/>
              <a:t> </a:t>
            </a:r>
            <a:r>
              <a:rPr lang="ru-RU" dirty="0" err="1"/>
              <a:t>множинність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у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i="1" dirty="0"/>
              <a:t>коли </a:t>
            </a:r>
            <a:r>
              <a:rPr lang="ru-RU" i="1" u="sng" dirty="0" err="1">
                <a:solidFill>
                  <a:srgbClr val="FFFF00"/>
                </a:solidFill>
              </a:rPr>
              <a:t>ця</a:t>
            </a:r>
            <a:r>
              <a:rPr lang="ru-RU" i="1" u="sng" dirty="0">
                <a:solidFill>
                  <a:srgbClr val="FFFF00"/>
                </a:solidFill>
              </a:rPr>
              <a:t> </a:t>
            </a:r>
            <a:r>
              <a:rPr lang="ru-RU" i="1" u="sng" dirty="0" err="1">
                <a:solidFill>
                  <a:srgbClr val="FFFF00"/>
                </a:solidFill>
              </a:rPr>
              <a:t>множинність</a:t>
            </a:r>
            <a:r>
              <a:rPr lang="ru-RU" i="1" u="sng" dirty="0">
                <a:solidFill>
                  <a:srgbClr val="FFFF00"/>
                </a:solidFill>
              </a:rPr>
              <a:t> </a:t>
            </a:r>
            <a:r>
              <a:rPr lang="ru-RU" i="1" u="sng" dirty="0" err="1">
                <a:solidFill>
                  <a:srgbClr val="FFFF00"/>
                </a:solidFill>
              </a:rPr>
              <a:t>підпорядковувалась</a:t>
            </a:r>
            <a:r>
              <a:rPr lang="ru-RU" i="1" u="sng" dirty="0">
                <a:solidFill>
                  <a:srgbClr val="FFFF00"/>
                </a:solidFill>
              </a:rPr>
              <a:t> </a:t>
            </a:r>
            <a:r>
              <a:rPr lang="ru-RU" i="1" u="sng" dirty="0" err="1">
                <a:solidFill>
                  <a:srgbClr val="FFFF00"/>
                </a:solidFill>
              </a:rPr>
              <a:t>іншій</a:t>
            </a:r>
            <a:r>
              <a:rPr lang="ru-RU" i="1" u="sng" dirty="0">
                <a:solidFill>
                  <a:srgbClr val="FFFF00"/>
                </a:solidFill>
              </a:rPr>
              <a:t>, </a:t>
            </a:r>
            <a:r>
              <a:rPr lang="ru-RU" i="1" u="sng" dirty="0" err="1">
                <a:solidFill>
                  <a:srgbClr val="FFFF00"/>
                </a:solidFill>
              </a:rPr>
              <a:t>вищій</a:t>
            </a:r>
            <a:r>
              <a:rPr lang="ru-RU" i="1" u="sng" dirty="0">
                <a:solidFill>
                  <a:srgbClr val="FFFF00"/>
                </a:solidFill>
              </a:rPr>
              <a:t> </a:t>
            </a:r>
            <a:r>
              <a:rPr lang="ru-RU" i="1" u="sng" dirty="0" err="1">
                <a:solidFill>
                  <a:srgbClr val="FFFF00"/>
                </a:solidFill>
              </a:rPr>
              <a:t>категорії</a:t>
            </a:r>
            <a:r>
              <a:rPr lang="ru-RU" i="1" u="sng" dirty="0">
                <a:solidFill>
                  <a:srgbClr val="FFFF00"/>
                </a:solidFill>
              </a:rPr>
              <a:t> – роду. </a:t>
            </a:r>
            <a:endParaRPr lang="ru-RU" i="1" u="sng" dirty="0" smtClean="0">
              <a:solidFill>
                <a:srgbClr val="FFFF00"/>
              </a:solidFill>
            </a:endParaRPr>
          </a:p>
          <a:p>
            <a:pPr marL="11430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Так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одну характеристику виду – </a:t>
            </a:r>
            <a:r>
              <a:rPr lang="ru-RU" dirty="0" err="1"/>
              <a:t>змістовну</a:t>
            </a:r>
            <a:r>
              <a:rPr lang="ru-RU" dirty="0"/>
              <a:t>: </a:t>
            </a:r>
            <a:r>
              <a:rPr lang="ru-RU" b="1" u="sng" dirty="0" err="1"/>
              <a:t>родове</a:t>
            </a:r>
            <a:r>
              <a:rPr lang="ru-RU" b="1" u="sng" dirty="0"/>
              <a:t> </a:t>
            </a:r>
            <a:r>
              <a:rPr lang="ru-RU" b="1" u="sng" dirty="0" err="1"/>
              <a:t>утворює</a:t>
            </a:r>
            <a:r>
              <a:rPr lang="ru-RU" b="1" u="sng" dirty="0"/>
              <a:t> </a:t>
            </a:r>
            <a:r>
              <a:rPr lang="ru-RU" b="1" u="sng" dirty="0" err="1"/>
              <a:t>лише</a:t>
            </a:r>
            <a:r>
              <a:rPr lang="ru-RU" b="1" u="sng" dirty="0"/>
              <a:t> основу,</a:t>
            </a:r>
            <a:r>
              <a:rPr lang="ru-RU" dirty="0"/>
              <a:t> не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рис, </a:t>
            </a:r>
            <a:r>
              <a:rPr lang="ru-RU" dirty="0" err="1"/>
              <a:t>властивих</a:t>
            </a:r>
            <a:r>
              <a:rPr lang="ru-RU" dirty="0"/>
              <a:t> </a:t>
            </a:r>
            <a:r>
              <a:rPr lang="ru-RU" dirty="0" err="1"/>
              <a:t>безпосередньому</a:t>
            </a:r>
            <a:r>
              <a:rPr lang="ru-RU" dirty="0"/>
              <a:t> виду як одному з </a:t>
            </a:r>
            <a:r>
              <a:rPr lang="ru-RU" dirty="0" err="1"/>
              <a:t>членів</a:t>
            </a:r>
            <a:r>
              <a:rPr lang="ru-RU" dirty="0"/>
              <a:t> роду.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залишився</a:t>
            </a:r>
            <a:r>
              <a:rPr lang="ru-RU" dirty="0"/>
              <a:t> </a:t>
            </a:r>
            <a:r>
              <a:rPr lang="ru-RU" dirty="0" err="1"/>
              <a:t>невизначеним</a:t>
            </a:r>
            <a:r>
              <a:rPr lang="ru-RU" dirty="0"/>
              <a:t> і </a:t>
            </a:r>
            <a:r>
              <a:rPr lang="ru-RU" dirty="0" err="1"/>
              <a:t>використовувався</a:t>
            </a:r>
            <a:r>
              <a:rPr lang="ru-RU" dirty="0"/>
              <a:t> для характеристики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входили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(роду).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911291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26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800" b="1" dirty="0" smtClean="0"/>
              <a:t>Роботи  Д.</a:t>
            </a:r>
            <a:r>
              <a:rPr lang="en-US" sz="4800" b="1" dirty="0" smtClean="0"/>
              <a:t> </a:t>
            </a:r>
            <a:r>
              <a:rPr lang="uk-UA" sz="4800" b="1" dirty="0" smtClean="0"/>
              <a:t>РЕЯ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28800"/>
            <a:ext cx="6984776" cy="50765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Вперше</a:t>
            </a:r>
            <a:r>
              <a:rPr lang="ru-RU" dirty="0"/>
              <a:t> на </a:t>
            </a:r>
            <a:r>
              <a:rPr lang="ru-RU" dirty="0" err="1"/>
              <a:t>проблеми</a:t>
            </a:r>
            <a:r>
              <a:rPr lang="ru-RU" dirty="0"/>
              <a:t> виду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звернуто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роботам </a:t>
            </a:r>
            <a:r>
              <a:rPr lang="ru-RU" sz="3300" b="1" dirty="0"/>
              <a:t>Д. Рея,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опубліковано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XVII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/>
              <a:t>першим </a:t>
            </a:r>
            <a:r>
              <a:rPr lang="ru-RU" sz="2800" b="1" dirty="0" err="1"/>
              <a:t>виокремив</a:t>
            </a:r>
            <a:r>
              <a:rPr lang="ru-RU" sz="2800" b="1" dirty="0"/>
              <a:t> вид як </a:t>
            </a:r>
            <a:r>
              <a:rPr lang="ru-RU" sz="2800" b="1" dirty="0" err="1"/>
              <a:t>біологічне</a:t>
            </a:r>
            <a:r>
              <a:rPr lang="ru-RU" sz="2800" b="1" dirty="0"/>
              <a:t> </a:t>
            </a:r>
            <a:r>
              <a:rPr lang="ru-RU" sz="2800" b="1" dirty="0" err="1"/>
              <a:t>явище</a:t>
            </a:r>
            <a:r>
              <a:rPr lang="ru-RU" sz="2800" b="1" dirty="0"/>
              <a:t> і дав </a:t>
            </a:r>
            <a:r>
              <a:rPr lang="ru-RU" sz="2800" b="1" dirty="0" err="1"/>
              <a:t>йому</a:t>
            </a:r>
            <a:r>
              <a:rPr lang="ru-RU" sz="2800" b="1" dirty="0"/>
              <a:t> </a:t>
            </a:r>
            <a:r>
              <a:rPr lang="ru-RU" sz="2800" b="1" dirty="0" err="1"/>
              <a:t>визначення</a:t>
            </a:r>
            <a:r>
              <a:rPr lang="ru-RU" sz="2800" b="1" dirty="0"/>
              <a:t>,</a:t>
            </a:r>
            <a:r>
              <a:rPr lang="ru-RU" dirty="0"/>
              <a:t> </a:t>
            </a:r>
            <a:r>
              <a:rPr lang="ru-RU" dirty="0" err="1"/>
              <a:t>вказавши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 err="1"/>
              <a:t>його</a:t>
            </a:r>
            <a:r>
              <a:rPr lang="ru-RU" dirty="0"/>
              <a:t> думку, </a:t>
            </a:r>
            <a:r>
              <a:rPr lang="ru-RU" b="1" u="sng" dirty="0"/>
              <a:t>вид – </a:t>
            </a:r>
            <a:r>
              <a:rPr lang="ru-RU" b="1" u="sng" dirty="0" err="1"/>
              <a:t>це</a:t>
            </a:r>
            <a:r>
              <a:rPr lang="ru-RU" b="1" u="sng" dirty="0"/>
              <a:t> </a:t>
            </a:r>
            <a:r>
              <a:rPr lang="ru-RU" b="1" u="sng" dirty="0" err="1"/>
              <a:t>найменша</a:t>
            </a:r>
            <a:r>
              <a:rPr lang="ru-RU" b="1" u="sng" dirty="0"/>
              <a:t> </a:t>
            </a:r>
            <a:r>
              <a:rPr lang="ru-RU" b="1" u="sng" dirty="0" err="1"/>
              <a:t>сукупність</a:t>
            </a:r>
            <a:r>
              <a:rPr lang="ru-RU" b="1" u="sng" dirty="0"/>
              <a:t> </a:t>
            </a:r>
            <a:r>
              <a:rPr lang="ru-RU" b="1" u="sng" dirty="0" err="1"/>
              <a:t>організмів</a:t>
            </a:r>
            <a:r>
              <a:rPr lang="ru-RU" b="1" u="sng" dirty="0"/>
              <a:t>, </a:t>
            </a:r>
            <a:r>
              <a:rPr lang="ru-RU" b="1" u="sng" dirty="0" err="1"/>
              <a:t>майже</a:t>
            </a:r>
            <a:r>
              <a:rPr lang="ru-RU" b="1" u="sng" dirty="0"/>
              <a:t> </a:t>
            </a:r>
            <a:r>
              <a:rPr lang="ru-RU" b="1" u="sng" dirty="0" err="1"/>
              <a:t>тотожних</a:t>
            </a:r>
            <a:r>
              <a:rPr lang="ru-RU" b="1" u="sng" dirty="0"/>
              <a:t> </a:t>
            </a:r>
            <a:r>
              <a:rPr lang="ru-RU" b="1" u="sng" dirty="0" err="1"/>
              <a:t>морфологічно</a:t>
            </a:r>
            <a:r>
              <a:rPr lang="ru-RU" b="1" u="sng" dirty="0"/>
              <a:t>, </a:t>
            </a:r>
            <a:r>
              <a:rPr lang="ru-RU" b="1" u="sng" dirty="0" err="1"/>
              <a:t>які</a:t>
            </a:r>
            <a:r>
              <a:rPr lang="ru-RU" b="1" u="sng" dirty="0"/>
              <a:t> разом </a:t>
            </a:r>
            <a:r>
              <a:rPr lang="ru-RU" b="1" u="sng" dirty="0" err="1"/>
              <a:t>розмножуються</a:t>
            </a:r>
            <a:r>
              <a:rPr lang="ru-RU" b="1" u="sng" dirty="0"/>
              <a:t> і </a:t>
            </a:r>
            <a:r>
              <a:rPr lang="ru-RU" b="1" u="sng" dirty="0" err="1"/>
              <a:t>дають</a:t>
            </a:r>
            <a:r>
              <a:rPr lang="ru-RU" b="1" u="sng" dirty="0"/>
              <a:t> </a:t>
            </a:r>
            <a:r>
              <a:rPr lang="ru-RU" b="1" u="sng" dirty="0" err="1"/>
              <a:t>нащадків</a:t>
            </a:r>
            <a:r>
              <a:rPr lang="ru-RU" b="1" u="sng" dirty="0"/>
              <a:t>, </a:t>
            </a:r>
            <a:r>
              <a:rPr lang="ru-RU" b="1" u="sng" dirty="0" err="1"/>
              <a:t>що</a:t>
            </a:r>
            <a:r>
              <a:rPr lang="ru-RU" b="1" u="sng" dirty="0"/>
              <a:t> </a:t>
            </a:r>
            <a:r>
              <a:rPr lang="ru-RU" b="1" u="sng" dirty="0" err="1"/>
              <a:t>зберігають</a:t>
            </a:r>
            <a:r>
              <a:rPr lang="ru-RU" b="1" u="sng" dirty="0"/>
              <a:t> </a:t>
            </a:r>
            <a:r>
              <a:rPr lang="ru-RU" b="1" u="sng" dirty="0" err="1"/>
              <a:t>цю</a:t>
            </a:r>
            <a:r>
              <a:rPr lang="ru-RU" b="1" u="sng" dirty="0"/>
              <a:t> </a:t>
            </a:r>
            <a:r>
              <a:rPr lang="ru-RU" b="1" u="sng" dirty="0" err="1"/>
              <a:t>схожість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/>
              <a:t>змістом</a:t>
            </a:r>
            <a:r>
              <a:rPr lang="ru-RU" dirty="0"/>
              <a:t> виду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постійність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в </a:t>
            </a:r>
            <a:r>
              <a:rPr lang="ru-RU" dirty="0" err="1"/>
              <a:t>поколіннях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/>
              <a:t>першу половину XVIII </a:t>
            </a:r>
            <a:r>
              <a:rPr lang="ru-RU" dirty="0" err="1"/>
              <a:t>століття</a:t>
            </a:r>
            <a:r>
              <a:rPr lang="ru-RU" dirty="0"/>
              <a:t> вид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u="sng" dirty="0"/>
              <a:t>не </a:t>
            </a:r>
            <a:r>
              <a:rPr lang="ru-RU" u="sng" dirty="0" err="1"/>
              <a:t>був</a:t>
            </a:r>
            <a:r>
              <a:rPr lang="ru-RU" u="sng" dirty="0"/>
              <a:t> </a:t>
            </a:r>
            <a:r>
              <a:rPr lang="ru-RU" u="sng" dirty="0" err="1"/>
              <a:t>окреслений</a:t>
            </a:r>
            <a:r>
              <a:rPr lang="ru-RU" u="sng" dirty="0"/>
              <a:t> як </a:t>
            </a:r>
            <a:r>
              <a:rPr lang="ru-RU" u="sng" dirty="0" err="1"/>
              <a:t>стійка</a:t>
            </a:r>
            <a:r>
              <a:rPr lang="ru-RU" u="sng" dirty="0"/>
              <a:t> систематична </a:t>
            </a:r>
            <a:r>
              <a:rPr lang="ru-RU" u="sng" dirty="0" err="1"/>
              <a:t>одиниця</a:t>
            </a:r>
            <a:r>
              <a:rPr lang="ru-RU" u="sng" dirty="0"/>
              <a:t>, </a:t>
            </a:r>
            <a:r>
              <a:rPr lang="ru-RU" dirty="0"/>
              <a:t>а робота </a:t>
            </a:r>
            <a:r>
              <a:rPr lang="ru-RU" dirty="0" err="1"/>
              <a:t>біологів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0" y="2492896"/>
            <a:ext cx="204469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3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r"/>
            <a:r>
              <a:rPr lang="uk-UA" dirty="0" smtClean="0">
                <a:solidFill>
                  <a:srgbClr val="FFFF00"/>
                </a:solidFill>
              </a:rPr>
              <a:t>К. </a:t>
            </a:r>
            <a:r>
              <a:rPr lang="uk-UA" dirty="0" err="1" smtClean="0">
                <a:solidFill>
                  <a:srgbClr val="FFFF00"/>
                </a:solidFill>
              </a:rPr>
              <a:t>Ліней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«про види»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52928" cy="507831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Систематизацію та узагальнення усього попереднього досвіду було здійснено </a:t>
            </a:r>
            <a:r>
              <a:rPr lang="uk-UA" b="1" dirty="0"/>
              <a:t>К. </a:t>
            </a:r>
            <a:r>
              <a:rPr lang="uk-UA" b="1" dirty="0" err="1"/>
              <a:t>Лінеєм</a:t>
            </a:r>
            <a:r>
              <a:rPr lang="uk-UA" b="1" dirty="0"/>
              <a:t>, </a:t>
            </a:r>
            <a:r>
              <a:rPr lang="uk-UA" dirty="0"/>
              <a:t>який </a:t>
            </a:r>
            <a:r>
              <a:rPr lang="uk-UA" b="1" i="1" dirty="0"/>
              <a:t>довів універсальність цього явища</a:t>
            </a:r>
            <a:r>
              <a:rPr lang="uk-UA" dirty="0"/>
              <a:t>, висвітлив його значення як структурної одиниці живої матерії.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Лінеєм</a:t>
            </a:r>
            <a:r>
              <a:rPr lang="ru-RU" dirty="0"/>
              <a:t>, вид є </a:t>
            </a:r>
            <a:r>
              <a:rPr lang="ru-RU" dirty="0" err="1"/>
              <a:t>універсальним</a:t>
            </a:r>
            <a:r>
              <a:rPr lang="ru-RU" dirty="0"/>
              <a:t>, </a:t>
            </a:r>
            <a:r>
              <a:rPr lang="ru-RU" dirty="0" err="1"/>
              <a:t>конкретним</a:t>
            </a:r>
            <a:r>
              <a:rPr lang="ru-RU" dirty="0"/>
              <a:t> та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визначеним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 err="1"/>
              <a:t>усіх</a:t>
            </a:r>
            <a:r>
              <a:rPr lang="ru-RU" dirty="0"/>
              <a:t> родах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 учений </a:t>
            </a:r>
            <a:r>
              <a:rPr lang="ru-RU" dirty="0" err="1">
                <a:solidFill>
                  <a:srgbClr val="FFFF00"/>
                </a:solidFill>
              </a:rPr>
              <a:t>зміг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виокремити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види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довівши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загальнобіологічне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поширення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тобто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видів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складається</a:t>
            </a:r>
            <a:r>
              <a:rPr lang="ru-RU" dirty="0">
                <a:solidFill>
                  <a:srgbClr val="FFFF00"/>
                </a:solidFill>
              </a:rPr>
              <a:t> структура </a:t>
            </a:r>
            <a:r>
              <a:rPr lang="ru-RU" dirty="0" err="1">
                <a:solidFill>
                  <a:srgbClr val="FFFF00"/>
                </a:solidFill>
              </a:rPr>
              <a:t>органічного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світу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вид </a:t>
            </a:r>
            <a:r>
              <a:rPr lang="ru-RU" dirty="0" err="1"/>
              <a:t>стає</a:t>
            </a:r>
            <a:r>
              <a:rPr lang="ru-RU" dirty="0"/>
              <a:t> основною </a:t>
            </a:r>
            <a:r>
              <a:rPr lang="ru-RU" dirty="0" err="1"/>
              <a:t>одиницею</a:t>
            </a:r>
            <a:r>
              <a:rPr lang="ru-RU" dirty="0"/>
              <a:t> систематики.</a:t>
            </a:r>
          </a:p>
          <a:p>
            <a:pPr algn="just"/>
            <a:r>
              <a:rPr lang="ru-RU" dirty="0"/>
              <a:t>Таким чином, </a:t>
            </a:r>
            <a:r>
              <a:rPr lang="ru-RU" dirty="0" err="1"/>
              <a:t>наприкінці</a:t>
            </a:r>
            <a:r>
              <a:rPr lang="ru-RU" dirty="0"/>
              <a:t> XVIII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виду – </a:t>
            </a:r>
            <a:r>
              <a:rPr lang="ru-RU" b="1" u="sng" dirty="0" err="1"/>
              <a:t>його</a:t>
            </a:r>
            <a:r>
              <a:rPr lang="ru-RU" b="1" u="sng" dirty="0"/>
              <a:t> </a:t>
            </a:r>
            <a:r>
              <a:rPr lang="ru-RU" b="1" u="sng" dirty="0" err="1"/>
              <a:t>стійкість</a:t>
            </a:r>
            <a:r>
              <a:rPr lang="ru-RU" b="1" u="sng" dirty="0"/>
              <a:t> та </a:t>
            </a:r>
            <a:r>
              <a:rPr lang="ru-RU" b="1" u="sng" dirty="0" err="1"/>
              <a:t>дискретність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вид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FFFF00"/>
                </a:solidFill>
              </a:rPr>
              <a:t>зберігає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морфологічні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особливості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як в </a:t>
            </a:r>
            <a:r>
              <a:rPr lang="ru-RU" b="1" dirty="0" err="1">
                <a:solidFill>
                  <a:schemeClr val="bg1"/>
                </a:solidFill>
              </a:rPr>
              <a:t>часі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з </a:t>
            </a:r>
            <a:r>
              <a:rPr lang="ru-RU" dirty="0" err="1"/>
              <a:t>покоління</a:t>
            </a:r>
            <a:r>
              <a:rPr lang="ru-RU" dirty="0"/>
              <a:t> в </a:t>
            </a:r>
            <a:r>
              <a:rPr lang="ru-RU" dirty="0" err="1"/>
              <a:t>покоління</a:t>
            </a:r>
            <a:r>
              <a:rPr lang="ru-RU" dirty="0"/>
              <a:t>), </a:t>
            </a:r>
            <a:r>
              <a:rPr lang="ru-RU" b="1" dirty="0">
                <a:solidFill>
                  <a:schemeClr val="bg1"/>
                </a:solidFill>
              </a:rPr>
              <a:t>так і в </a:t>
            </a:r>
            <a:r>
              <a:rPr lang="ru-RU" b="1" dirty="0" err="1">
                <a:solidFill>
                  <a:schemeClr val="bg1"/>
                </a:solidFill>
              </a:rPr>
              <a:t>просторі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/>
              <a:t>(з </a:t>
            </a:r>
            <a:r>
              <a:rPr lang="ru-RU" dirty="0" err="1"/>
              <a:t>географічною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дискретність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/>
              <a:t>же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полягала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вид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b="1" dirty="0" err="1">
                <a:solidFill>
                  <a:schemeClr val="bg1"/>
                </a:solidFill>
              </a:rPr>
              <a:t>біологічно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виокремленим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утворенням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99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Результат пошуку зображень за запитом фон для презентації природа"/>
          <p:cNvPicPr>
            <a:picLocks noChangeAspect="1" noChangeArrowheads="1"/>
          </p:cNvPicPr>
          <p:nvPr/>
        </p:nvPicPr>
        <p:blipFill>
          <a:blip r:embed="rId2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5562600" cy="4893647"/>
          </a:xfrm>
          <a:prstGeom prst="rect">
            <a:avLst/>
          </a:prstGeom>
          <a:solidFill>
            <a:srgbClr val="9FE1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</a:rPr>
              <a:t>	До </a:t>
            </a:r>
            <a:r>
              <a:rPr lang="ru-RU" sz="1600" dirty="0" err="1">
                <a:latin typeface="Times New Roman" pitchFamily="18" charset="0"/>
              </a:rPr>
              <a:t>кінця</a:t>
            </a:r>
            <a:r>
              <a:rPr lang="ru-RU" sz="1600" dirty="0">
                <a:latin typeface="Times New Roman" pitchFamily="18" charset="0"/>
              </a:rPr>
              <a:t> 17 </a:t>
            </a:r>
            <a:r>
              <a:rPr lang="ru-RU" sz="1600" dirty="0" err="1">
                <a:latin typeface="Times New Roman" pitchFamily="18" charset="0"/>
              </a:rPr>
              <a:t>століття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відбулося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накопичення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відомостей</a:t>
            </a:r>
            <a:r>
              <a:rPr lang="ru-RU" sz="1600" dirty="0">
                <a:latin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</a:rPr>
              <a:t>різноманіття</a:t>
            </a:r>
            <a:r>
              <a:rPr lang="ru-RU" sz="1600" dirty="0">
                <a:latin typeface="Times New Roman" pitchFamily="18" charset="0"/>
              </a:rPr>
              <a:t> форм </a:t>
            </a:r>
            <a:r>
              <a:rPr lang="ru-RU" sz="1600" dirty="0" err="1">
                <a:latin typeface="Times New Roman" pitchFamily="18" charset="0"/>
              </a:rPr>
              <a:t>тварин</a:t>
            </a:r>
            <a:r>
              <a:rPr lang="ru-RU" sz="1600" dirty="0">
                <a:latin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</a:rPr>
              <a:t>рослин</a:t>
            </a:r>
            <a:r>
              <a:rPr lang="ru-RU" sz="1600" dirty="0">
                <a:latin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призвело</a:t>
            </a:r>
            <a:r>
              <a:rPr lang="ru-RU" sz="1600" dirty="0">
                <a:latin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</a:rPr>
              <a:t>уявлення</a:t>
            </a:r>
            <a:r>
              <a:rPr lang="ru-RU" sz="1600" dirty="0">
                <a:latin typeface="Times New Roman" pitchFamily="18" charset="0"/>
              </a:rPr>
              <a:t> про </a:t>
            </a:r>
            <a:r>
              <a:rPr lang="ru-RU" sz="1600" b="1" dirty="0">
                <a:latin typeface="Times New Roman" pitchFamily="18" charset="0"/>
              </a:rPr>
              <a:t>вид як про </a:t>
            </a:r>
            <a:r>
              <a:rPr lang="ru-RU" sz="1600" b="1" dirty="0" err="1">
                <a:latin typeface="Times New Roman" pitchFamily="18" charset="0"/>
              </a:rPr>
              <a:t>цілком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реальну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групу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особин</a:t>
            </a:r>
            <a:r>
              <a:rPr lang="ru-RU" sz="1600" b="1" dirty="0">
                <a:latin typeface="Times New Roman" pitchFamily="18" charset="0"/>
              </a:rPr>
              <a:t>, схожих одна на одну </a:t>
            </a:r>
            <a:r>
              <a:rPr lang="ru-RU" sz="1600" b="1" dirty="0" err="1">
                <a:latin typeface="Times New Roman" pitchFamily="18" charset="0"/>
              </a:rPr>
              <a:t>приблизно</a:t>
            </a:r>
            <a:r>
              <a:rPr lang="ru-RU" sz="1600" b="1" dirty="0">
                <a:latin typeface="Times New Roman" pitchFamily="18" charset="0"/>
              </a:rPr>
              <a:t> так само, як </a:t>
            </a:r>
            <a:r>
              <a:rPr lang="ru-RU" sz="1600" b="1" dirty="0" err="1">
                <a:latin typeface="Times New Roman" pitchFamily="18" charset="0"/>
              </a:rPr>
              <a:t>походять</a:t>
            </a:r>
            <a:r>
              <a:rPr lang="ru-RU" sz="1600" b="1" dirty="0">
                <a:latin typeface="Times New Roman" pitchFamily="18" charset="0"/>
              </a:rPr>
              <a:t> один на одного члени </a:t>
            </a:r>
            <a:r>
              <a:rPr lang="ru-RU" sz="1600" b="1" dirty="0" err="1">
                <a:latin typeface="Times New Roman" pitchFamily="18" charset="0"/>
              </a:rPr>
              <a:t>однієї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сім'ї</a:t>
            </a:r>
            <a:r>
              <a:rPr lang="ru-RU" sz="1600" dirty="0">
                <a:latin typeface="Times New Roman" pitchFamily="18" charset="0"/>
              </a:rPr>
              <a:t>, і </a:t>
            </a:r>
            <a:r>
              <a:rPr lang="ru-RU" sz="1600" dirty="0" err="1">
                <a:latin typeface="Times New Roman" pitchFamily="18" charset="0"/>
              </a:rPr>
              <a:t>відмітних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</a:rPr>
              <a:t> таких самих </a:t>
            </a:r>
            <a:r>
              <a:rPr lang="ru-RU" sz="1600" dirty="0" err="1">
                <a:latin typeface="Times New Roman" pitchFamily="18" charset="0"/>
              </a:rPr>
              <a:t>груп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особин</a:t>
            </a:r>
            <a:r>
              <a:rPr lang="ru-RU" sz="1600" dirty="0">
                <a:latin typeface="Times New Roman" pitchFamily="18" charset="0"/>
              </a:rPr>
              <a:t>. Видом </a:t>
            </a:r>
            <a:r>
              <a:rPr lang="ru-RU" sz="1600" dirty="0" err="1">
                <a:latin typeface="Times New Roman" pitchFamily="18" charset="0"/>
              </a:rPr>
              <a:t>вважалися</a:t>
            </a:r>
            <a:r>
              <a:rPr lang="ru-RU" sz="1600" dirty="0">
                <a:latin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</a:rPr>
              <a:t>наприклад</a:t>
            </a:r>
            <a:r>
              <a:rPr lang="ru-RU" sz="1600" dirty="0">
                <a:latin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</a:rPr>
              <a:t>вовк</a:t>
            </a:r>
            <a:r>
              <a:rPr lang="ru-RU" sz="1600" dirty="0">
                <a:latin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</a:rPr>
              <a:t>лисиця</a:t>
            </a:r>
            <a:r>
              <a:rPr lang="ru-RU" sz="1600" dirty="0">
                <a:latin typeface="Times New Roman" pitchFamily="18" charset="0"/>
              </a:rPr>
              <a:t>, ворона </a:t>
            </a:r>
            <a:r>
              <a:rPr lang="ru-RU" sz="1600" dirty="0" err="1">
                <a:latin typeface="Times New Roman" pitchFamily="18" charset="0"/>
              </a:rPr>
              <a:t>сіра</a:t>
            </a:r>
            <a:r>
              <a:rPr lang="ru-RU" sz="1600" dirty="0">
                <a:latin typeface="Times New Roman" pitchFamily="18" charset="0"/>
              </a:rPr>
              <a:t>, галка, дуб, береза, </a:t>
            </a:r>
            <a:r>
              <a:rPr lang="ru-RU" sz="1600" dirty="0" err="1">
                <a:latin typeface="Times New Roman" pitchFamily="18" charset="0"/>
              </a:rPr>
              <a:t>пшениця</a:t>
            </a:r>
            <a:r>
              <a:rPr lang="ru-RU" sz="1600" dirty="0">
                <a:latin typeface="Times New Roman" pitchFamily="18" charset="0"/>
              </a:rPr>
              <a:t>, овес </a:t>
            </a:r>
            <a:r>
              <a:rPr lang="ru-RU" sz="1600" dirty="0" err="1">
                <a:latin typeface="Times New Roman" pitchFamily="18" charset="0"/>
              </a:rPr>
              <a:t>тощо</a:t>
            </a:r>
            <a:r>
              <a:rPr lang="ru-RU" sz="1600" dirty="0">
                <a:latin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</a:rPr>
              <a:t>	</a:t>
            </a:r>
            <a:r>
              <a:rPr lang="ru-RU" sz="1600" dirty="0" err="1">
                <a:latin typeface="Times New Roman" pitchFamily="18" charset="0"/>
              </a:rPr>
              <a:t>Зростання</a:t>
            </a:r>
            <a:r>
              <a:rPr lang="ru-RU" sz="1600" dirty="0">
                <a:latin typeface="Times New Roman" pitchFamily="18" charset="0"/>
              </a:rPr>
              <a:t> числа </a:t>
            </a:r>
            <a:r>
              <a:rPr lang="ru-RU" sz="1600" dirty="0" err="1">
                <a:latin typeface="Times New Roman" pitchFamily="18" charset="0"/>
              </a:rPr>
              <a:t>описуваних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видів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вимагало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стандартизації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назв</a:t>
            </a:r>
            <a:r>
              <a:rPr lang="ru-RU" sz="1600" dirty="0">
                <a:latin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</a:rPr>
              <a:t>побудови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ієрархічної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системи</a:t>
            </a:r>
            <a:r>
              <a:rPr lang="ru-RU" sz="1600" dirty="0">
                <a:latin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</a:rPr>
              <a:t>більш</a:t>
            </a:r>
            <a:r>
              <a:rPr lang="ru-RU" sz="1600" dirty="0">
                <a:latin typeface="Times New Roman" pitchFamily="18" charset="0"/>
              </a:rPr>
              <a:t> великих </a:t>
            </a:r>
            <a:r>
              <a:rPr lang="ru-RU" sz="1600" dirty="0" err="1">
                <a:latin typeface="Times New Roman" pitchFamily="18" charset="0"/>
              </a:rPr>
              <a:t>систематичних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одиниць</a:t>
            </a:r>
            <a:r>
              <a:rPr lang="ru-RU" sz="1600" dirty="0">
                <a:latin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</a:rPr>
              <a:t>Основна</a:t>
            </a:r>
            <a:r>
              <a:rPr lang="ru-RU" sz="1600" dirty="0">
                <a:latin typeface="Times New Roman" pitchFamily="18" charset="0"/>
              </a:rPr>
              <a:t> робота в </a:t>
            </a:r>
            <a:r>
              <a:rPr lang="ru-RU" sz="1600" dirty="0" err="1">
                <a:latin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напрямку</a:t>
            </a:r>
            <a:r>
              <a:rPr lang="ru-RU" sz="1600" dirty="0">
                <a:latin typeface="Times New Roman" pitchFamily="18" charset="0"/>
              </a:rPr>
              <a:t> — </a:t>
            </a:r>
            <a:r>
              <a:rPr lang="ru-RU" sz="2000" u="sng" dirty="0">
                <a:latin typeface="Times New Roman" pitchFamily="18" charset="0"/>
              </a:rPr>
              <a:t>«Система </a:t>
            </a:r>
            <a:r>
              <a:rPr lang="ru-RU" sz="2000" u="sng" dirty="0" err="1">
                <a:latin typeface="Times New Roman" pitchFamily="18" charset="0"/>
              </a:rPr>
              <a:t>природи</a:t>
            </a:r>
            <a:r>
              <a:rPr lang="ru-RU" sz="2000" u="sng" dirty="0">
                <a:latin typeface="Times New Roman" pitchFamily="18" charset="0"/>
              </a:rPr>
              <a:t>» (1735) </a:t>
            </a:r>
            <a:r>
              <a:rPr lang="ru-RU" sz="2000" u="sng" dirty="0" err="1">
                <a:latin typeface="Times New Roman" pitchFamily="18" charset="0"/>
              </a:rPr>
              <a:t>шведського</a:t>
            </a:r>
            <a:r>
              <a:rPr lang="ru-RU" sz="2000" u="sng" dirty="0">
                <a:latin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</a:rPr>
              <a:t>натураліста</a:t>
            </a:r>
            <a:r>
              <a:rPr lang="ru-RU" sz="2000" u="sng" dirty="0">
                <a:latin typeface="Times New Roman" pitchFamily="18" charset="0"/>
              </a:rPr>
              <a:t> Карла </a:t>
            </a:r>
            <a:r>
              <a:rPr lang="ru-RU" sz="2000" u="sng" dirty="0" err="1">
                <a:latin typeface="Times New Roman" pitchFamily="18" charset="0"/>
              </a:rPr>
              <a:t>Ліннея</a:t>
            </a:r>
            <a:r>
              <a:rPr lang="ru-RU" sz="2000" u="sng" dirty="0">
                <a:latin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</a:rPr>
              <a:t>цій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праці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закладені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основи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</a:rPr>
              <a:t>сучасної</a:t>
            </a:r>
            <a:r>
              <a:rPr lang="ru-RU" sz="1600" dirty="0">
                <a:latin typeface="Times New Roman" pitchFamily="18" charset="0"/>
              </a:rPr>
              <a:t> систематики </a:t>
            </a:r>
            <a:r>
              <a:rPr lang="ru-RU" sz="1600" dirty="0" err="1">
                <a:latin typeface="Times New Roman" pitchFamily="18" charset="0"/>
              </a:rPr>
              <a:t>тварин</a:t>
            </a:r>
            <a:r>
              <a:rPr lang="ru-RU" sz="1600" dirty="0">
                <a:latin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</a:rPr>
              <a:t>рослин</a:t>
            </a:r>
            <a:r>
              <a:rPr lang="ru-RU" sz="1600" dirty="0">
                <a:latin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</a:endParaRPr>
          </a:p>
          <a:p>
            <a:pPr algn="ctr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Лінней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об'єднав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близькі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види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в роди, а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подібні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роди — в ряди і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класи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запровадив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для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позначення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виду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подвійну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латинську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номенклатуру (так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звану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бінарну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номенклатуру), в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якій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кожен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вид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позначається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назвою</a:t>
            </a: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роду і </a:t>
            </a:r>
            <a:r>
              <a:rPr lang="ru-RU" sz="16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наступною</a:t>
            </a: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за нею видовою </a:t>
            </a:r>
            <a:r>
              <a:rPr lang="ru-RU" sz="16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назвою</a:t>
            </a: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200" name="Picture 8" descr="200px-Carl_von_Linn%C3%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897188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21388" y="5326727"/>
            <a:ext cx="2895600" cy="12772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Карл </a:t>
            </a:r>
            <a:r>
              <a:rPr lang="ru-RU" dirty="0" err="1">
                <a:latin typeface="Times New Roman" pitchFamily="18" charset="0"/>
              </a:rPr>
              <a:t>Лінней</a:t>
            </a:r>
            <a:r>
              <a:rPr lang="ru-RU" dirty="0">
                <a:latin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</a:rPr>
              <a:t>18 </a:t>
            </a:r>
            <a:r>
              <a:rPr lang="ru-RU" dirty="0" err="1">
                <a:latin typeface="Times New Roman" pitchFamily="18" charset="0"/>
              </a:rPr>
              <a:t>столітті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</a:rPr>
              <a:t>ввів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</a:rPr>
              <a:t>поняття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</a:rPr>
              <a:t>біологічного</a:t>
            </a:r>
            <a:r>
              <a:rPr lang="ru-RU" dirty="0">
                <a:latin typeface="Times New Roman" pitchFamily="18" charset="0"/>
              </a:rPr>
              <a:t> </a:t>
            </a:r>
            <a:r>
              <a:rPr lang="ru-RU" sz="3200" b="1" i="1" dirty="0">
                <a:latin typeface="Times New Roman" pitchFamily="18" charset="0"/>
              </a:rPr>
              <a:t>виду</a:t>
            </a:r>
            <a:r>
              <a:rPr lang="ru-RU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237744" y="332656"/>
            <a:ext cx="8688388" cy="1227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Становлення</a:t>
            </a:r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терміна</a:t>
            </a:r>
            <a:endParaRPr lang="ru-RU" sz="3600" b="1" kern="10" dirty="0">
              <a:ln w="1016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64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2" grpId="0" animBg="1"/>
      <p:bldP spid="82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652120" y="-9940"/>
            <a:ext cx="3240360" cy="83671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76" cy="96741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2"/>
                </a:solidFill>
              </a:rPr>
              <a:t>						</a:t>
            </a:r>
            <a:r>
              <a:rPr lang="ru-RU" b="1" dirty="0" smtClean="0">
                <a:solidFill>
                  <a:srgbClr val="FFFF00"/>
                </a:solidFill>
              </a:rPr>
              <a:t>проблема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4000" b="1" dirty="0" err="1" smtClean="0"/>
              <a:t>співвідношення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3100" b="1" dirty="0" err="1"/>
              <a:t>стійкості</a:t>
            </a:r>
            <a:r>
              <a:rPr lang="ru-RU" sz="3100" b="1" dirty="0"/>
              <a:t> та </a:t>
            </a:r>
            <a:r>
              <a:rPr lang="ru-RU" sz="3100" b="1" dirty="0" err="1" smtClean="0"/>
              <a:t>мінливості</a:t>
            </a:r>
            <a:r>
              <a:rPr lang="ru-RU" sz="3100" b="1" dirty="0"/>
              <a:t> </a:t>
            </a:r>
            <a:r>
              <a:rPr lang="ru-RU" sz="4000" b="1" dirty="0" smtClean="0"/>
              <a:t>виду</a:t>
            </a:r>
            <a:r>
              <a:rPr lang="ru-RU" sz="4000" b="1" dirty="0"/>
              <a:t>. 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Прискорений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про вид на початку ХІХ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актуалізував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чергову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біологічну</a:t>
            </a:r>
            <a:r>
              <a:rPr lang="ru-RU" b="1" u="sng" dirty="0">
                <a:solidFill>
                  <a:srgbClr val="FFFF00"/>
                </a:solidFill>
              </a:rPr>
              <a:t> проблему </a:t>
            </a:r>
            <a:r>
              <a:rPr lang="ru-RU" dirty="0"/>
              <a:t>– </a:t>
            </a:r>
            <a:r>
              <a:rPr lang="ru-RU" i="1" dirty="0"/>
              <a:t>про </a:t>
            </a:r>
            <a:r>
              <a:rPr lang="ru-RU" i="1" dirty="0" err="1"/>
              <a:t>співвідношення</a:t>
            </a:r>
            <a:r>
              <a:rPr lang="ru-RU" i="1" dirty="0"/>
              <a:t> </a:t>
            </a:r>
            <a:r>
              <a:rPr lang="ru-RU" i="1" dirty="0" err="1"/>
              <a:t>стійкості</a:t>
            </a:r>
            <a:r>
              <a:rPr lang="ru-RU" i="1" dirty="0"/>
              <a:t> та </a:t>
            </a:r>
            <a:r>
              <a:rPr lang="ru-RU" i="1" dirty="0" err="1"/>
              <a:t>мінливості</a:t>
            </a:r>
            <a:r>
              <a:rPr lang="ru-RU" i="1" dirty="0"/>
              <a:t> виду. </a:t>
            </a:r>
            <a:endParaRPr lang="ru-RU" i="1" dirty="0" smtClean="0"/>
          </a:p>
          <a:p>
            <a:pPr algn="just"/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/>
              <a:t>погляди того часу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провідного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на три </a:t>
            </a:r>
            <a:r>
              <a:rPr lang="ru-RU" b="1" dirty="0" err="1">
                <a:solidFill>
                  <a:srgbClr val="FFFF00"/>
                </a:solidFill>
              </a:rPr>
              <a:t>групи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dirty="0"/>
              <a:t>Перша, яку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Ліней</a:t>
            </a:r>
            <a:r>
              <a:rPr lang="ru-RU" dirty="0"/>
              <a:t>, </a:t>
            </a:r>
            <a:r>
              <a:rPr lang="ru-RU" dirty="0" err="1"/>
              <a:t>визнавала</a:t>
            </a:r>
            <a:r>
              <a:rPr lang="ru-RU" dirty="0"/>
              <a:t> вид як </a:t>
            </a:r>
            <a:r>
              <a:rPr lang="ru-RU" dirty="0" err="1"/>
              <a:t>реальний</a:t>
            </a:r>
            <a:r>
              <a:rPr lang="ru-RU" dirty="0"/>
              <a:t> та </a:t>
            </a:r>
            <a:r>
              <a:rPr lang="ru-RU" dirty="0" err="1"/>
              <a:t>незмінний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дотримувався</a:t>
            </a:r>
            <a:r>
              <a:rPr lang="ru-RU" dirty="0"/>
              <a:t> </a:t>
            </a:r>
            <a:r>
              <a:rPr lang="ru-RU" sz="2200" dirty="0">
                <a:solidFill>
                  <a:srgbClr val="FFFF00"/>
                </a:solidFill>
              </a:rPr>
              <a:t>і</a:t>
            </a:r>
            <a:r>
              <a:rPr lang="ru-RU" sz="3500" dirty="0">
                <a:solidFill>
                  <a:srgbClr val="FFFF00"/>
                </a:solidFill>
              </a:rPr>
              <a:t> Ж. </a:t>
            </a:r>
            <a:r>
              <a:rPr lang="ru-RU" sz="3500" dirty="0" err="1">
                <a:solidFill>
                  <a:srgbClr val="FFFF00"/>
                </a:solidFill>
              </a:rPr>
              <a:t>Кюв’є</a:t>
            </a:r>
            <a:r>
              <a:rPr lang="ru-RU" sz="3500" dirty="0">
                <a:solidFill>
                  <a:srgbClr val="FFFF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ru-RU" dirty="0" err="1"/>
              <a:t>палеонтології</a:t>
            </a:r>
            <a:r>
              <a:rPr lang="ru-RU" dirty="0"/>
              <a:t> та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катастрофізму</a:t>
            </a:r>
            <a:r>
              <a:rPr lang="ru-RU" dirty="0"/>
              <a:t>. </a:t>
            </a:r>
            <a:r>
              <a:rPr lang="ru-RU" dirty="0" err="1"/>
              <a:t>Спостерігаючи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фаун і </a:t>
            </a:r>
            <a:r>
              <a:rPr lang="ru-RU" dirty="0" err="1"/>
              <a:t>сучасної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пояснив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i="1" dirty="0">
                <a:solidFill>
                  <a:schemeClr val="bg1"/>
                </a:solidFill>
              </a:rPr>
              <a:t>не </a:t>
            </a:r>
            <a:r>
              <a:rPr lang="ru-RU" i="1" dirty="0" err="1">
                <a:solidFill>
                  <a:schemeClr val="bg1"/>
                </a:solidFill>
              </a:rPr>
              <a:t>здатністю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видів</a:t>
            </a:r>
            <a:r>
              <a:rPr lang="ru-RU" i="1" dirty="0">
                <a:solidFill>
                  <a:schemeClr val="bg1"/>
                </a:solidFill>
              </a:rPr>
              <a:t> до </a:t>
            </a:r>
            <a:r>
              <a:rPr lang="ru-RU" i="1" dirty="0" err="1">
                <a:solidFill>
                  <a:schemeClr val="bg1"/>
                </a:solidFill>
              </a:rPr>
              <a:t>поступових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еволюційних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змін</a:t>
            </a:r>
            <a:r>
              <a:rPr lang="ru-RU" i="1" dirty="0">
                <a:solidFill>
                  <a:schemeClr val="bg1"/>
                </a:solidFill>
              </a:rPr>
              <a:t>, а </a:t>
            </a:r>
            <a:r>
              <a:rPr lang="ru-RU" i="1" dirty="0" err="1">
                <a:solidFill>
                  <a:schemeClr val="bg1"/>
                </a:solidFill>
              </a:rPr>
              <a:t>періодичними</a:t>
            </a:r>
            <a:r>
              <a:rPr lang="ru-RU" i="1" dirty="0">
                <a:solidFill>
                  <a:schemeClr val="bg1"/>
                </a:solidFill>
              </a:rPr>
              <a:t> катастрофами,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b="1" u="sng" dirty="0"/>
              <a:t>“</a:t>
            </a:r>
            <a:r>
              <a:rPr lang="ru-RU" b="1" u="sng" dirty="0" err="1"/>
              <a:t>невдалі</a:t>
            </a:r>
            <a:r>
              <a:rPr lang="ru-RU" b="1" u="sng" dirty="0"/>
              <a:t>” </a:t>
            </a:r>
            <a:r>
              <a:rPr lang="ru-RU" b="1" u="sng" dirty="0" err="1"/>
              <a:t>форми</a:t>
            </a:r>
            <a:r>
              <a:rPr lang="ru-RU" b="1" u="sng" dirty="0"/>
              <a:t> </a:t>
            </a:r>
            <a:r>
              <a:rPr lang="ru-RU" b="1" u="sng" dirty="0" err="1"/>
              <a:t>вимирали</a:t>
            </a:r>
            <a:r>
              <a:rPr lang="ru-RU" b="1" u="sng" dirty="0"/>
              <a:t>, а на </a:t>
            </a:r>
            <a:r>
              <a:rPr lang="ru-RU" b="1" u="sng" dirty="0" err="1"/>
              <a:t>їх</a:t>
            </a:r>
            <a:r>
              <a:rPr lang="ru-RU" b="1" u="sng" dirty="0"/>
              <a:t> </a:t>
            </a:r>
            <a:r>
              <a:rPr lang="ru-RU" b="1" u="sng" dirty="0" err="1"/>
              <a:t>місце</a:t>
            </a:r>
            <a:r>
              <a:rPr lang="ru-RU" b="1" u="sng" dirty="0"/>
              <a:t> приходили </a:t>
            </a:r>
            <a:r>
              <a:rPr lang="ru-RU" b="1" u="sng" dirty="0" err="1"/>
              <a:t>нові</a:t>
            </a:r>
            <a:r>
              <a:rPr lang="ru-RU" b="1" u="sng" dirty="0"/>
              <a:t> </a:t>
            </a:r>
            <a:r>
              <a:rPr lang="ru-RU" b="1" u="sng" dirty="0" err="1"/>
              <a:t>види</a:t>
            </a:r>
            <a:r>
              <a:rPr lang="ru-RU" b="1" u="sng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6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3200" b="1" dirty="0" smtClean="0">
                <a:solidFill>
                  <a:srgbClr val="00B050"/>
                </a:solidFill>
              </a:rPr>
              <a:t>Погляди </a:t>
            </a:r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</a:rPr>
              <a:t>Ж.Б.</a:t>
            </a:r>
            <a:r>
              <a:rPr lang="uk-UA" sz="3200" b="1" dirty="0" err="1" smtClean="0">
                <a:solidFill>
                  <a:schemeClr val="accent4">
                    <a:lumMod val="75000"/>
                  </a:schemeClr>
                </a:solidFill>
              </a:rPr>
              <a:t>ЛАМАРКа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8507288" cy="4373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Прибічником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на проблему виду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sz="3800" b="1" dirty="0"/>
              <a:t>Ж.Б. Ламарк. </a:t>
            </a:r>
            <a:r>
              <a:rPr lang="ru-RU" dirty="0"/>
              <a:t>До </a:t>
            </a:r>
            <a:r>
              <a:rPr lang="ru-RU" dirty="0" err="1"/>
              <a:t>кінця</a:t>
            </a:r>
            <a:r>
              <a:rPr lang="ru-RU" dirty="0"/>
              <a:t> XVIII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прихильником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але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ним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еволюційного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погляди </a:t>
            </a:r>
            <a:r>
              <a:rPr lang="ru-RU" dirty="0" err="1"/>
              <a:t>кардинальним</a:t>
            </a:r>
            <a:r>
              <a:rPr lang="ru-RU" dirty="0"/>
              <a:t> чином </a:t>
            </a:r>
            <a:r>
              <a:rPr lang="ru-RU" dirty="0" err="1"/>
              <a:t>змінюються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smtClean="0"/>
              <a:t>На </a:t>
            </a:r>
            <a:r>
              <a:rPr lang="ru-RU" b="1" dirty="0" err="1"/>
              <a:t>його</a:t>
            </a:r>
            <a:r>
              <a:rPr lang="ru-RU" b="1" dirty="0"/>
              <a:t> думку, </a:t>
            </a:r>
            <a:r>
              <a:rPr lang="ru-RU" b="1" dirty="0" err="1"/>
              <a:t>уявлення</a:t>
            </a:r>
            <a:r>
              <a:rPr lang="ru-RU" b="1" dirty="0"/>
              <a:t> про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постійних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помилковими</a:t>
            </a:r>
            <a:r>
              <a:rPr lang="ru-RU" b="1" dirty="0"/>
              <a:t>, </a:t>
            </a:r>
            <a:r>
              <a:rPr lang="ru-RU" b="1" dirty="0" err="1"/>
              <a:t>оскільки</a:t>
            </a:r>
            <a:r>
              <a:rPr lang="ru-RU" b="1" dirty="0"/>
              <a:t> в </a:t>
            </a:r>
            <a:r>
              <a:rPr lang="ru-RU" b="1" dirty="0" err="1"/>
              <a:t>природі</a:t>
            </a:r>
            <a:r>
              <a:rPr lang="ru-RU" b="1" dirty="0"/>
              <a:t> </a:t>
            </a:r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особини</a:t>
            </a:r>
            <a:r>
              <a:rPr lang="ru-RU" b="1" dirty="0"/>
              <a:t>: природа </a:t>
            </a:r>
            <a:r>
              <a:rPr lang="ru-RU" b="1" dirty="0" err="1"/>
              <a:t>надає</a:t>
            </a:r>
            <a:r>
              <a:rPr lang="ru-RU" b="1" dirty="0"/>
              <a:t> нам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особини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походять</a:t>
            </a:r>
            <a:r>
              <a:rPr lang="ru-RU" b="1" dirty="0"/>
              <a:t> одна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одної</a:t>
            </a:r>
            <a:r>
              <a:rPr lang="ru-RU" b="1" dirty="0"/>
              <a:t>; </a:t>
            </a:r>
            <a:r>
              <a:rPr lang="ru-RU" u="sng" dirty="0" err="1"/>
              <a:t>що</a:t>
            </a:r>
            <a:r>
              <a:rPr lang="ru-RU" u="sng" dirty="0"/>
              <a:t> </a:t>
            </a:r>
            <a:r>
              <a:rPr lang="ru-RU" u="sng" dirty="0" err="1"/>
              <a:t>стосується</a:t>
            </a:r>
            <a:r>
              <a:rPr lang="ru-RU" u="sng" dirty="0"/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видів</a:t>
            </a:r>
            <a:r>
              <a:rPr lang="ru-RU" sz="3300" u="sng" dirty="0">
                <a:solidFill>
                  <a:srgbClr val="FFFF00"/>
                </a:solidFill>
              </a:rPr>
              <a:t>,</a:t>
            </a:r>
            <a:r>
              <a:rPr lang="ru-RU" u="sng" dirty="0"/>
              <a:t> то </a:t>
            </a:r>
            <a:r>
              <a:rPr lang="ru-RU" u="sng" dirty="0" err="1"/>
              <a:t>їх</a:t>
            </a:r>
            <a:r>
              <a:rPr lang="ru-RU" u="sng" dirty="0"/>
              <a:t> </a:t>
            </a:r>
            <a:r>
              <a:rPr lang="ru-RU" u="sng" dirty="0" err="1"/>
              <a:t>постійність</a:t>
            </a:r>
            <a:r>
              <a:rPr lang="ru-RU" u="sng" dirty="0"/>
              <a:t> </a:t>
            </a:r>
            <a:r>
              <a:rPr lang="ru-RU" u="sng" dirty="0" err="1"/>
              <a:t>відносна</a:t>
            </a:r>
            <a:r>
              <a:rPr lang="ru-RU" u="sng" dirty="0"/>
              <a:t>, а </a:t>
            </a:r>
            <a:r>
              <a:rPr lang="ru-RU" u="sng" dirty="0" err="1"/>
              <a:t>незмінність</a:t>
            </a:r>
            <a:r>
              <a:rPr lang="ru-RU" u="sng" dirty="0"/>
              <a:t> </a:t>
            </a:r>
            <a:r>
              <a:rPr lang="ru-RU" u="sng" dirty="0" err="1"/>
              <a:t>має</a:t>
            </a:r>
            <a:r>
              <a:rPr lang="ru-RU" u="sng" dirty="0"/>
              <a:t> </a:t>
            </a:r>
            <a:r>
              <a:rPr lang="ru-RU" u="sng" dirty="0" err="1"/>
              <a:t>тимчасовий</a:t>
            </a:r>
            <a:r>
              <a:rPr lang="ru-RU" u="sng" dirty="0"/>
              <a:t> характер. </a:t>
            </a:r>
            <a:endParaRPr lang="ru-RU" u="sng" dirty="0" smtClean="0"/>
          </a:p>
          <a:p>
            <a:pPr algn="just"/>
            <a:r>
              <a:rPr lang="ru-RU" dirty="0" smtClean="0"/>
              <a:t>Таким </a:t>
            </a:r>
            <a:r>
              <a:rPr lang="ru-RU" dirty="0"/>
              <a:t>чином, </a:t>
            </a:r>
            <a:r>
              <a:rPr lang="ru-RU" dirty="0" err="1"/>
              <a:t>відкривши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одну рису </a:t>
            </a:r>
            <a:r>
              <a:rPr lang="ru-RU" dirty="0" err="1"/>
              <a:t>видів</a:t>
            </a:r>
            <a:r>
              <a:rPr lang="ru-RU" dirty="0"/>
              <a:t> – </a:t>
            </a:r>
            <a:r>
              <a:rPr lang="ru-RU" sz="2800" b="1" dirty="0" err="1">
                <a:solidFill>
                  <a:srgbClr val="FFFF00"/>
                </a:solidFill>
              </a:rPr>
              <a:t>відносність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стабільності</a:t>
            </a:r>
            <a:r>
              <a:rPr lang="ru-RU" sz="2800" b="1" dirty="0">
                <a:solidFill>
                  <a:srgbClr val="FFFF00"/>
                </a:solidFill>
              </a:rPr>
              <a:t>,</a:t>
            </a:r>
            <a:r>
              <a:rPr lang="ru-RU" dirty="0"/>
              <a:t> – Ламарк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врівноважити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до </a:t>
            </a:r>
            <a:r>
              <a:rPr lang="ru-RU" dirty="0" err="1"/>
              <a:t>еволюційних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та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і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об’єднанням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, </a:t>
            </a:r>
            <a:r>
              <a:rPr lang="ru-RU" b="1" u="sng" dirty="0" err="1"/>
              <a:t>придатних</a:t>
            </a:r>
            <a:r>
              <a:rPr lang="ru-RU" b="1" u="sng" dirty="0"/>
              <a:t> </a:t>
            </a:r>
            <a:r>
              <a:rPr lang="ru-RU" b="1" u="sng" dirty="0" err="1"/>
              <a:t>лише</a:t>
            </a:r>
            <a:r>
              <a:rPr lang="ru-RU" b="1" u="sng" dirty="0"/>
              <a:t> для </a:t>
            </a:r>
            <a:r>
              <a:rPr lang="ru-RU" b="1" u="sng" dirty="0" err="1"/>
              <a:t>оперування</a:t>
            </a:r>
            <a:r>
              <a:rPr lang="ru-RU" b="1" u="sng" dirty="0"/>
              <a:t> в </a:t>
            </a:r>
            <a:r>
              <a:rPr lang="ru-RU" b="1" u="sng" dirty="0" err="1"/>
              <a:t>систематиці</a:t>
            </a:r>
            <a:r>
              <a:rPr lang="ru-RU" b="1" u="sng" dirty="0"/>
              <a:t>.</a:t>
            </a:r>
          </a:p>
          <a:p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880320" cy="141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1188</TotalTime>
  <Words>3189</Words>
  <Application>Microsoft Office PowerPoint</Application>
  <PresentationFormat>Экран (4:3)</PresentationFormat>
  <Paragraphs>318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Аптека</vt:lpstr>
      <vt:lpstr>Диаграмма</vt:lpstr>
      <vt:lpstr>Презентация PowerPoint</vt:lpstr>
      <vt:lpstr>Презентация PowerPoint</vt:lpstr>
      <vt:lpstr>Історія розвитку поняття “вид” </vt:lpstr>
      <vt:lpstr>Погляди Аристотеля</vt:lpstr>
      <vt:lpstr>Роботи  Д. РЕЯ</vt:lpstr>
      <vt:lpstr>К. Ліней «про види»</vt:lpstr>
      <vt:lpstr>Презентация PowerPoint</vt:lpstr>
      <vt:lpstr>      проблема співвідношення  стійкості та мінливості виду.  </vt:lpstr>
      <vt:lpstr>Погляди Ж.Б.ЛАМАРКа</vt:lpstr>
      <vt:lpstr>Прихільники думки  «види змінюються»</vt:lpstr>
      <vt:lpstr>Мінливість видів  за ч. Дарвіном</vt:lpstr>
      <vt:lpstr>Нова характеристика виду</vt:lpstr>
      <vt:lpstr>«жорданони»</vt:lpstr>
      <vt:lpstr>«Лінеони»</vt:lpstr>
      <vt:lpstr>Сучасні  уявлення  про вид </vt:lpstr>
      <vt:lpstr>СУПЕРЕЧНОСТІ В ТЛУМАЧЕННІ ТЕРМІНУ «ВИД»</vt:lpstr>
      <vt:lpstr>ВИЗНАЧЕННЯ ВИДУ  ЗА е. мАЙРОМ</vt:lpstr>
      <vt:lpstr>Презентация PowerPoint</vt:lpstr>
      <vt:lpstr>Визначення «виду»</vt:lpstr>
      <vt:lpstr>ВИД (лат. species) — одна з головних одиниць біологічної класифікації, таксономічна категорія.  вид є якісно відокремленою формою живих істот, основною одиницею еволюційного процесу.   У випадку організмів, що розмножуються статевим шляхом, вид зазвичай визначається як група організмів, що здатні до продукування життєздатнИХ ТА плодючИХ НАЩАДКІВ при схрещуванні.   У організмів з безстатевим розмноженням ситуація з визначенням цього поняття ускладнюється,  і вид визначають на підставі схожості фенотипових ознак та гомології геномів.</vt:lpstr>
      <vt:lpstr>Презентация PowerPoint</vt:lpstr>
      <vt:lpstr>Презентация PowerPoint</vt:lpstr>
      <vt:lpstr>При визначенні  універсальності виду  виникають два важливих питання:  </vt:lpstr>
      <vt:lpstr>ІСТОРІЯ ВИНИКНЕННЯ ВИДІВ</vt:lpstr>
      <vt:lpstr>СУЧАСНІ ПОГЛЯДИ НА «ВИД»</vt:lpstr>
      <vt:lpstr>Ієрархічні ряди на різних рівнях організації</vt:lpstr>
      <vt:lpstr>Причини  еволюції  органічного  світу</vt:lpstr>
      <vt:lpstr>Відсутність внутрішніх обмежень тривалості існування виду</vt:lpstr>
      <vt:lpstr>Еволюційний процес відбувається на популяційно-видовому рівні</vt:lpstr>
      <vt:lpstr>вид –якісний етап еволюції</vt:lpstr>
      <vt:lpstr>Сучасні  проблеми  виду ДЛЯ САМОСТІЙНОГО ВИВЧЕННЯ </vt:lpstr>
      <vt:lpstr>Проблеми виду у рослин</vt:lpstr>
      <vt:lpstr>Проблеми виду в тварин</vt:lpstr>
      <vt:lpstr>Проблеми виду при партеногенетичному розмноженні тварин</vt:lpstr>
      <vt:lpstr>Проблеми виду  в викопних форм</vt:lpstr>
      <vt:lpstr>«Фратрії»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«Вид як основний етап еволюційного процесу»   </dc:title>
  <cp:lastModifiedBy>user</cp:lastModifiedBy>
  <cp:revision>106</cp:revision>
  <dcterms:modified xsi:type="dcterms:W3CDTF">2020-02-17T08:53:04Z</dcterms:modified>
</cp:coreProperties>
</file>