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498" r:id="rId2"/>
    <p:sldId id="787" r:id="rId3"/>
    <p:sldId id="788" r:id="rId4"/>
    <p:sldId id="797" r:id="rId5"/>
    <p:sldId id="798" r:id="rId6"/>
    <p:sldId id="806" r:id="rId7"/>
    <p:sldId id="578" r:id="rId8"/>
    <p:sldId id="794" r:id="rId9"/>
    <p:sldId id="795" r:id="rId10"/>
    <p:sldId id="791" r:id="rId11"/>
    <p:sldId id="792" r:id="rId12"/>
    <p:sldId id="579" r:id="rId13"/>
    <p:sldId id="581" r:id="rId14"/>
    <p:sldId id="799" r:id="rId15"/>
    <p:sldId id="805" r:id="rId16"/>
    <p:sldId id="804" r:id="rId17"/>
    <p:sldId id="800" r:id="rId18"/>
    <p:sldId id="802" r:id="rId19"/>
    <p:sldId id="803" r:id="rId20"/>
    <p:sldId id="583"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8384"/>
    <a:srgbClr val="159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3" autoAdjust="0"/>
    <p:restoredTop sz="77188" autoAdjust="0"/>
  </p:normalViewPr>
  <p:slideViewPr>
    <p:cSldViewPr>
      <p:cViewPr varScale="1">
        <p:scale>
          <a:sx n="49" d="100"/>
          <a:sy n="49" d="100"/>
        </p:scale>
        <p:origin x="180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0AF904B-DBF2-4006-99D0-BB150DEF89BE}" type="datetimeFigureOut">
              <a:rPr lang="en-US" smtClean="0"/>
              <a:t>9/18/2016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7FF02789-CC62-40C9-8483-B26B12CA5A7A}" type="slidenum">
              <a:rPr lang="en-US" smtClean="0"/>
              <a:t>‹#›</a:t>
            </a:fld>
            <a:endParaRPr lang="en-US"/>
          </a:p>
        </p:txBody>
      </p:sp>
    </p:spTree>
    <p:extLst>
      <p:ext uri="{BB962C8B-B14F-4D97-AF65-F5344CB8AC3E}">
        <p14:creationId xmlns:p14="http://schemas.microsoft.com/office/powerpoint/2010/main" val="869111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DB185A4-D31D-4DA9-A2AF-86D8327C0117}" type="datetimeFigureOut">
              <a:rPr lang="en-US" smtClean="0"/>
              <a:t>9/18/2016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88E93E9-9075-4F38-9B7B-F54BB710A8E6}" type="slidenum">
              <a:rPr lang="en-US" smtClean="0"/>
              <a:t>‹#›</a:t>
            </a:fld>
            <a:endParaRPr lang="en-US"/>
          </a:p>
        </p:txBody>
      </p:sp>
    </p:spTree>
    <p:extLst>
      <p:ext uri="{BB962C8B-B14F-4D97-AF65-F5344CB8AC3E}">
        <p14:creationId xmlns:p14="http://schemas.microsoft.com/office/powerpoint/2010/main" val="466220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Photo credit: Chris Evans, https://www.flickr.com/photos/drumminhands/7114464945 </a:t>
            </a:r>
          </a:p>
          <a:p>
            <a:r>
              <a:rPr lang="en-US" dirty="0"/>
              <a:t>License: https://creativecommons.org/licenses/by/2.0/</a:t>
            </a:r>
          </a:p>
        </p:txBody>
      </p:sp>
      <p:sp>
        <p:nvSpPr>
          <p:cNvPr id="4" name="Slide Number Placeholder 3"/>
          <p:cNvSpPr>
            <a:spLocks noGrp="1"/>
          </p:cNvSpPr>
          <p:nvPr>
            <p:ph type="sldNum" sz="quarter" idx="10"/>
          </p:nvPr>
        </p:nvSpPr>
        <p:spPr/>
        <p:txBody>
          <a:bodyPr/>
          <a:lstStyle/>
          <a:p>
            <a:fld id="{688E93E9-9075-4F38-9B7B-F54BB710A8E6}" type="slidenum">
              <a:rPr lang="en-US" smtClean="0"/>
              <a:t>1</a:t>
            </a:fld>
            <a:endParaRPr lang="en-US"/>
          </a:p>
        </p:txBody>
      </p:sp>
    </p:spTree>
    <p:extLst>
      <p:ext uri="{BB962C8B-B14F-4D97-AF65-F5344CB8AC3E}">
        <p14:creationId xmlns:p14="http://schemas.microsoft.com/office/powerpoint/2010/main" val="23859836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Tends to be a focus on FFP but the real damage is done by QRP. </a:t>
            </a:r>
          </a:p>
          <a:p>
            <a:endParaRPr lang="en-US" dirty="0"/>
          </a:p>
          <a:p>
            <a:r>
              <a:rPr lang="en-US" dirty="0"/>
              <a:t>http://www.mrc.ac.za/ethics/Researchintegrity.pdf</a:t>
            </a:r>
          </a:p>
          <a:p>
            <a:r>
              <a:rPr lang="en-US" dirty="0"/>
              <a:t>http://journals.plos.org/plosone/article?id=10.1371/journal.pone.0005738</a:t>
            </a:r>
          </a:p>
          <a:p>
            <a:r>
              <a:rPr lang="en-US" dirty="0"/>
              <a:t>http://www.phdontrack.net/share-and-publish/co-authorship/</a:t>
            </a:r>
          </a:p>
        </p:txBody>
      </p:sp>
      <p:sp>
        <p:nvSpPr>
          <p:cNvPr id="4" name="Slide Number Placeholder 3"/>
          <p:cNvSpPr>
            <a:spLocks noGrp="1"/>
          </p:cNvSpPr>
          <p:nvPr>
            <p:ph type="sldNum" sz="quarter" idx="10"/>
          </p:nvPr>
        </p:nvSpPr>
        <p:spPr/>
        <p:txBody>
          <a:bodyPr/>
          <a:lstStyle/>
          <a:p>
            <a:fld id="{688E93E9-9075-4F38-9B7B-F54BB710A8E6}" type="slidenum">
              <a:rPr lang="en-US" smtClean="0"/>
              <a:t>10</a:t>
            </a:fld>
            <a:endParaRPr lang="en-US"/>
          </a:p>
        </p:txBody>
      </p:sp>
    </p:spTree>
    <p:extLst>
      <p:ext uri="{BB962C8B-B14F-4D97-AF65-F5344CB8AC3E}">
        <p14:creationId xmlns:p14="http://schemas.microsoft.com/office/powerpoint/2010/main" val="21119453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Tends to be a focus on FFP but the real damage is done by QRP. </a:t>
            </a:r>
          </a:p>
          <a:p>
            <a:endParaRPr lang="en-US" dirty="0"/>
          </a:p>
          <a:p>
            <a:r>
              <a:rPr lang="en-US" dirty="0"/>
              <a:t>http://www.mrc.ac.za/ethics/Researchintegrity.pdf</a:t>
            </a:r>
          </a:p>
          <a:p>
            <a:r>
              <a:rPr lang="en-US" dirty="0"/>
              <a:t>http://journals.plos.org/plosone/article?id=10.1371/journal.pone.0005738</a:t>
            </a:r>
          </a:p>
          <a:p>
            <a:r>
              <a:rPr lang="en-US" dirty="0"/>
              <a:t>http://www.phdontrack.net/share-and-publish/co-authorship/</a:t>
            </a:r>
          </a:p>
        </p:txBody>
      </p:sp>
      <p:sp>
        <p:nvSpPr>
          <p:cNvPr id="4" name="Slide Number Placeholder 3"/>
          <p:cNvSpPr>
            <a:spLocks noGrp="1"/>
          </p:cNvSpPr>
          <p:nvPr>
            <p:ph type="sldNum" sz="quarter" idx="10"/>
          </p:nvPr>
        </p:nvSpPr>
        <p:spPr/>
        <p:txBody>
          <a:bodyPr/>
          <a:lstStyle/>
          <a:p>
            <a:fld id="{688E93E9-9075-4F38-9B7B-F54BB710A8E6}" type="slidenum">
              <a:rPr lang="en-US" smtClean="0"/>
              <a:t>11</a:t>
            </a:fld>
            <a:endParaRPr lang="en-US"/>
          </a:p>
        </p:txBody>
      </p:sp>
    </p:spTree>
    <p:extLst>
      <p:ext uri="{BB962C8B-B14F-4D97-AF65-F5344CB8AC3E}">
        <p14:creationId xmlns:p14="http://schemas.microsoft.com/office/powerpoint/2010/main" val="2861378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http://research-ethics.net/educational-settings/research-context/Instructor's%20Guide%20v7-Final.pdf</a:t>
            </a:r>
          </a:p>
        </p:txBody>
      </p:sp>
      <p:sp>
        <p:nvSpPr>
          <p:cNvPr id="4" name="Slide Number Placeholder 3"/>
          <p:cNvSpPr>
            <a:spLocks noGrp="1"/>
          </p:cNvSpPr>
          <p:nvPr>
            <p:ph type="sldNum" sz="quarter" idx="10"/>
          </p:nvPr>
        </p:nvSpPr>
        <p:spPr/>
        <p:txBody>
          <a:bodyPr/>
          <a:lstStyle/>
          <a:p>
            <a:fld id="{688E93E9-9075-4F38-9B7B-F54BB710A8E6}" type="slidenum">
              <a:rPr lang="en-US" smtClean="0"/>
              <a:t>12</a:t>
            </a:fld>
            <a:endParaRPr lang="en-US"/>
          </a:p>
        </p:txBody>
      </p:sp>
    </p:spTree>
    <p:extLst>
      <p:ext uri="{BB962C8B-B14F-4D97-AF65-F5344CB8AC3E}">
        <p14:creationId xmlns:p14="http://schemas.microsoft.com/office/powerpoint/2010/main" val="3352142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http://research-ethics.net/educational-settings/research-context/Instructor's%20Guide%20v7-Final.pdf</a:t>
            </a:r>
          </a:p>
          <a:p>
            <a:r>
              <a:rPr lang="en-US" dirty="0"/>
              <a:t>CHECKLISTS 1. Criteria for authorship 2. Recordkeeping 3. Standards for sharing 4. Ownership of materials (including plagiarism) 5. Risks of bias and how they can be addressed 6. Roles and responsibilities for mentors and trainees 7. Risks and benefits of collaborations 8. Writing of grants or protocols 9. Conflicts of commitment 10. Asking questions, consensus building, and whistleblowing </a:t>
            </a:r>
          </a:p>
        </p:txBody>
      </p:sp>
      <p:sp>
        <p:nvSpPr>
          <p:cNvPr id="4" name="Slide Number Placeholder 3"/>
          <p:cNvSpPr>
            <a:spLocks noGrp="1"/>
          </p:cNvSpPr>
          <p:nvPr>
            <p:ph type="sldNum" sz="quarter" idx="10"/>
          </p:nvPr>
        </p:nvSpPr>
        <p:spPr/>
        <p:txBody>
          <a:bodyPr/>
          <a:lstStyle/>
          <a:p>
            <a:fld id="{688E93E9-9075-4F38-9B7B-F54BB710A8E6}" type="slidenum">
              <a:rPr lang="en-US" smtClean="0"/>
              <a:t>13</a:t>
            </a:fld>
            <a:endParaRPr lang="en-US"/>
          </a:p>
        </p:txBody>
      </p:sp>
    </p:spTree>
    <p:extLst>
      <p:ext uri="{BB962C8B-B14F-4D97-AF65-F5344CB8AC3E}">
        <p14:creationId xmlns:p14="http://schemas.microsoft.com/office/powerpoint/2010/main" val="30423061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p:txBody>
          <a:bodyPr/>
          <a:lstStyle/>
          <a:p>
            <a:pPr>
              <a:defRPr/>
            </a:pPr>
            <a:fld id="{3E83EA0F-BD04-43B3-AF6D-AA6D184ABD7E}" type="slidenum">
              <a:rPr lang="en-GB" smtClean="0">
                <a:latin typeface="Arial" pitchFamily="34" charset="0"/>
              </a:rPr>
              <a:pPr>
                <a:defRPr/>
              </a:pPr>
              <a:t>14</a:t>
            </a:fld>
            <a:endParaRPr lang="en-GB">
              <a:latin typeface="Arial" pitchFamily="34" charset="0"/>
            </a:endParaRPr>
          </a:p>
        </p:txBody>
      </p:sp>
      <p:sp>
        <p:nvSpPr>
          <p:cNvPr id="200707" name="Rectangle 2"/>
          <p:cNvSpPr>
            <a:spLocks noGrp="1" noRot="1" noChangeAspect="1" noChangeArrowheads="1" noTextEdit="1"/>
          </p:cNvSpPr>
          <p:nvPr>
            <p:ph type="sldImg"/>
          </p:nvPr>
        </p:nvSpPr>
        <p:spPr>
          <a:ln/>
        </p:spPr>
      </p:sp>
      <p:sp>
        <p:nvSpPr>
          <p:cNvPr id="200708" name="Rectangle 3"/>
          <p:cNvSpPr>
            <a:spLocks noGrp="1" noChangeArrowheads="1"/>
          </p:cNvSpPr>
          <p:nvPr>
            <p:ph type="body" idx="1"/>
          </p:nvPr>
        </p:nvSpPr>
        <p:spPr>
          <a:noFill/>
          <a:ln/>
        </p:spPr>
        <p:txBody>
          <a:bodyPr/>
          <a:lstStyle/>
          <a:p>
            <a:pPr lvl="1"/>
            <a:r>
              <a:rPr lang="en-US" dirty="0"/>
              <a:t>Common standards for research ethics that transcend national boundaries</a:t>
            </a:r>
          </a:p>
        </p:txBody>
      </p:sp>
    </p:spTree>
    <p:extLst>
      <p:ext uri="{BB962C8B-B14F-4D97-AF65-F5344CB8AC3E}">
        <p14:creationId xmlns:p14="http://schemas.microsoft.com/office/powerpoint/2010/main" val="1896256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p:txBody>
          <a:bodyPr/>
          <a:lstStyle/>
          <a:p>
            <a:pPr>
              <a:defRPr/>
            </a:pPr>
            <a:fld id="{3E83EA0F-BD04-43B3-AF6D-AA6D184ABD7E}" type="slidenum">
              <a:rPr lang="en-GB" smtClean="0">
                <a:latin typeface="Arial" pitchFamily="34" charset="0"/>
              </a:rPr>
              <a:pPr>
                <a:defRPr/>
              </a:pPr>
              <a:t>15</a:t>
            </a:fld>
            <a:endParaRPr lang="en-GB">
              <a:latin typeface="Arial" pitchFamily="34" charset="0"/>
            </a:endParaRPr>
          </a:p>
        </p:txBody>
      </p:sp>
      <p:sp>
        <p:nvSpPr>
          <p:cNvPr id="200707" name="Rectangle 2"/>
          <p:cNvSpPr>
            <a:spLocks noGrp="1" noRot="1" noChangeAspect="1" noChangeArrowheads="1" noTextEdit="1"/>
          </p:cNvSpPr>
          <p:nvPr>
            <p:ph type="sldImg"/>
          </p:nvPr>
        </p:nvSpPr>
        <p:spPr>
          <a:ln/>
        </p:spPr>
      </p:sp>
      <p:sp>
        <p:nvSpPr>
          <p:cNvPr id="200708" name="Rectangle 3"/>
          <p:cNvSpPr>
            <a:spLocks noGrp="1" noChangeArrowheads="1"/>
          </p:cNvSpPr>
          <p:nvPr>
            <p:ph type="body" idx="1"/>
          </p:nvPr>
        </p:nvSpPr>
        <p:spPr>
          <a:noFill/>
          <a:ln/>
        </p:spPr>
        <p:txBody>
          <a:bodyPr/>
          <a:lstStyle/>
          <a:p>
            <a:pPr lvl="1"/>
            <a:r>
              <a:rPr lang="en-US" dirty="0"/>
              <a:t>http://www.ukrio.org/wp-content/uploads/UKRIO-Code-of-Practice-for-Research.pdf </a:t>
            </a:r>
          </a:p>
        </p:txBody>
      </p:sp>
    </p:spTree>
    <p:extLst>
      <p:ext uri="{BB962C8B-B14F-4D97-AF65-F5344CB8AC3E}">
        <p14:creationId xmlns:p14="http://schemas.microsoft.com/office/powerpoint/2010/main" val="31886484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p:txBody>
          <a:bodyPr/>
          <a:lstStyle/>
          <a:p>
            <a:pPr>
              <a:defRPr/>
            </a:pPr>
            <a:fld id="{3E83EA0F-BD04-43B3-AF6D-AA6D184ABD7E}" type="slidenum">
              <a:rPr lang="en-GB" smtClean="0">
                <a:latin typeface="Arial" pitchFamily="34" charset="0"/>
              </a:rPr>
              <a:pPr>
                <a:defRPr/>
              </a:pPr>
              <a:t>16</a:t>
            </a:fld>
            <a:endParaRPr lang="en-GB">
              <a:latin typeface="Arial" pitchFamily="34" charset="0"/>
            </a:endParaRPr>
          </a:p>
        </p:txBody>
      </p:sp>
      <p:sp>
        <p:nvSpPr>
          <p:cNvPr id="200707" name="Rectangle 2"/>
          <p:cNvSpPr>
            <a:spLocks noGrp="1" noRot="1" noChangeAspect="1" noChangeArrowheads="1" noTextEdit="1"/>
          </p:cNvSpPr>
          <p:nvPr>
            <p:ph type="sldImg"/>
          </p:nvPr>
        </p:nvSpPr>
        <p:spPr>
          <a:ln/>
        </p:spPr>
      </p:sp>
      <p:sp>
        <p:nvSpPr>
          <p:cNvPr id="200708" name="Rectangle 3"/>
          <p:cNvSpPr>
            <a:spLocks noGrp="1" noChangeArrowheads="1"/>
          </p:cNvSpPr>
          <p:nvPr>
            <p:ph type="body" idx="1"/>
          </p:nvPr>
        </p:nvSpPr>
        <p:spPr>
          <a:noFill/>
          <a:ln/>
        </p:spPr>
        <p:txBody>
          <a:bodyPr/>
          <a:lstStyle/>
          <a:p>
            <a:pPr lvl="1"/>
            <a:r>
              <a:rPr lang="en-US" dirty="0"/>
              <a:t>http://www.esrc.ac.uk/files/funding/guidance-for-applicants/ethics/example-research-ethics-initial-checklist/</a:t>
            </a:r>
          </a:p>
        </p:txBody>
      </p:sp>
    </p:spTree>
    <p:extLst>
      <p:ext uri="{BB962C8B-B14F-4D97-AF65-F5344CB8AC3E}">
        <p14:creationId xmlns:p14="http://schemas.microsoft.com/office/powerpoint/2010/main" val="4919107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p:txBody>
          <a:bodyPr/>
          <a:lstStyle/>
          <a:p>
            <a:pPr>
              <a:defRPr/>
            </a:pPr>
            <a:fld id="{3E83EA0F-BD04-43B3-AF6D-AA6D184ABD7E}" type="slidenum">
              <a:rPr lang="en-GB" smtClean="0">
                <a:latin typeface="Arial" pitchFamily="34" charset="0"/>
              </a:rPr>
              <a:pPr>
                <a:defRPr/>
              </a:pPr>
              <a:t>17</a:t>
            </a:fld>
            <a:endParaRPr lang="en-GB">
              <a:latin typeface="Arial" pitchFamily="34" charset="0"/>
            </a:endParaRPr>
          </a:p>
        </p:txBody>
      </p:sp>
      <p:sp>
        <p:nvSpPr>
          <p:cNvPr id="200707" name="Rectangle 2"/>
          <p:cNvSpPr>
            <a:spLocks noGrp="1" noRot="1" noChangeAspect="1" noChangeArrowheads="1" noTextEdit="1"/>
          </p:cNvSpPr>
          <p:nvPr>
            <p:ph type="sldImg"/>
          </p:nvPr>
        </p:nvSpPr>
        <p:spPr>
          <a:ln/>
        </p:spPr>
      </p:sp>
      <p:sp>
        <p:nvSpPr>
          <p:cNvPr id="200708" name="Rectangle 3"/>
          <p:cNvSpPr>
            <a:spLocks noGrp="1" noChangeArrowheads="1"/>
          </p:cNvSpPr>
          <p:nvPr>
            <p:ph type="body" idx="1"/>
          </p:nvPr>
        </p:nvSpPr>
        <p:spPr>
          <a:noFill/>
          <a:ln/>
        </p:spPr>
        <p:txBody>
          <a:bodyPr/>
          <a:lstStyle/>
          <a:p>
            <a:pPr lvl="1"/>
            <a:r>
              <a:rPr lang="en-US" dirty="0"/>
              <a:t>Common standards for research ethics that transcend national boundaries</a:t>
            </a:r>
          </a:p>
        </p:txBody>
      </p:sp>
    </p:spTree>
    <p:extLst>
      <p:ext uri="{BB962C8B-B14F-4D97-AF65-F5344CB8AC3E}">
        <p14:creationId xmlns:p14="http://schemas.microsoft.com/office/powerpoint/2010/main" val="10757563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http://www.ncbi.nlm.nih.gov/pmc/articles/PMC1871751/</a:t>
            </a:r>
          </a:p>
          <a:p>
            <a:r>
              <a:rPr lang="en-US" dirty="0"/>
              <a:t>http://research-ethics.net/educational-settings/research-context/Instructor's%20Guide%20v7-Final.pdf</a:t>
            </a:r>
          </a:p>
        </p:txBody>
      </p:sp>
      <p:sp>
        <p:nvSpPr>
          <p:cNvPr id="4" name="Slide Number Placeholder 3"/>
          <p:cNvSpPr>
            <a:spLocks noGrp="1"/>
          </p:cNvSpPr>
          <p:nvPr>
            <p:ph type="sldNum" sz="quarter" idx="10"/>
          </p:nvPr>
        </p:nvSpPr>
        <p:spPr/>
        <p:txBody>
          <a:bodyPr/>
          <a:lstStyle/>
          <a:p>
            <a:fld id="{688E93E9-9075-4F38-9B7B-F54BB710A8E6}" type="slidenum">
              <a:rPr lang="en-US" smtClean="0"/>
              <a:t>18</a:t>
            </a:fld>
            <a:endParaRPr lang="en-US"/>
          </a:p>
        </p:txBody>
      </p:sp>
    </p:spTree>
    <p:extLst>
      <p:ext uri="{BB962C8B-B14F-4D97-AF65-F5344CB8AC3E}">
        <p14:creationId xmlns:p14="http://schemas.microsoft.com/office/powerpoint/2010/main" val="23032131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8E93E9-9075-4F38-9B7B-F54BB710A8E6}" type="slidenum">
              <a:rPr lang="en-US" smtClean="0"/>
              <a:t>19</a:t>
            </a:fld>
            <a:endParaRPr lang="en-US"/>
          </a:p>
        </p:txBody>
      </p:sp>
    </p:spTree>
    <p:extLst>
      <p:ext uri="{BB962C8B-B14F-4D97-AF65-F5344CB8AC3E}">
        <p14:creationId xmlns:p14="http://schemas.microsoft.com/office/powerpoint/2010/main" val="344664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8E93E9-9075-4F38-9B7B-F54BB710A8E6}" type="slidenum">
              <a:rPr lang="en-US" smtClean="0"/>
              <a:t>2</a:t>
            </a:fld>
            <a:endParaRPr lang="en-US"/>
          </a:p>
        </p:txBody>
      </p:sp>
    </p:spTree>
    <p:extLst>
      <p:ext uri="{BB962C8B-B14F-4D97-AF65-F5344CB8AC3E}">
        <p14:creationId xmlns:p14="http://schemas.microsoft.com/office/powerpoint/2010/main" val="28169091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https://nationalethicscenter.org/resources/146/download/2MC%20methodology.pdf</a:t>
            </a:r>
          </a:p>
          <a:p>
            <a:r>
              <a:rPr lang="en-US" dirty="0"/>
              <a:t>https://nationalethicscenter.org/resources/144/download/data_2MC_smoking_gun.pdf</a:t>
            </a:r>
          </a:p>
          <a:p>
            <a:endParaRPr lang="en-US" dirty="0"/>
          </a:p>
          <a:p>
            <a:r>
              <a:rPr lang="en-US" dirty="0"/>
              <a:t>For more excellent case studies see: http://ori.hhs.gov/rcr-casebook-stories-about-researchers-worth-discussing </a:t>
            </a:r>
          </a:p>
        </p:txBody>
      </p:sp>
      <p:sp>
        <p:nvSpPr>
          <p:cNvPr id="4" name="Slide Number Placeholder 3"/>
          <p:cNvSpPr>
            <a:spLocks noGrp="1"/>
          </p:cNvSpPr>
          <p:nvPr>
            <p:ph type="sldNum" sz="quarter" idx="10"/>
          </p:nvPr>
        </p:nvSpPr>
        <p:spPr/>
        <p:txBody>
          <a:bodyPr/>
          <a:lstStyle/>
          <a:p>
            <a:fld id="{688E93E9-9075-4F38-9B7B-F54BB710A8E6}" type="slidenum">
              <a:rPr lang="en-US" smtClean="0"/>
              <a:t>20</a:t>
            </a:fld>
            <a:endParaRPr lang="en-US"/>
          </a:p>
        </p:txBody>
      </p:sp>
    </p:spTree>
    <p:extLst>
      <p:ext uri="{BB962C8B-B14F-4D97-AF65-F5344CB8AC3E}">
        <p14:creationId xmlns:p14="http://schemas.microsoft.com/office/powerpoint/2010/main" val="923690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8E93E9-9075-4F38-9B7B-F54BB710A8E6}" type="slidenum">
              <a:rPr lang="en-US" smtClean="0"/>
              <a:t>3</a:t>
            </a:fld>
            <a:endParaRPr lang="en-US"/>
          </a:p>
        </p:txBody>
      </p:sp>
    </p:spTree>
    <p:extLst>
      <p:ext uri="{BB962C8B-B14F-4D97-AF65-F5344CB8AC3E}">
        <p14:creationId xmlns:p14="http://schemas.microsoft.com/office/powerpoint/2010/main" val="3307055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http://journals.plos.org/plosone/article?id=10.1371/journal.pone.0005738 </a:t>
            </a:r>
          </a:p>
        </p:txBody>
      </p:sp>
      <p:sp>
        <p:nvSpPr>
          <p:cNvPr id="4" name="Slide Number Placeholder 3"/>
          <p:cNvSpPr>
            <a:spLocks noGrp="1"/>
          </p:cNvSpPr>
          <p:nvPr>
            <p:ph type="sldNum" sz="quarter" idx="10"/>
          </p:nvPr>
        </p:nvSpPr>
        <p:spPr/>
        <p:txBody>
          <a:bodyPr/>
          <a:lstStyle/>
          <a:p>
            <a:fld id="{688E93E9-9075-4F38-9B7B-F54BB710A8E6}" type="slidenum">
              <a:rPr lang="en-US" smtClean="0"/>
              <a:t>4</a:t>
            </a:fld>
            <a:endParaRPr lang="en-US"/>
          </a:p>
        </p:txBody>
      </p:sp>
    </p:spTree>
    <p:extLst>
      <p:ext uri="{BB962C8B-B14F-4D97-AF65-F5344CB8AC3E}">
        <p14:creationId xmlns:p14="http://schemas.microsoft.com/office/powerpoint/2010/main" val="4148445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http://journals.plos.org/plosmedicine/article?id=10.1371/journal.pmed.1001315</a:t>
            </a:r>
          </a:p>
        </p:txBody>
      </p:sp>
      <p:sp>
        <p:nvSpPr>
          <p:cNvPr id="4" name="Slide Number Placeholder 3"/>
          <p:cNvSpPr>
            <a:spLocks noGrp="1"/>
          </p:cNvSpPr>
          <p:nvPr>
            <p:ph type="sldNum" sz="quarter" idx="10"/>
          </p:nvPr>
        </p:nvSpPr>
        <p:spPr/>
        <p:txBody>
          <a:bodyPr/>
          <a:lstStyle/>
          <a:p>
            <a:fld id="{688E93E9-9075-4F38-9B7B-F54BB710A8E6}" type="slidenum">
              <a:rPr lang="en-US" smtClean="0"/>
              <a:t>5</a:t>
            </a:fld>
            <a:endParaRPr lang="en-US"/>
          </a:p>
        </p:txBody>
      </p:sp>
    </p:spTree>
    <p:extLst>
      <p:ext uri="{BB962C8B-B14F-4D97-AF65-F5344CB8AC3E}">
        <p14:creationId xmlns:p14="http://schemas.microsoft.com/office/powerpoint/2010/main" val="3963811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http://retractionwatch.com/2015/06/10/pressure-to-publish-not-to-blame-for-misconduct-says-new-study/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Scientific misconduct is more likely in countries that lack research integrity policies, in countries where individual publication performance is rewarded with cash, in cultures and situations were mutual criticism is hampered, and in the earliest phases of a researcher’s career.</a:t>
            </a:r>
          </a:p>
          <a:p>
            <a:endParaRPr lang="en-US" dirty="0"/>
          </a:p>
          <a:p>
            <a:r>
              <a:rPr lang="en-US" dirty="0"/>
              <a:t>https://nationalethicscenter.org/resources/146/download/2MC%20methodology.pdf]</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 Ambition Group/peer/authority pressure Entitlement Deception Incrementalism Embarrassment Stupid Systems </a:t>
            </a:r>
            <a:endParaRPr lang="en-US" dirty="0">
              <a:solidFill>
                <a:schemeClr val="accent1"/>
              </a:solidFill>
            </a:endParaRPr>
          </a:p>
          <a:p>
            <a:endParaRPr lang="en-US" dirty="0"/>
          </a:p>
        </p:txBody>
      </p:sp>
      <p:sp>
        <p:nvSpPr>
          <p:cNvPr id="4" name="Slide Number Placeholder 3"/>
          <p:cNvSpPr>
            <a:spLocks noGrp="1"/>
          </p:cNvSpPr>
          <p:nvPr>
            <p:ph type="sldNum" sz="quarter" idx="10"/>
          </p:nvPr>
        </p:nvSpPr>
        <p:spPr/>
        <p:txBody>
          <a:bodyPr/>
          <a:lstStyle/>
          <a:p>
            <a:fld id="{688E93E9-9075-4F38-9B7B-F54BB710A8E6}" type="slidenum">
              <a:rPr lang="en-US" smtClean="0"/>
              <a:t>6</a:t>
            </a:fld>
            <a:endParaRPr lang="en-US"/>
          </a:p>
        </p:txBody>
      </p:sp>
    </p:spTree>
    <p:extLst>
      <p:ext uri="{BB962C8B-B14F-4D97-AF65-F5344CB8AC3E}">
        <p14:creationId xmlns:p14="http://schemas.microsoft.com/office/powerpoint/2010/main" val="2740890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Tends to be a focus on FFP but the real damage is done by QRP. </a:t>
            </a:r>
          </a:p>
          <a:p>
            <a:endParaRPr lang="en-US" dirty="0"/>
          </a:p>
          <a:p>
            <a:r>
              <a:rPr lang="en-US" dirty="0"/>
              <a:t>http://www.mrc.ac.za/ethics/Researchintegrity.pdf</a:t>
            </a:r>
          </a:p>
          <a:p>
            <a:r>
              <a:rPr lang="en-US" dirty="0"/>
              <a:t>http://journals.plos.org/plosone/article?id=10.1371/journal.pone.0005738</a:t>
            </a:r>
          </a:p>
          <a:p>
            <a:r>
              <a:rPr lang="en-US" dirty="0"/>
              <a:t>http://www.phdontrack.net/share-and-publish/co-authorship/</a:t>
            </a:r>
          </a:p>
        </p:txBody>
      </p:sp>
      <p:sp>
        <p:nvSpPr>
          <p:cNvPr id="4" name="Slide Number Placeholder 3"/>
          <p:cNvSpPr>
            <a:spLocks noGrp="1"/>
          </p:cNvSpPr>
          <p:nvPr>
            <p:ph type="sldNum" sz="quarter" idx="10"/>
          </p:nvPr>
        </p:nvSpPr>
        <p:spPr/>
        <p:txBody>
          <a:bodyPr/>
          <a:lstStyle/>
          <a:p>
            <a:fld id="{688E93E9-9075-4F38-9B7B-F54BB710A8E6}" type="slidenum">
              <a:rPr lang="en-US" smtClean="0"/>
              <a:t>7</a:t>
            </a:fld>
            <a:endParaRPr lang="en-US"/>
          </a:p>
        </p:txBody>
      </p:sp>
    </p:spTree>
    <p:extLst>
      <p:ext uri="{BB962C8B-B14F-4D97-AF65-F5344CB8AC3E}">
        <p14:creationId xmlns:p14="http://schemas.microsoft.com/office/powerpoint/2010/main" val="845524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p:txBody>
          <a:bodyPr/>
          <a:lstStyle/>
          <a:p>
            <a:pPr>
              <a:defRPr/>
            </a:pPr>
            <a:fld id="{3E83EA0F-BD04-43B3-AF6D-AA6D184ABD7E}" type="slidenum">
              <a:rPr lang="en-GB" smtClean="0">
                <a:latin typeface="Arial" pitchFamily="34" charset="0"/>
              </a:rPr>
              <a:pPr>
                <a:defRPr/>
              </a:pPr>
              <a:t>8</a:t>
            </a:fld>
            <a:endParaRPr lang="en-GB">
              <a:latin typeface="Arial" pitchFamily="34" charset="0"/>
            </a:endParaRPr>
          </a:p>
        </p:txBody>
      </p:sp>
      <p:sp>
        <p:nvSpPr>
          <p:cNvPr id="200707" name="Rectangle 2"/>
          <p:cNvSpPr>
            <a:spLocks noGrp="1" noRot="1" noChangeAspect="1" noChangeArrowheads="1" noTextEdit="1"/>
          </p:cNvSpPr>
          <p:nvPr>
            <p:ph type="sldImg"/>
          </p:nvPr>
        </p:nvSpPr>
        <p:spPr>
          <a:ln/>
        </p:spPr>
      </p:sp>
      <p:sp>
        <p:nvSpPr>
          <p:cNvPr id="200708" name="Rectangle 3"/>
          <p:cNvSpPr>
            <a:spLocks noGrp="1" noChangeArrowheads="1"/>
          </p:cNvSpPr>
          <p:nvPr>
            <p:ph type="body" idx="1"/>
          </p:nvPr>
        </p:nvSpPr>
        <p:spPr>
          <a:noFill/>
          <a:ln/>
        </p:spPr>
        <p:txBody>
          <a:bodyPr/>
          <a:lstStyle/>
          <a:p>
            <a:pPr eaLnBrk="1" hangingPunct="1"/>
            <a:r>
              <a:rPr lang="en-GB" dirty="0">
                <a:latin typeface="Arial" pitchFamily="34" charset="0"/>
              </a:rPr>
              <a:t>Procedures governing how </a:t>
            </a:r>
          </a:p>
        </p:txBody>
      </p:sp>
    </p:spTree>
    <p:extLst>
      <p:ext uri="{BB962C8B-B14F-4D97-AF65-F5344CB8AC3E}">
        <p14:creationId xmlns:p14="http://schemas.microsoft.com/office/powerpoint/2010/main" val="2669357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p:txBody>
          <a:bodyPr/>
          <a:lstStyle/>
          <a:p>
            <a:pPr>
              <a:defRPr/>
            </a:pPr>
            <a:fld id="{3E83EA0F-BD04-43B3-AF6D-AA6D184ABD7E}" type="slidenum">
              <a:rPr lang="en-GB" smtClean="0">
                <a:latin typeface="Arial" pitchFamily="34" charset="0"/>
              </a:rPr>
              <a:pPr>
                <a:defRPr/>
              </a:pPr>
              <a:t>9</a:t>
            </a:fld>
            <a:endParaRPr lang="en-GB">
              <a:latin typeface="Arial" pitchFamily="34" charset="0"/>
            </a:endParaRPr>
          </a:p>
        </p:txBody>
      </p:sp>
      <p:sp>
        <p:nvSpPr>
          <p:cNvPr id="200707" name="Rectangle 2"/>
          <p:cNvSpPr>
            <a:spLocks noGrp="1" noRot="1" noChangeAspect="1" noChangeArrowheads="1" noTextEdit="1"/>
          </p:cNvSpPr>
          <p:nvPr>
            <p:ph type="sldImg"/>
          </p:nvPr>
        </p:nvSpPr>
        <p:spPr>
          <a:ln/>
        </p:spPr>
      </p:sp>
      <p:sp>
        <p:nvSpPr>
          <p:cNvPr id="200708" name="Rectangle 3"/>
          <p:cNvSpPr>
            <a:spLocks noGrp="1" noChangeArrowheads="1"/>
          </p:cNvSpPr>
          <p:nvPr>
            <p:ph type="body" idx="1"/>
          </p:nvPr>
        </p:nvSpPr>
        <p:spPr>
          <a:noFill/>
          <a:ln/>
        </p:spPr>
        <p:txBody>
          <a:bodyPr/>
          <a:lstStyle/>
          <a:p>
            <a:pPr eaLnBrk="1" hangingPunct="1"/>
            <a:r>
              <a:rPr lang="en-GB" dirty="0">
                <a:latin typeface="Arial" pitchFamily="34" charset="0"/>
              </a:rPr>
              <a:t>Procedures governing how </a:t>
            </a:r>
          </a:p>
        </p:txBody>
      </p:sp>
    </p:spTree>
    <p:extLst>
      <p:ext uri="{BB962C8B-B14F-4D97-AF65-F5344CB8AC3E}">
        <p14:creationId xmlns:p14="http://schemas.microsoft.com/office/powerpoint/2010/main" val="3808815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B008512-95DB-4A50-8EC6-C8AC629A407A}"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F53E8-9AC2-4D80-BCD5-F61C6D36CAF6}" type="slidenum">
              <a:rPr lang="en-US" smtClean="0"/>
              <a:t>‹#›</a:t>
            </a:fld>
            <a:endParaRPr lang="en-US"/>
          </a:p>
        </p:txBody>
      </p:sp>
    </p:spTree>
    <p:extLst>
      <p:ext uri="{BB962C8B-B14F-4D97-AF65-F5344CB8AC3E}">
        <p14:creationId xmlns:p14="http://schemas.microsoft.com/office/powerpoint/2010/main" val="469523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008512-95DB-4A50-8EC6-C8AC629A407A}"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F53E8-9AC2-4D80-BCD5-F61C6D36CAF6}" type="slidenum">
              <a:rPr lang="en-US" smtClean="0"/>
              <a:t>‹#›</a:t>
            </a:fld>
            <a:endParaRPr lang="en-US"/>
          </a:p>
        </p:txBody>
      </p:sp>
    </p:spTree>
    <p:extLst>
      <p:ext uri="{BB962C8B-B14F-4D97-AF65-F5344CB8AC3E}">
        <p14:creationId xmlns:p14="http://schemas.microsoft.com/office/powerpoint/2010/main" val="506846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008512-95DB-4A50-8EC6-C8AC629A407A}"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F53E8-9AC2-4D80-BCD5-F61C6D36CAF6}" type="slidenum">
              <a:rPr lang="en-US" smtClean="0"/>
              <a:t>‹#›</a:t>
            </a:fld>
            <a:endParaRPr lang="en-US"/>
          </a:p>
        </p:txBody>
      </p:sp>
    </p:spTree>
    <p:extLst>
      <p:ext uri="{BB962C8B-B14F-4D97-AF65-F5344CB8AC3E}">
        <p14:creationId xmlns:p14="http://schemas.microsoft.com/office/powerpoint/2010/main" val="355262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008512-95DB-4A50-8EC6-C8AC629A407A}"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F53E8-9AC2-4D80-BCD5-F61C6D36CAF6}" type="slidenum">
              <a:rPr lang="en-US" smtClean="0"/>
              <a:t>‹#›</a:t>
            </a:fld>
            <a:endParaRPr lang="en-US"/>
          </a:p>
        </p:txBody>
      </p:sp>
    </p:spTree>
    <p:extLst>
      <p:ext uri="{BB962C8B-B14F-4D97-AF65-F5344CB8AC3E}">
        <p14:creationId xmlns:p14="http://schemas.microsoft.com/office/powerpoint/2010/main" val="3032360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008512-95DB-4A50-8EC6-C8AC629A407A}"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F53E8-9AC2-4D80-BCD5-F61C6D36CAF6}" type="slidenum">
              <a:rPr lang="en-US" smtClean="0"/>
              <a:t>‹#›</a:t>
            </a:fld>
            <a:endParaRPr lang="en-US"/>
          </a:p>
        </p:txBody>
      </p:sp>
    </p:spTree>
    <p:extLst>
      <p:ext uri="{BB962C8B-B14F-4D97-AF65-F5344CB8AC3E}">
        <p14:creationId xmlns:p14="http://schemas.microsoft.com/office/powerpoint/2010/main" val="1868777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B008512-95DB-4A50-8EC6-C8AC629A407A}"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F53E8-9AC2-4D80-BCD5-F61C6D36CAF6}" type="slidenum">
              <a:rPr lang="en-US" smtClean="0"/>
              <a:t>‹#›</a:t>
            </a:fld>
            <a:endParaRPr lang="en-US"/>
          </a:p>
        </p:txBody>
      </p:sp>
    </p:spTree>
    <p:extLst>
      <p:ext uri="{BB962C8B-B14F-4D97-AF65-F5344CB8AC3E}">
        <p14:creationId xmlns:p14="http://schemas.microsoft.com/office/powerpoint/2010/main" val="1052605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B008512-95DB-4A50-8EC6-C8AC629A407A}"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7F53E8-9AC2-4D80-BCD5-F61C6D36CAF6}" type="slidenum">
              <a:rPr lang="en-US" smtClean="0"/>
              <a:t>‹#›</a:t>
            </a:fld>
            <a:endParaRPr lang="en-US"/>
          </a:p>
        </p:txBody>
      </p:sp>
    </p:spTree>
    <p:extLst>
      <p:ext uri="{BB962C8B-B14F-4D97-AF65-F5344CB8AC3E}">
        <p14:creationId xmlns:p14="http://schemas.microsoft.com/office/powerpoint/2010/main" val="1414935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B008512-95DB-4A50-8EC6-C8AC629A407A}"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7F53E8-9AC2-4D80-BCD5-F61C6D36CAF6}" type="slidenum">
              <a:rPr lang="en-US" smtClean="0"/>
              <a:t>‹#›</a:t>
            </a:fld>
            <a:endParaRPr lang="en-US"/>
          </a:p>
        </p:txBody>
      </p:sp>
    </p:spTree>
    <p:extLst>
      <p:ext uri="{BB962C8B-B14F-4D97-AF65-F5344CB8AC3E}">
        <p14:creationId xmlns:p14="http://schemas.microsoft.com/office/powerpoint/2010/main" val="4216085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008512-95DB-4A50-8EC6-C8AC629A407A}"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7F53E8-9AC2-4D80-BCD5-F61C6D36CAF6}" type="slidenum">
              <a:rPr lang="en-US" smtClean="0"/>
              <a:t>‹#›</a:t>
            </a:fld>
            <a:endParaRPr lang="en-US"/>
          </a:p>
        </p:txBody>
      </p:sp>
    </p:spTree>
    <p:extLst>
      <p:ext uri="{BB962C8B-B14F-4D97-AF65-F5344CB8AC3E}">
        <p14:creationId xmlns:p14="http://schemas.microsoft.com/office/powerpoint/2010/main" val="3633010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008512-95DB-4A50-8EC6-C8AC629A407A}"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F53E8-9AC2-4D80-BCD5-F61C6D36CAF6}" type="slidenum">
              <a:rPr lang="en-US" smtClean="0"/>
              <a:t>‹#›</a:t>
            </a:fld>
            <a:endParaRPr lang="en-US"/>
          </a:p>
        </p:txBody>
      </p:sp>
    </p:spTree>
    <p:extLst>
      <p:ext uri="{BB962C8B-B14F-4D97-AF65-F5344CB8AC3E}">
        <p14:creationId xmlns:p14="http://schemas.microsoft.com/office/powerpoint/2010/main" val="1029508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008512-95DB-4A50-8EC6-C8AC629A407A}"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F53E8-9AC2-4D80-BCD5-F61C6D36CAF6}" type="slidenum">
              <a:rPr lang="en-US" smtClean="0"/>
              <a:t>‹#›</a:t>
            </a:fld>
            <a:endParaRPr lang="en-US"/>
          </a:p>
        </p:txBody>
      </p:sp>
    </p:spTree>
    <p:extLst>
      <p:ext uri="{BB962C8B-B14F-4D97-AF65-F5344CB8AC3E}">
        <p14:creationId xmlns:p14="http://schemas.microsoft.com/office/powerpoint/2010/main" val="1925919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008512-95DB-4A50-8EC6-C8AC629A407A}" type="datetimeFigureOut">
              <a:rPr lang="en-US" smtClean="0"/>
              <a:t>9/18/2016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7F53E8-9AC2-4D80-BCD5-F61C6D36CAF6}" type="slidenum">
              <a:rPr lang="en-US" smtClean="0"/>
              <a:t>‹#›</a:t>
            </a:fld>
            <a:endParaRPr lang="en-US"/>
          </a:p>
        </p:txBody>
      </p:sp>
    </p:spTree>
    <p:extLst>
      <p:ext uri="{BB962C8B-B14F-4D97-AF65-F5344CB8AC3E}">
        <p14:creationId xmlns:p14="http://schemas.microsoft.com/office/powerpoint/2010/main" val="2387837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ori.hhs.gov/case_summary"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singaporestatement.org/statement.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ori.hhs.gov/" TargetMode="External"/><Relationship Id="rId4" Type="http://schemas.openxmlformats.org/officeDocument/2006/relationships/hyperlink" Target="http://www.ukrio.org/wp-content/uploads/UKRIO-Code-of-Practice-for-Research.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esrc.ac.uk/files/funding/guidance-for-applicants/ethics/example-research-ethics-initial-checklist"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ukrio.org/wp-content/uploads/UKRIO-Code-of-Practice-for-Research.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johnshopkinsspeak2us.tnwreports.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www.hopkinsmedicine.org/som/faculty/policies/facultypolicies/research_misconduct.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hyperlink" Target="http://journals.plos.org/plosmedicine/article?id=info:doi/10.1371/journal.pmed.1001315"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5855" t="21827" r="10856"/>
          <a:stretch/>
        </p:blipFill>
        <p:spPr>
          <a:xfrm>
            <a:off x="-1" y="1"/>
            <a:ext cx="9144001" cy="5699162"/>
          </a:xfrm>
          <a:prstGeom prst="rect">
            <a:avLst/>
          </a:prstGeom>
        </p:spPr>
      </p:pic>
      <p:sp>
        <p:nvSpPr>
          <p:cNvPr id="7" name="Rectangle 6"/>
          <p:cNvSpPr/>
          <p:nvPr/>
        </p:nvSpPr>
        <p:spPr>
          <a:xfrm>
            <a:off x="2288456" y="3691070"/>
            <a:ext cx="6855544" cy="200809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000" b="1" dirty="0"/>
              <a:t>Research Ethics and Integrity</a:t>
            </a:r>
          </a:p>
          <a:p>
            <a:pPr algn="r"/>
            <a:r>
              <a:rPr lang="en-US" sz="2400" dirty="0"/>
              <a:t>UASP Fellowships in Research Management </a:t>
            </a:r>
            <a:endParaRPr lang="en-US" sz="1400" dirty="0"/>
          </a:p>
        </p:txBody>
      </p:sp>
      <p:sp>
        <p:nvSpPr>
          <p:cNvPr id="5" name="Subtitle 2"/>
          <p:cNvSpPr txBox="1">
            <a:spLocks/>
          </p:cNvSpPr>
          <p:nvPr/>
        </p:nvSpPr>
        <p:spPr>
          <a:xfrm>
            <a:off x="134810" y="5729661"/>
            <a:ext cx="6539322" cy="486359"/>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sp>
        <p:nvSpPr>
          <p:cNvPr id="12" name="Rectangle 11"/>
          <p:cNvSpPr/>
          <p:nvPr/>
        </p:nvSpPr>
        <p:spPr>
          <a:xfrm>
            <a:off x="0" y="0"/>
            <a:ext cx="2286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362200" y="0"/>
            <a:ext cx="4191000" cy="457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629400" y="0"/>
            <a:ext cx="685800" cy="457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7391400" y="0"/>
            <a:ext cx="1752600"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4" descr="https://www.irex.org/sites/default/files/images/IREX_Logo_Color-H.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34071" y="5785272"/>
            <a:ext cx="1900272" cy="944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7566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04800"/>
            <a:ext cx="9144000" cy="1143000"/>
          </a:xfrm>
        </p:spPr>
        <p:txBody>
          <a:bodyPr>
            <a:normAutofit/>
          </a:bodyPr>
          <a:lstStyle/>
          <a:p>
            <a:r>
              <a:rPr lang="en-US" dirty="0">
                <a:solidFill>
                  <a:schemeClr val="accent3"/>
                </a:solidFill>
              </a:rPr>
              <a:t>Responsible Conduct of Research</a:t>
            </a:r>
          </a:p>
        </p:txBody>
      </p:sp>
      <p:sp>
        <p:nvSpPr>
          <p:cNvPr id="3" name="Content Placeholder 2"/>
          <p:cNvSpPr>
            <a:spLocks noGrp="1"/>
          </p:cNvSpPr>
          <p:nvPr>
            <p:ph idx="1"/>
          </p:nvPr>
        </p:nvSpPr>
        <p:spPr>
          <a:xfrm>
            <a:off x="457199" y="1447800"/>
            <a:ext cx="8229600" cy="4525963"/>
          </a:xfrm>
        </p:spPr>
        <p:txBody>
          <a:bodyPr>
            <a:normAutofit/>
          </a:bodyPr>
          <a:lstStyle/>
          <a:p>
            <a:r>
              <a:rPr lang="en-US" sz="2400" dirty="0">
                <a:solidFill>
                  <a:schemeClr val="accent1"/>
                </a:solidFill>
              </a:rPr>
              <a:t>Broader than Research Ethics</a:t>
            </a:r>
          </a:p>
          <a:p>
            <a:pPr lvl="1"/>
            <a:r>
              <a:rPr lang="en-US" sz="2000" i="1" dirty="0">
                <a:solidFill>
                  <a:schemeClr val="accent3"/>
                </a:solidFill>
              </a:rPr>
              <a:t>How we conduct research </a:t>
            </a:r>
          </a:p>
          <a:p>
            <a:pPr lvl="1"/>
            <a:r>
              <a:rPr lang="en-US" sz="2000" i="1" dirty="0">
                <a:solidFill>
                  <a:schemeClr val="accent3"/>
                </a:solidFill>
              </a:rPr>
              <a:t>How we interact with other researchers</a:t>
            </a:r>
          </a:p>
          <a:p>
            <a:pPr lvl="1"/>
            <a:r>
              <a:rPr lang="en-US" sz="2000" i="1" dirty="0">
                <a:solidFill>
                  <a:schemeClr val="accent3"/>
                </a:solidFill>
              </a:rPr>
              <a:t>How we interact with society </a:t>
            </a:r>
          </a:p>
          <a:p>
            <a:r>
              <a:rPr lang="en-US" sz="2400" dirty="0">
                <a:solidFill>
                  <a:schemeClr val="accent1"/>
                </a:solidFill>
              </a:rPr>
              <a:t>Absence of FFP</a:t>
            </a:r>
          </a:p>
          <a:p>
            <a:pPr lvl="1"/>
            <a:r>
              <a:rPr lang="en-US" sz="2000" dirty="0">
                <a:solidFill>
                  <a:schemeClr val="accent3"/>
                </a:solidFill>
              </a:rPr>
              <a:t>Falsification of data; Fabrication of results; Plagiarism </a:t>
            </a:r>
          </a:p>
          <a:p>
            <a:r>
              <a:rPr lang="en-US" sz="2400" dirty="0">
                <a:solidFill>
                  <a:schemeClr val="accent1"/>
                </a:solidFill>
              </a:rPr>
              <a:t>Absence of Questionable Research Practices (QRP)</a:t>
            </a:r>
          </a:p>
          <a:p>
            <a:endParaRPr lang="en-US" sz="2400" dirty="0">
              <a:solidFill>
                <a:schemeClr val="accent1"/>
              </a:solidFill>
            </a:endParaRPr>
          </a:p>
          <a:p>
            <a:endParaRPr lang="en-US" sz="2400" dirty="0">
              <a:solidFill>
                <a:schemeClr val="accent1"/>
              </a:solidFill>
            </a:endParaRPr>
          </a:p>
          <a:p>
            <a:endParaRPr lang="en-US" sz="2400" dirty="0">
              <a:solidFill>
                <a:schemeClr val="accent1"/>
              </a:solidFill>
            </a:endParaRPr>
          </a:p>
        </p:txBody>
      </p:sp>
      <p:pic>
        <p:nvPicPr>
          <p:cNvPr id="4" name="Picture 4" descr="https://www.irex.org/sites/default/files/images/IREX_Logo_Color-H.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4071" y="5785272"/>
            <a:ext cx="1900272" cy="944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6607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04800"/>
            <a:ext cx="9144000" cy="1143000"/>
          </a:xfrm>
        </p:spPr>
        <p:txBody>
          <a:bodyPr>
            <a:normAutofit/>
          </a:bodyPr>
          <a:lstStyle/>
          <a:p>
            <a:r>
              <a:rPr lang="en-US" dirty="0">
                <a:solidFill>
                  <a:schemeClr val="accent3"/>
                </a:solidFill>
              </a:rPr>
              <a:t>Questionable Research Practices </a:t>
            </a:r>
          </a:p>
        </p:txBody>
      </p:sp>
      <p:sp>
        <p:nvSpPr>
          <p:cNvPr id="3" name="Content Placeholder 2"/>
          <p:cNvSpPr>
            <a:spLocks noGrp="1"/>
          </p:cNvSpPr>
          <p:nvPr>
            <p:ph idx="1"/>
          </p:nvPr>
        </p:nvSpPr>
        <p:spPr>
          <a:xfrm>
            <a:off x="457199" y="1447800"/>
            <a:ext cx="8229600" cy="4525963"/>
          </a:xfrm>
        </p:spPr>
        <p:txBody>
          <a:bodyPr>
            <a:normAutofit/>
          </a:bodyPr>
          <a:lstStyle/>
          <a:p>
            <a:r>
              <a:rPr lang="en-US" sz="2400" dirty="0">
                <a:solidFill>
                  <a:schemeClr val="accent1"/>
                </a:solidFill>
              </a:rPr>
              <a:t>Focus is often on FFP but often the real damage is done by QRP </a:t>
            </a:r>
          </a:p>
          <a:p>
            <a:pPr lvl="1"/>
            <a:r>
              <a:rPr lang="en-US" sz="2000" dirty="0">
                <a:solidFill>
                  <a:schemeClr val="accent3"/>
                </a:solidFill>
              </a:rPr>
              <a:t>Misrepresentation</a:t>
            </a:r>
          </a:p>
          <a:p>
            <a:pPr lvl="1"/>
            <a:r>
              <a:rPr lang="en-US" sz="2000" dirty="0">
                <a:solidFill>
                  <a:schemeClr val="accent3"/>
                </a:solidFill>
              </a:rPr>
              <a:t>Poor data management </a:t>
            </a:r>
          </a:p>
          <a:p>
            <a:pPr lvl="1"/>
            <a:r>
              <a:rPr lang="en-US" sz="2000" dirty="0">
                <a:solidFill>
                  <a:schemeClr val="accent3"/>
                </a:solidFill>
              </a:rPr>
              <a:t>Poor record keeping </a:t>
            </a:r>
          </a:p>
          <a:p>
            <a:pPr lvl="1"/>
            <a:r>
              <a:rPr lang="en-US" sz="2000" dirty="0">
                <a:solidFill>
                  <a:schemeClr val="accent3"/>
                </a:solidFill>
              </a:rPr>
              <a:t>Inaccuracy </a:t>
            </a:r>
          </a:p>
          <a:p>
            <a:pPr lvl="1"/>
            <a:r>
              <a:rPr lang="en-US" sz="2000" dirty="0">
                <a:solidFill>
                  <a:schemeClr val="accent3"/>
                </a:solidFill>
              </a:rPr>
              <a:t>Bias/conflicts of interest </a:t>
            </a:r>
          </a:p>
          <a:p>
            <a:pPr lvl="1"/>
            <a:r>
              <a:rPr lang="en-US" sz="2000" dirty="0">
                <a:solidFill>
                  <a:schemeClr val="accent3"/>
                </a:solidFill>
              </a:rPr>
              <a:t>Duplicate publication </a:t>
            </a:r>
          </a:p>
          <a:p>
            <a:pPr lvl="1"/>
            <a:r>
              <a:rPr lang="en-US" sz="2000" dirty="0">
                <a:solidFill>
                  <a:schemeClr val="accent3"/>
                </a:solidFill>
              </a:rPr>
              <a:t>Selective reporting </a:t>
            </a:r>
          </a:p>
          <a:p>
            <a:pPr lvl="1"/>
            <a:r>
              <a:rPr lang="en-US" sz="2000" dirty="0">
                <a:solidFill>
                  <a:schemeClr val="accent3"/>
                </a:solidFill>
              </a:rPr>
              <a:t>Miss-use of authorship (gift authorship/guest authorship)</a:t>
            </a:r>
          </a:p>
        </p:txBody>
      </p:sp>
      <p:pic>
        <p:nvPicPr>
          <p:cNvPr id="4" name="Picture 4" descr="https://www.irex.org/sites/default/files/images/IREX_Logo_Color-H.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4071" y="5785272"/>
            <a:ext cx="1900272" cy="944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447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04800"/>
            <a:ext cx="9144000" cy="1143000"/>
          </a:xfrm>
        </p:spPr>
        <p:txBody>
          <a:bodyPr>
            <a:normAutofit/>
          </a:bodyPr>
          <a:lstStyle/>
          <a:p>
            <a:r>
              <a:rPr lang="en-US" dirty="0">
                <a:solidFill>
                  <a:schemeClr val="accent3"/>
                </a:solidFill>
              </a:rPr>
              <a:t>Why have an integrity policy? </a:t>
            </a:r>
          </a:p>
        </p:txBody>
      </p:sp>
      <p:sp>
        <p:nvSpPr>
          <p:cNvPr id="3" name="Content Placeholder 2"/>
          <p:cNvSpPr>
            <a:spLocks noGrp="1"/>
          </p:cNvSpPr>
          <p:nvPr>
            <p:ph idx="1"/>
          </p:nvPr>
        </p:nvSpPr>
        <p:spPr>
          <a:xfrm>
            <a:off x="457199" y="1731649"/>
            <a:ext cx="8229600" cy="4525963"/>
          </a:xfrm>
        </p:spPr>
        <p:txBody>
          <a:bodyPr>
            <a:normAutofit/>
          </a:bodyPr>
          <a:lstStyle/>
          <a:p>
            <a:r>
              <a:rPr lang="en-US" sz="2400" dirty="0">
                <a:solidFill>
                  <a:schemeClr val="accent1"/>
                </a:solidFill>
              </a:rPr>
              <a:t>Compliance </a:t>
            </a:r>
          </a:p>
          <a:p>
            <a:r>
              <a:rPr lang="en-US" sz="2400" dirty="0">
                <a:solidFill>
                  <a:schemeClr val="accent1"/>
                </a:solidFill>
              </a:rPr>
              <a:t>Reputational risk </a:t>
            </a:r>
          </a:p>
          <a:p>
            <a:pPr lvl="1"/>
            <a:r>
              <a:rPr lang="en-US" sz="2000" dirty="0">
                <a:solidFill>
                  <a:schemeClr val="accent1"/>
                </a:solidFill>
                <a:hlinkClick r:id="rId3"/>
              </a:rPr>
              <a:t>http://ori.hhs.gov/case_summary</a:t>
            </a:r>
            <a:r>
              <a:rPr lang="en-US" sz="2000" dirty="0">
                <a:solidFill>
                  <a:schemeClr val="accent1"/>
                </a:solidFill>
              </a:rPr>
              <a:t> </a:t>
            </a:r>
          </a:p>
          <a:p>
            <a:r>
              <a:rPr lang="en-US" sz="2400" dirty="0">
                <a:solidFill>
                  <a:schemeClr val="accent1"/>
                </a:solidFill>
              </a:rPr>
              <a:t>Decrease disputes and misunderstandings</a:t>
            </a:r>
          </a:p>
          <a:p>
            <a:r>
              <a:rPr lang="en-US" sz="2400" dirty="0">
                <a:solidFill>
                  <a:schemeClr val="accent1"/>
                </a:solidFill>
              </a:rPr>
              <a:t>Provide a platform for conversations about ‘sticky’ issues </a:t>
            </a:r>
          </a:p>
          <a:p>
            <a:r>
              <a:rPr lang="en-US" sz="2400" dirty="0">
                <a:solidFill>
                  <a:schemeClr val="accent1"/>
                </a:solidFill>
              </a:rPr>
              <a:t>Improve moral and ethical decision-making skills</a:t>
            </a:r>
          </a:p>
          <a:p>
            <a:r>
              <a:rPr lang="en-US" sz="2400" dirty="0">
                <a:solidFill>
                  <a:schemeClr val="accent1"/>
                </a:solidFill>
              </a:rPr>
              <a:t>Protect the interests and welfare of subjects of research</a:t>
            </a:r>
          </a:p>
        </p:txBody>
      </p:sp>
      <p:pic>
        <p:nvPicPr>
          <p:cNvPr id="4" name="Picture 4" descr="https://www.irex.org/sites/default/files/images/IREX_Logo_Color-H.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34071" y="5785272"/>
            <a:ext cx="1900272" cy="944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6534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04800"/>
            <a:ext cx="9144000" cy="1143000"/>
          </a:xfrm>
        </p:spPr>
        <p:txBody>
          <a:bodyPr>
            <a:normAutofit/>
          </a:bodyPr>
          <a:lstStyle/>
          <a:p>
            <a:r>
              <a:rPr lang="en-US" dirty="0">
                <a:solidFill>
                  <a:schemeClr val="accent3"/>
                </a:solidFill>
              </a:rPr>
              <a:t>Preventative Measures  </a:t>
            </a:r>
          </a:p>
        </p:txBody>
      </p:sp>
      <p:sp>
        <p:nvSpPr>
          <p:cNvPr id="3" name="Content Placeholder 2"/>
          <p:cNvSpPr>
            <a:spLocks noGrp="1"/>
          </p:cNvSpPr>
          <p:nvPr>
            <p:ph idx="1"/>
          </p:nvPr>
        </p:nvSpPr>
        <p:spPr>
          <a:xfrm>
            <a:off x="457199" y="1447800"/>
            <a:ext cx="8229600" cy="4525963"/>
          </a:xfrm>
        </p:spPr>
        <p:txBody>
          <a:bodyPr>
            <a:normAutofit/>
          </a:bodyPr>
          <a:lstStyle/>
          <a:p>
            <a:r>
              <a:rPr lang="en-US" sz="2400" dirty="0">
                <a:solidFill>
                  <a:schemeClr val="accent1"/>
                </a:solidFill>
              </a:rPr>
              <a:t>Code of Conduct</a:t>
            </a:r>
          </a:p>
          <a:p>
            <a:r>
              <a:rPr lang="en-US" sz="2400" dirty="0">
                <a:solidFill>
                  <a:schemeClr val="accent1"/>
                </a:solidFill>
              </a:rPr>
              <a:t>Clear policies and procedures for research approval and research misconduct </a:t>
            </a:r>
          </a:p>
          <a:p>
            <a:r>
              <a:rPr lang="en-US" sz="2400" dirty="0">
                <a:solidFill>
                  <a:schemeClr val="accent1"/>
                </a:solidFill>
              </a:rPr>
              <a:t>Consultation service </a:t>
            </a:r>
          </a:p>
          <a:p>
            <a:r>
              <a:rPr lang="en-US" sz="2400" dirty="0">
                <a:solidFill>
                  <a:schemeClr val="accent1"/>
                </a:solidFill>
              </a:rPr>
              <a:t>Checklists</a:t>
            </a:r>
          </a:p>
          <a:p>
            <a:r>
              <a:rPr lang="en-US" sz="2400" dirty="0">
                <a:solidFill>
                  <a:schemeClr val="accent1"/>
                </a:solidFill>
              </a:rPr>
              <a:t>Training </a:t>
            </a:r>
          </a:p>
          <a:p>
            <a:pPr lvl="1"/>
            <a:r>
              <a:rPr lang="en-US" sz="2000" dirty="0">
                <a:solidFill>
                  <a:schemeClr val="accent3"/>
                </a:solidFill>
              </a:rPr>
              <a:t>Integrate research ethics training into all research methods training (</a:t>
            </a:r>
            <a:r>
              <a:rPr lang="en-US" sz="2000" dirty="0" err="1">
                <a:solidFill>
                  <a:schemeClr val="accent3"/>
                </a:solidFill>
              </a:rPr>
              <a:t>inc.</a:t>
            </a:r>
            <a:r>
              <a:rPr lang="en-US" sz="2000" dirty="0">
                <a:solidFill>
                  <a:schemeClr val="accent3"/>
                </a:solidFill>
              </a:rPr>
              <a:t> undergraduate)</a:t>
            </a:r>
          </a:p>
          <a:p>
            <a:pPr lvl="1"/>
            <a:r>
              <a:rPr lang="en-US" sz="2000" dirty="0">
                <a:solidFill>
                  <a:schemeClr val="accent3"/>
                </a:solidFill>
              </a:rPr>
              <a:t>Using Cases for teaching research ethics </a:t>
            </a:r>
          </a:p>
          <a:p>
            <a:pPr marL="0" indent="0">
              <a:buNone/>
            </a:pPr>
            <a:endParaRPr lang="en-US" sz="2400" dirty="0">
              <a:solidFill>
                <a:schemeClr val="accent1"/>
              </a:solidFill>
            </a:endParaRPr>
          </a:p>
        </p:txBody>
      </p:sp>
      <p:pic>
        <p:nvPicPr>
          <p:cNvPr id="4" name="Picture 4" descr="https://www.irex.org/sites/default/files/images/IREX_Logo_Color-H.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4071" y="5785272"/>
            <a:ext cx="1900272" cy="944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4748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34"/>
          <p:cNvSpPr>
            <a:spLocks noGrp="1"/>
          </p:cNvSpPr>
          <p:nvPr>
            <p:ph type="title"/>
          </p:nvPr>
        </p:nvSpPr>
        <p:spPr>
          <a:solidFill>
            <a:schemeClr val="bg1"/>
          </a:solidFill>
        </p:spPr>
        <p:txBody>
          <a:bodyPr>
            <a:noAutofit/>
          </a:bodyPr>
          <a:lstStyle/>
          <a:p>
            <a:pPr>
              <a:defRPr/>
            </a:pPr>
            <a:r>
              <a:rPr lang="en-GB" sz="4000" dirty="0">
                <a:solidFill>
                  <a:schemeClr val="accent3"/>
                </a:solidFill>
              </a:rPr>
              <a:t>Guidance on Good Research Practice </a:t>
            </a:r>
          </a:p>
        </p:txBody>
      </p:sp>
      <p:sp>
        <p:nvSpPr>
          <p:cNvPr id="36" name="Content Placeholder 35"/>
          <p:cNvSpPr>
            <a:spLocks noGrp="1"/>
          </p:cNvSpPr>
          <p:nvPr>
            <p:ph idx="1"/>
          </p:nvPr>
        </p:nvSpPr>
        <p:spPr/>
        <p:txBody>
          <a:bodyPr>
            <a:normAutofit/>
          </a:bodyPr>
          <a:lstStyle/>
          <a:p>
            <a:r>
              <a:rPr lang="en-US" sz="2400" dirty="0">
                <a:solidFill>
                  <a:schemeClr val="accent1"/>
                </a:solidFill>
              </a:rPr>
              <a:t>‘Singapore Statement’ on Research Integrity</a:t>
            </a:r>
          </a:p>
          <a:p>
            <a:pPr lvl="1"/>
            <a:r>
              <a:rPr lang="en-US" sz="2000" dirty="0">
                <a:solidFill>
                  <a:schemeClr val="accent3"/>
                </a:solidFill>
                <a:hlinkClick r:id="rId3"/>
              </a:rPr>
              <a:t>http://www.singaporestatement.org/statement.html</a:t>
            </a:r>
            <a:r>
              <a:rPr lang="en-US" sz="2000" dirty="0">
                <a:solidFill>
                  <a:schemeClr val="accent3"/>
                </a:solidFill>
              </a:rPr>
              <a:t>  </a:t>
            </a:r>
          </a:p>
          <a:p>
            <a:r>
              <a:rPr lang="en-GB" sz="2400" dirty="0">
                <a:solidFill>
                  <a:schemeClr val="accent1"/>
                </a:solidFill>
              </a:rPr>
              <a:t>UK Research Integrity Office: Code of good practice for research</a:t>
            </a:r>
            <a:endParaRPr lang="en-US" sz="2400" dirty="0">
              <a:solidFill>
                <a:schemeClr val="accent1"/>
              </a:solidFill>
            </a:endParaRPr>
          </a:p>
          <a:p>
            <a:pPr lvl="1"/>
            <a:r>
              <a:rPr lang="en-GB" sz="2000" u="sng" dirty="0">
                <a:solidFill>
                  <a:schemeClr val="accent3"/>
                </a:solidFill>
                <a:hlinkClick r:id="rId4"/>
              </a:rPr>
              <a:t>http://www.ukrio.org/wp-content/uploads/UKRIO-Code-of-Practice-for-Research.pdf</a:t>
            </a:r>
            <a:endParaRPr lang="en-US" sz="2000" dirty="0">
              <a:solidFill>
                <a:schemeClr val="accent3"/>
              </a:solidFill>
            </a:endParaRPr>
          </a:p>
          <a:p>
            <a:pPr marL="342900" lvl="1" indent="-342900">
              <a:buFont typeface="Arial" panose="020B0604020202020204" pitchFamily="34" charset="0"/>
              <a:buChar char="•"/>
            </a:pPr>
            <a:r>
              <a:rPr lang="en-US" sz="1800" dirty="0">
                <a:solidFill>
                  <a:schemeClr val="accent1"/>
                </a:solidFill>
              </a:rPr>
              <a:t> </a:t>
            </a:r>
            <a:r>
              <a:rPr lang="en-US" sz="2400" dirty="0">
                <a:solidFill>
                  <a:schemeClr val="accent1"/>
                </a:solidFill>
              </a:rPr>
              <a:t>US Office of Research Integrity</a:t>
            </a:r>
          </a:p>
          <a:p>
            <a:pPr lvl="1"/>
            <a:r>
              <a:rPr lang="en-US" sz="2000" u="sng" dirty="0">
                <a:solidFill>
                  <a:schemeClr val="accent3"/>
                </a:solidFill>
                <a:hlinkClick r:id="rId5"/>
              </a:rPr>
              <a:t>http://ori.hhs.gov</a:t>
            </a:r>
            <a:r>
              <a:rPr lang="en-US" sz="2000" u="sng" dirty="0">
                <a:solidFill>
                  <a:schemeClr val="accent3"/>
                </a:solidFill>
              </a:rPr>
              <a:t> </a:t>
            </a:r>
          </a:p>
          <a:p>
            <a:endParaRPr lang="en-GB" sz="1800" dirty="0">
              <a:solidFill>
                <a:srgbClr val="00247D"/>
              </a:solidFill>
            </a:endParaRPr>
          </a:p>
        </p:txBody>
      </p:sp>
      <p:sp>
        <p:nvSpPr>
          <p:cNvPr id="11271" name="Slide Number Placeholder 27"/>
          <p:cNvSpPr>
            <a:spLocks noGrp="1"/>
          </p:cNvSpPr>
          <p:nvPr>
            <p:ph type="sldNum" sz="quarter" idx="12"/>
          </p:nvPr>
        </p:nvSpPr>
        <p:spPr/>
        <p:txBody>
          <a:bodyPr/>
          <a:lstStyle/>
          <a:p>
            <a:pPr>
              <a:defRPr/>
            </a:pPr>
            <a:fld id="{52EE25B7-F278-4A94-B609-BCCF242E8E7B}" type="slidenum">
              <a:rPr lang="en-US" smtClean="0">
                <a:latin typeface="Arial" pitchFamily="34" charset="0"/>
              </a:rPr>
              <a:pPr>
                <a:defRPr/>
              </a:pPr>
              <a:t>14</a:t>
            </a:fld>
            <a:endParaRPr lang="en-US">
              <a:latin typeface="Arial" pitchFamily="34" charset="0"/>
            </a:endParaRPr>
          </a:p>
        </p:txBody>
      </p:sp>
    </p:spTree>
    <p:extLst>
      <p:ext uri="{BB962C8B-B14F-4D97-AF65-F5344CB8AC3E}">
        <p14:creationId xmlns:p14="http://schemas.microsoft.com/office/powerpoint/2010/main" val="919438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34"/>
          <p:cNvSpPr>
            <a:spLocks noGrp="1"/>
          </p:cNvSpPr>
          <p:nvPr>
            <p:ph type="title"/>
          </p:nvPr>
        </p:nvSpPr>
        <p:spPr>
          <a:solidFill>
            <a:schemeClr val="bg1"/>
          </a:solidFill>
        </p:spPr>
        <p:txBody>
          <a:bodyPr>
            <a:noAutofit/>
          </a:bodyPr>
          <a:lstStyle/>
          <a:p>
            <a:pPr>
              <a:defRPr/>
            </a:pPr>
            <a:r>
              <a:rPr lang="en-GB" sz="4000" dirty="0">
                <a:solidFill>
                  <a:schemeClr val="accent3"/>
                </a:solidFill>
              </a:rPr>
              <a:t>Code of Conduct </a:t>
            </a:r>
          </a:p>
        </p:txBody>
      </p:sp>
      <p:sp>
        <p:nvSpPr>
          <p:cNvPr id="36" name="Content Placeholder 35"/>
          <p:cNvSpPr>
            <a:spLocks noGrp="1"/>
          </p:cNvSpPr>
          <p:nvPr>
            <p:ph idx="1"/>
          </p:nvPr>
        </p:nvSpPr>
        <p:spPr/>
        <p:txBody>
          <a:bodyPr>
            <a:normAutofit fontScale="92500" lnSpcReduction="20000"/>
          </a:bodyPr>
          <a:lstStyle/>
          <a:p>
            <a:r>
              <a:rPr lang="en-US" sz="2400" dirty="0">
                <a:solidFill>
                  <a:schemeClr val="accent1"/>
                </a:solidFill>
              </a:rPr>
              <a:t>Research design</a:t>
            </a:r>
          </a:p>
          <a:p>
            <a:r>
              <a:rPr lang="en-US" sz="2400" dirty="0">
                <a:solidFill>
                  <a:schemeClr val="accent1"/>
                </a:solidFill>
              </a:rPr>
              <a:t>Collaborative working </a:t>
            </a:r>
          </a:p>
          <a:p>
            <a:r>
              <a:rPr lang="en-US" sz="2400" dirty="0">
                <a:solidFill>
                  <a:schemeClr val="accent1"/>
                </a:solidFill>
              </a:rPr>
              <a:t>Conflicts of interest </a:t>
            </a:r>
          </a:p>
          <a:p>
            <a:r>
              <a:rPr lang="en-US" sz="2400" dirty="0">
                <a:solidFill>
                  <a:schemeClr val="accent1"/>
                </a:solidFill>
              </a:rPr>
              <a:t>Research involving human participants, human material or personal data </a:t>
            </a:r>
          </a:p>
          <a:p>
            <a:r>
              <a:rPr lang="en-US" sz="2400" dirty="0">
                <a:solidFill>
                  <a:schemeClr val="accent1"/>
                </a:solidFill>
              </a:rPr>
              <a:t>Research involving animals </a:t>
            </a:r>
          </a:p>
          <a:p>
            <a:r>
              <a:rPr lang="en-US" sz="2400" dirty="0">
                <a:solidFill>
                  <a:schemeClr val="accent1"/>
                </a:solidFill>
              </a:rPr>
              <a:t>Health and safety </a:t>
            </a:r>
          </a:p>
          <a:p>
            <a:r>
              <a:rPr lang="en-US" sz="2400" dirty="0">
                <a:solidFill>
                  <a:schemeClr val="accent1"/>
                </a:solidFill>
              </a:rPr>
              <a:t>Intellectual property </a:t>
            </a:r>
          </a:p>
          <a:p>
            <a:r>
              <a:rPr lang="en-US" sz="2400" dirty="0">
                <a:solidFill>
                  <a:schemeClr val="accent1"/>
                </a:solidFill>
              </a:rPr>
              <a:t>Finance </a:t>
            </a:r>
          </a:p>
          <a:p>
            <a:r>
              <a:rPr lang="en-US" sz="2400" dirty="0">
                <a:solidFill>
                  <a:schemeClr val="accent1"/>
                </a:solidFill>
              </a:rPr>
              <a:t>Collection and retention of data </a:t>
            </a:r>
          </a:p>
          <a:p>
            <a:r>
              <a:rPr lang="en-US" sz="2400" dirty="0">
                <a:solidFill>
                  <a:schemeClr val="accent1"/>
                </a:solidFill>
              </a:rPr>
              <a:t>Monitoring and audit </a:t>
            </a:r>
          </a:p>
          <a:p>
            <a:r>
              <a:rPr lang="en-US" sz="2400" dirty="0">
                <a:solidFill>
                  <a:schemeClr val="accent1"/>
                </a:solidFill>
              </a:rPr>
              <a:t>Peer review </a:t>
            </a:r>
          </a:p>
          <a:p>
            <a:r>
              <a:rPr lang="en-US" sz="2400" dirty="0">
                <a:solidFill>
                  <a:schemeClr val="accent1"/>
                </a:solidFill>
              </a:rPr>
              <a:t>Publication and authorship</a:t>
            </a:r>
            <a:endParaRPr lang="en-GB" sz="2400" dirty="0">
              <a:solidFill>
                <a:schemeClr val="accent1"/>
              </a:solidFill>
            </a:endParaRPr>
          </a:p>
        </p:txBody>
      </p:sp>
      <p:sp>
        <p:nvSpPr>
          <p:cNvPr id="11271" name="Slide Number Placeholder 27"/>
          <p:cNvSpPr>
            <a:spLocks noGrp="1"/>
          </p:cNvSpPr>
          <p:nvPr>
            <p:ph type="sldNum" sz="quarter" idx="12"/>
          </p:nvPr>
        </p:nvSpPr>
        <p:spPr/>
        <p:txBody>
          <a:bodyPr/>
          <a:lstStyle/>
          <a:p>
            <a:pPr>
              <a:defRPr/>
            </a:pPr>
            <a:fld id="{52EE25B7-F278-4A94-B609-BCCF242E8E7B}" type="slidenum">
              <a:rPr lang="en-US" smtClean="0">
                <a:latin typeface="Arial" pitchFamily="34" charset="0"/>
              </a:rPr>
              <a:pPr>
                <a:defRPr/>
              </a:pPr>
              <a:t>15</a:t>
            </a:fld>
            <a:endParaRPr lang="en-US">
              <a:latin typeface="Arial" pitchFamily="34" charset="0"/>
            </a:endParaRPr>
          </a:p>
        </p:txBody>
      </p:sp>
    </p:spTree>
    <p:extLst>
      <p:ext uri="{BB962C8B-B14F-4D97-AF65-F5344CB8AC3E}">
        <p14:creationId xmlns:p14="http://schemas.microsoft.com/office/powerpoint/2010/main" val="916043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34"/>
          <p:cNvSpPr>
            <a:spLocks noGrp="1"/>
          </p:cNvSpPr>
          <p:nvPr>
            <p:ph type="title"/>
          </p:nvPr>
        </p:nvSpPr>
        <p:spPr>
          <a:solidFill>
            <a:schemeClr val="bg1"/>
          </a:solidFill>
        </p:spPr>
        <p:txBody>
          <a:bodyPr>
            <a:noAutofit/>
          </a:bodyPr>
          <a:lstStyle/>
          <a:p>
            <a:pPr>
              <a:defRPr/>
            </a:pPr>
            <a:r>
              <a:rPr lang="en-GB" sz="4000" dirty="0">
                <a:solidFill>
                  <a:schemeClr val="accent3"/>
                </a:solidFill>
              </a:rPr>
              <a:t>Research Ethics Checklist </a:t>
            </a:r>
          </a:p>
        </p:txBody>
      </p:sp>
      <p:pic>
        <p:nvPicPr>
          <p:cNvPr id="3" name="Picture 2"/>
          <p:cNvPicPr>
            <a:picLocks noChangeAspect="1"/>
          </p:cNvPicPr>
          <p:nvPr/>
        </p:nvPicPr>
        <p:blipFill rotWithShape="1">
          <a:blip r:embed="rId3"/>
          <a:srcRect l="20181" t="26241" r="52362" b="4558"/>
          <a:stretch/>
        </p:blipFill>
        <p:spPr>
          <a:xfrm>
            <a:off x="831438" y="1393477"/>
            <a:ext cx="3511962" cy="4752913"/>
          </a:xfrm>
          <a:prstGeom prst="rect">
            <a:avLst/>
          </a:prstGeom>
        </p:spPr>
      </p:pic>
      <p:pic>
        <p:nvPicPr>
          <p:cNvPr id="8" name="Picture 7"/>
          <p:cNvPicPr>
            <a:picLocks noChangeAspect="1"/>
          </p:cNvPicPr>
          <p:nvPr/>
        </p:nvPicPr>
        <p:blipFill rotWithShape="1">
          <a:blip r:embed="rId3"/>
          <a:srcRect l="53696" t="26006" r="20958" b="5395"/>
          <a:stretch/>
        </p:blipFill>
        <p:spPr>
          <a:xfrm>
            <a:off x="4648200" y="1393477"/>
            <a:ext cx="3200400" cy="4778415"/>
          </a:xfrm>
          <a:prstGeom prst="rect">
            <a:avLst/>
          </a:prstGeom>
        </p:spPr>
      </p:pic>
      <p:sp>
        <p:nvSpPr>
          <p:cNvPr id="5" name="TextBox 4"/>
          <p:cNvSpPr txBox="1"/>
          <p:nvPr/>
        </p:nvSpPr>
        <p:spPr>
          <a:xfrm>
            <a:off x="76200" y="6427483"/>
            <a:ext cx="8763000" cy="584775"/>
          </a:xfrm>
          <a:prstGeom prst="rect">
            <a:avLst/>
          </a:prstGeom>
          <a:noFill/>
        </p:spPr>
        <p:txBody>
          <a:bodyPr wrap="square" rtlCol="0">
            <a:spAutoFit/>
          </a:bodyPr>
          <a:lstStyle/>
          <a:p>
            <a:pPr marL="0" lvl="1"/>
            <a:r>
              <a:rPr lang="en-US" sz="1400" dirty="0"/>
              <a:t>Source: </a:t>
            </a:r>
            <a:r>
              <a:rPr lang="en-US" sz="1400" dirty="0">
                <a:hlinkClick r:id="rId4"/>
              </a:rPr>
              <a:t>http://www.esrc.ac.uk/files/funding/guidance-for-applicants/ethics/example-research-ethics-initial-checklist</a:t>
            </a:r>
            <a:r>
              <a:rPr lang="en-US" sz="1400" dirty="0"/>
              <a:t> </a:t>
            </a:r>
          </a:p>
          <a:p>
            <a:r>
              <a:rPr lang="en-US" dirty="0"/>
              <a:t> </a:t>
            </a:r>
          </a:p>
        </p:txBody>
      </p:sp>
    </p:spTree>
    <p:extLst>
      <p:ext uri="{BB962C8B-B14F-4D97-AF65-F5344CB8AC3E}">
        <p14:creationId xmlns:p14="http://schemas.microsoft.com/office/powerpoint/2010/main" val="2522725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34"/>
          <p:cNvSpPr>
            <a:spLocks noGrp="1"/>
          </p:cNvSpPr>
          <p:nvPr>
            <p:ph type="title"/>
          </p:nvPr>
        </p:nvSpPr>
        <p:spPr>
          <a:solidFill>
            <a:schemeClr val="bg1"/>
          </a:solidFill>
        </p:spPr>
        <p:txBody>
          <a:bodyPr>
            <a:noAutofit/>
          </a:bodyPr>
          <a:lstStyle/>
          <a:p>
            <a:pPr>
              <a:defRPr/>
            </a:pPr>
            <a:r>
              <a:rPr lang="en-GB" sz="4000" dirty="0">
                <a:solidFill>
                  <a:schemeClr val="accent3"/>
                </a:solidFill>
              </a:rPr>
              <a:t>Research Integrity Checklist </a:t>
            </a:r>
          </a:p>
        </p:txBody>
      </p:sp>
      <p:sp>
        <p:nvSpPr>
          <p:cNvPr id="36" name="Content Placeholder 35"/>
          <p:cNvSpPr>
            <a:spLocks noGrp="1"/>
          </p:cNvSpPr>
          <p:nvPr>
            <p:ph idx="1"/>
          </p:nvPr>
        </p:nvSpPr>
        <p:spPr>
          <a:xfrm>
            <a:off x="4343400" y="1600200"/>
            <a:ext cx="4343400" cy="4525963"/>
          </a:xfrm>
        </p:spPr>
        <p:txBody>
          <a:bodyPr>
            <a:normAutofit/>
          </a:bodyPr>
          <a:lstStyle/>
          <a:p>
            <a:r>
              <a:rPr lang="en-GB" sz="2400" dirty="0">
                <a:solidFill>
                  <a:srgbClr val="00247D"/>
                </a:solidFill>
              </a:rPr>
              <a:t> </a:t>
            </a:r>
            <a:r>
              <a:rPr lang="en-GB" sz="2400" dirty="0">
                <a:solidFill>
                  <a:srgbClr val="00247D"/>
                </a:solidFill>
                <a:hlinkClick r:id="rId3"/>
              </a:rPr>
              <a:t>http://www.ukrio.org/wp-content/uploads/UKRIO-Code-of-Practice-for-Research.pdf</a:t>
            </a:r>
            <a:r>
              <a:rPr lang="en-GB" sz="2400" dirty="0">
                <a:solidFill>
                  <a:srgbClr val="00247D"/>
                </a:solidFill>
              </a:rPr>
              <a:t> </a:t>
            </a:r>
          </a:p>
        </p:txBody>
      </p:sp>
      <p:sp>
        <p:nvSpPr>
          <p:cNvPr id="11271" name="Slide Number Placeholder 27"/>
          <p:cNvSpPr>
            <a:spLocks noGrp="1"/>
          </p:cNvSpPr>
          <p:nvPr>
            <p:ph type="sldNum" sz="quarter" idx="12"/>
          </p:nvPr>
        </p:nvSpPr>
        <p:spPr/>
        <p:txBody>
          <a:bodyPr/>
          <a:lstStyle/>
          <a:p>
            <a:pPr>
              <a:defRPr/>
            </a:pPr>
            <a:fld id="{52EE25B7-F278-4A94-B609-BCCF242E8E7B}" type="slidenum">
              <a:rPr lang="en-US" smtClean="0">
                <a:latin typeface="Arial" pitchFamily="34" charset="0"/>
              </a:rPr>
              <a:pPr>
                <a:defRPr/>
              </a:pPr>
              <a:t>17</a:t>
            </a:fld>
            <a:endParaRPr lang="en-US">
              <a:latin typeface="Arial" pitchFamily="34" charset="0"/>
            </a:endParaRPr>
          </a:p>
        </p:txBody>
      </p:sp>
      <p:pic>
        <p:nvPicPr>
          <p:cNvPr id="2" name="Picture 1"/>
          <p:cNvPicPr>
            <a:picLocks noChangeAspect="1"/>
          </p:cNvPicPr>
          <p:nvPr/>
        </p:nvPicPr>
        <p:blipFill rotWithShape="1">
          <a:blip r:embed="rId4"/>
          <a:srcRect l="34796" t="19883" r="36001" b="1754"/>
          <a:stretch/>
        </p:blipFill>
        <p:spPr>
          <a:xfrm>
            <a:off x="457200" y="1433512"/>
            <a:ext cx="3581400" cy="5105400"/>
          </a:xfrm>
          <a:prstGeom prst="rect">
            <a:avLst/>
          </a:prstGeom>
          <a:ln>
            <a:solidFill>
              <a:schemeClr val="accent1"/>
            </a:solidFill>
          </a:ln>
        </p:spPr>
      </p:pic>
    </p:spTree>
    <p:extLst>
      <p:ext uri="{BB962C8B-B14F-4D97-AF65-F5344CB8AC3E}">
        <p14:creationId xmlns:p14="http://schemas.microsoft.com/office/powerpoint/2010/main" val="12977813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04800"/>
            <a:ext cx="9144000" cy="1143000"/>
          </a:xfrm>
        </p:spPr>
        <p:txBody>
          <a:bodyPr>
            <a:normAutofit fontScale="90000"/>
          </a:bodyPr>
          <a:lstStyle/>
          <a:p>
            <a:r>
              <a:rPr lang="en-US" dirty="0">
                <a:solidFill>
                  <a:schemeClr val="accent3"/>
                </a:solidFill>
              </a:rPr>
              <a:t>Embedding Discourse into Research Environment</a:t>
            </a:r>
          </a:p>
        </p:txBody>
      </p:sp>
      <p:sp>
        <p:nvSpPr>
          <p:cNvPr id="3" name="Content Placeholder 2"/>
          <p:cNvSpPr>
            <a:spLocks noGrp="1"/>
          </p:cNvSpPr>
          <p:nvPr>
            <p:ph idx="1"/>
          </p:nvPr>
        </p:nvSpPr>
        <p:spPr>
          <a:xfrm>
            <a:off x="457199" y="1828800"/>
            <a:ext cx="8229600" cy="4525963"/>
          </a:xfrm>
        </p:spPr>
        <p:txBody>
          <a:bodyPr>
            <a:normAutofit/>
          </a:bodyPr>
          <a:lstStyle/>
          <a:p>
            <a:r>
              <a:rPr lang="en-US" sz="2400" dirty="0">
                <a:solidFill>
                  <a:schemeClr val="accent1"/>
                </a:solidFill>
              </a:rPr>
              <a:t>Values established in research groups</a:t>
            </a:r>
          </a:p>
          <a:p>
            <a:r>
              <a:rPr lang="en-US" sz="2400" dirty="0">
                <a:solidFill>
                  <a:schemeClr val="accent1"/>
                </a:solidFill>
              </a:rPr>
              <a:t>‘Training’ must be embedded and continuous </a:t>
            </a:r>
          </a:p>
          <a:p>
            <a:pPr lvl="1"/>
            <a:r>
              <a:rPr lang="en-US" sz="2000" dirty="0">
                <a:solidFill>
                  <a:schemeClr val="accent3"/>
                </a:solidFill>
              </a:rPr>
              <a:t>Mentoring (with clear checklist of responsibilities) </a:t>
            </a:r>
          </a:p>
          <a:p>
            <a:pPr lvl="1"/>
            <a:r>
              <a:rPr lang="en-US" sz="2000" dirty="0">
                <a:solidFill>
                  <a:schemeClr val="accent3"/>
                </a:solidFill>
              </a:rPr>
              <a:t>Ad hoc conversations </a:t>
            </a:r>
          </a:p>
          <a:p>
            <a:pPr lvl="1"/>
            <a:r>
              <a:rPr lang="en-US" sz="2000" dirty="0">
                <a:solidFill>
                  <a:schemeClr val="accent3"/>
                </a:solidFill>
              </a:rPr>
              <a:t>Research group / lab meetings </a:t>
            </a:r>
          </a:p>
          <a:p>
            <a:pPr lvl="1"/>
            <a:r>
              <a:rPr lang="en-US" sz="2000" dirty="0">
                <a:solidFill>
                  <a:schemeClr val="accent3"/>
                </a:solidFill>
              </a:rPr>
              <a:t>Clubs </a:t>
            </a:r>
          </a:p>
          <a:p>
            <a:pPr lvl="1"/>
            <a:r>
              <a:rPr lang="en-US" sz="2000" dirty="0">
                <a:solidFill>
                  <a:schemeClr val="accent3"/>
                </a:solidFill>
              </a:rPr>
              <a:t>Research lectures or seminar series</a:t>
            </a:r>
          </a:p>
          <a:p>
            <a:pPr marL="0" indent="0">
              <a:buNone/>
            </a:pPr>
            <a:endParaRPr lang="en-US" sz="2400" dirty="0">
              <a:solidFill>
                <a:schemeClr val="accent1"/>
              </a:solidFill>
            </a:endParaRPr>
          </a:p>
        </p:txBody>
      </p:sp>
      <p:pic>
        <p:nvPicPr>
          <p:cNvPr id="4" name="Picture 4" descr="https://www.irex.org/sites/default/files/images/IREX_Logo_Color-H.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4071" y="5785272"/>
            <a:ext cx="1900272" cy="944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4644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04800"/>
            <a:ext cx="9144000" cy="1143000"/>
          </a:xfrm>
        </p:spPr>
        <p:txBody>
          <a:bodyPr>
            <a:normAutofit/>
          </a:bodyPr>
          <a:lstStyle/>
          <a:p>
            <a:r>
              <a:rPr lang="en-US" dirty="0">
                <a:solidFill>
                  <a:schemeClr val="accent3"/>
                </a:solidFill>
              </a:rPr>
              <a:t>Response </a:t>
            </a:r>
          </a:p>
        </p:txBody>
      </p:sp>
      <p:sp>
        <p:nvSpPr>
          <p:cNvPr id="3" name="Content Placeholder 2"/>
          <p:cNvSpPr>
            <a:spLocks noGrp="1"/>
          </p:cNvSpPr>
          <p:nvPr>
            <p:ph idx="1"/>
          </p:nvPr>
        </p:nvSpPr>
        <p:spPr>
          <a:xfrm>
            <a:off x="457199" y="1480475"/>
            <a:ext cx="8229600" cy="4297363"/>
          </a:xfrm>
        </p:spPr>
        <p:txBody>
          <a:bodyPr>
            <a:normAutofit/>
          </a:bodyPr>
          <a:lstStyle/>
          <a:p>
            <a:r>
              <a:rPr lang="en-US" sz="2400" dirty="0">
                <a:solidFill>
                  <a:schemeClr val="accent1"/>
                </a:solidFill>
              </a:rPr>
              <a:t>Mechanisms for reporting misconduct? </a:t>
            </a:r>
          </a:p>
          <a:p>
            <a:pPr lvl="1"/>
            <a:r>
              <a:rPr lang="en-US" sz="2000" dirty="0">
                <a:solidFill>
                  <a:schemeClr val="accent3"/>
                </a:solidFill>
              </a:rPr>
              <a:t>Online reporting, hotline, mentor </a:t>
            </a:r>
          </a:p>
          <a:p>
            <a:pPr lvl="1"/>
            <a:r>
              <a:rPr lang="en-US" sz="2000" dirty="0">
                <a:solidFill>
                  <a:schemeClr val="accent1"/>
                </a:solidFill>
                <a:hlinkClick r:id="rId3"/>
              </a:rPr>
              <a:t>https://johnshopkinsspeak2us.tnwreports.com/</a:t>
            </a:r>
            <a:r>
              <a:rPr lang="en-US" sz="2000" dirty="0">
                <a:solidFill>
                  <a:schemeClr val="accent1"/>
                </a:solidFill>
              </a:rPr>
              <a:t> </a:t>
            </a:r>
          </a:p>
          <a:p>
            <a:r>
              <a:rPr lang="en-US" sz="2400" dirty="0">
                <a:solidFill>
                  <a:schemeClr val="accent1"/>
                </a:solidFill>
              </a:rPr>
              <a:t>Clear disciplinary procedure (including appeals)</a:t>
            </a:r>
          </a:p>
          <a:p>
            <a:pPr lvl="1"/>
            <a:r>
              <a:rPr lang="en-US" sz="2000" dirty="0">
                <a:solidFill>
                  <a:schemeClr val="accent1"/>
                </a:solidFill>
                <a:hlinkClick r:id="rId4"/>
              </a:rPr>
              <a:t>http://www.hopkinsmedicine.org/som/faculty/policies/facultypolicies/research_misconduct.html</a:t>
            </a:r>
            <a:r>
              <a:rPr lang="en-US" sz="2000" dirty="0">
                <a:solidFill>
                  <a:schemeClr val="accent1"/>
                </a:solidFill>
              </a:rPr>
              <a:t> </a:t>
            </a:r>
          </a:p>
          <a:p>
            <a:r>
              <a:rPr lang="en-US" sz="2400" dirty="0">
                <a:solidFill>
                  <a:schemeClr val="accent1"/>
                </a:solidFill>
              </a:rPr>
              <a:t>Learning from mistakes </a:t>
            </a:r>
          </a:p>
          <a:p>
            <a:pPr lvl="1"/>
            <a:endParaRPr lang="en-US" sz="2000" dirty="0">
              <a:solidFill>
                <a:schemeClr val="accent1"/>
              </a:solidFill>
            </a:endParaRPr>
          </a:p>
          <a:p>
            <a:endParaRPr lang="en-US" sz="2400" dirty="0">
              <a:solidFill>
                <a:schemeClr val="accent1"/>
              </a:solidFill>
            </a:endParaRPr>
          </a:p>
        </p:txBody>
      </p:sp>
      <p:pic>
        <p:nvPicPr>
          <p:cNvPr id="4" name="Picture 4" descr="https://www.irex.org/sites/default/files/images/IREX_Logo_Color-H.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34071" y="5785272"/>
            <a:ext cx="1900272" cy="944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2908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dirty="0">
                <a:solidFill>
                  <a:schemeClr val="accent3"/>
                </a:solidFill>
              </a:rPr>
              <a:t>Session Objectives </a:t>
            </a:r>
          </a:p>
        </p:txBody>
      </p:sp>
      <p:sp>
        <p:nvSpPr>
          <p:cNvPr id="3" name="Content Placeholder 2"/>
          <p:cNvSpPr>
            <a:spLocks noGrp="1"/>
          </p:cNvSpPr>
          <p:nvPr>
            <p:ph idx="1"/>
          </p:nvPr>
        </p:nvSpPr>
        <p:spPr>
          <a:xfrm>
            <a:off x="457200" y="1720219"/>
            <a:ext cx="8229600" cy="4525963"/>
          </a:xfrm>
        </p:spPr>
        <p:txBody>
          <a:bodyPr>
            <a:normAutofit/>
          </a:bodyPr>
          <a:lstStyle/>
          <a:p>
            <a:r>
              <a:rPr lang="en-US" dirty="0">
                <a:solidFill>
                  <a:schemeClr val="accent1"/>
                </a:solidFill>
              </a:rPr>
              <a:t>By the end of the session you should</a:t>
            </a:r>
          </a:p>
          <a:p>
            <a:pPr lvl="1"/>
            <a:r>
              <a:rPr lang="en-US" dirty="0">
                <a:solidFill>
                  <a:schemeClr val="accent3"/>
                </a:solidFill>
              </a:rPr>
              <a:t>Understand the key components of responsible research conduct </a:t>
            </a:r>
          </a:p>
          <a:p>
            <a:pPr lvl="1"/>
            <a:r>
              <a:rPr lang="en-US" dirty="0">
                <a:solidFill>
                  <a:schemeClr val="accent3"/>
                </a:solidFill>
              </a:rPr>
              <a:t>Understand how to ensure research integrity and good ethical practice at your own institution  </a:t>
            </a:r>
          </a:p>
          <a:p>
            <a:pPr lvl="1"/>
            <a:r>
              <a:rPr lang="en-US" dirty="0">
                <a:solidFill>
                  <a:schemeClr val="accent3"/>
                </a:solidFill>
              </a:rPr>
              <a:t>Be able to critically evaluate your own institution’s approach to research integrity and ethics</a:t>
            </a:r>
            <a:endParaRPr lang="en-US" dirty="0">
              <a:solidFill>
                <a:schemeClr val="accent1"/>
              </a:solidFill>
            </a:endParaRPr>
          </a:p>
          <a:p>
            <a:endParaRPr lang="en-US" dirty="0">
              <a:solidFill>
                <a:schemeClr val="accent1"/>
              </a:solidFill>
            </a:endParaRPr>
          </a:p>
        </p:txBody>
      </p:sp>
      <p:pic>
        <p:nvPicPr>
          <p:cNvPr id="13" name="Picture 4" descr="https://www.irex.org/sites/default/files/images/IREX_Logo_Color-H.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4071" y="5785272"/>
            <a:ext cx="1900272" cy="944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48244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04800"/>
            <a:ext cx="9144000" cy="1143000"/>
          </a:xfrm>
        </p:spPr>
        <p:txBody>
          <a:bodyPr>
            <a:normAutofit/>
          </a:bodyPr>
          <a:lstStyle/>
          <a:p>
            <a:r>
              <a:rPr lang="en-US" dirty="0">
                <a:solidFill>
                  <a:schemeClr val="accent3"/>
                </a:solidFill>
              </a:rPr>
              <a:t>Case Study Exercise</a:t>
            </a:r>
          </a:p>
        </p:txBody>
      </p:sp>
      <p:sp>
        <p:nvSpPr>
          <p:cNvPr id="3" name="Content Placeholder 2"/>
          <p:cNvSpPr>
            <a:spLocks noGrp="1"/>
          </p:cNvSpPr>
          <p:nvPr>
            <p:ph idx="1"/>
          </p:nvPr>
        </p:nvSpPr>
        <p:spPr>
          <a:xfrm>
            <a:off x="457199" y="1707488"/>
            <a:ext cx="8229600" cy="4525963"/>
          </a:xfrm>
        </p:spPr>
        <p:txBody>
          <a:bodyPr>
            <a:normAutofit/>
          </a:bodyPr>
          <a:lstStyle/>
          <a:p>
            <a:r>
              <a:rPr lang="en-US" sz="2400" dirty="0">
                <a:solidFill>
                  <a:schemeClr val="accent1"/>
                </a:solidFill>
              </a:rPr>
              <a:t>In your group, read your case study and discuss the following questions</a:t>
            </a:r>
          </a:p>
          <a:p>
            <a:pPr lvl="1"/>
            <a:r>
              <a:rPr lang="en-US" sz="2000" dirty="0">
                <a:solidFill>
                  <a:schemeClr val="accent3"/>
                </a:solidFill>
              </a:rPr>
              <a:t>What are the research integrity issues arising?</a:t>
            </a:r>
          </a:p>
          <a:p>
            <a:pPr lvl="1"/>
            <a:r>
              <a:rPr lang="en-US" sz="2000" dirty="0">
                <a:solidFill>
                  <a:schemeClr val="accent3"/>
                </a:solidFill>
              </a:rPr>
              <a:t>What should the researcher do?</a:t>
            </a:r>
          </a:p>
          <a:p>
            <a:pPr lvl="1"/>
            <a:r>
              <a:rPr lang="en-US" sz="2000" dirty="0">
                <a:solidFill>
                  <a:schemeClr val="accent3"/>
                </a:solidFill>
              </a:rPr>
              <a:t>What systems, processes and resources do you have at your institution to guide their behavior? </a:t>
            </a:r>
          </a:p>
          <a:p>
            <a:pPr lvl="1"/>
            <a:r>
              <a:rPr lang="en-US" sz="2000" dirty="0">
                <a:solidFill>
                  <a:schemeClr val="accent3"/>
                </a:solidFill>
              </a:rPr>
              <a:t>Do you identify any gaps in your institution?</a:t>
            </a:r>
          </a:p>
        </p:txBody>
      </p:sp>
      <p:pic>
        <p:nvPicPr>
          <p:cNvPr id="4" name="Picture 4" descr="https://www.irex.org/sites/default/files/images/IREX_Logo_Color-H.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4071" y="5785272"/>
            <a:ext cx="1900272" cy="944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9178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dirty="0">
                <a:solidFill>
                  <a:schemeClr val="accent3"/>
                </a:solidFill>
              </a:rPr>
              <a:t>Session Outline </a:t>
            </a:r>
          </a:p>
        </p:txBody>
      </p:sp>
      <p:sp>
        <p:nvSpPr>
          <p:cNvPr id="3" name="Content Placeholder 2"/>
          <p:cNvSpPr>
            <a:spLocks noGrp="1"/>
          </p:cNvSpPr>
          <p:nvPr>
            <p:ph idx="1"/>
          </p:nvPr>
        </p:nvSpPr>
        <p:spPr>
          <a:xfrm>
            <a:off x="457200" y="1748125"/>
            <a:ext cx="8229600" cy="4525963"/>
          </a:xfrm>
        </p:spPr>
        <p:txBody>
          <a:bodyPr>
            <a:normAutofit/>
          </a:bodyPr>
          <a:lstStyle/>
          <a:p>
            <a:r>
              <a:rPr lang="en-US" dirty="0">
                <a:solidFill>
                  <a:schemeClr val="accent1"/>
                </a:solidFill>
              </a:rPr>
              <a:t>The problem </a:t>
            </a:r>
          </a:p>
          <a:p>
            <a:r>
              <a:rPr lang="en-US" dirty="0">
                <a:solidFill>
                  <a:schemeClr val="accent1"/>
                </a:solidFill>
              </a:rPr>
              <a:t>Causes of misconduct </a:t>
            </a:r>
          </a:p>
          <a:p>
            <a:r>
              <a:rPr lang="en-US" dirty="0">
                <a:solidFill>
                  <a:schemeClr val="accent1"/>
                </a:solidFill>
              </a:rPr>
              <a:t>Responsible conduct of research  </a:t>
            </a:r>
          </a:p>
          <a:p>
            <a:r>
              <a:rPr lang="en-US" dirty="0">
                <a:solidFill>
                  <a:schemeClr val="accent1"/>
                </a:solidFill>
              </a:rPr>
              <a:t>Linking back to research governance</a:t>
            </a:r>
          </a:p>
          <a:p>
            <a:r>
              <a:rPr lang="en-US" dirty="0">
                <a:solidFill>
                  <a:schemeClr val="accent1"/>
                </a:solidFill>
              </a:rPr>
              <a:t>Questionable research practices </a:t>
            </a:r>
          </a:p>
          <a:p>
            <a:r>
              <a:rPr lang="en-US" dirty="0">
                <a:solidFill>
                  <a:schemeClr val="accent1"/>
                </a:solidFill>
              </a:rPr>
              <a:t>Preventative measures  </a:t>
            </a:r>
          </a:p>
          <a:p>
            <a:r>
              <a:rPr lang="en-US" dirty="0">
                <a:solidFill>
                  <a:schemeClr val="accent1"/>
                </a:solidFill>
              </a:rPr>
              <a:t>Mini research misconduct case studies </a:t>
            </a:r>
          </a:p>
        </p:txBody>
      </p:sp>
      <p:pic>
        <p:nvPicPr>
          <p:cNvPr id="13" name="Picture 4" descr="https://www.irex.org/sites/default/files/images/IREX_Logo_Color-H.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4071" y="5785272"/>
            <a:ext cx="1900272" cy="944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555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04800"/>
            <a:ext cx="9144000" cy="1143000"/>
          </a:xfrm>
        </p:spPr>
        <p:txBody>
          <a:bodyPr>
            <a:normAutofit/>
          </a:bodyPr>
          <a:lstStyle/>
          <a:p>
            <a:r>
              <a:rPr lang="en-US" dirty="0">
                <a:solidFill>
                  <a:schemeClr val="accent3"/>
                </a:solidFill>
              </a:rPr>
              <a:t>The problem </a:t>
            </a:r>
          </a:p>
        </p:txBody>
      </p:sp>
      <p:sp>
        <p:nvSpPr>
          <p:cNvPr id="3" name="Content Placeholder 2"/>
          <p:cNvSpPr>
            <a:spLocks noGrp="1"/>
          </p:cNvSpPr>
          <p:nvPr>
            <p:ph idx="1"/>
          </p:nvPr>
        </p:nvSpPr>
        <p:spPr>
          <a:xfrm>
            <a:off x="457199" y="1447800"/>
            <a:ext cx="8229600" cy="4525963"/>
          </a:xfrm>
        </p:spPr>
        <p:txBody>
          <a:bodyPr>
            <a:normAutofit/>
          </a:bodyPr>
          <a:lstStyle/>
          <a:p>
            <a:endParaRPr lang="en-US" dirty="0">
              <a:solidFill>
                <a:schemeClr val="accent1"/>
              </a:solidFill>
            </a:endParaRPr>
          </a:p>
          <a:p>
            <a:r>
              <a:rPr lang="en-US" dirty="0">
                <a:solidFill>
                  <a:schemeClr val="accent1"/>
                </a:solidFill>
              </a:rPr>
              <a:t>2% - 14% of scientists have admitted to or observed fabricated or falsified data </a:t>
            </a:r>
          </a:p>
          <a:p>
            <a:r>
              <a:rPr lang="en-US" dirty="0">
                <a:solidFill>
                  <a:schemeClr val="accent1"/>
                </a:solidFill>
              </a:rPr>
              <a:t>33% - 72% have admitted to or observed “questionable research practices”</a:t>
            </a:r>
          </a:p>
          <a:p>
            <a:endParaRPr lang="en-US" dirty="0">
              <a:solidFill>
                <a:schemeClr val="accent1"/>
              </a:solidFill>
            </a:endParaRPr>
          </a:p>
          <a:p>
            <a:r>
              <a:rPr lang="en-US" i="1" dirty="0">
                <a:solidFill>
                  <a:schemeClr val="accent1"/>
                </a:solidFill>
              </a:rPr>
              <a:t>How do we solve this problem? </a:t>
            </a:r>
          </a:p>
          <a:p>
            <a:pPr marL="0" indent="0">
              <a:buNone/>
            </a:pPr>
            <a:endParaRPr lang="en-US" dirty="0">
              <a:solidFill>
                <a:schemeClr val="accent1"/>
              </a:solidFill>
            </a:endParaRPr>
          </a:p>
        </p:txBody>
      </p:sp>
      <p:pic>
        <p:nvPicPr>
          <p:cNvPr id="4" name="Picture 4" descr="https://www.irex.org/sites/default/files/images/IREX_Logo_Color-H.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4071" y="5785272"/>
            <a:ext cx="1900272" cy="944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0029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794" y="941294"/>
            <a:ext cx="8404412" cy="4482353"/>
          </a:xfrm>
          <a:prstGeom prst="rect">
            <a:avLst/>
          </a:prstGeom>
          <a:noFill/>
          <a:extLst>
            <a:ext uri="{909E8E84-426E-40DD-AFC4-6F175D3DCCD1}">
              <a14:hiddenFill xmlns:a14="http://schemas.microsoft.com/office/drawing/2010/main">
                <a:solidFill>
                  <a:srgbClr val="FFFFFF"/>
                </a:solidFill>
              </a14:hiddenFill>
            </a:ext>
          </a:extLst>
        </p:spPr>
      </p:pic>
      <p:sp>
        <p:nvSpPr>
          <p:cNvPr id="4099" name="Rectangle 3"/>
          <p:cNvSpPr>
            <a:spLocks noGrp="1" noChangeArrowheads="1"/>
          </p:cNvSpPr>
          <p:nvPr>
            <p:ph type="body" idx="4294967295"/>
          </p:nvPr>
        </p:nvSpPr>
        <p:spPr>
          <a:xfrm>
            <a:off x="448235" y="246530"/>
            <a:ext cx="8258735" cy="526939"/>
          </a:xfrm>
          <a:noFill/>
          <a:ln/>
        </p:spPr>
        <p:txBody>
          <a:bodyPr>
            <a:spAutoFit/>
          </a:bodyPr>
          <a:lstStyle/>
          <a:p>
            <a:pPr marL="0" indent="0" algn="ctr">
              <a:spcBef>
                <a:spcPct val="0"/>
              </a:spcBef>
              <a:buNone/>
            </a:pPr>
            <a:r>
              <a:rPr lang="en-US" altLang="en-US" sz="1412" b="1">
                <a:solidFill>
                  <a:schemeClr val="tx2"/>
                </a:solidFill>
              </a:rPr>
              <a:t>Table 1. Results to a survey of extent of and response to research misconduct in low- and middle-income countries.</a:t>
            </a:r>
          </a:p>
        </p:txBody>
      </p:sp>
      <p:sp>
        <p:nvSpPr>
          <p:cNvPr id="4100" name="Text Box 4"/>
          <p:cNvSpPr txBox="1">
            <a:spLocks noChangeArrowheads="1"/>
          </p:cNvSpPr>
          <p:nvPr/>
        </p:nvSpPr>
        <p:spPr bwMode="auto">
          <a:xfrm>
            <a:off x="526676" y="5748618"/>
            <a:ext cx="8101853" cy="58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1059"/>
              <a:t>Ana J, Koehlmoos T, Smith R, Yan LL (2013) Research Misconduct in Low- and Middle-Income Countries. PLoS Med 10(3): e1001315. doi:10.1371/journal.pmed.1001315</a:t>
            </a:r>
          </a:p>
          <a:p>
            <a:pPr eaLnBrk="1" hangingPunct="1"/>
            <a:r>
              <a:rPr lang="en-US" altLang="en-US" sz="1059">
                <a:hlinkClick r:id="rId4"/>
              </a:rPr>
              <a:t>http://journals.plos.org/plosmedicine/article?id=info:doi/10.1371/journal.pmed.1001315</a:t>
            </a:r>
            <a:endParaRPr lang="en-US" altLang="en-US" sz="1059"/>
          </a:p>
        </p:txBody>
      </p:sp>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22794" y="6342530"/>
            <a:ext cx="3630706" cy="4594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7820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04800"/>
            <a:ext cx="9144000" cy="1143000"/>
          </a:xfrm>
        </p:spPr>
        <p:txBody>
          <a:bodyPr>
            <a:normAutofit/>
          </a:bodyPr>
          <a:lstStyle/>
          <a:p>
            <a:r>
              <a:rPr lang="en-US" dirty="0">
                <a:solidFill>
                  <a:schemeClr val="accent3"/>
                </a:solidFill>
              </a:rPr>
              <a:t>Causes of misconduct </a:t>
            </a:r>
          </a:p>
        </p:txBody>
      </p:sp>
      <p:sp>
        <p:nvSpPr>
          <p:cNvPr id="3" name="Content Placeholder 2"/>
          <p:cNvSpPr>
            <a:spLocks noGrp="1"/>
          </p:cNvSpPr>
          <p:nvPr>
            <p:ph idx="1"/>
          </p:nvPr>
        </p:nvSpPr>
        <p:spPr>
          <a:xfrm>
            <a:off x="457199" y="1447800"/>
            <a:ext cx="8229600" cy="4525963"/>
          </a:xfrm>
        </p:spPr>
        <p:txBody>
          <a:bodyPr>
            <a:normAutofit fontScale="92500" lnSpcReduction="10000"/>
          </a:bodyPr>
          <a:lstStyle/>
          <a:p>
            <a:r>
              <a:rPr lang="en-US" i="1" dirty="0"/>
              <a:t>Pressure to publish (contested)</a:t>
            </a:r>
          </a:p>
          <a:p>
            <a:r>
              <a:rPr lang="en-US" i="1" dirty="0"/>
              <a:t>Unsupportive research environments </a:t>
            </a:r>
          </a:p>
          <a:p>
            <a:r>
              <a:rPr lang="en-US" i="1" dirty="0"/>
              <a:t>Human frailty (temptation, rationalization, ambition, incrementalism, peer pressure etc.) </a:t>
            </a:r>
          </a:p>
          <a:p>
            <a:r>
              <a:rPr lang="en-US" dirty="0"/>
              <a:t>Lack of research integrity policies</a:t>
            </a:r>
          </a:p>
          <a:p>
            <a:r>
              <a:rPr lang="en-US" dirty="0"/>
              <a:t>Cash reward for publication </a:t>
            </a:r>
          </a:p>
          <a:p>
            <a:r>
              <a:rPr lang="en-US" dirty="0"/>
              <a:t>Cultures and situations were mutual criticism is hampered</a:t>
            </a:r>
          </a:p>
          <a:p>
            <a:r>
              <a:rPr lang="en-US" dirty="0"/>
              <a:t>Early career researchers</a:t>
            </a:r>
          </a:p>
          <a:p>
            <a:endParaRPr lang="en-US" dirty="0"/>
          </a:p>
        </p:txBody>
      </p:sp>
      <p:pic>
        <p:nvPicPr>
          <p:cNvPr id="4" name="Picture 4" descr="https://www.irex.org/sites/default/files/images/IREX_Logo_Color-H.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4071" y="5785272"/>
            <a:ext cx="1900272" cy="944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0957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04800"/>
            <a:ext cx="9144000" cy="1143000"/>
          </a:xfrm>
        </p:spPr>
        <p:txBody>
          <a:bodyPr>
            <a:normAutofit/>
          </a:bodyPr>
          <a:lstStyle/>
          <a:p>
            <a:r>
              <a:rPr lang="en-US" dirty="0">
                <a:solidFill>
                  <a:schemeClr val="accent3"/>
                </a:solidFill>
              </a:rPr>
              <a:t>Responsible Conduct of Research </a:t>
            </a:r>
          </a:p>
        </p:txBody>
      </p:sp>
      <p:sp>
        <p:nvSpPr>
          <p:cNvPr id="3" name="Content Placeholder 2"/>
          <p:cNvSpPr>
            <a:spLocks noGrp="1"/>
          </p:cNvSpPr>
          <p:nvPr>
            <p:ph idx="1"/>
          </p:nvPr>
        </p:nvSpPr>
        <p:spPr>
          <a:xfrm>
            <a:off x="457199" y="1742535"/>
            <a:ext cx="8229600" cy="4525963"/>
          </a:xfrm>
        </p:spPr>
        <p:txBody>
          <a:bodyPr>
            <a:normAutofit/>
          </a:bodyPr>
          <a:lstStyle/>
          <a:p>
            <a:r>
              <a:rPr lang="en-US" dirty="0">
                <a:solidFill>
                  <a:schemeClr val="accent1"/>
                </a:solidFill>
              </a:rPr>
              <a:t>Comprehensive response to misconduct</a:t>
            </a:r>
          </a:p>
          <a:p>
            <a:pPr lvl="1"/>
            <a:r>
              <a:rPr lang="en-US" dirty="0">
                <a:solidFill>
                  <a:schemeClr val="accent3"/>
                </a:solidFill>
              </a:rPr>
              <a:t>prevention, investigation, punishment, correction</a:t>
            </a:r>
          </a:p>
          <a:p>
            <a:r>
              <a:rPr lang="en-US" dirty="0">
                <a:solidFill>
                  <a:schemeClr val="accent1"/>
                </a:solidFill>
              </a:rPr>
              <a:t>Closely linked to session on research governance </a:t>
            </a:r>
          </a:p>
          <a:p>
            <a:pPr lvl="1"/>
            <a:r>
              <a:rPr lang="en-US" dirty="0">
                <a:solidFill>
                  <a:schemeClr val="accent3"/>
                </a:solidFill>
              </a:rPr>
              <a:t>Research ethics (moral standards)</a:t>
            </a:r>
          </a:p>
          <a:p>
            <a:pPr lvl="1"/>
            <a:r>
              <a:rPr lang="en-US" dirty="0">
                <a:solidFill>
                  <a:schemeClr val="accent3"/>
                </a:solidFill>
              </a:rPr>
              <a:t>Research integrity (professional standards)</a:t>
            </a:r>
          </a:p>
          <a:p>
            <a:endParaRPr lang="en-US" dirty="0">
              <a:solidFill>
                <a:schemeClr val="accent1"/>
              </a:solidFill>
            </a:endParaRPr>
          </a:p>
          <a:p>
            <a:endParaRPr lang="en-US" dirty="0">
              <a:solidFill>
                <a:schemeClr val="accent1"/>
              </a:solidFill>
            </a:endParaRPr>
          </a:p>
        </p:txBody>
      </p:sp>
      <p:pic>
        <p:nvPicPr>
          <p:cNvPr id="4" name="Picture 4" descr="https://www.irex.org/sites/default/files/images/IREX_Logo_Color-H.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4071" y="5785272"/>
            <a:ext cx="1900272" cy="944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5134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34"/>
          <p:cNvSpPr>
            <a:spLocks noGrp="1"/>
          </p:cNvSpPr>
          <p:nvPr>
            <p:ph type="title"/>
          </p:nvPr>
        </p:nvSpPr>
        <p:spPr>
          <a:xfrm>
            <a:off x="455023" y="166651"/>
            <a:ext cx="8229600" cy="1143000"/>
          </a:xfrm>
          <a:solidFill>
            <a:schemeClr val="bg1"/>
          </a:solidFill>
        </p:spPr>
        <p:txBody>
          <a:bodyPr>
            <a:noAutofit/>
          </a:bodyPr>
          <a:lstStyle/>
          <a:p>
            <a:pPr>
              <a:defRPr/>
            </a:pPr>
            <a:r>
              <a:rPr lang="en-GB" sz="4000" dirty="0">
                <a:solidFill>
                  <a:schemeClr val="accent3"/>
                </a:solidFill>
              </a:rPr>
              <a:t>Research Governance </a:t>
            </a:r>
          </a:p>
        </p:txBody>
      </p:sp>
      <p:grpSp>
        <p:nvGrpSpPr>
          <p:cNvPr id="3" name="Group 2"/>
          <p:cNvGrpSpPr/>
          <p:nvPr/>
        </p:nvGrpSpPr>
        <p:grpSpPr>
          <a:xfrm>
            <a:off x="150223" y="1522517"/>
            <a:ext cx="8841377" cy="4802083"/>
            <a:chOff x="150223" y="1522517"/>
            <a:chExt cx="8841377" cy="4802083"/>
          </a:xfrm>
        </p:grpSpPr>
        <p:sp>
          <p:nvSpPr>
            <p:cNvPr id="2" name="Down Arrow 1"/>
            <p:cNvSpPr/>
            <p:nvPr/>
          </p:nvSpPr>
          <p:spPr>
            <a:xfrm>
              <a:off x="7620000" y="2133600"/>
              <a:ext cx="1524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a:off x="7620000" y="3237511"/>
              <a:ext cx="1524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7620000" y="4305300"/>
              <a:ext cx="1524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a:off x="7620000" y="5372100"/>
              <a:ext cx="1524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150223" y="1522517"/>
              <a:ext cx="8841377" cy="4802083"/>
              <a:chOff x="150223" y="1522517"/>
              <a:chExt cx="8841377" cy="4802083"/>
            </a:xfrm>
          </p:grpSpPr>
          <p:sp>
            <p:nvSpPr>
              <p:cNvPr id="5" name="Rectangle 4"/>
              <p:cNvSpPr/>
              <p:nvPr/>
            </p:nvSpPr>
            <p:spPr>
              <a:xfrm>
                <a:off x="150223" y="4723411"/>
                <a:ext cx="8839200" cy="533400"/>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rtlCol="0" anchor="ctr"/>
              <a:lstStyle/>
              <a:p>
                <a:pPr algn="ctr"/>
                <a:r>
                  <a:rPr lang="en-US" dirty="0"/>
                  <a:t>Monitoring and Corrective Action </a:t>
                </a:r>
              </a:p>
            </p:txBody>
          </p:sp>
          <p:sp>
            <p:nvSpPr>
              <p:cNvPr id="30" name="Rectangle 29"/>
              <p:cNvSpPr/>
              <p:nvPr/>
            </p:nvSpPr>
            <p:spPr>
              <a:xfrm>
                <a:off x="152400" y="5791200"/>
                <a:ext cx="8839200" cy="533400"/>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rtlCol="0" anchor="ctr"/>
              <a:lstStyle/>
              <a:p>
                <a:pPr algn="ctr"/>
                <a:r>
                  <a:rPr lang="en-US" dirty="0"/>
                  <a:t>Learning and Adaptation </a:t>
                </a:r>
              </a:p>
            </p:txBody>
          </p:sp>
          <p:sp>
            <p:nvSpPr>
              <p:cNvPr id="31" name="Rectangle 30"/>
              <p:cNvSpPr/>
              <p:nvPr/>
            </p:nvSpPr>
            <p:spPr>
              <a:xfrm>
                <a:off x="150223" y="2589811"/>
                <a:ext cx="8839200" cy="533400"/>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rtlCol="0" anchor="ctr"/>
              <a:lstStyle/>
              <a:p>
                <a:pPr algn="ctr"/>
                <a:r>
                  <a:rPr lang="en-US" dirty="0"/>
                  <a:t>Organizational Structures, Policies and Procedures </a:t>
                </a:r>
              </a:p>
            </p:txBody>
          </p:sp>
          <p:sp>
            <p:nvSpPr>
              <p:cNvPr id="32" name="Rectangle 31"/>
              <p:cNvSpPr/>
              <p:nvPr/>
            </p:nvSpPr>
            <p:spPr>
              <a:xfrm>
                <a:off x="150223" y="3657600"/>
                <a:ext cx="8839200" cy="533400"/>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rtlCol="0" anchor="ctr"/>
              <a:lstStyle/>
              <a:p>
                <a:pPr algn="ctr"/>
                <a:r>
                  <a:rPr lang="en-US" dirty="0"/>
                  <a:t>Enabling Environment </a:t>
                </a:r>
              </a:p>
            </p:txBody>
          </p:sp>
          <p:sp>
            <p:nvSpPr>
              <p:cNvPr id="33" name="Rectangle 32"/>
              <p:cNvSpPr/>
              <p:nvPr/>
            </p:nvSpPr>
            <p:spPr>
              <a:xfrm>
                <a:off x="150223" y="1522517"/>
                <a:ext cx="8839200" cy="533400"/>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rtlCol="0" anchor="ctr"/>
              <a:lstStyle/>
              <a:p>
                <a:pPr algn="ctr"/>
                <a:r>
                  <a:rPr lang="en-US" dirty="0"/>
                  <a:t>Standards</a:t>
                </a:r>
              </a:p>
            </p:txBody>
          </p:sp>
          <p:sp>
            <p:nvSpPr>
              <p:cNvPr id="15" name="Down Arrow 14"/>
              <p:cNvSpPr/>
              <p:nvPr/>
            </p:nvSpPr>
            <p:spPr>
              <a:xfrm rot="10800000">
                <a:off x="1295400" y="5372100"/>
                <a:ext cx="1524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rot="10800000">
                <a:off x="1295400" y="3228902"/>
                <a:ext cx="1524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rot="10800000">
                <a:off x="1295400" y="2179320"/>
                <a:ext cx="1524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own Arrow 18"/>
              <p:cNvSpPr/>
              <p:nvPr/>
            </p:nvSpPr>
            <p:spPr>
              <a:xfrm rot="10800000">
                <a:off x="1295400" y="4260618"/>
                <a:ext cx="1524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2977870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34"/>
          <p:cNvSpPr>
            <a:spLocks noGrp="1"/>
          </p:cNvSpPr>
          <p:nvPr>
            <p:ph type="title"/>
          </p:nvPr>
        </p:nvSpPr>
        <p:spPr>
          <a:solidFill>
            <a:schemeClr val="bg1"/>
          </a:solidFill>
        </p:spPr>
        <p:txBody>
          <a:bodyPr>
            <a:noAutofit/>
          </a:bodyPr>
          <a:lstStyle/>
          <a:p>
            <a:pPr>
              <a:defRPr/>
            </a:pPr>
            <a:r>
              <a:rPr lang="en-GB" sz="4000" dirty="0">
                <a:solidFill>
                  <a:schemeClr val="accent3"/>
                </a:solidFill>
              </a:rPr>
              <a:t>Research Integrity &amp; Ethics</a:t>
            </a:r>
          </a:p>
        </p:txBody>
      </p:sp>
      <p:sp>
        <p:nvSpPr>
          <p:cNvPr id="6" name="TextBox 5"/>
          <p:cNvSpPr txBox="1"/>
          <p:nvPr/>
        </p:nvSpPr>
        <p:spPr>
          <a:xfrm>
            <a:off x="3134495" y="2257468"/>
            <a:ext cx="2881184" cy="923330"/>
          </a:xfrm>
          <a:prstGeom prst="rect">
            <a:avLst/>
          </a:prstGeom>
          <a:solidFill>
            <a:schemeClr val="accent3"/>
          </a:solidFill>
          <a:scene3d>
            <a:camera prst="orthographicFront"/>
            <a:lightRig rig="threePt" dir="t"/>
          </a:scene3d>
          <a:sp3d>
            <a:bevelT/>
          </a:sp3d>
        </p:spPr>
        <p:txBody>
          <a:bodyPr wrap="square" rtlCol="0">
            <a:spAutoFit/>
          </a:bodyPr>
          <a:lstStyle/>
          <a:p>
            <a:pPr algn="ctr"/>
            <a:r>
              <a:rPr lang="en-US" b="1" dirty="0">
                <a:solidFill>
                  <a:schemeClr val="bg1"/>
                </a:solidFill>
              </a:rPr>
              <a:t>University Research Ethics Committee</a:t>
            </a:r>
          </a:p>
          <a:p>
            <a:pPr algn="ctr"/>
            <a:r>
              <a:rPr lang="en-US" dirty="0">
                <a:solidFill>
                  <a:schemeClr val="bg1"/>
                </a:solidFill>
              </a:rPr>
              <a:t>Deans and Directors  </a:t>
            </a:r>
          </a:p>
        </p:txBody>
      </p:sp>
      <p:sp>
        <p:nvSpPr>
          <p:cNvPr id="7" name="TextBox 6"/>
          <p:cNvSpPr txBox="1"/>
          <p:nvPr/>
        </p:nvSpPr>
        <p:spPr>
          <a:xfrm>
            <a:off x="206973" y="3508656"/>
            <a:ext cx="2552700" cy="1200329"/>
          </a:xfrm>
          <a:prstGeom prst="rect">
            <a:avLst/>
          </a:prstGeom>
          <a:solidFill>
            <a:schemeClr val="accent3"/>
          </a:solidFill>
          <a:scene3d>
            <a:camera prst="orthographicFront"/>
            <a:lightRig rig="threePt" dir="t"/>
          </a:scene3d>
          <a:sp3d>
            <a:bevelT/>
          </a:sp3d>
        </p:spPr>
        <p:txBody>
          <a:bodyPr wrap="square" rtlCol="0">
            <a:spAutoFit/>
          </a:bodyPr>
          <a:lstStyle/>
          <a:p>
            <a:pPr algn="ctr"/>
            <a:r>
              <a:rPr lang="en-US" b="1" dirty="0">
                <a:solidFill>
                  <a:schemeClr val="bg1"/>
                </a:solidFill>
              </a:rPr>
              <a:t>Faculty Research Governance/Ethics   Committee </a:t>
            </a:r>
          </a:p>
          <a:p>
            <a:pPr algn="ctr"/>
            <a:r>
              <a:rPr lang="en-US" dirty="0">
                <a:solidFill>
                  <a:schemeClr val="bg1"/>
                </a:solidFill>
              </a:rPr>
              <a:t>Dean and Faculty</a:t>
            </a:r>
          </a:p>
        </p:txBody>
      </p:sp>
      <p:sp>
        <p:nvSpPr>
          <p:cNvPr id="10" name="TextBox 9"/>
          <p:cNvSpPr txBox="1"/>
          <p:nvPr/>
        </p:nvSpPr>
        <p:spPr>
          <a:xfrm>
            <a:off x="3280201" y="3492180"/>
            <a:ext cx="2565572" cy="1200329"/>
          </a:xfrm>
          <a:prstGeom prst="rect">
            <a:avLst/>
          </a:prstGeom>
          <a:solidFill>
            <a:schemeClr val="accent3"/>
          </a:solidFill>
          <a:scene3d>
            <a:camera prst="orthographicFront"/>
            <a:lightRig rig="threePt" dir="t"/>
          </a:scene3d>
          <a:sp3d>
            <a:bevelT/>
          </a:sp3d>
        </p:spPr>
        <p:txBody>
          <a:bodyPr wrap="square" rtlCol="0">
            <a:spAutoFit/>
          </a:bodyPr>
          <a:lstStyle/>
          <a:p>
            <a:pPr algn="ctr"/>
            <a:r>
              <a:rPr lang="en-US" b="1" dirty="0">
                <a:solidFill>
                  <a:schemeClr val="bg1"/>
                </a:solidFill>
              </a:rPr>
              <a:t>Faculty Research Governance/Ethics Committee </a:t>
            </a:r>
          </a:p>
          <a:p>
            <a:pPr algn="ctr"/>
            <a:r>
              <a:rPr lang="en-US" dirty="0">
                <a:solidFill>
                  <a:schemeClr val="bg1"/>
                </a:solidFill>
              </a:rPr>
              <a:t>Dean and Faculty</a:t>
            </a:r>
          </a:p>
        </p:txBody>
      </p:sp>
      <p:sp>
        <p:nvSpPr>
          <p:cNvPr id="12" name="TextBox 11"/>
          <p:cNvSpPr txBox="1"/>
          <p:nvPr/>
        </p:nvSpPr>
        <p:spPr>
          <a:xfrm>
            <a:off x="6379173" y="3508656"/>
            <a:ext cx="2552700" cy="1200329"/>
          </a:xfrm>
          <a:prstGeom prst="rect">
            <a:avLst/>
          </a:prstGeom>
          <a:solidFill>
            <a:schemeClr val="accent3"/>
          </a:solidFill>
          <a:scene3d>
            <a:camera prst="orthographicFront"/>
            <a:lightRig rig="threePt" dir="t"/>
          </a:scene3d>
          <a:sp3d>
            <a:bevelT/>
          </a:sp3d>
        </p:spPr>
        <p:txBody>
          <a:bodyPr wrap="square" rtlCol="0">
            <a:spAutoFit/>
          </a:bodyPr>
          <a:lstStyle/>
          <a:p>
            <a:pPr algn="ctr"/>
            <a:r>
              <a:rPr lang="en-US" b="1" dirty="0">
                <a:solidFill>
                  <a:schemeClr val="bg1"/>
                </a:solidFill>
              </a:rPr>
              <a:t>Faculty Research Governance/Ethics Committee </a:t>
            </a:r>
          </a:p>
          <a:p>
            <a:pPr algn="ctr"/>
            <a:r>
              <a:rPr lang="en-US" dirty="0">
                <a:solidFill>
                  <a:schemeClr val="bg1"/>
                </a:solidFill>
              </a:rPr>
              <a:t>Dean and Faculty</a:t>
            </a:r>
          </a:p>
        </p:txBody>
      </p:sp>
      <p:sp>
        <p:nvSpPr>
          <p:cNvPr id="14" name="TextBox 13"/>
          <p:cNvSpPr txBox="1"/>
          <p:nvPr/>
        </p:nvSpPr>
        <p:spPr>
          <a:xfrm>
            <a:off x="206973" y="4994628"/>
            <a:ext cx="2552700" cy="369332"/>
          </a:xfrm>
          <a:prstGeom prst="rect">
            <a:avLst/>
          </a:prstGeom>
          <a:solidFill>
            <a:schemeClr val="accent3"/>
          </a:solidFill>
          <a:scene3d>
            <a:camera prst="orthographicFront"/>
            <a:lightRig rig="threePt" dir="t"/>
          </a:scene3d>
          <a:sp3d>
            <a:bevelT/>
          </a:sp3d>
        </p:spPr>
        <p:txBody>
          <a:bodyPr wrap="square" rtlCol="0">
            <a:spAutoFit/>
          </a:bodyPr>
          <a:lstStyle/>
          <a:p>
            <a:pPr algn="ctr"/>
            <a:r>
              <a:rPr lang="en-US" b="1" dirty="0">
                <a:solidFill>
                  <a:schemeClr val="bg1"/>
                </a:solidFill>
              </a:rPr>
              <a:t>Departmental Approval</a:t>
            </a:r>
            <a:endParaRPr lang="en-US" dirty="0">
              <a:solidFill>
                <a:schemeClr val="bg1"/>
              </a:solidFill>
            </a:endParaRPr>
          </a:p>
        </p:txBody>
      </p:sp>
      <p:sp>
        <p:nvSpPr>
          <p:cNvPr id="15" name="TextBox 14"/>
          <p:cNvSpPr txBox="1"/>
          <p:nvPr/>
        </p:nvSpPr>
        <p:spPr>
          <a:xfrm>
            <a:off x="3274023" y="4994187"/>
            <a:ext cx="2571750" cy="369332"/>
          </a:xfrm>
          <a:prstGeom prst="rect">
            <a:avLst/>
          </a:prstGeom>
          <a:solidFill>
            <a:schemeClr val="accent3"/>
          </a:solidFill>
          <a:scene3d>
            <a:camera prst="orthographicFront"/>
            <a:lightRig rig="threePt" dir="t"/>
          </a:scene3d>
          <a:sp3d>
            <a:bevelT/>
          </a:sp3d>
        </p:spPr>
        <p:txBody>
          <a:bodyPr wrap="square" rtlCol="0">
            <a:spAutoFit/>
          </a:bodyPr>
          <a:lstStyle/>
          <a:p>
            <a:pPr algn="ctr"/>
            <a:r>
              <a:rPr lang="en-US" b="1" dirty="0">
                <a:solidFill>
                  <a:schemeClr val="bg1"/>
                </a:solidFill>
              </a:rPr>
              <a:t>Departmental Approval</a:t>
            </a:r>
            <a:endParaRPr lang="en-US" dirty="0">
              <a:solidFill>
                <a:schemeClr val="bg1"/>
              </a:solidFill>
            </a:endParaRPr>
          </a:p>
        </p:txBody>
      </p:sp>
      <p:sp>
        <p:nvSpPr>
          <p:cNvPr id="16" name="TextBox 15"/>
          <p:cNvSpPr txBox="1"/>
          <p:nvPr/>
        </p:nvSpPr>
        <p:spPr>
          <a:xfrm>
            <a:off x="6360123" y="4994627"/>
            <a:ext cx="2571750" cy="368892"/>
          </a:xfrm>
          <a:prstGeom prst="rect">
            <a:avLst/>
          </a:prstGeom>
          <a:solidFill>
            <a:schemeClr val="accent3"/>
          </a:solidFill>
          <a:scene3d>
            <a:camera prst="orthographicFront"/>
            <a:lightRig rig="threePt" dir="t"/>
          </a:scene3d>
          <a:sp3d>
            <a:bevelT/>
          </a:sp3d>
        </p:spPr>
        <p:txBody>
          <a:bodyPr wrap="square" rtlCol="0">
            <a:spAutoFit/>
          </a:bodyPr>
          <a:lstStyle/>
          <a:p>
            <a:pPr algn="ctr"/>
            <a:r>
              <a:rPr lang="en-US" b="1" dirty="0">
                <a:solidFill>
                  <a:schemeClr val="bg1"/>
                </a:solidFill>
              </a:rPr>
              <a:t>Departmental Approval</a:t>
            </a:r>
            <a:endParaRPr lang="en-US" dirty="0">
              <a:solidFill>
                <a:schemeClr val="bg1"/>
              </a:solidFill>
            </a:endParaRPr>
          </a:p>
        </p:txBody>
      </p:sp>
      <p:cxnSp>
        <p:nvCxnSpPr>
          <p:cNvPr id="9" name="Elbow Connector 8"/>
          <p:cNvCxnSpPr>
            <a:stCxn id="7" idx="0"/>
            <a:endCxn id="6" idx="2"/>
          </p:cNvCxnSpPr>
          <p:nvPr/>
        </p:nvCxnSpPr>
        <p:spPr>
          <a:xfrm rot="5400000" flipH="1" flipV="1">
            <a:off x="2865276" y="1798845"/>
            <a:ext cx="327858" cy="3091764"/>
          </a:xfrm>
          <a:prstGeom prst="bentConnector3">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9" name="Elbow Connector 18"/>
          <p:cNvCxnSpPr>
            <a:stCxn id="12" idx="0"/>
            <a:endCxn id="6" idx="2"/>
          </p:cNvCxnSpPr>
          <p:nvPr/>
        </p:nvCxnSpPr>
        <p:spPr>
          <a:xfrm rot="16200000" flipV="1">
            <a:off x="5951376" y="1804509"/>
            <a:ext cx="327858" cy="3080436"/>
          </a:xfrm>
          <a:prstGeom prst="bentConnector3">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14" idx="0"/>
            <a:endCxn id="7" idx="2"/>
          </p:cNvCxnSpPr>
          <p:nvPr/>
        </p:nvCxnSpPr>
        <p:spPr>
          <a:xfrm flipV="1">
            <a:off x="1483323" y="4708985"/>
            <a:ext cx="0" cy="285643"/>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15" idx="0"/>
            <a:endCxn id="10" idx="2"/>
          </p:cNvCxnSpPr>
          <p:nvPr/>
        </p:nvCxnSpPr>
        <p:spPr>
          <a:xfrm flipV="1">
            <a:off x="4559898" y="4692509"/>
            <a:ext cx="3089" cy="30167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10" idx="0"/>
            <a:endCxn id="6" idx="2"/>
          </p:cNvCxnSpPr>
          <p:nvPr/>
        </p:nvCxnSpPr>
        <p:spPr>
          <a:xfrm flipV="1">
            <a:off x="4562987" y="3180798"/>
            <a:ext cx="12100" cy="311382"/>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16" idx="0"/>
            <a:endCxn id="12" idx="2"/>
          </p:cNvCxnSpPr>
          <p:nvPr/>
        </p:nvCxnSpPr>
        <p:spPr>
          <a:xfrm flipV="1">
            <a:off x="7645998" y="4708985"/>
            <a:ext cx="9525" cy="285642"/>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196678" y="5489096"/>
            <a:ext cx="8724900" cy="369332"/>
          </a:xfrm>
          <a:prstGeom prst="rect">
            <a:avLst/>
          </a:prstGeom>
          <a:solidFill>
            <a:schemeClr val="accent4"/>
          </a:solidFill>
          <a:scene3d>
            <a:camera prst="orthographicFront"/>
            <a:lightRig rig="threePt" dir="t"/>
          </a:scene3d>
          <a:sp3d>
            <a:bevelT/>
          </a:sp3d>
        </p:spPr>
        <p:txBody>
          <a:bodyPr wrap="square" rtlCol="0">
            <a:spAutoFit/>
          </a:bodyPr>
          <a:lstStyle/>
          <a:p>
            <a:pPr algn="ctr"/>
            <a:r>
              <a:rPr lang="en-US" b="1" dirty="0">
                <a:solidFill>
                  <a:schemeClr val="bg1"/>
                </a:solidFill>
              </a:rPr>
              <a:t>Training, Advice and Guidance </a:t>
            </a:r>
            <a:endParaRPr lang="en-US" dirty="0">
              <a:solidFill>
                <a:schemeClr val="bg1"/>
              </a:solidFill>
            </a:endParaRPr>
          </a:p>
        </p:txBody>
      </p:sp>
      <p:sp>
        <p:nvSpPr>
          <p:cNvPr id="89" name="TextBox 88"/>
          <p:cNvSpPr txBox="1"/>
          <p:nvPr/>
        </p:nvSpPr>
        <p:spPr>
          <a:xfrm>
            <a:off x="196678" y="5909313"/>
            <a:ext cx="2552700" cy="369332"/>
          </a:xfrm>
          <a:prstGeom prst="rect">
            <a:avLst/>
          </a:prstGeom>
          <a:solidFill>
            <a:schemeClr val="accent1"/>
          </a:solidFill>
          <a:scene3d>
            <a:camera prst="orthographicFront"/>
            <a:lightRig rig="threePt" dir="t"/>
          </a:scene3d>
          <a:sp3d>
            <a:bevelT/>
          </a:sp3d>
        </p:spPr>
        <p:txBody>
          <a:bodyPr wrap="square" rtlCol="0">
            <a:spAutoFit/>
          </a:bodyPr>
          <a:lstStyle/>
          <a:p>
            <a:pPr algn="ctr"/>
            <a:r>
              <a:rPr lang="en-US" b="1" dirty="0">
                <a:solidFill>
                  <a:schemeClr val="bg1"/>
                </a:solidFill>
              </a:rPr>
              <a:t>Research Support Office</a:t>
            </a:r>
            <a:endParaRPr lang="en-US" dirty="0">
              <a:solidFill>
                <a:schemeClr val="bg1"/>
              </a:solidFill>
            </a:endParaRPr>
          </a:p>
        </p:txBody>
      </p:sp>
      <p:sp>
        <p:nvSpPr>
          <p:cNvPr id="90" name="TextBox 89"/>
          <p:cNvSpPr txBox="1"/>
          <p:nvPr/>
        </p:nvSpPr>
        <p:spPr>
          <a:xfrm>
            <a:off x="2895600" y="5909313"/>
            <a:ext cx="2552700" cy="369332"/>
          </a:xfrm>
          <a:prstGeom prst="rect">
            <a:avLst/>
          </a:prstGeom>
          <a:solidFill>
            <a:schemeClr val="accent1"/>
          </a:solidFill>
          <a:scene3d>
            <a:camera prst="orthographicFront"/>
            <a:lightRig rig="threePt" dir="t"/>
          </a:scene3d>
          <a:sp3d>
            <a:bevelT/>
          </a:sp3d>
        </p:spPr>
        <p:txBody>
          <a:bodyPr wrap="square" rtlCol="0">
            <a:spAutoFit/>
          </a:bodyPr>
          <a:lstStyle/>
          <a:p>
            <a:pPr algn="ctr"/>
            <a:r>
              <a:rPr lang="en-US" b="1" dirty="0">
                <a:solidFill>
                  <a:schemeClr val="bg1"/>
                </a:solidFill>
              </a:rPr>
              <a:t>Research Ethics Officers</a:t>
            </a:r>
            <a:endParaRPr lang="en-US" dirty="0">
              <a:solidFill>
                <a:schemeClr val="bg1"/>
              </a:solidFill>
            </a:endParaRPr>
          </a:p>
        </p:txBody>
      </p:sp>
      <p:sp>
        <p:nvSpPr>
          <p:cNvPr id="91" name="TextBox 90"/>
          <p:cNvSpPr txBox="1"/>
          <p:nvPr/>
        </p:nvSpPr>
        <p:spPr>
          <a:xfrm>
            <a:off x="5598640" y="5909313"/>
            <a:ext cx="3322937" cy="369332"/>
          </a:xfrm>
          <a:prstGeom prst="rect">
            <a:avLst/>
          </a:prstGeom>
          <a:solidFill>
            <a:schemeClr val="accent1"/>
          </a:solidFill>
          <a:scene3d>
            <a:camera prst="orthographicFront"/>
            <a:lightRig rig="threePt" dir="t"/>
          </a:scene3d>
          <a:sp3d>
            <a:bevelT/>
          </a:sp3d>
        </p:spPr>
        <p:txBody>
          <a:bodyPr wrap="square" rtlCol="0">
            <a:spAutoFit/>
          </a:bodyPr>
          <a:lstStyle/>
          <a:p>
            <a:pPr algn="ctr"/>
            <a:r>
              <a:rPr lang="en-US" b="1" dirty="0">
                <a:solidFill>
                  <a:schemeClr val="bg1"/>
                </a:solidFill>
              </a:rPr>
              <a:t>Professional Development </a:t>
            </a:r>
            <a:endParaRPr lang="en-US" dirty="0">
              <a:solidFill>
                <a:schemeClr val="bg1"/>
              </a:solidFill>
            </a:endParaRPr>
          </a:p>
        </p:txBody>
      </p:sp>
      <p:sp>
        <p:nvSpPr>
          <p:cNvPr id="92" name="TextBox 91"/>
          <p:cNvSpPr txBox="1"/>
          <p:nvPr/>
        </p:nvSpPr>
        <p:spPr>
          <a:xfrm>
            <a:off x="196677" y="1335385"/>
            <a:ext cx="8724900" cy="369332"/>
          </a:xfrm>
          <a:prstGeom prst="rect">
            <a:avLst/>
          </a:prstGeom>
          <a:solidFill>
            <a:schemeClr val="accent2"/>
          </a:solidFill>
          <a:scene3d>
            <a:camera prst="orthographicFront"/>
            <a:lightRig rig="threePt" dir="t"/>
          </a:scene3d>
          <a:sp3d>
            <a:bevelT/>
          </a:sp3d>
        </p:spPr>
        <p:txBody>
          <a:bodyPr wrap="square" rtlCol="0">
            <a:spAutoFit/>
          </a:bodyPr>
          <a:lstStyle/>
          <a:p>
            <a:pPr algn="ctr"/>
            <a:r>
              <a:rPr lang="en-US" b="1" dirty="0">
                <a:solidFill>
                  <a:schemeClr val="bg1"/>
                </a:solidFill>
              </a:rPr>
              <a:t>Research Standards </a:t>
            </a:r>
            <a:endParaRPr lang="en-US" dirty="0">
              <a:solidFill>
                <a:schemeClr val="bg1"/>
              </a:solidFill>
            </a:endParaRPr>
          </a:p>
        </p:txBody>
      </p:sp>
      <p:sp>
        <p:nvSpPr>
          <p:cNvPr id="111" name="TextBox 110"/>
          <p:cNvSpPr txBox="1"/>
          <p:nvPr/>
        </p:nvSpPr>
        <p:spPr>
          <a:xfrm>
            <a:off x="196675" y="1805694"/>
            <a:ext cx="4299125" cy="369332"/>
          </a:xfrm>
          <a:prstGeom prst="rect">
            <a:avLst/>
          </a:prstGeom>
          <a:solidFill>
            <a:schemeClr val="accent1"/>
          </a:solidFill>
          <a:scene3d>
            <a:camera prst="orthographicFront"/>
            <a:lightRig rig="threePt" dir="t"/>
          </a:scene3d>
          <a:sp3d>
            <a:bevelT/>
          </a:sp3d>
        </p:spPr>
        <p:txBody>
          <a:bodyPr wrap="square" rtlCol="0">
            <a:spAutoFit/>
          </a:bodyPr>
          <a:lstStyle/>
          <a:p>
            <a:pPr algn="ctr"/>
            <a:r>
              <a:rPr lang="en-US" b="1" dirty="0">
                <a:solidFill>
                  <a:schemeClr val="bg1"/>
                </a:solidFill>
              </a:rPr>
              <a:t>Research Conduct Code</a:t>
            </a:r>
            <a:endParaRPr lang="en-US" dirty="0">
              <a:solidFill>
                <a:schemeClr val="bg1"/>
              </a:solidFill>
            </a:endParaRPr>
          </a:p>
        </p:txBody>
      </p:sp>
      <p:sp>
        <p:nvSpPr>
          <p:cNvPr id="118" name="TextBox 117"/>
          <p:cNvSpPr txBox="1"/>
          <p:nvPr/>
        </p:nvSpPr>
        <p:spPr>
          <a:xfrm>
            <a:off x="4575088" y="1805711"/>
            <a:ext cx="4346489" cy="369332"/>
          </a:xfrm>
          <a:prstGeom prst="rect">
            <a:avLst/>
          </a:prstGeom>
          <a:solidFill>
            <a:schemeClr val="accent1"/>
          </a:solidFill>
          <a:scene3d>
            <a:camera prst="orthographicFront"/>
            <a:lightRig rig="threePt" dir="t"/>
          </a:scene3d>
          <a:sp3d>
            <a:bevelT/>
          </a:sp3d>
        </p:spPr>
        <p:txBody>
          <a:bodyPr wrap="square" rtlCol="0">
            <a:spAutoFit/>
          </a:bodyPr>
          <a:lstStyle/>
          <a:p>
            <a:pPr algn="ctr"/>
            <a:r>
              <a:rPr lang="en-US" b="1" dirty="0">
                <a:solidFill>
                  <a:schemeClr val="bg1"/>
                </a:solidFill>
              </a:rPr>
              <a:t>Research Ethics Code</a:t>
            </a:r>
            <a:endParaRPr lang="en-US" dirty="0">
              <a:solidFill>
                <a:schemeClr val="bg1"/>
              </a:solidFill>
            </a:endParaRPr>
          </a:p>
        </p:txBody>
      </p:sp>
      <p:sp>
        <p:nvSpPr>
          <p:cNvPr id="127" name="TextBox 126"/>
          <p:cNvSpPr txBox="1"/>
          <p:nvPr/>
        </p:nvSpPr>
        <p:spPr>
          <a:xfrm>
            <a:off x="196675" y="6434983"/>
            <a:ext cx="8724900" cy="369332"/>
          </a:xfrm>
          <a:prstGeom prst="rect">
            <a:avLst/>
          </a:prstGeom>
          <a:solidFill>
            <a:schemeClr val="accent2"/>
          </a:solidFill>
          <a:scene3d>
            <a:camera prst="orthographicFront"/>
            <a:lightRig rig="threePt" dir="t"/>
          </a:scene3d>
          <a:sp3d>
            <a:bevelT/>
          </a:sp3d>
        </p:spPr>
        <p:txBody>
          <a:bodyPr wrap="square" rtlCol="0">
            <a:spAutoFit/>
          </a:bodyPr>
          <a:lstStyle/>
          <a:p>
            <a:pPr algn="ctr"/>
            <a:r>
              <a:rPr lang="en-US" b="1" dirty="0">
                <a:solidFill>
                  <a:schemeClr val="bg1"/>
                </a:solidFill>
              </a:rPr>
              <a:t>Disciplinary Procedures and Corrective Actions </a:t>
            </a:r>
            <a:endParaRPr lang="en-US" dirty="0">
              <a:solidFill>
                <a:schemeClr val="bg1"/>
              </a:solidFill>
            </a:endParaRPr>
          </a:p>
        </p:txBody>
      </p:sp>
    </p:spTree>
    <p:extLst>
      <p:ext uri="{BB962C8B-B14F-4D97-AF65-F5344CB8AC3E}">
        <p14:creationId xmlns:p14="http://schemas.microsoft.com/office/powerpoint/2010/main" val="3185492844"/>
      </p:ext>
    </p:extLst>
  </p:cSld>
  <p:clrMapOvr>
    <a:masterClrMapping/>
  </p:clrMapOvr>
</p:sld>
</file>

<file path=ppt/theme/theme1.xml><?xml version="1.0" encoding="utf-8"?>
<a:theme xmlns:a="http://schemas.openxmlformats.org/drawingml/2006/main" name="Office Theme">
  <a:themeElements>
    <a:clrScheme name="IREX">
      <a:dk1>
        <a:sysClr val="windowText" lastClr="000000"/>
      </a:dk1>
      <a:lt1>
        <a:sysClr val="window" lastClr="FFFFFF"/>
      </a:lt1>
      <a:dk2>
        <a:srgbClr val="1F497D"/>
      </a:dk2>
      <a:lt2>
        <a:srgbClr val="EEECE1"/>
      </a:lt2>
      <a:accent1>
        <a:srgbClr val="075254"/>
      </a:accent1>
      <a:accent2>
        <a:srgbClr val="D76427"/>
      </a:accent2>
      <a:accent3>
        <a:srgbClr val="098B8E"/>
      </a:accent3>
      <a:accent4>
        <a:srgbClr val="99B83C"/>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79153</TotalTime>
  <Words>1037</Words>
  <Application>Microsoft Office PowerPoint</Application>
  <PresentationFormat>On-screen Show (4:3)</PresentationFormat>
  <Paragraphs>207</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PowerPoint Presentation</vt:lpstr>
      <vt:lpstr>Session Objectives </vt:lpstr>
      <vt:lpstr>Session Outline </vt:lpstr>
      <vt:lpstr>The problem </vt:lpstr>
      <vt:lpstr>PowerPoint Presentation</vt:lpstr>
      <vt:lpstr>Causes of misconduct </vt:lpstr>
      <vt:lpstr>Responsible Conduct of Research </vt:lpstr>
      <vt:lpstr>Research Governance </vt:lpstr>
      <vt:lpstr>Research Integrity &amp; Ethics</vt:lpstr>
      <vt:lpstr>Responsible Conduct of Research</vt:lpstr>
      <vt:lpstr>Questionable Research Practices </vt:lpstr>
      <vt:lpstr>Why have an integrity policy? </vt:lpstr>
      <vt:lpstr>Preventative Measures  </vt:lpstr>
      <vt:lpstr>Guidance on Good Research Practice </vt:lpstr>
      <vt:lpstr>Code of Conduct </vt:lpstr>
      <vt:lpstr>Research Ethics Checklist </vt:lpstr>
      <vt:lpstr>Research Integrity Checklist </vt:lpstr>
      <vt:lpstr>Embedding Discourse into Research Environment</vt:lpstr>
      <vt:lpstr>Response </vt:lpstr>
      <vt:lpstr>Case Study Exercise</vt:lpstr>
    </vt:vector>
  </TitlesOfParts>
  <Company>IREX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Education Against Radicalization (HEAR)</dc:title>
  <dc:creator>Rebecca Ward</dc:creator>
  <cp:lastModifiedBy>Rebecca Ward</cp:lastModifiedBy>
  <cp:revision>684</cp:revision>
  <cp:lastPrinted>2016-09-07T19:29:19Z</cp:lastPrinted>
  <dcterms:created xsi:type="dcterms:W3CDTF">2016-04-13T17:06:48Z</dcterms:created>
  <dcterms:modified xsi:type="dcterms:W3CDTF">2016-09-18T22:14:04Z</dcterms:modified>
</cp:coreProperties>
</file>