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81" r:id="rId3"/>
    <p:sldId id="299" r:id="rId4"/>
    <p:sldId id="270" r:id="rId5"/>
    <p:sldId id="279" r:id="rId6"/>
    <p:sldId id="301" r:id="rId7"/>
    <p:sldId id="302" r:id="rId8"/>
    <p:sldId id="303" r:id="rId9"/>
    <p:sldId id="304" r:id="rId10"/>
    <p:sldId id="305" r:id="rId11"/>
    <p:sldId id="306" r:id="rId12"/>
    <p:sldId id="312" r:id="rId13"/>
    <p:sldId id="307" r:id="rId14"/>
    <p:sldId id="313" r:id="rId15"/>
    <p:sldId id="31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1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8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1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7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2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6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3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8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9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71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2775-AFAF-4EA7-910E-6E5E2704BF56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CE45-F187-4713-ADF0-DE500942F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5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7200" b="1" dirty="0" err="1" smtClean="0">
                <a:solidFill>
                  <a:srgbClr val="FF0000"/>
                </a:solidFill>
              </a:rPr>
              <a:t>Життєвий</a:t>
            </a:r>
            <a:r>
              <a:rPr lang="ru-RU" sz="7200" b="1" dirty="0" smtClean="0">
                <a:solidFill>
                  <a:srgbClr val="FF0000"/>
                </a:solidFill>
              </a:rPr>
              <a:t> цикл </a:t>
            </a:r>
            <a:r>
              <a:rPr lang="ru-RU" sz="7200" b="1" dirty="0" err="1" smtClean="0">
                <a:solidFill>
                  <a:srgbClr val="FF0000"/>
                </a:solidFill>
              </a:rPr>
              <a:t>проєкту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5400" dirty="0" err="1">
                <a:solidFill>
                  <a:srgbClr val="C00000"/>
                </a:solidFill>
              </a:rPr>
              <a:t>Стадії</a:t>
            </a:r>
            <a:r>
              <a:rPr lang="ru-RU" sz="5400" dirty="0">
                <a:solidFill>
                  <a:srgbClr val="C00000"/>
                </a:solidFill>
              </a:rPr>
              <a:t> </a:t>
            </a:r>
            <a:r>
              <a:rPr lang="ru-RU" sz="5400" dirty="0" err="1">
                <a:solidFill>
                  <a:srgbClr val="C00000"/>
                </a:solidFill>
              </a:rPr>
              <a:t>життєвого</a:t>
            </a:r>
            <a:r>
              <a:rPr lang="ru-RU" sz="5400" dirty="0">
                <a:solidFill>
                  <a:srgbClr val="C00000"/>
                </a:solidFill>
              </a:rPr>
              <a:t> циклу </a:t>
            </a:r>
            <a:r>
              <a:rPr lang="ru-RU" sz="5400" dirty="0" smtClean="0">
                <a:solidFill>
                  <a:srgbClr val="C00000"/>
                </a:solidFill>
              </a:rPr>
              <a:t>рекламного та </a:t>
            </a:r>
            <a:r>
              <a:rPr lang="en-US" sz="5400" dirty="0" smtClean="0">
                <a:solidFill>
                  <a:srgbClr val="C00000"/>
                </a:solidFill>
              </a:rPr>
              <a:t>PR-</a:t>
            </a:r>
            <a:r>
              <a:rPr lang="ru-RU" sz="5400" dirty="0" err="1" smtClean="0">
                <a:solidFill>
                  <a:srgbClr val="C00000"/>
                </a:solidFill>
              </a:rPr>
              <a:t>проєкту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13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0070C0"/>
                </a:solidFill>
              </a:rPr>
              <a:t>Існує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п’ять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основних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груп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процесів</a:t>
            </a:r>
            <a:r>
              <a:rPr lang="ru-RU" sz="3200" b="1" dirty="0" smtClean="0">
                <a:solidFill>
                  <a:srgbClr val="0070C0"/>
                </a:solidFill>
              </a:rPr>
              <a:t>, </a:t>
            </a:r>
            <a:r>
              <a:rPr lang="ru-RU" sz="3200" b="1" dirty="0" err="1">
                <a:solidFill>
                  <a:srgbClr val="0070C0"/>
                </a:solidFill>
              </a:rPr>
              <a:t>що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реалізують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різні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функції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управління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рекламними</a:t>
            </a:r>
            <a:r>
              <a:rPr lang="ru-RU" sz="3200" b="1" dirty="0" smtClean="0">
                <a:solidFill>
                  <a:srgbClr val="0070C0"/>
                </a:solidFill>
              </a:rPr>
              <a:t> та </a:t>
            </a:r>
            <a:r>
              <a:rPr lang="en-US" sz="3200" b="1" dirty="0" smtClean="0">
                <a:solidFill>
                  <a:srgbClr val="0070C0"/>
                </a:solidFill>
              </a:rPr>
              <a:t>PR-</a:t>
            </a:r>
            <a:r>
              <a:rPr lang="uk-UA" sz="3200" b="1" dirty="0" err="1" smtClean="0">
                <a:solidFill>
                  <a:srgbClr val="0070C0"/>
                </a:solidFill>
              </a:rPr>
              <a:t>проєктами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1) </a:t>
            </a:r>
            <a:r>
              <a:rPr lang="ru-RU" sz="3200" b="1" dirty="0" err="1" smtClean="0">
                <a:solidFill>
                  <a:srgbClr val="0070C0"/>
                </a:solidFill>
              </a:rPr>
              <a:t>процеси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ініціації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— </a:t>
            </a:r>
            <a:r>
              <a:rPr lang="ru-RU" sz="3200" dirty="0" err="1">
                <a:solidFill>
                  <a:srgbClr val="0070C0"/>
                </a:solidFill>
              </a:rPr>
              <a:t>ухвалення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>
                <a:solidFill>
                  <a:srgbClr val="0070C0"/>
                </a:solidFill>
              </a:rPr>
              <a:t>рішення</a:t>
            </a:r>
            <a:r>
              <a:rPr lang="ru-RU" sz="3200" dirty="0">
                <a:solidFill>
                  <a:srgbClr val="0070C0"/>
                </a:solidFill>
              </a:rPr>
              <a:t> про початок </a:t>
            </a:r>
            <a:r>
              <a:rPr lang="ru-RU" sz="3200" dirty="0" err="1" smtClean="0">
                <a:solidFill>
                  <a:srgbClr val="0070C0"/>
                </a:solidFill>
              </a:rPr>
              <a:t>виконання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проєкту</a:t>
            </a:r>
            <a:r>
              <a:rPr lang="ru-RU" sz="3200" dirty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2) </a:t>
            </a:r>
            <a:r>
              <a:rPr lang="ru-RU" sz="3200" b="1" dirty="0" err="1">
                <a:solidFill>
                  <a:srgbClr val="0070C0"/>
                </a:solidFill>
              </a:rPr>
              <a:t>процеси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планування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— </a:t>
            </a:r>
            <a:r>
              <a:rPr lang="ru-RU" sz="3200" dirty="0" err="1">
                <a:solidFill>
                  <a:srgbClr val="0070C0"/>
                </a:solidFill>
              </a:rPr>
              <a:t>визначення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>
                <a:solidFill>
                  <a:srgbClr val="0070C0"/>
                </a:solidFill>
              </a:rPr>
              <a:t>цілей</a:t>
            </a:r>
            <a:r>
              <a:rPr lang="ru-RU" sz="3200" dirty="0">
                <a:solidFill>
                  <a:srgbClr val="0070C0"/>
                </a:solidFill>
              </a:rPr>
              <a:t> і </a:t>
            </a:r>
            <a:r>
              <a:rPr lang="ru-RU" sz="3200" dirty="0" err="1">
                <a:solidFill>
                  <a:srgbClr val="0070C0"/>
                </a:solidFill>
              </a:rPr>
              <a:t>критеріїв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успіху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проєкту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і </a:t>
            </a:r>
            <a:r>
              <a:rPr lang="ru-RU" sz="3200" dirty="0" err="1">
                <a:solidFill>
                  <a:srgbClr val="0070C0"/>
                </a:solidFill>
              </a:rPr>
              <a:t>розробка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>
                <a:solidFill>
                  <a:srgbClr val="0070C0"/>
                </a:solidFill>
              </a:rPr>
              <a:t>робочих</a:t>
            </a:r>
            <a:r>
              <a:rPr lang="ru-RU" sz="3200" dirty="0">
                <a:solidFill>
                  <a:srgbClr val="0070C0"/>
                </a:solidFill>
              </a:rPr>
              <a:t> схем </a:t>
            </a:r>
            <a:r>
              <a:rPr lang="ru-RU" sz="3200" dirty="0" err="1">
                <a:solidFill>
                  <a:srgbClr val="0070C0"/>
                </a:solidFill>
              </a:rPr>
              <a:t>їхнього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>
                <a:solidFill>
                  <a:srgbClr val="0070C0"/>
                </a:solidFill>
              </a:rPr>
              <a:t>досягнення</a:t>
            </a:r>
            <a:r>
              <a:rPr lang="ru-RU" sz="3200" dirty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0070C0"/>
                </a:solidFill>
              </a:rPr>
              <a:t>3) </a:t>
            </a:r>
            <a:r>
              <a:rPr lang="ru-RU" sz="3200" b="1" dirty="0" err="1">
                <a:solidFill>
                  <a:srgbClr val="0070C0"/>
                </a:solidFill>
              </a:rPr>
              <a:t>процеси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виконання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— </a:t>
            </a:r>
            <a:r>
              <a:rPr lang="ru-RU" sz="3200" dirty="0" err="1">
                <a:solidFill>
                  <a:srgbClr val="0070C0"/>
                </a:solidFill>
              </a:rPr>
              <a:t>координація</a:t>
            </a:r>
            <a:r>
              <a:rPr lang="ru-RU" sz="3200" dirty="0">
                <a:solidFill>
                  <a:srgbClr val="0070C0"/>
                </a:solidFill>
              </a:rPr>
              <a:t> людей та </a:t>
            </a:r>
            <a:r>
              <a:rPr lang="ru-RU" sz="3200" dirty="0" err="1">
                <a:solidFill>
                  <a:srgbClr val="0070C0"/>
                </a:solidFill>
              </a:rPr>
              <a:t>інших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ресурсів</a:t>
            </a:r>
            <a:r>
              <a:rPr lang="ru-RU" sz="3200" dirty="0" smtClean="0">
                <a:solidFill>
                  <a:srgbClr val="0070C0"/>
                </a:solidFill>
              </a:rPr>
              <a:t> для </a:t>
            </a:r>
            <a:r>
              <a:rPr lang="ru-RU" sz="3200" dirty="0" err="1">
                <a:solidFill>
                  <a:srgbClr val="0070C0"/>
                </a:solidFill>
              </a:rPr>
              <a:t>виконання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плану;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4) </a:t>
            </a:r>
            <a:r>
              <a:rPr lang="ru-RU" sz="3200" b="1" dirty="0" err="1" smtClean="0">
                <a:solidFill>
                  <a:srgbClr val="0070C0"/>
                </a:solidFill>
              </a:rPr>
              <a:t>процеси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моніторингу</a:t>
            </a:r>
            <a:r>
              <a:rPr lang="ru-RU" sz="3200" b="1" dirty="0" smtClean="0">
                <a:solidFill>
                  <a:srgbClr val="0070C0"/>
                </a:solidFill>
              </a:rPr>
              <a:t> і </a:t>
            </a:r>
            <a:r>
              <a:rPr lang="ru-RU" sz="3200" b="1" dirty="0" err="1" smtClean="0">
                <a:solidFill>
                  <a:srgbClr val="0070C0"/>
                </a:solidFill>
              </a:rPr>
              <a:t>управління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— </a:t>
            </a:r>
            <a:r>
              <a:rPr lang="ru-RU" sz="3200" dirty="0" err="1" smtClean="0">
                <a:solidFill>
                  <a:srgbClr val="0070C0"/>
                </a:solidFill>
              </a:rPr>
              <a:t>визначення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відповідності</a:t>
            </a:r>
            <a:r>
              <a:rPr lang="ru-RU" sz="3200" dirty="0" smtClean="0">
                <a:solidFill>
                  <a:srgbClr val="0070C0"/>
                </a:solidFill>
              </a:rPr>
              <a:t> плану і </a:t>
            </a:r>
            <a:r>
              <a:rPr lang="ru-RU" sz="3200" dirty="0" err="1" smtClean="0">
                <a:solidFill>
                  <a:srgbClr val="0070C0"/>
                </a:solidFill>
              </a:rPr>
              <a:t>виконання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проєкту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поставленим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цілям</a:t>
            </a:r>
            <a:r>
              <a:rPr lang="ru-RU" sz="3200" dirty="0" smtClean="0">
                <a:solidFill>
                  <a:srgbClr val="0070C0"/>
                </a:solidFill>
              </a:rPr>
              <a:t> і </a:t>
            </a:r>
            <a:r>
              <a:rPr lang="ru-RU" sz="3200" dirty="0" err="1" smtClean="0">
                <a:solidFill>
                  <a:srgbClr val="0070C0"/>
                </a:solidFill>
              </a:rPr>
              <a:t>критеріям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успіху</a:t>
            </a:r>
            <a:r>
              <a:rPr lang="ru-RU" sz="3200" dirty="0" smtClean="0">
                <a:solidFill>
                  <a:srgbClr val="0070C0"/>
                </a:solidFill>
              </a:rPr>
              <a:t> та </a:t>
            </a:r>
            <a:r>
              <a:rPr lang="ru-RU" sz="3200" dirty="0" err="1" smtClean="0">
                <a:solidFill>
                  <a:srgbClr val="0070C0"/>
                </a:solidFill>
              </a:rPr>
              <a:t>прийняття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рішень</a:t>
            </a:r>
            <a:r>
              <a:rPr lang="ru-RU" sz="3200" dirty="0" smtClean="0">
                <a:solidFill>
                  <a:srgbClr val="0070C0"/>
                </a:solidFill>
              </a:rPr>
              <a:t> про </a:t>
            </a:r>
            <a:r>
              <a:rPr lang="ru-RU" sz="3200" dirty="0" err="1" smtClean="0">
                <a:solidFill>
                  <a:srgbClr val="0070C0"/>
                </a:solidFill>
              </a:rPr>
              <a:t>необхідність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застосування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коригувальних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впливів</a:t>
            </a:r>
            <a:r>
              <a:rPr lang="ru-RU" sz="3200" dirty="0" smtClean="0">
                <a:solidFill>
                  <a:srgbClr val="0070C0"/>
                </a:solidFill>
              </a:rPr>
              <a:t>, </a:t>
            </a:r>
            <a:r>
              <a:rPr lang="ru-RU" sz="3200" dirty="0" err="1" smtClean="0">
                <a:solidFill>
                  <a:srgbClr val="0070C0"/>
                </a:solidFill>
              </a:rPr>
              <a:t>визначення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необхідних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коригувальних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впливів</a:t>
            </a:r>
            <a:r>
              <a:rPr lang="ru-RU" sz="3200" dirty="0" smtClean="0">
                <a:solidFill>
                  <a:srgbClr val="0070C0"/>
                </a:solidFill>
              </a:rPr>
              <a:t>, </a:t>
            </a:r>
            <a:r>
              <a:rPr lang="ru-RU" sz="3200" dirty="0" err="1" smtClean="0">
                <a:solidFill>
                  <a:srgbClr val="0070C0"/>
                </a:solidFill>
              </a:rPr>
              <a:t>їхнє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узгодження</a:t>
            </a:r>
            <a:r>
              <a:rPr lang="ru-RU" sz="3200" dirty="0" smtClean="0">
                <a:solidFill>
                  <a:srgbClr val="0070C0"/>
                </a:solidFill>
              </a:rPr>
              <a:t>, </a:t>
            </a:r>
            <a:r>
              <a:rPr lang="ru-RU" sz="3200" dirty="0" err="1" smtClean="0">
                <a:solidFill>
                  <a:srgbClr val="0070C0"/>
                </a:solidFill>
              </a:rPr>
              <a:t>ствердження</a:t>
            </a:r>
            <a:r>
              <a:rPr lang="ru-RU" sz="3200" dirty="0" smtClean="0">
                <a:solidFill>
                  <a:srgbClr val="0070C0"/>
                </a:solidFill>
              </a:rPr>
              <a:t> і </a:t>
            </a:r>
            <a:r>
              <a:rPr lang="ru-RU" sz="3200" dirty="0" err="1" smtClean="0">
                <a:solidFill>
                  <a:srgbClr val="0070C0"/>
                </a:solidFill>
              </a:rPr>
              <a:t>застосування</a:t>
            </a:r>
            <a:r>
              <a:rPr lang="ru-RU" sz="3200" dirty="0" smtClean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5) </a:t>
            </a:r>
            <a:r>
              <a:rPr lang="ru-RU" sz="3200" b="1" dirty="0" err="1" smtClean="0">
                <a:solidFill>
                  <a:srgbClr val="0070C0"/>
                </a:solidFill>
              </a:rPr>
              <a:t>процеси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завершення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— </a:t>
            </a:r>
            <a:r>
              <a:rPr lang="ru-RU" sz="3200" dirty="0" err="1" smtClean="0">
                <a:solidFill>
                  <a:srgbClr val="0070C0"/>
                </a:solidFill>
              </a:rPr>
              <a:t>формалізація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виконання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проєкту</a:t>
            </a:r>
            <a:r>
              <a:rPr lang="ru-RU" sz="3200" dirty="0" smtClean="0">
                <a:solidFill>
                  <a:srgbClr val="0070C0"/>
                </a:solidFill>
              </a:rPr>
              <a:t> і </a:t>
            </a:r>
            <a:r>
              <a:rPr lang="ru-RU" sz="3200" dirty="0" err="1" smtClean="0">
                <a:solidFill>
                  <a:srgbClr val="0070C0"/>
                </a:solidFill>
              </a:rPr>
              <a:t>підведення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його</a:t>
            </a:r>
            <a:r>
              <a:rPr lang="ru-RU" sz="3200" dirty="0" smtClean="0">
                <a:solidFill>
                  <a:srgbClr val="0070C0"/>
                </a:solidFill>
              </a:rPr>
              <a:t> до </a:t>
            </a:r>
            <a:r>
              <a:rPr lang="ru-RU" sz="3200" dirty="0" err="1" smtClean="0">
                <a:solidFill>
                  <a:srgbClr val="0070C0"/>
                </a:solidFill>
              </a:rPr>
              <a:t>впорядкованого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фіналу</a:t>
            </a:r>
            <a:r>
              <a:rPr lang="ru-RU" sz="32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err="1" smtClean="0"/>
              <a:t>Взаємозв’язки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— </a:t>
            </a:r>
            <a:r>
              <a:rPr lang="ru-RU" dirty="0" err="1"/>
              <a:t>логічні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виконуються</a:t>
            </a:r>
            <a:r>
              <a:rPr lang="ru-RU" dirty="0" smtClean="0"/>
              <a:t> </a:t>
            </a:r>
            <a:r>
              <a:rPr lang="ru-RU" dirty="0" err="1"/>
              <a:t>паралельно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і </a:t>
            </a:r>
            <a:r>
              <a:rPr lang="ru-RU" dirty="0" err="1"/>
              <a:t>процеси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/>
              <a:t>процеси</a:t>
            </a:r>
            <a:r>
              <a:rPr lang="ru-RU" i="1" dirty="0"/>
              <a:t> в </a:t>
            </a:r>
            <a:r>
              <a:rPr lang="ru-RU" i="1" dirty="0" err="1"/>
              <a:t>проекті</a:t>
            </a:r>
            <a:r>
              <a:rPr lang="ru-RU" i="1" dirty="0"/>
              <a:t> не </a:t>
            </a:r>
            <a:r>
              <a:rPr lang="ru-RU" i="1" dirty="0" err="1"/>
              <a:t>відбуваються</a:t>
            </a:r>
            <a:r>
              <a:rPr lang="ru-RU" i="1" dirty="0"/>
              <a:t> </a:t>
            </a:r>
            <a:r>
              <a:rPr lang="ru-RU" i="1" dirty="0" err="1"/>
              <a:t>послідовно</a:t>
            </a:r>
            <a:r>
              <a:rPr lang="ru-RU" i="1" dirty="0"/>
              <a:t>, а </a:t>
            </a:r>
            <a:r>
              <a:rPr lang="ru-RU" i="1" dirty="0" err="1" smtClean="0"/>
              <a:t>накладаються</a:t>
            </a:r>
            <a:r>
              <a:rPr lang="ru-RU" i="1" dirty="0" smtClean="0"/>
              <a:t> один </a:t>
            </a:r>
            <a:r>
              <a:rPr lang="ru-RU" i="1" dirty="0"/>
              <a:t>на одного,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є </a:t>
            </a:r>
            <a:r>
              <a:rPr lang="ru-RU" dirty="0" err="1" smtClean="0"/>
              <a:t>змінною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2736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Схема </a:t>
            </a:r>
            <a:r>
              <a:rPr lang="ru-RU" b="1" dirty="0" err="1" smtClean="0">
                <a:solidFill>
                  <a:srgbClr val="0070C0"/>
                </a:solidFill>
              </a:rPr>
              <a:t>взаємозв’язку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основних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груп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процесів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проєкту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135" y="2074606"/>
            <a:ext cx="9340646" cy="441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4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У</a:t>
            </a:r>
            <a:r>
              <a:rPr lang="uk-UA" b="1" dirty="0" smtClean="0">
                <a:solidFill>
                  <a:srgbClr val="C00000"/>
                </a:solidFill>
              </a:rPr>
              <a:t>правління рекламними та </a:t>
            </a:r>
            <a:r>
              <a:rPr lang="en-US" b="1" dirty="0" smtClean="0">
                <a:solidFill>
                  <a:srgbClr val="C00000"/>
                </a:solidFill>
              </a:rPr>
              <a:t>PR-</a:t>
            </a:r>
            <a:r>
              <a:rPr lang="uk-UA" b="1" dirty="0" err="1" smtClean="0">
                <a:solidFill>
                  <a:srgbClr val="C00000"/>
                </a:solidFill>
              </a:rPr>
              <a:t>проєктами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/>
              <a:t>За </a:t>
            </a:r>
            <a:r>
              <a:rPr lang="ru-RU" sz="3200" dirty="0" err="1"/>
              <a:t>критерієм</a:t>
            </a:r>
            <a:r>
              <a:rPr lang="ru-RU" sz="3200" dirty="0"/>
              <a:t> </a:t>
            </a:r>
            <a:r>
              <a:rPr lang="ru-RU" sz="3200" dirty="0" err="1"/>
              <a:t>кількості</a:t>
            </a:r>
            <a:r>
              <a:rPr lang="ru-RU" sz="3200" dirty="0"/>
              <a:t> </a:t>
            </a:r>
            <a:r>
              <a:rPr lang="ru-RU" sz="3200" dirty="0" err="1"/>
              <a:t>зв’язків</a:t>
            </a:r>
            <a:r>
              <a:rPr lang="ru-RU" sz="3200" dirty="0"/>
              <a:t> з областями </a:t>
            </a:r>
            <a:r>
              <a:rPr lang="ru-RU" sz="3200" dirty="0" err="1"/>
              <a:t>знань</a:t>
            </a:r>
            <a:r>
              <a:rPr lang="ru-RU" sz="3200" dirty="0"/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найчисельнішою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є </a:t>
            </a:r>
            <a:r>
              <a:rPr lang="ru-RU" sz="3200" dirty="0" err="1">
                <a:solidFill>
                  <a:srgbClr val="C00000"/>
                </a:solidFill>
              </a:rPr>
              <a:t>група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процесів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планування</a:t>
            </a:r>
            <a:r>
              <a:rPr lang="ru-RU" sz="3200" dirty="0"/>
              <a:t>, </a:t>
            </a:r>
            <a:r>
              <a:rPr lang="ru-RU" sz="3200" dirty="0" err="1"/>
              <a:t>процесам</a:t>
            </a:r>
            <a:r>
              <a:rPr lang="ru-RU" sz="3200" dirty="0"/>
              <a:t> </a:t>
            </a:r>
            <a:r>
              <a:rPr lang="ru-RU" sz="3200" dirty="0" err="1"/>
              <a:t>якої</a:t>
            </a:r>
            <a:r>
              <a:rPr lang="ru-RU" sz="3200" dirty="0"/>
              <a:t> </a:t>
            </a:r>
            <a:r>
              <a:rPr lang="ru-RU" sz="3200" dirty="0" err="1"/>
              <a:t>слід</a:t>
            </a:r>
            <a:r>
              <a:rPr lang="ru-RU" sz="3200" dirty="0"/>
              <a:t> </a:t>
            </a:r>
            <a:r>
              <a:rPr lang="ru-RU" sz="3200" dirty="0" err="1"/>
              <a:t>приділяти</a:t>
            </a:r>
            <a:r>
              <a:rPr lang="ru-RU" sz="3200" dirty="0"/>
              <a:t> </a:t>
            </a:r>
            <a:r>
              <a:rPr lang="ru-RU" sz="3200" dirty="0" err="1" smtClean="0"/>
              <a:t>особливу</a:t>
            </a:r>
            <a:r>
              <a:rPr lang="ru-RU" sz="3200" dirty="0" smtClean="0"/>
              <a:t> </a:t>
            </a:r>
            <a:r>
              <a:rPr lang="ru-RU" sz="3200" dirty="0" err="1"/>
              <a:t>увагу</a:t>
            </a:r>
            <a:r>
              <a:rPr lang="ru-RU" sz="3200" dirty="0"/>
              <a:t>, </a:t>
            </a:r>
            <a:r>
              <a:rPr lang="ru-RU" sz="3200" dirty="0" err="1"/>
              <a:t>оскільки</a:t>
            </a:r>
            <a:r>
              <a:rPr lang="ru-RU" sz="3200" dirty="0"/>
              <a:t> </a:t>
            </a:r>
            <a:r>
              <a:rPr lang="ru-RU" sz="3200" dirty="0" err="1"/>
              <a:t>успіх</a:t>
            </a:r>
            <a:r>
              <a:rPr lang="ru-RU" sz="3200" dirty="0"/>
              <a:t> </a:t>
            </a:r>
            <a:r>
              <a:rPr lang="ru-RU" sz="3200" dirty="0" err="1" smtClean="0"/>
              <a:t>проєкту</a:t>
            </a:r>
            <a:r>
              <a:rPr lang="ru-RU" sz="3200" dirty="0" smtClean="0"/>
              <a:t> </a:t>
            </a:r>
            <a:r>
              <a:rPr lang="ru-RU" sz="3200" dirty="0"/>
              <a:t>в основному </a:t>
            </a:r>
            <a:r>
              <a:rPr lang="ru-RU" sz="3200" dirty="0" err="1"/>
              <a:t>залежить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 smtClean="0"/>
              <a:t>якості</a:t>
            </a:r>
            <a:r>
              <a:rPr lang="ru-RU" sz="3200" dirty="0" smtClean="0"/>
              <a:t> і </a:t>
            </a:r>
            <a:r>
              <a:rPr lang="ru-RU" sz="3200" dirty="0" err="1"/>
              <a:t>частоти</a:t>
            </a:r>
            <a:r>
              <a:rPr lang="ru-RU" sz="3200" dirty="0"/>
              <a:t> </a:t>
            </a:r>
            <a:r>
              <a:rPr lang="ru-RU" sz="3200" dirty="0" err="1"/>
              <a:t>планування</a:t>
            </a:r>
            <a:r>
              <a:rPr lang="ru-RU" sz="3200" dirty="0"/>
              <a:t>, </a:t>
            </a:r>
            <a:r>
              <a:rPr lang="ru-RU" sz="3200" dirty="0" err="1"/>
              <a:t>наступною</a:t>
            </a:r>
            <a:r>
              <a:rPr lang="ru-RU" sz="3200" dirty="0"/>
              <a:t> є </a:t>
            </a:r>
            <a:r>
              <a:rPr lang="ru-RU" sz="3200" dirty="0" err="1">
                <a:solidFill>
                  <a:srgbClr val="C00000"/>
                </a:solidFill>
              </a:rPr>
              <a:t>група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моніторингу</a:t>
            </a:r>
            <a:r>
              <a:rPr lang="ru-RU" sz="3200" dirty="0">
                <a:solidFill>
                  <a:srgbClr val="C00000"/>
                </a:solidFill>
              </a:rPr>
              <a:t> і контролю</a:t>
            </a:r>
            <a:r>
              <a:rPr lang="ru-RU" sz="3200" dirty="0"/>
              <a:t>, </a:t>
            </a:r>
            <a:r>
              <a:rPr lang="ru-RU" sz="3200" dirty="0" err="1" smtClean="0"/>
              <a:t>потім</a:t>
            </a:r>
            <a:r>
              <a:rPr lang="ru-RU" sz="3200" dirty="0" smtClean="0"/>
              <a:t> </a:t>
            </a:r>
            <a:r>
              <a:rPr lang="ru-RU" sz="3200" dirty="0" err="1"/>
              <a:t>процеси</a:t>
            </a:r>
            <a:r>
              <a:rPr lang="ru-RU" sz="3200" dirty="0"/>
              <a:t> </a:t>
            </a:r>
            <a:r>
              <a:rPr lang="ru-RU" sz="3200" dirty="0" err="1">
                <a:solidFill>
                  <a:srgbClr val="C00000"/>
                </a:solidFill>
              </a:rPr>
              <a:t>виконання</a:t>
            </a:r>
            <a:r>
              <a:rPr lang="ru-RU" sz="3200" dirty="0"/>
              <a:t>. </a:t>
            </a:r>
            <a:r>
              <a:rPr lang="ru-RU" sz="3200" dirty="0" err="1"/>
              <a:t>Найменшою</a:t>
            </a:r>
            <a:r>
              <a:rPr lang="ru-RU" sz="3200" dirty="0"/>
              <a:t> </a:t>
            </a:r>
            <a:r>
              <a:rPr lang="ru-RU" sz="3200" dirty="0" err="1"/>
              <a:t>кількістю</a:t>
            </a:r>
            <a:r>
              <a:rPr lang="ru-RU" sz="3200" dirty="0"/>
              <a:t> </a:t>
            </a:r>
            <a:r>
              <a:rPr lang="ru-RU" sz="3200" dirty="0" err="1"/>
              <a:t>зв’язків</a:t>
            </a:r>
            <a:r>
              <a:rPr lang="ru-RU" sz="3200" dirty="0"/>
              <a:t> з </a:t>
            </a:r>
            <a:r>
              <a:rPr lang="ru-RU" sz="3200" dirty="0" smtClean="0"/>
              <a:t>областями </a:t>
            </a:r>
            <a:r>
              <a:rPr lang="ru-RU" sz="3200" dirty="0" err="1" smtClean="0"/>
              <a:t>знань</a:t>
            </a:r>
            <a:r>
              <a:rPr lang="ru-RU" sz="3200" dirty="0" smtClean="0"/>
              <a:t> </a:t>
            </a:r>
            <a:r>
              <a:rPr lang="ru-RU" sz="3200" dirty="0" err="1"/>
              <a:t>характеризуються</a:t>
            </a:r>
            <a:r>
              <a:rPr lang="ru-RU" sz="3200" dirty="0"/>
              <a:t> </a:t>
            </a:r>
            <a:r>
              <a:rPr lang="ru-RU" sz="3200" dirty="0" err="1">
                <a:solidFill>
                  <a:srgbClr val="0070C0"/>
                </a:solidFill>
              </a:rPr>
              <a:t>групи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>
                <a:solidFill>
                  <a:srgbClr val="0070C0"/>
                </a:solidFill>
              </a:rPr>
              <a:t>процесів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>
                <a:solidFill>
                  <a:srgbClr val="0070C0"/>
                </a:solidFill>
              </a:rPr>
              <a:t>ініціації</a:t>
            </a:r>
            <a:r>
              <a:rPr lang="ru-RU" sz="3200" dirty="0">
                <a:solidFill>
                  <a:srgbClr val="0070C0"/>
                </a:solidFill>
              </a:rPr>
              <a:t> та </a:t>
            </a:r>
            <a:r>
              <a:rPr lang="ru-RU" sz="3200" dirty="0" err="1">
                <a:solidFill>
                  <a:srgbClr val="0070C0"/>
                </a:solidFill>
              </a:rPr>
              <a:t>завершення</a:t>
            </a:r>
            <a:r>
              <a:rPr lang="ru-RU" sz="3200" dirty="0"/>
              <a:t>, </a:t>
            </a:r>
            <a:r>
              <a:rPr lang="ru-RU" sz="3200" dirty="0" smtClean="0"/>
              <a:t>але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/>
              <a:t>не </a:t>
            </a:r>
            <a:r>
              <a:rPr lang="ru-RU" sz="3200" dirty="0" err="1"/>
              <a:t>применшує</a:t>
            </a:r>
            <a:r>
              <a:rPr lang="ru-RU" sz="3200" dirty="0"/>
              <a:t>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38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7030A0"/>
                </a:solidFill>
              </a:rPr>
              <a:t>Активність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процесів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управління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проєктами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в ЖЦ проекту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62" y="1946787"/>
            <a:ext cx="972410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3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Процеси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управління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інтеграцією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проєкту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413" y="2045110"/>
            <a:ext cx="8200103" cy="420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9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svitppt.com.ua/images/19/18820/960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77" y="481781"/>
            <a:ext cx="10432026" cy="550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97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Життєвий</a:t>
            </a:r>
            <a:r>
              <a:rPr lang="ru-RU" b="1" dirty="0">
                <a:solidFill>
                  <a:srgbClr val="0070C0"/>
                </a:solidFill>
              </a:rPr>
              <a:t> цикл </a:t>
            </a:r>
            <a:r>
              <a:rPr lang="ru-RU" b="1" dirty="0" err="1" smtClean="0">
                <a:solidFill>
                  <a:srgbClr val="0070C0"/>
                </a:solidFill>
              </a:rPr>
              <a:t>проєкту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41536"/>
            <a:ext cx="3932237" cy="38115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Поняття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життєвого</a:t>
            </a:r>
            <a:r>
              <a:rPr lang="ru-RU" sz="2400" dirty="0">
                <a:solidFill>
                  <a:srgbClr val="C00000"/>
                </a:solidFill>
              </a:rPr>
              <a:t> циклу </a:t>
            </a:r>
            <a:r>
              <a:rPr lang="ru-RU" sz="2400" dirty="0" err="1" smtClean="0">
                <a:solidFill>
                  <a:srgbClr val="C00000"/>
                </a:solidFill>
              </a:rPr>
              <a:t>проєкту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є одним з </a:t>
            </a:r>
            <a:r>
              <a:rPr lang="ru-RU" sz="2400" dirty="0" err="1">
                <a:solidFill>
                  <a:srgbClr val="C00000"/>
                </a:solidFill>
              </a:rPr>
              <a:t>найважливіших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для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менеджера</a:t>
            </a:r>
            <a:r>
              <a:rPr lang="ru-RU" sz="2400" dirty="0">
                <a:solidFill>
                  <a:srgbClr val="C00000"/>
                </a:solidFill>
              </a:rPr>
              <a:t>, </a:t>
            </a:r>
            <a:r>
              <a:rPr lang="ru-RU" sz="2400" dirty="0" err="1">
                <a:solidFill>
                  <a:srgbClr val="C00000"/>
                </a:solidFill>
              </a:rPr>
              <a:t>оскільки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саме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</a:rPr>
              <a:t>поточна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</a:rPr>
              <a:t>стадія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i="1" dirty="0" err="1">
                <a:solidFill>
                  <a:srgbClr val="C00000"/>
                </a:solidFill>
              </a:rPr>
              <a:t>визначає</a:t>
            </a:r>
            <a:r>
              <a:rPr lang="ru-RU" sz="2400" i="1" dirty="0">
                <a:solidFill>
                  <a:srgbClr val="C0000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задачі</a:t>
            </a:r>
            <a:r>
              <a:rPr lang="ru-RU" sz="2400" i="1" dirty="0">
                <a:solidFill>
                  <a:srgbClr val="0070C0"/>
                </a:solidFill>
              </a:rPr>
              <a:t> і </a:t>
            </a:r>
            <a:r>
              <a:rPr lang="ru-RU" sz="2400" i="1" dirty="0" err="1">
                <a:solidFill>
                  <a:srgbClr val="0070C0"/>
                </a:solidFill>
              </a:rPr>
              <a:t>види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діяльності</a:t>
            </a:r>
            <a:r>
              <a:rPr lang="ru-RU" sz="2400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>
                <a:solidFill>
                  <a:srgbClr val="0070C0"/>
                </a:solidFill>
              </a:rPr>
              <a:t>менеджера</a:t>
            </a:r>
            <a:r>
              <a:rPr lang="ru-RU" sz="2400" i="1" dirty="0">
                <a:solidFill>
                  <a:srgbClr val="C00000"/>
                </a:solidFill>
              </a:rPr>
              <a:t>, </a:t>
            </a:r>
            <a:r>
              <a:rPr lang="ru-RU" sz="2400" i="1" dirty="0" err="1">
                <a:solidFill>
                  <a:srgbClr val="C00000"/>
                </a:solidFill>
              </a:rPr>
              <a:t>використовувані</a:t>
            </a:r>
            <a:r>
              <a:rPr lang="ru-RU" sz="2400" i="1" dirty="0">
                <a:solidFill>
                  <a:srgbClr val="C00000"/>
                </a:solidFill>
              </a:rPr>
              <a:t> методики й </a:t>
            </a:r>
            <a:r>
              <a:rPr lang="ru-RU" sz="2400" i="1" dirty="0" err="1" smtClean="0">
                <a:solidFill>
                  <a:srgbClr val="C00000"/>
                </a:solidFill>
              </a:rPr>
              <a:t>інструментальні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</a:rPr>
              <a:t>засоби</a:t>
            </a:r>
            <a:r>
              <a:rPr lang="ru-RU" sz="2400" i="1" dirty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3320" name="Picture 8" descr="Управління проектам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r="839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21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err="1" smtClean="0"/>
              <a:t>Поняття</a:t>
            </a:r>
            <a:r>
              <a:rPr lang="ru-RU" b="1" dirty="0" smtClean="0"/>
              <a:t> </a:t>
            </a:r>
            <a:r>
              <a:rPr lang="ru-RU" b="1" dirty="0" err="1" smtClean="0"/>
              <a:t>життєвого</a:t>
            </a:r>
            <a:r>
              <a:rPr lang="ru-RU" b="1" dirty="0" smtClean="0"/>
              <a:t> циклу </a:t>
            </a:r>
            <a:r>
              <a:rPr lang="ru-RU" b="1" dirty="0" err="1" smtClean="0"/>
              <a:t>проєкту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2000" dirty="0" err="1" smtClean="0"/>
              <a:t>Якою</a:t>
            </a:r>
            <a:r>
              <a:rPr lang="ru-RU" sz="2000" dirty="0" smtClean="0"/>
              <a:t> </a:t>
            </a:r>
            <a:r>
              <a:rPr lang="ru-RU" sz="2000" dirty="0"/>
              <a:t>б </a:t>
            </a:r>
            <a:r>
              <a:rPr lang="ru-RU" sz="2000" dirty="0" err="1"/>
              <a:t>чудовою</a:t>
            </a:r>
            <a:r>
              <a:rPr lang="ru-RU" sz="2000" dirty="0"/>
              <a:t> не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ідея</a:t>
            </a:r>
            <a:r>
              <a:rPr lang="ru-RU" sz="2000" dirty="0"/>
              <a:t> </a:t>
            </a:r>
            <a:r>
              <a:rPr lang="ru-RU" sz="2000" dirty="0" err="1" smtClean="0"/>
              <a:t>проєкту</a:t>
            </a:r>
            <a:r>
              <a:rPr lang="ru-RU" sz="2000" dirty="0"/>
              <a:t>, вона </a:t>
            </a:r>
            <a:r>
              <a:rPr lang="ru-RU" sz="2000" dirty="0" err="1"/>
              <a:t>нічого</a:t>
            </a:r>
            <a:r>
              <a:rPr lang="ru-RU" sz="2000" dirty="0"/>
              <a:t> не </a:t>
            </a:r>
            <a:r>
              <a:rPr lang="ru-RU" sz="2000" dirty="0" err="1"/>
              <a:t>варта</a:t>
            </a:r>
            <a:r>
              <a:rPr lang="ru-RU" sz="2000" dirty="0"/>
              <a:t> без </a:t>
            </a:r>
            <a:r>
              <a:rPr lang="ru-RU" sz="2000" dirty="0" err="1"/>
              <a:t>реалізації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 </a:t>
            </a:r>
            <a:r>
              <a:rPr lang="ru-RU" sz="2000" dirty="0" err="1"/>
              <a:t>Задум</a:t>
            </a:r>
            <a:r>
              <a:rPr lang="ru-RU" sz="2000" dirty="0"/>
              <a:t> і проект,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втілює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, </a:t>
            </a:r>
            <a:r>
              <a:rPr lang="ru-RU" sz="2000" dirty="0" err="1"/>
              <a:t>цінні</a:t>
            </a:r>
            <a:r>
              <a:rPr lang="ru-RU" sz="2000" dirty="0"/>
              <a:t> </a:t>
            </a:r>
            <a:r>
              <a:rPr lang="ru-RU" sz="2000" dirty="0" err="1"/>
              <a:t>здійсненням</a:t>
            </a:r>
            <a:r>
              <a:rPr lang="ru-RU" sz="2000" dirty="0"/>
              <a:t>. </a:t>
            </a:r>
            <a:r>
              <a:rPr lang="ru-RU" sz="2000" dirty="0" err="1" smtClean="0"/>
              <a:t>Потрібні</a:t>
            </a:r>
            <a:r>
              <a:rPr lang="ru-RU" sz="2000" dirty="0" smtClean="0"/>
              <a:t> </a:t>
            </a:r>
            <a:r>
              <a:rPr lang="ru-RU" sz="2000" dirty="0" err="1"/>
              <a:t>реалізація</a:t>
            </a:r>
            <a:r>
              <a:rPr lang="ru-RU" sz="2000" dirty="0"/>
              <a:t>, </a:t>
            </a:r>
            <a:r>
              <a:rPr lang="ru-RU" sz="2000" dirty="0" err="1"/>
              <a:t>перебіг</a:t>
            </a:r>
            <a:r>
              <a:rPr lang="ru-RU" sz="2000" dirty="0"/>
              <a:t> </a:t>
            </a:r>
            <a:r>
              <a:rPr lang="ru-RU" sz="2000" dirty="0" err="1"/>
              <a:t>чітко</a:t>
            </a:r>
            <a:r>
              <a:rPr lang="ru-RU" sz="2000" dirty="0"/>
              <a:t> </a:t>
            </a:r>
            <a:r>
              <a:rPr lang="ru-RU" sz="2000" dirty="0" err="1"/>
              <a:t>визначених</a:t>
            </a:r>
            <a:r>
              <a:rPr lang="ru-RU" sz="2000" dirty="0"/>
              <a:t> </a:t>
            </a:r>
            <a:r>
              <a:rPr lang="ru-RU" sz="2000" dirty="0" err="1"/>
              <a:t>стадій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 smtClean="0"/>
              <a:t>проєкту</a:t>
            </a:r>
            <a:r>
              <a:rPr lang="ru-RU" sz="2000" dirty="0"/>
              <a:t>. </a:t>
            </a:r>
            <a:endParaRPr lang="en-US" sz="2000" dirty="0" smtClean="0"/>
          </a:p>
          <a:p>
            <a:r>
              <a:rPr lang="ru-RU" sz="2000" dirty="0" err="1" smtClean="0"/>
              <a:t>Стадії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проєктного</a:t>
            </a:r>
            <a:r>
              <a:rPr lang="ru-RU" sz="2000" dirty="0" smtClean="0"/>
              <a:t> </a:t>
            </a:r>
            <a:r>
              <a:rPr lang="ru-RU" sz="2000" dirty="0"/>
              <a:t>циклу </a:t>
            </a:r>
            <a:r>
              <a:rPr lang="ru-RU" sz="2000" dirty="0" err="1" smtClean="0"/>
              <a:t>різняться</a:t>
            </a:r>
            <a:r>
              <a:rPr lang="ru-RU" sz="2000" dirty="0" smtClean="0"/>
              <a:t>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та </a:t>
            </a:r>
            <a:r>
              <a:rPr lang="ru-RU" sz="2000" dirty="0" err="1"/>
              <a:t>прийнятої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робіт</a:t>
            </a:r>
            <a:r>
              <a:rPr lang="ru-RU" sz="2000" dirty="0"/>
              <a:t>, але </a:t>
            </a:r>
            <a:r>
              <a:rPr lang="ru-RU" sz="2000" dirty="0" err="1"/>
              <a:t>кожний</a:t>
            </a:r>
            <a:r>
              <a:rPr lang="ru-RU" sz="2000" dirty="0"/>
              <a:t> </a:t>
            </a:r>
            <a:r>
              <a:rPr lang="ru-RU" sz="2000" dirty="0" err="1" smtClean="0"/>
              <a:t>проєкт</a:t>
            </a:r>
            <a:r>
              <a:rPr lang="ru-RU" sz="2000" dirty="0"/>
              <a:t>, так само як і план, </a:t>
            </a:r>
            <a:r>
              <a:rPr lang="ru-RU" sz="2000" dirty="0" err="1"/>
              <a:t>незалежно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 smtClean="0"/>
              <a:t>складності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обсягу</a:t>
            </a:r>
            <a:r>
              <a:rPr lang="ru-RU" sz="2000" dirty="0"/>
              <a:t> </a:t>
            </a:r>
            <a:r>
              <a:rPr lang="ru-RU" sz="2000" dirty="0" err="1"/>
              <a:t>необхідних</a:t>
            </a:r>
            <a:r>
              <a:rPr lang="ru-RU" sz="2000" dirty="0"/>
              <a:t> для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</a:t>
            </a:r>
            <a:r>
              <a:rPr lang="ru-RU" sz="2000" dirty="0" err="1"/>
              <a:t>обов'язково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дві</a:t>
            </a:r>
            <a:r>
              <a:rPr lang="ru-RU" sz="2000" dirty="0"/>
              <a:t> </a:t>
            </a:r>
            <a:r>
              <a:rPr lang="ru-RU" sz="2000" dirty="0" err="1"/>
              <a:t>стадії</a:t>
            </a:r>
            <a:r>
              <a:rPr lang="ru-RU" sz="2000" dirty="0"/>
              <a:t>: 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FF0000"/>
                </a:solidFill>
              </a:rPr>
              <a:t>коли </a:t>
            </a:r>
            <a:r>
              <a:rPr lang="ru-RU" sz="2000" b="1" dirty="0">
                <a:solidFill>
                  <a:srgbClr val="FF0000"/>
                </a:solidFill>
              </a:rPr>
              <a:t>проекту </a:t>
            </a:r>
            <a:r>
              <a:rPr lang="ru-RU" sz="2000" b="1" dirty="0" err="1">
                <a:solidFill>
                  <a:srgbClr val="FF0000"/>
                </a:solidFill>
              </a:rPr>
              <a:t>ще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немає</a:t>
            </a:r>
            <a:r>
              <a:rPr lang="ru-RU" sz="2000" b="1" dirty="0">
                <a:solidFill>
                  <a:srgbClr val="FF0000"/>
                </a:solidFill>
              </a:rPr>
              <a:t> і коли </a:t>
            </a:r>
            <a:r>
              <a:rPr lang="ru-RU" sz="2000" b="1" dirty="0" err="1">
                <a:solidFill>
                  <a:srgbClr val="FF0000"/>
                </a:solidFill>
              </a:rPr>
              <a:t>його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вже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немає</a:t>
            </a:r>
            <a:r>
              <a:rPr lang="ru-RU" sz="20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Початком </a:t>
            </a:r>
            <a:r>
              <a:rPr lang="ru-RU" b="1" dirty="0" err="1" smtClean="0">
                <a:solidFill>
                  <a:srgbClr val="0070C0"/>
                </a:solidFill>
              </a:rPr>
              <a:t>проєкту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момент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, особливо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потребувало</a:t>
            </a:r>
            <a:r>
              <a:rPr lang="ru-RU" dirty="0" smtClean="0"/>
              <a:t> </a:t>
            </a:r>
            <a:r>
              <a:rPr lang="ru-RU" dirty="0" err="1" smtClean="0"/>
              <a:t>скрупульозних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. Для </a:t>
            </a:r>
            <a:r>
              <a:rPr lang="ru-RU" dirty="0" err="1" smtClean="0"/>
              <a:t>ділових</a:t>
            </a:r>
            <a:r>
              <a:rPr lang="ru-RU" dirty="0" smtClean="0"/>
              <a:t> же людей початок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, </a:t>
            </a:r>
            <a:r>
              <a:rPr lang="ru-RU" dirty="0" err="1" smtClean="0"/>
              <a:t>скоріше</a:t>
            </a:r>
            <a:r>
              <a:rPr lang="ru-RU" dirty="0" smtClean="0"/>
              <a:t>, з початком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та </a:t>
            </a:r>
            <a:r>
              <a:rPr lang="ru-RU" dirty="0" err="1" smtClean="0"/>
              <a:t>вкладенням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завершення</a:t>
            </a:r>
            <a:r>
              <a:rPr lang="ru-RU" b="1" dirty="0" smtClean="0">
                <a:solidFill>
                  <a:srgbClr val="0070C0"/>
                </a:solidFill>
              </a:rPr>
              <a:t> проекту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думки. </a:t>
            </a:r>
            <a:r>
              <a:rPr lang="ru-RU" dirty="0" err="1" smtClean="0"/>
              <a:t>Дотепер</a:t>
            </a:r>
            <a:r>
              <a:rPr lang="ru-RU" dirty="0" smtClean="0"/>
              <a:t>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завершенням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є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в </a:t>
            </a:r>
            <a:r>
              <a:rPr lang="ru-RU" dirty="0" err="1" smtClean="0"/>
              <a:t>дію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останніми</a:t>
            </a:r>
            <a:r>
              <a:rPr lang="ru-RU" dirty="0" smtClean="0"/>
              <a:t> роками точка </a:t>
            </a:r>
            <a:r>
              <a:rPr lang="ru-RU" dirty="0" err="1" smtClean="0"/>
              <a:t>зору</a:t>
            </a:r>
            <a:r>
              <a:rPr lang="ru-RU" dirty="0" smtClean="0"/>
              <a:t> на </a:t>
            </a:r>
            <a:r>
              <a:rPr lang="ru-RU" dirty="0" err="1" smtClean="0"/>
              <a:t>цю</a:t>
            </a:r>
            <a:r>
              <a:rPr lang="ru-RU" dirty="0" smtClean="0"/>
              <a:t> проблему </a:t>
            </a:r>
            <a:r>
              <a:rPr lang="ru-RU" dirty="0" err="1" smtClean="0"/>
              <a:t>змінилась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з </a:t>
            </a:r>
            <a:r>
              <a:rPr lang="ru-RU" dirty="0" err="1" smtClean="0"/>
              <a:t>усвідомленням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en-US" dirty="0"/>
              <a:t>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19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до </a:t>
            </a:r>
            <a:r>
              <a:rPr lang="ru-RU" dirty="0" err="1"/>
              <a:t>завершення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0813" y="2025444"/>
            <a:ext cx="8898193" cy="422787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7074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Життєвий цикл </a:t>
            </a:r>
            <a:r>
              <a:rPr lang="uk-UA" b="1" dirty="0" err="1" smtClean="0">
                <a:solidFill>
                  <a:srgbClr val="00B050"/>
                </a:solidFill>
              </a:rPr>
              <a:t>проєкту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Стратегия, как проект - Технологии Управления Спайдер Украин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73161"/>
            <a:ext cx="9261988" cy="493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13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Етапи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структурування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проєкту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9240" y="1825625"/>
            <a:ext cx="765932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3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B050"/>
                </a:solidFill>
              </a:rPr>
              <a:t>Інтенсивність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використання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ресурсів</a:t>
            </a:r>
            <a:r>
              <a:rPr lang="ru-RU" b="1" dirty="0">
                <a:solidFill>
                  <a:srgbClr val="00B050"/>
                </a:solidFill>
              </a:rPr>
              <a:t> на </a:t>
            </a:r>
            <a:r>
              <a:rPr lang="ru-RU" b="1" dirty="0" err="1">
                <a:solidFill>
                  <a:srgbClr val="00B050"/>
                </a:solidFill>
              </a:rPr>
              <a:t>протязі</a:t>
            </a:r>
            <a:r>
              <a:rPr lang="ru-RU" b="1" dirty="0">
                <a:solidFill>
                  <a:srgbClr val="00B050"/>
                </a:solidFill>
              </a:rPr>
              <a:t> ЖЦ </a:t>
            </a:r>
            <a:r>
              <a:rPr lang="ru-RU" b="1" dirty="0" err="1" smtClean="0">
                <a:solidFill>
                  <a:srgbClr val="00B050"/>
                </a:solidFill>
              </a:rPr>
              <a:t>проєкту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0310" y="1927122"/>
            <a:ext cx="8986683" cy="40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5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Життєвий цикл рекламного та </a:t>
            </a:r>
            <a:r>
              <a:rPr lang="en-US" b="1" dirty="0" smtClean="0">
                <a:solidFill>
                  <a:srgbClr val="00B050"/>
                </a:solidFill>
              </a:rPr>
              <a:t>PR-</a:t>
            </a:r>
            <a:r>
              <a:rPr lang="ru-RU" b="1" dirty="0" err="1" smtClean="0">
                <a:solidFill>
                  <a:srgbClr val="00B050"/>
                </a:solidFill>
              </a:rPr>
              <a:t>проєкту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На </a:t>
            </a:r>
            <a:r>
              <a:rPr lang="ru-RU" sz="2400" b="1" dirty="0" err="1">
                <a:solidFill>
                  <a:srgbClr val="FFFF00"/>
                </a:solidFill>
              </a:rPr>
              <a:t>етапі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планування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smtClean="0"/>
              <a:t>штату та </a:t>
            </a:r>
            <a:r>
              <a:rPr lang="ru-RU" sz="2400" dirty="0" err="1"/>
              <a:t>розподіл</a:t>
            </a:r>
            <a:r>
              <a:rPr lang="ru-RU" sz="2400" dirty="0"/>
              <a:t> </a:t>
            </a:r>
            <a:r>
              <a:rPr lang="ru-RU" sz="2400" dirty="0" err="1"/>
              <a:t>відповідальності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менеджерами </a:t>
            </a:r>
            <a:r>
              <a:rPr lang="ru-RU" sz="2400" dirty="0" err="1" smtClean="0"/>
              <a:t>проєктів</a:t>
            </a:r>
            <a:r>
              <a:rPr lang="ru-RU" sz="2400" dirty="0"/>
              <a:t>,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настає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етап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реалізації</a:t>
            </a:r>
            <a:r>
              <a:rPr lang="ru-RU" sz="2400" dirty="0" smtClean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реалізацію</a:t>
            </a:r>
            <a:r>
              <a:rPr lang="ru-RU" sz="2400" dirty="0"/>
              <a:t> </a:t>
            </a:r>
            <a:r>
              <a:rPr lang="ru-RU" sz="2400" dirty="0" smtClean="0"/>
              <a:t>низки </a:t>
            </a:r>
            <a:r>
              <a:rPr lang="ru-RU" sz="2400" dirty="0" err="1" smtClean="0"/>
              <a:t>підлеглих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проєктів</a:t>
            </a:r>
            <a:r>
              <a:rPr lang="ru-RU" sz="2400" dirty="0"/>
              <a:t>.</a:t>
            </a:r>
          </a:p>
        </p:txBody>
      </p:sp>
      <p:pic>
        <p:nvPicPr>
          <p:cNvPr id="28674" name="Picture 2" descr="Менеджмент -управління проектами ЛДУ БЖД - Home | Faceboo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49" y="1408471"/>
            <a:ext cx="6548284" cy="38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71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 </a:t>
            </a:r>
            <a:r>
              <a:rPr lang="ru-RU" dirty="0" err="1" smtClean="0">
                <a:solidFill>
                  <a:srgbClr val="0070C0"/>
                </a:solidFill>
              </a:rPr>
              <a:t>погляду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процесного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підходу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доцільно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виділити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sz="4000" b="1" dirty="0">
                <a:solidFill>
                  <a:srgbClr val="C00000"/>
                </a:solidFill>
              </a:rPr>
              <a:t>1) </a:t>
            </a:r>
            <a:r>
              <a:rPr lang="ru-RU" sz="4000" b="1" dirty="0" err="1">
                <a:solidFill>
                  <a:srgbClr val="C00000"/>
                </a:solidFill>
              </a:rPr>
              <a:t>процеси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управління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проєктом</a:t>
            </a:r>
            <a:r>
              <a:rPr lang="ru-RU" sz="4000" b="1" dirty="0">
                <a:solidFill>
                  <a:srgbClr val="C00000"/>
                </a:solidFill>
              </a:rPr>
              <a:t>;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2) </a:t>
            </a:r>
            <a:r>
              <a:rPr lang="ru-RU" sz="4000" b="1" dirty="0" err="1">
                <a:solidFill>
                  <a:srgbClr val="C00000"/>
                </a:solidFill>
              </a:rPr>
              <a:t>процеси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життєвого</a:t>
            </a:r>
            <a:r>
              <a:rPr lang="ru-RU" sz="4000" b="1" dirty="0">
                <a:solidFill>
                  <a:srgbClr val="C00000"/>
                </a:solidFill>
              </a:rPr>
              <a:t> циклу </a:t>
            </a:r>
            <a:r>
              <a:rPr lang="ru-RU" sz="4000" b="1" dirty="0" err="1" smtClean="0">
                <a:solidFill>
                  <a:srgbClr val="C00000"/>
                </a:solidFill>
              </a:rPr>
              <a:t>проєкту</a:t>
            </a:r>
            <a:r>
              <a:rPr lang="ru-RU" sz="4000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29698" name="Picture 2" descr="Менеджмент як наука та мистецтво управління / Віртуальні виставки / РОУНБ  (РДОБ) - Рівненська обласна універсальна наукова бібліотека, Комунальний  заклад Рівненської обласної рад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110" y="914400"/>
            <a:ext cx="6410632" cy="495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855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538</Words>
  <Application>Microsoft Office PowerPoint</Application>
  <PresentationFormat>Широкоэкранный</PresentationFormat>
  <Paragraphs>35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Тема Office</vt:lpstr>
      <vt:lpstr>Життєвий цикл проєкту</vt:lpstr>
      <vt:lpstr>Життєвий цикл проєкту</vt:lpstr>
      <vt:lpstr>Поняття життєвого циклу проєкту.</vt:lpstr>
      <vt:lpstr>Розвиток проєкту від ідеї до завершення</vt:lpstr>
      <vt:lpstr>Життєвий цикл проєкту</vt:lpstr>
      <vt:lpstr>Етапи структурування проєкту</vt:lpstr>
      <vt:lpstr>Інтенсивність використання ресурсів на протязі ЖЦ проєкту</vt:lpstr>
      <vt:lpstr>Життєвий цикл рекламного та PR-проєкту</vt:lpstr>
      <vt:lpstr>З погляду процесного підходу доцільно виділити: </vt:lpstr>
      <vt:lpstr>Існує п’ять основних груп процесів, що реалізують різні функції управління рекламними та PR-проєктами</vt:lpstr>
      <vt:lpstr>Схема взаємозв’язку основних груп процесів проєкту</vt:lpstr>
      <vt:lpstr>Управління рекламними та PR-проєктами</vt:lpstr>
      <vt:lpstr>Активність процесів управління проєктами в ЖЦ проекту</vt:lpstr>
      <vt:lpstr>Процеси управління інтеграцією проєкту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РЕКЛАМНИМИ ТА PR-ПРОЕКТАМИ</dc:title>
  <dc:creator>admin</dc:creator>
  <cp:lastModifiedBy>user</cp:lastModifiedBy>
  <cp:revision>84</cp:revision>
  <dcterms:created xsi:type="dcterms:W3CDTF">2020-10-25T11:10:22Z</dcterms:created>
  <dcterms:modified xsi:type="dcterms:W3CDTF">2022-10-03T14:02:40Z</dcterms:modified>
</cp:coreProperties>
</file>