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 Medium" panose="020B0604020202020204" charset="-78"/>
      <p:regular r:id="rId13"/>
    </p:embeddedFont>
    <p:embeddedFont>
      <p:font typeface="Manrope" panose="020B0604020202020204" charset="0"/>
      <p:regular r:id="rId14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95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Маркетинговий аналіз міжнародної діяльності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Навчальна дисципліна для студентів, які прагнуть опанувати систематичний підхід до оцінювання зовнішніх ринків та прийняття стратегічних рішень щодо міжнародної експансії бізнесу.</a:t>
            </a:r>
            <a:endParaRPr lang="en-US" sz="15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BC038-8D9E-7F11-B6CA-3C31B68DDBCD}"/>
              </a:ext>
            </a:extLst>
          </p:cNvPr>
          <p:cNvSpPr txBox="1"/>
          <p:nvPr/>
        </p:nvSpPr>
        <p:spPr>
          <a:xfrm>
            <a:off x="712715" y="6344292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5B6E8C"/>
                </a:solidFill>
                <a:latin typeface="Manrope" pitchFamily="34" charset="0"/>
              </a:rPr>
              <a:t>Викладач: Калюжна Юлія Вікторівна</a:t>
            </a:r>
            <a:endParaRPr lang="ru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104" y="442436"/>
            <a:ext cx="11761113" cy="501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4: Багатокритеріальне рішення про вихід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7303770" y="1265039"/>
            <a:ext cx="22860" cy="4793099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4" name="Shape 2"/>
          <p:cNvSpPr/>
          <p:nvPr/>
        </p:nvSpPr>
        <p:spPr>
          <a:xfrm>
            <a:off x="6676013" y="1434108"/>
            <a:ext cx="481489" cy="22860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5" name="Shape 3"/>
          <p:cNvSpPr/>
          <p:nvPr/>
        </p:nvSpPr>
        <p:spPr>
          <a:xfrm>
            <a:off x="7134642" y="1265039"/>
            <a:ext cx="361117" cy="361117"/>
          </a:xfrm>
          <a:prstGeom prst="roundRect">
            <a:avLst>
              <a:gd name="adj" fmla="val 66682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6" name="Text 4"/>
          <p:cNvSpPr/>
          <p:nvPr/>
        </p:nvSpPr>
        <p:spPr>
          <a:xfrm>
            <a:off x="7194768" y="1295043"/>
            <a:ext cx="2407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4315539" y="1320165"/>
            <a:ext cx="2197060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Формування критеріїв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42104" y="1667113"/>
            <a:ext cx="5870496" cy="513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Визначення факторів оцінки та їх відносних ваг для порівняння режимів входу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472898" y="2397204"/>
            <a:ext cx="481489" cy="22860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0" name="Shape 8"/>
          <p:cNvSpPr/>
          <p:nvPr/>
        </p:nvSpPr>
        <p:spPr>
          <a:xfrm>
            <a:off x="7134642" y="2228136"/>
            <a:ext cx="361117" cy="361117"/>
          </a:xfrm>
          <a:prstGeom prst="roundRect">
            <a:avLst>
              <a:gd name="adj" fmla="val 66682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1" name="Text 9"/>
          <p:cNvSpPr/>
          <p:nvPr/>
        </p:nvSpPr>
        <p:spPr>
          <a:xfrm>
            <a:off x="7194768" y="2258139"/>
            <a:ext cx="2407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117800" y="2283262"/>
            <a:ext cx="2006560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Оцінка альтернатив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8117800" y="2630210"/>
            <a:ext cx="587049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Бальна оцінка кожного режиму входу за всіма встановленими критеріями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6676013" y="3227308"/>
            <a:ext cx="481489" cy="22860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5" name="Shape 13"/>
          <p:cNvSpPr/>
          <p:nvPr/>
        </p:nvSpPr>
        <p:spPr>
          <a:xfrm>
            <a:off x="7134642" y="3058239"/>
            <a:ext cx="361117" cy="361117"/>
          </a:xfrm>
          <a:prstGeom prst="roundRect">
            <a:avLst>
              <a:gd name="adj" fmla="val 66682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6" name="Text 14"/>
          <p:cNvSpPr/>
          <p:nvPr/>
        </p:nvSpPr>
        <p:spPr>
          <a:xfrm>
            <a:off x="7194768" y="3088243"/>
            <a:ext cx="2407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4506039" y="3113365"/>
            <a:ext cx="2006560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Фінансова рамка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642104" y="3460313"/>
            <a:ext cx="587049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Розрахунок TAM/SAM/SOM, unit economics, прогноз ROMI/ROI для сценаріїв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7472898" y="4057531"/>
            <a:ext cx="481489" cy="22860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0" name="Shape 18"/>
          <p:cNvSpPr/>
          <p:nvPr/>
        </p:nvSpPr>
        <p:spPr>
          <a:xfrm>
            <a:off x="7134642" y="3888462"/>
            <a:ext cx="361117" cy="361117"/>
          </a:xfrm>
          <a:prstGeom prst="roundRect">
            <a:avLst>
              <a:gd name="adj" fmla="val 66682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1" name="Text 19"/>
          <p:cNvSpPr/>
          <p:nvPr/>
        </p:nvSpPr>
        <p:spPr>
          <a:xfrm>
            <a:off x="7194768" y="3918466"/>
            <a:ext cx="2407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8117800" y="3943588"/>
            <a:ext cx="2006560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Чутливісний аналіз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8117800" y="4290536"/>
            <a:ext cx="587049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Тестування рішення за різних припущень та змін ключових параметрів</a:t>
            </a:r>
            <a:endParaRPr lang="en-US" sz="1250" dirty="0"/>
          </a:p>
        </p:txBody>
      </p:sp>
      <p:sp>
        <p:nvSpPr>
          <p:cNvPr id="24" name="Shape 22"/>
          <p:cNvSpPr/>
          <p:nvPr/>
        </p:nvSpPr>
        <p:spPr>
          <a:xfrm>
            <a:off x="6676013" y="4887754"/>
            <a:ext cx="481489" cy="22860"/>
          </a:xfrm>
          <a:prstGeom prst="roundRect">
            <a:avLst>
              <a:gd name="adj" fmla="val 10533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5" name="Shape 23"/>
          <p:cNvSpPr/>
          <p:nvPr/>
        </p:nvSpPr>
        <p:spPr>
          <a:xfrm>
            <a:off x="7134642" y="4718685"/>
            <a:ext cx="361117" cy="361117"/>
          </a:xfrm>
          <a:prstGeom prst="roundRect">
            <a:avLst>
              <a:gd name="adj" fmla="val 66682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6" name="Text 24"/>
          <p:cNvSpPr/>
          <p:nvPr/>
        </p:nvSpPr>
        <p:spPr>
          <a:xfrm>
            <a:off x="7194768" y="4748689"/>
            <a:ext cx="2407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5</a:t>
            </a:r>
            <a:endParaRPr lang="en-US" sz="1850" dirty="0"/>
          </a:p>
        </p:txBody>
      </p:sp>
      <p:sp>
        <p:nvSpPr>
          <p:cNvPr id="27" name="Text 25"/>
          <p:cNvSpPr/>
          <p:nvPr/>
        </p:nvSpPr>
        <p:spPr>
          <a:xfrm>
            <a:off x="4177308" y="4773811"/>
            <a:ext cx="2335292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Фінальна рекомендація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642104" y="5120759"/>
            <a:ext cx="587049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Go/No-go рішення, вибір режиму, дорожня карта на 6-12 міс. з KPI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642104" y="6298882"/>
            <a:ext cx="4295180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метрики ефективності (KPI)</a:t>
            </a:r>
            <a:endParaRPr lang="en-US" sz="1850" dirty="0"/>
          </a:p>
        </p:txBody>
      </p:sp>
      <p:sp>
        <p:nvSpPr>
          <p:cNvPr id="30" name="Text 28"/>
          <p:cNvSpPr/>
          <p:nvPr/>
        </p:nvSpPr>
        <p:spPr>
          <a:xfrm>
            <a:off x="642104" y="6984921"/>
            <a:ext cx="414194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Залучення: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обсяг трафіку, обізнаність бренду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642104" y="7386042"/>
            <a:ext cx="414194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Конверсія: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частка цільових дій, воронка продажів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5183148" y="6984921"/>
            <a:ext cx="414194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CAC: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вартість залучення клієнта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5183148" y="7386042"/>
            <a:ext cx="4141946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LTV: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життєва цінність клієнта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9724192" y="6984921"/>
            <a:ext cx="4279225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Частка ринку: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позиція в каналі збуту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9724192" y="7386042"/>
            <a:ext cx="4279225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ROMI/ROI: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окупність інвестицій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5652"/>
            <a:ext cx="96391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Структура курсу: чотири змістові модулі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22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6890"/>
            <a:ext cx="6422231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2881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Предмет і методи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31100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Основи маркетингового аналізу міжнародної діяльності, понятійний апарат, аналітична рамка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414379" y="2422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2736890"/>
            <a:ext cx="6422231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14379" y="2881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Збір інформації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414379" y="331100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Методи та інструменти збору первинних і вторинних даних для зовнішніх ринків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93790" y="429327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87716"/>
            <a:ext cx="6422231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4752499"/>
            <a:ext cx="31702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Теорія інтернаціоналізації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93790" y="518171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Режими виходу, стратегії експансії, бар'єри та ризики міжнародної діяльності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414379" y="429327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4587716"/>
            <a:ext cx="6422231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14379" y="4752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Прийняття рішень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7414379" y="518171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Багатокритеріальні моделі, фінансова оцінка, розробка дорожньої карти виходу на ринок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18886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Курс поєднує теоретичні концепції з практичними інструментами, необхідними для ефективного аналізу міжнародних можливостей та прийняття обґрунтованих управлінських рішень.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27890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1: Предмет, об'єкт і методи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346745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Що вивчає дисципліна?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655927"/>
            <a:ext cx="763202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Маркетинговий аналіз міжнародної діяльності — це систематичне дослідження зовнішніх ринків для прийняття обґрунтованих рішень щодо міжнародної експансії. На відміну від міжнародного маркетингу, який фокусується на операційному виконанні, ця дисципліна зосереджена на аналітичній підготовці стратегічних рішень.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441984"/>
            <a:ext cx="6156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відмінності від міжнародного маркетингу: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95050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Акцент на передрішенському етапі (діагностика, а не реалізація)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33745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Фокус на інтерпретації даних і формуванні рекомендацій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724406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Орієнтація на метрики та вимірювання результативності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6111359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Багаторівневий підхід до аналізу ринків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5695"/>
            <a:ext cx="94928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Аналіти</a:t>
            </a:r>
            <a:r>
              <a:rPr lang="uk-UA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ка</a:t>
            </a: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: від даних до рішень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12607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20109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Збір даних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2440186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Вторинні та первинні джерела інформації про зовнішні ринки на трьох рівнях: макро, мезо, мікро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003352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32017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Інтерпретація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3630930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показників і KPI, виявлення закономірностей, трендів та ризиків на цільовому ринку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94096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4392454"/>
            <a:ext cx="27253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Управлінське рішення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4821674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Формування стратегічних рекомендацій щодо виходу на ринок та вибору режиму входу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84840"/>
            <a:ext cx="992267" cy="119074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84415" y="5583198"/>
            <a:ext cx="25057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Оцінка ефективності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984415" y="6012418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Моніторинг результатів, коригування стратегії на основі фактичних показників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679882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Ця послідовність формує замкнений цикл аналітичної роботи, де кожен етап логічно випливає з попереднього та забезпечує основу для наступного.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536615"/>
            <a:ext cx="7188279" cy="609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Рівні аналізу зовнішніх ринків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00" y="1536025"/>
            <a:ext cx="2156579" cy="11237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0370" y="2065734"/>
            <a:ext cx="274201" cy="342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5320903" y="1731050"/>
            <a:ext cx="129504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МАКРО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5320903" y="2152769"/>
            <a:ext cx="129504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Країна, регіон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5174575" y="2674501"/>
            <a:ext cx="8627031" cy="11430"/>
          </a:xfrm>
          <a:prstGeom prst="roundRect">
            <a:avLst>
              <a:gd name="adj" fmla="val 2559624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51" y="2708434"/>
            <a:ext cx="4313158" cy="11237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0370" y="3098840"/>
            <a:ext cx="274201" cy="342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6399133" y="2903458"/>
            <a:ext cx="148161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МЕЗО</a:t>
            </a:r>
            <a:endParaRPr lang="en-US" sz="1900" dirty="0"/>
          </a:p>
        </p:txBody>
      </p:sp>
      <p:sp>
        <p:nvSpPr>
          <p:cNvPr id="11" name="Text 7"/>
          <p:cNvSpPr/>
          <p:nvPr/>
        </p:nvSpPr>
        <p:spPr>
          <a:xfrm>
            <a:off x="6399133" y="3325178"/>
            <a:ext cx="1481614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Галузь, сегмент</a:t>
            </a:r>
            <a:endParaRPr lang="en-US" sz="1500" dirty="0"/>
          </a:p>
        </p:txBody>
      </p:sp>
      <p:sp>
        <p:nvSpPr>
          <p:cNvPr id="12" name="Shape 8"/>
          <p:cNvSpPr/>
          <p:nvPr/>
        </p:nvSpPr>
        <p:spPr>
          <a:xfrm>
            <a:off x="6252805" y="3846909"/>
            <a:ext cx="7548801" cy="11430"/>
          </a:xfrm>
          <a:prstGeom prst="roundRect">
            <a:avLst>
              <a:gd name="adj" fmla="val 2559624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21" y="3880842"/>
            <a:ext cx="6469737" cy="112371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10489" y="4271248"/>
            <a:ext cx="274201" cy="342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7477482" y="4075867"/>
            <a:ext cx="1692712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МІКРО</a:t>
            </a:r>
            <a:endParaRPr lang="en-US" sz="1900" dirty="0"/>
          </a:p>
        </p:txBody>
      </p:sp>
      <p:sp>
        <p:nvSpPr>
          <p:cNvPr id="16" name="Text 11"/>
          <p:cNvSpPr/>
          <p:nvPr/>
        </p:nvSpPr>
        <p:spPr>
          <a:xfrm>
            <a:off x="7477482" y="4497586"/>
            <a:ext cx="1692712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Компанія, продукт</a:t>
            </a:r>
            <a:endParaRPr lang="en-US" sz="1500" dirty="0"/>
          </a:p>
        </p:txBody>
      </p:sp>
      <p:sp>
        <p:nvSpPr>
          <p:cNvPr id="17" name="Text 12"/>
          <p:cNvSpPr/>
          <p:nvPr/>
        </p:nvSpPr>
        <p:spPr>
          <a:xfrm>
            <a:off x="780098" y="5418892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Макрорівень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780098" y="5918716"/>
            <a:ext cx="399430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Економічні: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ВВП, інфляція, валютний курс</a:t>
            </a:r>
            <a:endParaRPr lang="en-US" sz="1500" dirty="0"/>
          </a:p>
        </p:txBody>
      </p:sp>
      <p:sp>
        <p:nvSpPr>
          <p:cNvPr id="19" name="Text 14"/>
          <p:cNvSpPr/>
          <p:nvPr/>
        </p:nvSpPr>
        <p:spPr>
          <a:xfrm>
            <a:off x="780098" y="6406158"/>
            <a:ext cx="399430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Політичні: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стабільність, регуляції</a:t>
            </a:r>
            <a:endParaRPr lang="en-US" sz="1500" dirty="0"/>
          </a:p>
        </p:txBody>
      </p:sp>
      <p:sp>
        <p:nvSpPr>
          <p:cNvPr id="20" name="Text 15"/>
          <p:cNvSpPr/>
          <p:nvPr/>
        </p:nvSpPr>
        <p:spPr>
          <a:xfrm>
            <a:off x="780098" y="6893600"/>
            <a:ext cx="3994309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Соціокультурні: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демографія, споживчі цінності</a:t>
            </a:r>
            <a:endParaRPr lang="en-US" sz="1500" dirty="0"/>
          </a:p>
        </p:txBody>
      </p:sp>
      <p:sp>
        <p:nvSpPr>
          <p:cNvPr id="21" name="Text 16"/>
          <p:cNvSpPr/>
          <p:nvPr/>
        </p:nvSpPr>
        <p:spPr>
          <a:xfrm>
            <a:off x="5257800" y="5418892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Мезорівень</a:t>
            </a:r>
            <a:endParaRPr lang="en-US" sz="1900" dirty="0"/>
          </a:p>
        </p:txBody>
      </p:sp>
      <p:sp>
        <p:nvSpPr>
          <p:cNvPr id="22" name="Text 17"/>
          <p:cNvSpPr/>
          <p:nvPr/>
        </p:nvSpPr>
        <p:spPr>
          <a:xfrm>
            <a:off x="5257800" y="5918716"/>
            <a:ext cx="399430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Галузеві: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розмір ринку, темпи зростання</a:t>
            </a:r>
            <a:endParaRPr lang="en-US" sz="1500" dirty="0"/>
          </a:p>
        </p:txBody>
      </p:sp>
      <p:sp>
        <p:nvSpPr>
          <p:cNvPr id="23" name="Text 18"/>
          <p:cNvSpPr/>
          <p:nvPr/>
        </p:nvSpPr>
        <p:spPr>
          <a:xfrm>
            <a:off x="5257800" y="6406158"/>
            <a:ext cx="3994309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Конкурентні: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структура галузі, бар'єри входу</a:t>
            </a:r>
            <a:endParaRPr lang="en-US" sz="1500" dirty="0"/>
          </a:p>
        </p:txBody>
      </p:sp>
      <p:sp>
        <p:nvSpPr>
          <p:cNvPr id="24" name="Text 19"/>
          <p:cNvSpPr/>
          <p:nvPr/>
        </p:nvSpPr>
        <p:spPr>
          <a:xfrm>
            <a:off x="5257800" y="7205543"/>
            <a:ext cx="399430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Споживчі: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сегменти, купівельні звички</a:t>
            </a:r>
            <a:endParaRPr lang="en-US" sz="1500" dirty="0"/>
          </a:p>
        </p:txBody>
      </p:sp>
      <p:sp>
        <p:nvSpPr>
          <p:cNvPr id="25" name="Text 20"/>
          <p:cNvSpPr/>
          <p:nvPr/>
        </p:nvSpPr>
        <p:spPr>
          <a:xfrm>
            <a:off x="9735503" y="5418892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Мікрорівень</a:t>
            </a:r>
            <a:endParaRPr lang="en-US" sz="1900" dirty="0"/>
          </a:p>
        </p:txBody>
      </p:sp>
      <p:sp>
        <p:nvSpPr>
          <p:cNvPr id="26" name="Text 21"/>
          <p:cNvSpPr/>
          <p:nvPr/>
        </p:nvSpPr>
        <p:spPr>
          <a:xfrm>
            <a:off x="9735503" y="5918716"/>
            <a:ext cx="4129802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Операційні: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ціноутворення, канали збуту</a:t>
            </a:r>
            <a:endParaRPr lang="en-US" sz="1500" dirty="0"/>
          </a:p>
        </p:txBody>
      </p:sp>
      <p:sp>
        <p:nvSpPr>
          <p:cNvPr id="27" name="Text 22"/>
          <p:cNvSpPr/>
          <p:nvPr/>
        </p:nvSpPr>
        <p:spPr>
          <a:xfrm>
            <a:off x="9735503" y="6406158"/>
            <a:ext cx="4129802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Продуктові: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позиціювання, адаптація</a:t>
            </a:r>
            <a:endParaRPr lang="en-US" sz="1500" dirty="0"/>
          </a:p>
        </p:txBody>
      </p:sp>
      <p:sp>
        <p:nvSpPr>
          <p:cNvPr id="28" name="Text 23"/>
          <p:cNvSpPr/>
          <p:nvPr/>
        </p:nvSpPr>
        <p:spPr>
          <a:xfrm>
            <a:off x="9735503" y="6893600"/>
            <a:ext cx="4129802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Фінансові:</a:t>
            </a: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unit economics, ROMI/ROI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6285"/>
            <a:ext cx="75554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Джерела маркетингових даних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7237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Вторинні джерела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44280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Вже існуючі дані, зібрані іншими організаціями для власних цілей. Швидкий і економічний спосіб отримання макроекономічної картини ринку.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57401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Міжнародна статистика: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UN Comtrade, World Bank, OECD, IMF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96097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Торговельні дані: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ITC Trade Map, національні митні служби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34792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Комерційні звіти: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Euromonitor, Nielsen, IBISWorld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73487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Галузеві огляди: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асоціації, аналітичні компанії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275659"/>
            <a:ext cx="6279356" cy="1974413"/>
          </a:xfrm>
          <a:prstGeom prst="roundRect">
            <a:avLst>
              <a:gd name="adj" fmla="val 15078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578554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38513" y="5523548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Переваги:</a:t>
            </a: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швидкість доступу, низька вартість, широке охоплення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438513" y="6337221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Обмеження:</a:t>
            </a: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загальний характер, можлива застарілість даних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187237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Первинні джерела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564874" y="244280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Дані, зібрані безпосередньо дослідником для конкретних аналітичних завдань. Дозволяють отримати специфічну інформацію про цільову аудиторію.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64874" y="357401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Кількісні: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опитування, онлайн-панелі, польові експерименти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564874" y="396097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Якісні: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інтерв'ю, фокус-групи, етнографічні дослідження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7564874" y="434792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Цифрові: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social listening, веб-аналітика, A/B тестування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7564874" y="473487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Спостереження:</a:t>
            </a: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mystery shopping, аналіз конкурентів</a:t>
            </a:r>
            <a:endParaRPr lang="en-US" sz="1550" dirty="0"/>
          </a:p>
        </p:txBody>
      </p:sp>
      <p:sp>
        <p:nvSpPr>
          <p:cNvPr id="19" name="Shape 16"/>
          <p:cNvSpPr/>
          <p:nvPr/>
        </p:nvSpPr>
        <p:spPr>
          <a:xfrm>
            <a:off x="7564874" y="5275659"/>
            <a:ext cx="6279356" cy="1656874"/>
          </a:xfrm>
          <a:prstGeom prst="roundRect">
            <a:avLst>
              <a:gd name="adj" fmla="val 17968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5578554"/>
            <a:ext cx="248007" cy="198358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8209598" y="5523548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Переваги:</a:t>
            </a: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актуальність, специфічність, контрольована якість</a:t>
            </a:r>
            <a:endParaRPr lang="en-US" sz="1550" dirty="0"/>
          </a:p>
        </p:txBody>
      </p:sp>
      <p:sp>
        <p:nvSpPr>
          <p:cNvPr id="22" name="Text 18"/>
          <p:cNvSpPr/>
          <p:nvPr/>
        </p:nvSpPr>
        <p:spPr>
          <a:xfrm>
            <a:off x="8209598" y="6337221"/>
            <a:ext cx="5436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Обмеження:</a:t>
            </a:r>
            <a:r>
              <a:rPr lang="en-US" sz="15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висока вартість, тривалість збору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7462" y="445175"/>
            <a:ext cx="10011608" cy="505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2: Інструменти збору інформації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647462" y="1015603"/>
            <a:ext cx="5510212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Проєктування дослідницького інструментарію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647462" y="1561981"/>
            <a:ext cx="13335476" cy="518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Якість маркетингового аналізу безпосередньо залежить від якості інструментів збору даних. Правильно спроєктована анкета чи гайд-інтерв'ю забезпечують надійність та валідність результатів дослідження.</a:t>
            </a:r>
            <a:endParaRPr lang="en-US" sz="1250" dirty="0"/>
          </a:p>
        </p:txBody>
      </p:sp>
      <p:sp>
        <p:nvSpPr>
          <p:cNvPr id="5" name="Shape 3"/>
          <p:cNvSpPr/>
          <p:nvPr/>
        </p:nvSpPr>
        <p:spPr>
          <a:xfrm>
            <a:off x="647462" y="2262188"/>
            <a:ext cx="13335476" cy="978456"/>
          </a:xfrm>
          <a:prstGeom prst="roundRect">
            <a:avLst>
              <a:gd name="adj" fmla="val 24819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6" name="Shape 4"/>
          <p:cNvSpPr/>
          <p:nvPr/>
        </p:nvSpPr>
        <p:spPr>
          <a:xfrm>
            <a:off x="670322" y="2285048"/>
            <a:ext cx="647462" cy="932736"/>
          </a:xfrm>
          <a:prstGeom prst="roundRect">
            <a:avLst>
              <a:gd name="adj" fmla="val 33270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7" name="Text 5"/>
          <p:cNvSpPr/>
          <p:nvPr/>
        </p:nvSpPr>
        <p:spPr>
          <a:xfrm>
            <a:off x="868799" y="2599611"/>
            <a:ext cx="242768" cy="303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479590" y="2446853"/>
            <a:ext cx="2023586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Визначення цілей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479590" y="2796897"/>
            <a:ext cx="1231868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Формулювання дослідницьких питань, гіпотез та необхідних показників для аналізу ринку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647462" y="3402449"/>
            <a:ext cx="13335476" cy="978456"/>
          </a:xfrm>
          <a:prstGeom prst="roundRect">
            <a:avLst>
              <a:gd name="adj" fmla="val 24819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1" name="Shape 9"/>
          <p:cNvSpPr/>
          <p:nvPr/>
        </p:nvSpPr>
        <p:spPr>
          <a:xfrm>
            <a:off x="670322" y="3425309"/>
            <a:ext cx="647462" cy="932736"/>
          </a:xfrm>
          <a:prstGeom prst="roundRect">
            <a:avLst>
              <a:gd name="adj" fmla="val 33270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2" name="Text 10"/>
          <p:cNvSpPr/>
          <p:nvPr/>
        </p:nvSpPr>
        <p:spPr>
          <a:xfrm>
            <a:off x="868799" y="3739872"/>
            <a:ext cx="242768" cy="303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1479590" y="3587115"/>
            <a:ext cx="2161342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Розробка інструменту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479590" y="3937159"/>
            <a:ext cx="1231868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Створення анкети або гайду, пілотне тестування, доопрацювання формулювань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647462" y="4542711"/>
            <a:ext cx="13335476" cy="978456"/>
          </a:xfrm>
          <a:prstGeom prst="roundRect">
            <a:avLst>
              <a:gd name="adj" fmla="val 24819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6" name="Shape 14"/>
          <p:cNvSpPr/>
          <p:nvPr/>
        </p:nvSpPr>
        <p:spPr>
          <a:xfrm>
            <a:off x="670322" y="4565571"/>
            <a:ext cx="647462" cy="932736"/>
          </a:xfrm>
          <a:prstGeom prst="roundRect">
            <a:avLst>
              <a:gd name="adj" fmla="val 33270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7" name="Text 15"/>
          <p:cNvSpPr/>
          <p:nvPr/>
        </p:nvSpPr>
        <p:spPr>
          <a:xfrm>
            <a:off x="868799" y="4880134"/>
            <a:ext cx="242768" cy="303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1479590" y="4727377"/>
            <a:ext cx="2023586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Вибірка і рекрутинг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1479590" y="5077420"/>
            <a:ext cx="1231868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Визначення цільової аудиторії, розрахунок обсягу вибірки, скринінг респондентів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647462" y="5682972"/>
            <a:ext cx="13335476" cy="978456"/>
          </a:xfrm>
          <a:prstGeom prst="roundRect">
            <a:avLst>
              <a:gd name="adj" fmla="val 24819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1" name="Shape 19"/>
          <p:cNvSpPr/>
          <p:nvPr/>
        </p:nvSpPr>
        <p:spPr>
          <a:xfrm>
            <a:off x="670322" y="5705832"/>
            <a:ext cx="647462" cy="932736"/>
          </a:xfrm>
          <a:prstGeom prst="roundRect">
            <a:avLst>
              <a:gd name="adj" fmla="val 33270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2" name="Text 20"/>
          <p:cNvSpPr/>
          <p:nvPr/>
        </p:nvSpPr>
        <p:spPr>
          <a:xfrm>
            <a:off x="868799" y="6020395"/>
            <a:ext cx="242768" cy="303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1479590" y="5867638"/>
            <a:ext cx="2023586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Збір даних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479590" y="6217682"/>
            <a:ext cx="1231868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Польова робота згідно календарного плану з контролем якості на кожному етапі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647462" y="6823234"/>
            <a:ext cx="13335476" cy="978456"/>
          </a:xfrm>
          <a:prstGeom prst="roundRect">
            <a:avLst>
              <a:gd name="adj" fmla="val 24819"/>
            </a:avLst>
          </a:prstGeom>
          <a:solidFill>
            <a:srgbClr val="FFFFFF"/>
          </a:solidFill>
          <a:ln w="2286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6" name="Shape 24"/>
          <p:cNvSpPr/>
          <p:nvPr/>
        </p:nvSpPr>
        <p:spPr>
          <a:xfrm>
            <a:off x="670322" y="6846094"/>
            <a:ext cx="647462" cy="932736"/>
          </a:xfrm>
          <a:prstGeom prst="roundRect">
            <a:avLst>
              <a:gd name="adj" fmla="val 33270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7" name="Text 25"/>
          <p:cNvSpPr/>
          <p:nvPr/>
        </p:nvSpPr>
        <p:spPr>
          <a:xfrm>
            <a:off x="868799" y="7160657"/>
            <a:ext cx="242768" cy="303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5</a:t>
            </a:r>
            <a:endParaRPr lang="en-US" sz="1900" dirty="0"/>
          </a:p>
        </p:txBody>
      </p:sp>
      <p:sp>
        <p:nvSpPr>
          <p:cNvPr id="28" name="Text 26"/>
          <p:cNvSpPr/>
          <p:nvPr/>
        </p:nvSpPr>
        <p:spPr>
          <a:xfrm>
            <a:off x="1479590" y="7007900"/>
            <a:ext cx="2023586" cy="253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Валідація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1479590" y="7357943"/>
            <a:ext cx="1231868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Перевірка надійності даних, виявлення та усунення помилок, етичний контроль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233" y="707350"/>
            <a:ext cx="12802553" cy="564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Змістовий модуль 3: Режими виходу на міжнародні ринки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22233" y="1632823"/>
            <a:ext cx="4274939" cy="2463879"/>
          </a:xfrm>
          <a:prstGeom prst="roundRect">
            <a:avLst>
              <a:gd name="adj" fmla="val 1099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2" y="1820942"/>
            <a:ext cx="541615" cy="54161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299" y="1969889"/>
            <a:ext cx="243721" cy="2437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10352" y="2543056"/>
            <a:ext cx="225706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Експорт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10352" y="2933462"/>
            <a:ext cx="389870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Прямий/непрямий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910352" y="3330654"/>
            <a:ext cx="3898702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Мінімальні інвестиції, низький контроль. Підходить для тестування ринку.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5177671" y="1632823"/>
            <a:ext cx="4274939" cy="2463879"/>
          </a:xfrm>
          <a:prstGeom prst="roundRect">
            <a:avLst>
              <a:gd name="adj" fmla="val 1099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790" y="1820942"/>
            <a:ext cx="541615" cy="54161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4737" y="1969889"/>
            <a:ext cx="243721" cy="24372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65790" y="2543056"/>
            <a:ext cx="225706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Ліцензування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5365790" y="2933462"/>
            <a:ext cx="389870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Передача прав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5365790" y="3330654"/>
            <a:ext cx="3898702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Швидкий вихід без капіталовкладень, обмежений контроль над якістю.</a:t>
            </a:r>
            <a:endParaRPr lang="en-US" sz="1400" dirty="0"/>
          </a:p>
        </p:txBody>
      </p:sp>
      <p:sp>
        <p:nvSpPr>
          <p:cNvPr id="15" name="Shape 9"/>
          <p:cNvSpPr/>
          <p:nvPr/>
        </p:nvSpPr>
        <p:spPr>
          <a:xfrm>
            <a:off x="9633109" y="1632823"/>
            <a:ext cx="4274939" cy="2463879"/>
          </a:xfrm>
          <a:prstGeom prst="roundRect">
            <a:avLst>
              <a:gd name="adj" fmla="val 1099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1228" y="1820942"/>
            <a:ext cx="541615" cy="541615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0175" y="1969889"/>
            <a:ext cx="243721" cy="243721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21228" y="2543056"/>
            <a:ext cx="225706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Франчайзинг</a:t>
            </a:r>
            <a:endParaRPr lang="en-US" sz="1750" dirty="0"/>
          </a:p>
        </p:txBody>
      </p:sp>
      <p:sp>
        <p:nvSpPr>
          <p:cNvPr id="19" name="Text 11"/>
          <p:cNvSpPr/>
          <p:nvPr/>
        </p:nvSpPr>
        <p:spPr>
          <a:xfrm>
            <a:off x="9821228" y="2933462"/>
            <a:ext cx="389870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Бізнес-модель</a:t>
            </a:r>
            <a:endParaRPr lang="en-US" sz="1400" dirty="0"/>
          </a:p>
        </p:txBody>
      </p:sp>
      <p:sp>
        <p:nvSpPr>
          <p:cNvPr id="20" name="Text 12"/>
          <p:cNvSpPr/>
          <p:nvPr/>
        </p:nvSpPr>
        <p:spPr>
          <a:xfrm>
            <a:off x="9821228" y="3330654"/>
            <a:ext cx="3898702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Масштабування бренду, стандартизація процесів, роялті від партнерів.</a:t>
            </a:r>
            <a:endParaRPr lang="en-US" sz="1400" dirty="0"/>
          </a:p>
        </p:txBody>
      </p:sp>
      <p:sp>
        <p:nvSpPr>
          <p:cNvPr id="21" name="Shape 13"/>
          <p:cNvSpPr/>
          <p:nvPr/>
        </p:nvSpPr>
        <p:spPr>
          <a:xfrm>
            <a:off x="722233" y="4277201"/>
            <a:ext cx="6502598" cy="2463879"/>
          </a:xfrm>
          <a:prstGeom prst="roundRect">
            <a:avLst>
              <a:gd name="adj" fmla="val 1099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352" y="4465320"/>
            <a:ext cx="541615" cy="541615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9299" y="4614267"/>
            <a:ext cx="243721" cy="243721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910352" y="5187434"/>
            <a:ext cx="2914174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Спільне підприємство (JV)</a:t>
            </a:r>
            <a:endParaRPr lang="en-US" sz="1750" dirty="0"/>
          </a:p>
        </p:txBody>
      </p:sp>
      <p:sp>
        <p:nvSpPr>
          <p:cNvPr id="25" name="Text 15"/>
          <p:cNvSpPr/>
          <p:nvPr/>
        </p:nvSpPr>
        <p:spPr>
          <a:xfrm>
            <a:off x="910352" y="5577840"/>
            <a:ext cx="6126361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Партнерство</a:t>
            </a:r>
            <a:endParaRPr lang="en-US" sz="1400" dirty="0"/>
          </a:p>
        </p:txBody>
      </p:sp>
      <p:sp>
        <p:nvSpPr>
          <p:cNvPr id="26" name="Text 16"/>
          <p:cNvSpPr/>
          <p:nvPr/>
        </p:nvSpPr>
        <p:spPr>
          <a:xfrm>
            <a:off x="910352" y="5975033"/>
            <a:ext cx="6126361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Розподіл ризиків і ресурсів, локальна експертиза, складне управління.</a:t>
            </a:r>
            <a:endParaRPr lang="en-US" sz="1400" dirty="0"/>
          </a:p>
        </p:txBody>
      </p:sp>
      <p:sp>
        <p:nvSpPr>
          <p:cNvPr id="27" name="Shape 17"/>
          <p:cNvSpPr/>
          <p:nvPr/>
        </p:nvSpPr>
        <p:spPr>
          <a:xfrm>
            <a:off x="7405330" y="4277201"/>
            <a:ext cx="6502718" cy="2463879"/>
          </a:xfrm>
          <a:prstGeom prst="roundRect">
            <a:avLst>
              <a:gd name="adj" fmla="val 1099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3449" y="4465320"/>
            <a:ext cx="541615" cy="541615"/>
          </a:xfrm>
          <a:prstGeom prst="rect">
            <a:avLst/>
          </a:prstGeom>
        </p:spPr>
      </p:pic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42396" y="4614267"/>
            <a:ext cx="243721" cy="243721"/>
          </a:xfrm>
          <a:prstGeom prst="rect">
            <a:avLst/>
          </a:prstGeom>
        </p:spPr>
      </p:pic>
      <p:sp>
        <p:nvSpPr>
          <p:cNvPr id="30" name="Text 18"/>
          <p:cNvSpPr/>
          <p:nvPr/>
        </p:nvSpPr>
        <p:spPr>
          <a:xfrm>
            <a:off x="7593449" y="5187434"/>
            <a:ext cx="235981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Прямі інвестиції (FDI)</a:t>
            </a:r>
            <a:endParaRPr lang="en-US" sz="1750" dirty="0"/>
          </a:p>
        </p:txBody>
      </p:sp>
      <p:sp>
        <p:nvSpPr>
          <p:cNvPr id="31" name="Text 19"/>
          <p:cNvSpPr/>
          <p:nvPr/>
        </p:nvSpPr>
        <p:spPr>
          <a:xfrm>
            <a:off x="7593449" y="5577840"/>
            <a:ext cx="6126480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Власне виробництво</a:t>
            </a:r>
            <a:endParaRPr lang="en-US" sz="1400" dirty="0"/>
          </a:p>
        </p:txBody>
      </p:sp>
      <p:sp>
        <p:nvSpPr>
          <p:cNvPr id="32" name="Text 20"/>
          <p:cNvSpPr/>
          <p:nvPr/>
        </p:nvSpPr>
        <p:spPr>
          <a:xfrm>
            <a:off x="7593449" y="5975033"/>
            <a:ext cx="6126480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Максимальний контроль, високі капіталовкладення, довгостроковий горизонт.</a:t>
            </a:r>
            <a:endParaRPr lang="en-US" sz="1400" dirty="0"/>
          </a:p>
        </p:txBody>
      </p:sp>
      <p:sp>
        <p:nvSpPr>
          <p:cNvPr id="33" name="Text 21"/>
          <p:cNvSpPr/>
          <p:nvPr/>
        </p:nvSpPr>
        <p:spPr>
          <a:xfrm>
            <a:off x="722233" y="6944201"/>
            <a:ext cx="1318593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Вибір режиму входу залежить від стратегічних цілей компанії, наявних ресурсів, особливостей цільового ринку та готовності до ризику. Кожен режим має свої переваги та обмеження.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430" y="402550"/>
            <a:ext cx="7176968" cy="457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Критерії вибору режиму входу на ринок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0" y="1244203"/>
            <a:ext cx="6551295" cy="65512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01295" y="1225868"/>
            <a:ext cx="3343751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фактори прийняття рішення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501295" y="1600914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Ресурси: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фінансові, людські, технологічні можливості компанії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501295" y="1886188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Контроль: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необхідний рівень управління операціями та брендом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7501295" y="2171462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Ризик: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толерантність до політичних, валютних, операційних ризиків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1295" y="2456736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Витрати: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початкові інвестиції та операційні витрати входу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1295" y="2742009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Швидкість: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терміновість виходу на ринок та окупності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501295" y="3027283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Масштабованість: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можливість швидкого розширення присутності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7501295" y="3312557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Компетенції: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наявність необхідної експертизи та досвіду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7501295" y="3597831"/>
            <a:ext cx="655129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Комплаєнс:</a:t>
            </a:r>
            <a:r>
              <a:rPr lang="en-US" sz="11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регуляторні вимоги та законодавчі обмеження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585430" y="8124825"/>
            <a:ext cx="13459539" cy="621744"/>
          </a:xfrm>
          <a:prstGeom prst="roundRect">
            <a:avLst>
              <a:gd name="adj" fmla="val 35316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58" y="8347234"/>
            <a:ext cx="182880" cy="14632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060966" y="8307705"/>
            <a:ext cx="12837676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Важливо:</a:t>
            </a:r>
            <a:r>
              <a:rPr lang="en-US" sz="11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режим входу повинен узгоджуватися з корпоративною стратегією, організаційною структурою та довгостроковими цілями компанії на міжнародних ринках.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961</Words>
  <Application>Microsoft Office PowerPoint</Application>
  <PresentationFormat>Произвольный</PresentationFormat>
  <Paragraphs>153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Alexandria Medium</vt:lpstr>
      <vt:lpstr>Arial</vt:lpstr>
      <vt:lpstr>Alexandria Light</vt:lpstr>
      <vt:lpstr>Manrope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-</cp:lastModifiedBy>
  <cp:revision>2</cp:revision>
  <dcterms:created xsi:type="dcterms:W3CDTF">2025-10-22T21:02:52Z</dcterms:created>
  <dcterms:modified xsi:type="dcterms:W3CDTF">2025-10-22T21:05:07Z</dcterms:modified>
</cp:coreProperties>
</file>